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heme/themeOverride4.xml" ContentType="application/vnd.openxmlformats-officedocument.themeOverr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97"/>
  </p:notesMasterIdLst>
  <p:sldIdLst>
    <p:sldId id="257" r:id="rId2"/>
    <p:sldId id="738" r:id="rId3"/>
    <p:sldId id="678" r:id="rId4"/>
    <p:sldId id="739" r:id="rId5"/>
    <p:sldId id="740" r:id="rId6"/>
    <p:sldId id="741" r:id="rId7"/>
    <p:sldId id="742" r:id="rId8"/>
    <p:sldId id="743" r:id="rId9"/>
    <p:sldId id="744" r:id="rId10"/>
    <p:sldId id="745" r:id="rId11"/>
    <p:sldId id="746" r:id="rId12"/>
    <p:sldId id="747" r:id="rId13"/>
    <p:sldId id="749" r:id="rId14"/>
    <p:sldId id="750" r:id="rId15"/>
    <p:sldId id="748" r:id="rId16"/>
    <p:sldId id="752" r:id="rId17"/>
    <p:sldId id="751" r:id="rId18"/>
    <p:sldId id="753" r:id="rId19"/>
    <p:sldId id="754" r:id="rId20"/>
    <p:sldId id="755" r:id="rId21"/>
    <p:sldId id="756" r:id="rId22"/>
    <p:sldId id="757" r:id="rId23"/>
    <p:sldId id="758" r:id="rId24"/>
    <p:sldId id="759" r:id="rId25"/>
    <p:sldId id="764" r:id="rId26"/>
    <p:sldId id="765" r:id="rId27"/>
    <p:sldId id="766" r:id="rId28"/>
    <p:sldId id="760" r:id="rId29"/>
    <p:sldId id="761" r:id="rId30"/>
    <p:sldId id="762" r:id="rId31"/>
    <p:sldId id="763" r:id="rId32"/>
    <p:sldId id="767" r:id="rId33"/>
    <p:sldId id="768" r:id="rId34"/>
    <p:sldId id="770" r:id="rId35"/>
    <p:sldId id="771" r:id="rId36"/>
    <p:sldId id="772" r:id="rId37"/>
    <p:sldId id="773" r:id="rId38"/>
    <p:sldId id="775" r:id="rId39"/>
    <p:sldId id="776" r:id="rId40"/>
    <p:sldId id="777" r:id="rId41"/>
    <p:sldId id="778" r:id="rId42"/>
    <p:sldId id="779" r:id="rId43"/>
    <p:sldId id="780" r:id="rId44"/>
    <p:sldId id="781" r:id="rId45"/>
    <p:sldId id="782" r:id="rId46"/>
    <p:sldId id="783" r:id="rId47"/>
    <p:sldId id="784" r:id="rId48"/>
    <p:sldId id="785" r:id="rId49"/>
    <p:sldId id="786" r:id="rId50"/>
    <p:sldId id="787" r:id="rId51"/>
    <p:sldId id="789" r:id="rId52"/>
    <p:sldId id="793" r:id="rId53"/>
    <p:sldId id="788" r:id="rId54"/>
    <p:sldId id="790" r:id="rId55"/>
    <p:sldId id="792" r:id="rId56"/>
    <p:sldId id="791" r:id="rId57"/>
    <p:sldId id="794" r:id="rId58"/>
    <p:sldId id="795" r:id="rId59"/>
    <p:sldId id="796" r:id="rId60"/>
    <p:sldId id="797" r:id="rId61"/>
    <p:sldId id="798" r:id="rId62"/>
    <p:sldId id="799" r:id="rId63"/>
    <p:sldId id="800" r:id="rId64"/>
    <p:sldId id="801" r:id="rId65"/>
    <p:sldId id="803" r:id="rId66"/>
    <p:sldId id="804" r:id="rId67"/>
    <p:sldId id="805" r:id="rId68"/>
    <p:sldId id="806" r:id="rId69"/>
    <p:sldId id="807" r:id="rId70"/>
    <p:sldId id="808" r:id="rId71"/>
    <p:sldId id="809" r:id="rId72"/>
    <p:sldId id="810" r:id="rId73"/>
    <p:sldId id="811" r:id="rId74"/>
    <p:sldId id="812" r:id="rId75"/>
    <p:sldId id="813" r:id="rId76"/>
    <p:sldId id="814" r:id="rId77"/>
    <p:sldId id="815" r:id="rId78"/>
    <p:sldId id="816" r:id="rId79"/>
    <p:sldId id="819" r:id="rId80"/>
    <p:sldId id="817" r:id="rId81"/>
    <p:sldId id="818" r:id="rId82"/>
    <p:sldId id="823" r:id="rId83"/>
    <p:sldId id="820" r:id="rId84"/>
    <p:sldId id="821" r:id="rId85"/>
    <p:sldId id="822" r:id="rId86"/>
    <p:sldId id="824" r:id="rId87"/>
    <p:sldId id="825" r:id="rId88"/>
    <p:sldId id="827" r:id="rId89"/>
    <p:sldId id="828" r:id="rId90"/>
    <p:sldId id="829" r:id="rId91"/>
    <p:sldId id="830" r:id="rId92"/>
    <p:sldId id="831" r:id="rId93"/>
    <p:sldId id="832" r:id="rId94"/>
    <p:sldId id="833" r:id="rId95"/>
    <p:sldId id="834" r:id="rId96"/>
    <p:sldId id="835" r:id="rId97"/>
    <p:sldId id="836" r:id="rId98"/>
    <p:sldId id="837" r:id="rId99"/>
    <p:sldId id="838" r:id="rId100"/>
    <p:sldId id="839" r:id="rId101"/>
    <p:sldId id="840" r:id="rId102"/>
    <p:sldId id="841" r:id="rId103"/>
    <p:sldId id="842" r:id="rId104"/>
    <p:sldId id="843" r:id="rId105"/>
    <p:sldId id="844" r:id="rId106"/>
    <p:sldId id="845" r:id="rId107"/>
    <p:sldId id="847" r:id="rId108"/>
    <p:sldId id="848" r:id="rId109"/>
    <p:sldId id="849" r:id="rId110"/>
    <p:sldId id="851" r:id="rId111"/>
    <p:sldId id="852" r:id="rId112"/>
    <p:sldId id="853" r:id="rId113"/>
    <p:sldId id="854" r:id="rId114"/>
    <p:sldId id="855" r:id="rId115"/>
    <p:sldId id="856" r:id="rId116"/>
    <p:sldId id="857" r:id="rId117"/>
    <p:sldId id="858" r:id="rId118"/>
    <p:sldId id="859" r:id="rId119"/>
    <p:sldId id="860" r:id="rId120"/>
    <p:sldId id="861" r:id="rId121"/>
    <p:sldId id="862" r:id="rId122"/>
    <p:sldId id="863" r:id="rId123"/>
    <p:sldId id="864" r:id="rId124"/>
    <p:sldId id="865" r:id="rId125"/>
    <p:sldId id="866" r:id="rId126"/>
    <p:sldId id="867" r:id="rId127"/>
    <p:sldId id="868" r:id="rId128"/>
    <p:sldId id="869" r:id="rId129"/>
    <p:sldId id="870" r:id="rId130"/>
    <p:sldId id="871" r:id="rId131"/>
    <p:sldId id="872" r:id="rId132"/>
    <p:sldId id="873" r:id="rId133"/>
    <p:sldId id="874" r:id="rId134"/>
    <p:sldId id="875" r:id="rId135"/>
    <p:sldId id="876" r:id="rId136"/>
    <p:sldId id="877" r:id="rId137"/>
    <p:sldId id="878" r:id="rId138"/>
    <p:sldId id="879" r:id="rId139"/>
    <p:sldId id="880" r:id="rId140"/>
    <p:sldId id="881" r:id="rId141"/>
    <p:sldId id="882" r:id="rId142"/>
    <p:sldId id="883" r:id="rId143"/>
    <p:sldId id="884" r:id="rId144"/>
    <p:sldId id="885" r:id="rId145"/>
    <p:sldId id="886" r:id="rId146"/>
    <p:sldId id="887" r:id="rId147"/>
    <p:sldId id="888" r:id="rId148"/>
    <p:sldId id="889" r:id="rId149"/>
    <p:sldId id="890" r:id="rId150"/>
    <p:sldId id="891" r:id="rId151"/>
    <p:sldId id="892" r:id="rId152"/>
    <p:sldId id="893" r:id="rId153"/>
    <p:sldId id="894" r:id="rId154"/>
    <p:sldId id="895" r:id="rId155"/>
    <p:sldId id="896" r:id="rId156"/>
    <p:sldId id="897" r:id="rId157"/>
    <p:sldId id="898" r:id="rId158"/>
    <p:sldId id="899" r:id="rId159"/>
    <p:sldId id="900" r:id="rId160"/>
    <p:sldId id="901" r:id="rId161"/>
    <p:sldId id="902" r:id="rId162"/>
    <p:sldId id="903" r:id="rId163"/>
    <p:sldId id="904" r:id="rId164"/>
    <p:sldId id="905" r:id="rId165"/>
    <p:sldId id="906" r:id="rId166"/>
    <p:sldId id="907" r:id="rId167"/>
    <p:sldId id="908" r:id="rId168"/>
    <p:sldId id="909" r:id="rId169"/>
    <p:sldId id="910" r:id="rId170"/>
    <p:sldId id="911" r:id="rId171"/>
    <p:sldId id="912" r:id="rId172"/>
    <p:sldId id="913" r:id="rId173"/>
    <p:sldId id="914" r:id="rId174"/>
    <p:sldId id="915" r:id="rId175"/>
    <p:sldId id="916" r:id="rId176"/>
    <p:sldId id="917" r:id="rId177"/>
    <p:sldId id="918" r:id="rId178"/>
    <p:sldId id="919" r:id="rId179"/>
    <p:sldId id="920" r:id="rId180"/>
    <p:sldId id="921" r:id="rId181"/>
    <p:sldId id="922" r:id="rId182"/>
    <p:sldId id="923" r:id="rId183"/>
    <p:sldId id="924" r:id="rId184"/>
    <p:sldId id="925" r:id="rId185"/>
    <p:sldId id="926" r:id="rId186"/>
    <p:sldId id="927" r:id="rId187"/>
    <p:sldId id="928" r:id="rId188"/>
    <p:sldId id="929" r:id="rId189"/>
    <p:sldId id="930" r:id="rId190"/>
    <p:sldId id="931" r:id="rId191"/>
    <p:sldId id="932" r:id="rId192"/>
    <p:sldId id="933" r:id="rId193"/>
    <p:sldId id="934" r:id="rId194"/>
    <p:sldId id="935" r:id="rId195"/>
    <p:sldId id="936" r:id="rId196"/>
  </p:sldIdLst>
  <p:sldSz cx="9144000" cy="6858000" type="screen4x3"/>
  <p:notesSz cx="6858000" cy="9180513"/>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FF9900"/>
    <a:srgbClr val="009900"/>
    <a:srgbClr val="FF0000"/>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583" autoAdjust="0"/>
    <p:restoredTop sz="94660"/>
  </p:normalViewPr>
  <p:slideViewPr>
    <p:cSldViewPr>
      <p:cViewPr>
        <p:scale>
          <a:sx n="66" d="100"/>
          <a:sy n="66" d="100"/>
        </p:scale>
        <p:origin x="-1422" y="-4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72"/>
    </p:cViewPr>
  </p:sorterViewPr>
  <p:notesViewPr>
    <p:cSldViewPr>
      <p:cViewPr varScale="1">
        <p:scale>
          <a:sx n="63" d="100"/>
          <a:sy n="63" d="100"/>
        </p:scale>
        <p:origin x="-1686" y="-114"/>
      </p:cViewPr>
      <p:guideLst>
        <p:guide orient="horz" pos="2891"/>
        <p:guide pos="2160"/>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notesMaster" Target="notesMasters/notesMaster1.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en-US"/>
          </a:p>
        </p:txBody>
      </p:sp>
      <p:sp>
        <p:nvSpPr>
          <p:cNvPr id="307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endParaRPr lang="en-US"/>
          </a:p>
        </p:txBody>
      </p:sp>
      <p:sp>
        <p:nvSpPr>
          <p:cNvPr id="204804" name="Rectangle 4"/>
          <p:cNvSpPr>
            <a:spLocks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p>
        </p:txBody>
      </p:sp>
      <p:sp>
        <p:nvSpPr>
          <p:cNvPr id="3079"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007AC828-B61C-48BE-A8CD-82D54365475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D97F822E-08A0-4BE1-827B-7AF766AF3281}" type="slidenum">
              <a:rPr lang="en-US"/>
              <a:pPr/>
              <a:t>1</a:t>
            </a:fld>
            <a:endParaRPr lang="en-US"/>
          </a:p>
        </p:txBody>
      </p:sp>
      <p:sp>
        <p:nvSpPr>
          <p:cNvPr id="205827" name="Rectangle 2"/>
          <p:cNvSpPr>
            <a:spLocks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4F5C666B-8BF7-48CB-A662-0699DC36A73F}" type="slidenum">
              <a:rPr lang="en-US"/>
              <a:pPr/>
              <a:t>45</a:t>
            </a:fld>
            <a:endParaRPr lang="en-US"/>
          </a:p>
        </p:txBody>
      </p:sp>
      <p:sp>
        <p:nvSpPr>
          <p:cNvPr id="215043" name="Rectangle 2"/>
          <p:cNvSpPr>
            <a:spLocks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r>
              <a:rPr lang="en-US" smtClean="0"/>
              <a:t>Therefore, implementing a stack as an array prohibits the growth of the stack beyond the finite number of elements that the declared array can contain. </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D7550B19-D8C2-4AF7-88E3-433A028A6289}" type="slidenum">
              <a:rPr lang="en-US"/>
              <a:pPr/>
              <a:t>68</a:t>
            </a:fld>
            <a:endParaRPr lang="en-US"/>
          </a:p>
        </p:txBody>
      </p:sp>
      <p:sp>
        <p:nvSpPr>
          <p:cNvPr id="216067" name="Rectangle 2"/>
          <p:cNvSpPr>
            <a:spLocks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r>
              <a:rPr lang="en-US" smtClean="0"/>
              <a:t>To understand queues in a better way, consider a queue containing three elements as shown if figure (a). If you want to add element 4 to this queue, you can do so only at the rear end of the queue as shown in figure (b). Now, if you remove an element from this queue, it should be element 1 that is to be deleted because this is the element that has come first in the queue and is at the front. After deleting 1, element 2 will be at the front as shown in figure (c).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8116884B-1FFB-4E05-B112-2C1D8B5912AD}" type="slidenum">
              <a:rPr lang="en-US"/>
              <a:pPr/>
              <a:t>78</a:t>
            </a:fld>
            <a:endParaRPr lang="en-US"/>
          </a:p>
        </p:txBody>
      </p:sp>
      <p:sp>
        <p:nvSpPr>
          <p:cNvPr id="217091" name="Rectangle 2"/>
          <p:cNvSpPr>
            <a:spLocks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r>
              <a:rPr lang="en-US" smtClean="0"/>
              <a:t>You can insert a new node at the end of the list after the last node that is pointed to by pointer rear. You must take care when you insert an element into an empty queue as in this case you need to adjust the front pointer as well to point to this element.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3ABF916C-A1B3-453E-AD5F-587872D1DDED}" type="slidenum">
              <a:rPr lang="en-US"/>
              <a:pPr/>
              <a:t>81</a:t>
            </a:fld>
            <a:endParaRPr lang="en-US"/>
          </a:p>
        </p:txBody>
      </p:sp>
      <p:sp>
        <p:nvSpPr>
          <p:cNvPr id="218115" name="Rectangle 2"/>
          <p:cNvSpPr>
            <a:spLocks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r>
              <a:rPr lang="en-US" smtClean="0"/>
              <a:t>Whenever you remove an element from a queue, you must ensure that the queue is not empty. If you are deleting the last element, you must ensure that q-&gt;rear = null to indicate that the queue is now empty.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4F859892-F1E5-455A-AFC0-FB3DB8F42F2D}" type="slidenum">
              <a:rPr lang="en-US"/>
              <a:pPr/>
              <a:t>123</a:t>
            </a:fld>
            <a:endParaRPr lang="en-US"/>
          </a:p>
        </p:txBody>
      </p:sp>
      <p:sp>
        <p:nvSpPr>
          <p:cNvPr id="219139" name="Rectangle 2"/>
          <p:cNvSpPr>
            <a:spLocks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r>
              <a:rPr lang="en-US" smtClean="0"/>
              <a:t>above For example, we wish to use a data structure to represent a person, and all of his or her descendants. Assume that the person’s name is Rajeev and that he has three children, Ravi, Vijay and Anjali. Ravi has three children Ramesh, Suresh and Sukesh. And Vijay has Arvind.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E85A5FF5-BF45-4F11-8442-28BAB95086E0}" type="slidenum">
              <a:rPr lang="en-US"/>
              <a:pPr/>
              <a:t>132</a:t>
            </a:fld>
            <a:endParaRPr lang="en-US"/>
          </a:p>
        </p:txBody>
      </p:sp>
      <p:sp>
        <p:nvSpPr>
          <p:cNvPr id="220163" name="Rectangle 2"/>
          <p:cNvSpPr>
            <a:spLocks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en-US" smtClean="0"/>
              <a:t>Consider the worst-case scenario of searching for the value 7 in the linked list. This would entail starting with the first node in the list and progressing linearly through the subsequent nodes till one comes to the value being searched for, which is 7. This would involve a maximum of 7 searches.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5FD728D4-F1A8-4ADD-8F29-2F82B0C2501C}" type="slidenum">
              <a:rPr lang="en-US"/>
              <a:pPr/>
              <a:t>133</a:t>
            </a:fld>
            <a:endParaRPr lang="en-US"/>
          </a:p>
        </p:txBody>
      </p:sp>
      <p:sp>
        <p:nvSpPr>
          <p:cNvPr id="221187" name="Rectangle 2"/>
          <p:cNvSpPr>
            <a:spLocks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r>
              <a:rPr lang="en-US" smtClean="0"/>
              <a:t>Consider the scenario of searching for the same value 7 in a balanced binary search tree. The search begins at the root node. Since the value being searched for is greater than the value in the root node, you need to search from the top of the right subtree to locate 7. </a:t>
            </a:r>
          </a:p>
          <a:p>
            <a:endParaRPr lang="en-US" smtClean="0"/>
          </a:p>
          <a:p>
            <a:r>
              <a:rPr lang="en-US" smtClean="0"/>
              <a:t>Since the value being searched is also greater than the value at the top of the right subtree, you move to the top of the next right subtree of the current subtree where the search value 7 is located.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60299DA4-BE5C-404E-80CC-CBBC4AA9A9D1}" type="slidenum">
              <a:rPr lang="en-US"/>
              <a:pPr/>
              <a:t>181</a:t>
            </a:fld>
            <a:endParaRPr lang="en-US"/>
          </a:p>
        </p:txBody>
      </p:sp>
      <p:sp>
        <p:nvSpPr>
          <p:cNvPr id="222211" name="Rectangle 2"/>
          <p:cNvSpPr>
            <a:spLocks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r>
              <a:rPr lang="en-US" smtClean="0"/>
              <a:t>A search in such lopsided trees would degenerate into a linear search, and such a tree bears the functionality of a linked list. Such lopsided trees are not efficient from the perspective of search efficiency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AEF8D44E-28D5-42E1-A198-DBB78F541E4E}" type="slidenum">
              <a:rPr lang="en-US"/>
              <a:pPr/>
              <a:t>192</a:t>
            </a:fld>
            <a:endParaRPr lang="en-US"/>
          </a:p>
        </p:txBody>
      </p:sp>
      <p:sp>
        <p:nvSpPr>
          <p:cNvPr id="223235" name="Rectangle 2"/>
          <p:cNvSpPr>
            <a:spLocks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r>
              <a:rPr lang="en-US" smtClean="0"/>
              <a:t>You should also note that this type of deletion maintains the binary search tree but increases the height of the tree. Thus, it increases the time required for a search. Hence, to optimize searching through a binary search tree, you need methods that make the left and the right subtrees as balanced as possible.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39E97FA2-4547-4CD8-AA69-35BDBFC07097}" type="slidenum">
              <a:rPr lang="en-US"/>
              <a:pPr/>
              <a:t>194</a:t>
            </a:fld>
            <a:endParaRPr lang="en-US"/>
          </a:p>
        </p:txBody>
      </p:sp>
      <p:sp>
        <p:nvSpPr>
          <p:cNvPr id="224259" name="Rectangle 2"/>
          <p:cNvSpPr>
            <a:spLocks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r>
              <a:rPr lang="en-US" smtClean="0"/>
              <a:t>In the calling routine, you can check whether the returned value of p is null or not. If it is null, the calling routine can give a message that the searched value is not there in the tree. The maximum number of comparisons in a binary search tree is equal to the depth of the tree whereas in the case of a linear linked list, the maximum number of comparisons is equal to the number of nodes in the list.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4318A9B9-8FEF-4FFC-90AE-0C9EB1488379}" type="slidenum">
              <a:rPr lang="en-US"/>
              <a:pPr/>
              <a:t>2</a:t>
            </a:fld>
            <a:endParaRPr lang="en-US"/>
          </a:p>
        </p:txBody>
      </p:sp>
      <p:sp>
        <p:nvSpPr>
          <p:cNvPr id="206851" name="Rectangle 2"/>
          <p:cNvSpPr>
            <a:spLocks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endParaRPr lang="en-US" b="1" smtClean="0"/>
          </a:p>
          <a:p>
            <a:endParaRPr lang="en-US" b="1"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FD0FD61C-B62D-4E69-B803-7AB4C04EAF99}" type="slidenum">
              <a:rPr lang="en-US"/>
              <a:pPr/>
              <a:t>10</a:t>
            </a:fld>
            <a:endParaRPr lang="en-US"/>
          </a:p>
        </p:txBody>
      </p:sp>
      <p:sp>
        <p:nvSpPr>
          <p:cNvPr id="207875" name="Rectangle 2"/>
          <p:cNvSpPr>
            <a:spLocks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r>
              <a:rPr lang="en-US" smtClean="0"/>
              <a:t>Dynamic memory allocation and de-allocation of memory is therefore, the responsibility of the programmer. The malloc( ) function allocates a block of memory on heap, and returns the starting offset of the block of memory allocated on the heap. This can be stored in a pointer declared as part of the stack, and access to the heap variable can be had using this pointer. When returning from the function, care must be taken by the programmer to return the storage occupied by the heap variable back to the heap. This is done using the function free( ) to which the pointer pointing to the heap variable is passed as an argument. The free( ) function de-allocates the block of memory on the heap used by the heap variable, and returns it back to the heap. </a:t>
            </a:r>
          </a:p>
          <a:p>
            <a:endParaRPr lang="en-US" smtClean="0"/>
          </a:p>
          <a:p>
            <a:r>
              <a:rPr lang="en-US" smtClean="0"/>
              <a:t>If the call to the function free( ) is not issued before returning from the function, the pointer (stack variable) pointing to the heap variable will be destroyed when returning from the function, and therefore, the address to the heap variable will be lost. There will then be no way to de-allocate this block of memory on the heap, and return it back to the heap. This amount of memory will not be available for future use by other applications. This is what is referred to as a memory leak.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0AFDD4FD-02C7-4521-8B27-D597D5466E4B}" type="slidenum">
              <a:rPr lang="en-US"/>
              <a:pPr/>
              <a:t>12</a:t>
            </a:fld>
            <a:endParaRPr lang="en-US"/>
          </a:p>
        </p:txBody>
      </p:sp>
      <p:sp>
        <p:nvSpPr>
          <p:cNvPr id="208899" name="Rectangle 2"/>
          <p:cNvSpPr>
            <a:spLocks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r>
              <a:rPr lang="en-US" smtClean="0"/>
              <a:t>The size of the stack cannot grow to accommodate these runtime variables as the stack size is determined at the time of compilation. Therefore, dynamically created variables are accommodated into another area of memory called the heap or free store.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95C536B9-30E5-4FBD-9DD4-A3B6B3AC25AD}" type="slidenum">
              <a:rPr lang="en-US"/>
              <a:pPr/>
              <a:t>13</a:t>
            </a:fld>
            <a:endParaRPr lang="en-US"/>
          </a:p>
        </p:txBody>
      </p:sp>
      <p:sp>
        <p:nvSpPr>
          <p:cNvPr id="209923" name="Rectangle 2"/>
          <p:cNvSpPr>
            <a:spLocks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6FA9593F-EC00-4944-9486-8A555D7F4903}" type="slidenum">
              <a:rPr lang="en-US"/>
              <a:pPr/>
              <a:t>14</a:t>
            </a:fld>
            <a:endParaRPr lang="en-US"/>
          </a:p>
        </p:txBody>
      </p:sp>
      <p:sp>
        <p:nvSpPr>
          <p:cNvPr id="210947" name="Rectangle 2"/>
          <p:cNvSpPr>
            <a:spLocks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r>
              <a:rPr lang="en-US" smtClean="0"/>
              <a:t>One way of determining the size of the structure marks_data and pass it as an argument to malloc() is to determine the size of the element name (11 bytes) and marks (2 bytes or 4 bytes) depending on the platform.  Therefore, the size argument  to be passed to malloc() can be 13 bytes or 15 bytes. Rather than count the number of bytes constituting the structure marks_data that is platform dependent, a better way should be for the program to determine the size of the elements constituting the structure marks_data based on the platform. This is where the sizeof( ) operator comes into the picture. What we had requested malloc() in the aforesaid example is a block on the Heap representing the structure marks_data and accordingly this structure on the heap was allocated.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F9F21E44-8272-43D6-891C-B9D9404B863D}" type="slidenum">
              <a:rPr lang="en-US"/>
              <a:pPr/>
              <a:t>22</a:t>
            </a:fld>
            <a:endParaRPr lang="en-US"/>
          </a:p>
        </p:txBody>
      </p:sp>
      <p:sp>
        <p:nvSpPr>
          <p:cNvPr id="211971" name="Rectangle 2"/>
          <p:cNvSpPr>
            <a:spLocks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r>
              <a:rPr lang="en-US" smtClean="0"/>
              <a:t>The first node at address 100 (fictitious memory addresses) is referenced by a pointer called </a:t>
            </a:r>
            <a:r>
              <a:rPr lang="en-US" b="1" smtClean="0"/>
              <a:t>start (declared on the stack)</a:t>
            </a:r>
            <a:r>
              <a:rPr lang="en-US" smtClean="0"/>
              <a:t>. Once you are able to access the first node through </a:t>
            </a:r>
            <a:r>
              <a:rPr lang="en-US" b="1" smtClean="0"/>
              <a:t>start</a:t>
            </a:r>
            <a:r>
              <a:rPr lang="en-US" smtClean="0"/>
              <a:t>, you would be able to access all subsequent nodes through </a:t>
            </a:r>
            <a:r>
              <a:rPr lang="en-US" b="1" smtClean="0"/>
              <a:t>next</a:t>
            </a:r>
            <a:r>
              <a:rPr lang="en-US" smtClean="0"/>
              <a:t>. The  pointer</a:t>
            </a:r>
            <a:r>
              <a:rPr lang="en-US" b="1" smtClean="0"/>
              <a:t> next</a:t>
            </a:r>
            <a:r>
              <a:rPr lang="en-US" smtClean="0"/>
              <a:t> of the last node points to no node in particular, and therefore contains the value </a:t>
            </a:r>
            <a:r>
              <a:rPr lang="en-US" b="1" smtClean="0"/>
              <a:t>NULL</a:t>
            </a:r>
            <a:r>
              <a:rPr lang="en-US" smtClean="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E6192C74-C9CC-4A80-8E1D-E2119F130D3F}" type="slidenum">
              <a:rPr lang="en-US"/>
              <a:pPr/>
              <a:t>41</a:t>
            </a:fld>
            <a:endParaRPr lang="en-US"/>
          </a:p>
        </p:txBody>
      </p:sp>
      <p:sp>
        <p:nvSpPr>
          <p:cNvPr id="212995" name="Rectangle 2"/>
          <p:cNvSpPr>
            <a:spLocks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r>
              <a:rPr lang="en-US" smtClean="0"/>
              <a:t>In diagram (a), 10 is the current top element of the stack. If we add any element in the stack, it will be placed on top of 10, and if we delete an element, it will be 10 that is on top of the stack.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5E2439AD-12FC-4A40-AC6F-86B30E812EC3}" type="slidenum">
              <a:rPr lang="en-US"/>
              <a:pPr/>
              <a:t>44</a:t>
            </a:fld>
            <a:endParaRPr lang="en-US"/>
          </a:p>
        </p:txBody>
      </p:sp>
      <p:sp>
        <p:nvSpPr>
          <p:cNvPr id="214019" name="Rectangle 2"/>
          <p:cNvSpPr>
            <a:spLocks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r>
              <a:rPr lang="en-US" smtClean="0"/>
              <a:t>If a stack is empty, and it contains no element, it is not possible to pop the stack. Therefore, before popping an element, you must ensure that the stack is not empty. As the definition of a stack does not presuppose the number of elements in it, there is no upper limit on the number of elements in the stack, memory constraints notwithstanding.</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r>
              <a:rPr lang="en-US"/>
              <a:t>Copyright Wipro Technologies Talent Transformation</a:t>
            </a:r>
            <a:endParaRPr lang="en-US"/>
          </a:p>
        </p:txBody>
      </p:sp>
      <p:sp>
        <p:nvSpPr>
          <p:cNvPr id="12" name="Footer Placeholder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en-US"/>
              <a:t> C Programming              ver 2.0</a:t>
            </a: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r>
              <a:rPr lang="en-US"/>
              <a:t>Page </a:t>
            </a:r>
            <a:fld id="{0C83466F-5C59-4535-B9BC-56EEF428844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a:t>Copyright Wipro Technologies Talent Transformation</a:t>
            </a:r>
          </a:p>
        </p:txBody>
      </p:sp>
      <p:sp>
        <p:nvSpPr>
          <p:cNvPr id="5" name="Footer Placeholder 21"/>
          <p:cNvSpPr>
            <a:spLocks noGrp="1"/>
          </p:cNvSpPr>
          <p:nvPr>
            <p:ph type="ftr" sz="quarter" idx="11"/>
          </p:nvPr>
        </p:nvSpPr>
        <p:spPr/>
        <p:txBody>
          <a:bodyPr/>
          <a:lstStyle>
            <a:lvl1pPr>
              <a:defRPr/>
            </a:lvl1pPr>
          </a:lstStyle>
          <a:p>
            <a:pPr>
              <a:defRPr/>
            </a:pPr>
            <a:r>
              <a:rPr lang="en-US"/>
              <a:t> C Programming              ver 2.0</a:t>
            </a:r>
          </a:p>
        </p:txBody>
      </p:sp>
      <p:sp>
        <p:nvSpPr>
          <p:cNvPr id="6" name="Slide Number Placeholder 17"/>
          <p:cNvSpPr>
            <a:spLocks noGrp="1"/>
          </p:cNvSpPr>
          <p:nvPr>
            <p:ph type="sldNum" sz="quarter" idx="12"/>
          </p:nvPr>
        </p:nvSpPr>
        <p:spPr/>
        <p:txBody>
          <a:bodyPr/>
          <a:lstStyle>
            <a:lvl1pPr>
              <a:defRPr/>
            </a:lvl1pPr>
          </a:lstStyle>
          <a:p>
            <a:pPr>
              <a:defRPr/>
            </a:pPr>
            <a:r>
              <a:rPr lang="en-US"/>
              <a:t>Page </a:t>
            </a:r>
            <a:fld id="{3929E378-2F85-49D7-A06D-32B030B1106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a:t>Copyright Wipro Technologies Talent Transformation</a:t>
            </a:r>
          </a:p>
        </p:txBody>
      </p:sp>
      <p:sp>
        <p:nvSpPr>
          <p:cNvPr id="5" name="Footer Placeholder 21"/>
          <p:cNvSpPr>
            <a:spLocks noGrp="1"/>
          </p:cNvSpPr>
          <p:nvPr>
            <p:ph type="ftr" sz="quarter" idx="11"/>
          </p:nvPr>
        </p:nvSpPr>
        <p:spPr/>
        <p:txBody>
          <a:bodyPr/>
          <a:lstStyle>
            <a:lvl1pPr>
              <a:defRPr/>
            </a:lvl1pPr>
          </a:lstStyle>
          <a:p>
            <a:pPr>
              <a:defRPr/>
            </a:pPr>
            <a:r>
              <a:rPr lang="en-US"/>
              <a:t> C Programming              ver 2.0</a:t>
            </a:r>
          </a:p>
        </p:txBody>
      </p:sp>
      <p:sp>
        <p:nvSpPr>
          <p:cNvPr id="6" name="Slide Number Placeholder 17"/>
          <p:cNvSpPr>
            <a:spLocks noGrp="1"/>
          </p:cNvSpPr>
          <p:nvPr>
            <p:ph type="sldNum" sz="quarter" idx="12"/>
          </p:nvPr>
        </p:nvSpPr>
        <p:spPr/>
        <p:txBody>
          <a:bodyPr/>
          <a:lstStyle>
            <a:lvl1pPr>
              <a:defRPr/>
            </a:lvl1pPr>
          </a:lstStyle>
          <a:p>
            <a:pPr>
              <a:defRPr/>
            </a:pPr>
            <a:r>
              <a:rPr lang="en-US"/>
              <a:t>Page </a:t>
            </a:r>
            <a:fld id="{DB0AC96A-AE57-4CC8-8FD5-86AA201E94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r>
              <a:rPr lang="en-US"/>
              <a:t>Copyright Wipro Technologies Talent Transformation</a:t>
            </a:r>
          </a:p>
        </p:txBody>
      </p:sp>
      <p:sp>
        <p:nvSpPr>
          <p:cNvPr id="5" name="Footer Placeholder 21"/>
          <p:cNvSpPr>
            <a:spLocks noGrp="1"/>
          </p:cNvSpPr>
          <p:nvPr>
            <p:ph type="ftr" sz="quarter" idx="11"/>
          </p:nvPr>
        </p:nvSpPr>
        <p:spPr/>
        <p:txBody>
          <a:bodyPr/>
          <a:lstStyle>
            <a:lvl1pPr>
              <a:defRPr/>
            </a:lvl1pPr>
          </a:lstStyle>
          <a:p>
            <a:pPr>
              <a:defRPr/>
            </a:pPr>
            <a:r>
              <a:rPr lang="en-US"/>
              <a:t> C Programming              ver 2.0</a:t>
            </a:r>
          </a:p>
        </p:txBody>
      </p:sp>
      <p:sp>
        <p:nvSpPr>
          <p:cNvPr id="6" name="Slide Number Placeholder 17"/>
          <p:cNvSpPr>
            <a:spLocks noGrp="1"/>
          </p:cNvSpPr>
          <p:nvPr>
            <p:ph type="sldNum" sz="quarter" idx="12"/>
          </p:nvPr>
        </p:nvSpPr>
        <p:spPr/>
        <p:txBody>
          <a:bodyPr/>
          <a:lstStyle>
            <a:lvl1pPr>
              <a:defRPr/>
            </a:lvl1pPr>
          </a:lstStyle>
          <a:p>
            <a:pPr>
              <a:defRPr/>
            </a:pPr>
            <a:r>
              <a:rPr lang="en-US"/>
              <a:t>Page </a:t>
            </a:r>
            <a:fld id="{13E5A7E9-F875-44D1-8D64-F273D0441D0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r>
              <a:rPr lang="en-US"/>
              <a:t>Copyright Wipro Technologies Talent Transformation</a:t>
            </a:r>
          </a:p>
        </p:txBody>
      </p:sp>
      <p:sp>
        <p:nvSpPr>
          <p:cNvPr id="7" name="Footer Placeholder 4"/>
          <p:cNvSpPr>
            <a:spLocks noGrp="1"/>
          </p:cNvSpPr>
          <p:nvPr>
            <p:ph type="ftr" sz="quarter" idx="11"/>
          </p:nvPr>
        </p:nvSpPr>
        <p:spPr/>
        <p:txBody>
          <a:bodyPr/>
          <a:lstStyle>
            <a:lvl1pPr>
              <a:defRPr/>
            </a:lvl1pPr>
            <a:extLst/>
          </a:lstStyle>
          <a:p>
            <a:pPr>
              <a:defRPr/>
            </a:pPr>
            <a:r>
              <a:rPr lang="en-US"/>
              <a:t> C Programming              ver 2.0</a:t>
            </a:r>
          </a:p>
        </p:txBody>
      </p:sp>
      <p:sp>
        <p:nvSpPr>
          <p:cNvPr id="8" name="Slide Number Placeholder 5"/>
          <p:cNvSpPr>
            <a:spLocks noGrp="1"/>
          </p:cNvSpPr>
          <p:nvPr>
            <p:ph type="sldNum" sz="quarter" idx="12"/>
          </p:nvPr>
        </p:nvSpPr>
        <p:spPr/>
        <p:txBody>
          <a:bodyPr/>
          <a:lstStyle>
            <a:lvl1pPr>
              <a:defRPr/>
            </a:lvl1pPr>
            <a:extLst/>
          </a:lstStyle>
          <a:p>
            <a:pPr>
              <a:defRPr/>
            </a:pPr>
            <a:r>
              <a:rPr lang="en-US"/>
              <a:t>Page </a:t>
            </a:r>
            <a:fld id="{9F9C6F40-455B-4C9E-ACF4-9A8832922F7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a:t>Copyright Wipro Technologies Talent Transformation</a:t>
            </a:r>
          </a:p>
        </p:txBody>
      </p:sp>
      <p:sp>
        <p:nvSpPr>
          <p:cNvPr id="6" name="Footer Placeholder 5"/>
          <p:cNvSpPr>
            <a:spLocks noGrp="1"/>
          </p:cNvSpPr>
          <p:nvPr>
            <p:ph type="ftr" sz="quarter" idx="11"/>
          </p:nvPr>
        </p:nvSpPr>
        <p:spPr/>
        <p:txBody>
          <a:bodyPr/>
          <a:lstStyle>
            <a:lvl1pPr>
              <a:defRPr/>
            </a:lvl1pPr>
            <a:extLst/>
          </a:lstStyle>
          <a:p>
            <a:pPr>
              <a:defRPr/>
            </a:pPr>
            <a:r>
              <a:rPr lang="en-US"/>
              <a:t> C Programming              ver 2.0</a:t>
            </a:r>
          </a:p>
        </p:txBody>
      </p:sp>
      <p:sp>
        <p:nvSpPr>
          <p:cNvPr id="7" name="Slide Number Placeholder 6"/>
          <p:cNvSpPr>
            <a:spLocks noGrp="1"/>
          </p:cNvSpPr>
          <p:nvPr>
            <p:ph type="sldNum" sz="quarter" idx="12"/>
          </p:nvPr>
        </p:nvSpPr>
        <p:spPr/>
        <p:txBody>
          <a:bodyPr/>
          <a:lstStyle>
            <a:lvl1pPr>
              <a:defRPr/>
            </a:lvl1pPr>
            <a:extLst/>
          </a:lstStyle>
          <a:p>
            <a:pPr>
              <a:defRPr/>
            </a:pPr>
            <a:r>
              <a:rPr lang="en-US"/>
              <a:t>Page </a:t>
            </a:r>
            <a:fld id="{BCB3A105-23BD-4369-82F9-C351D93B81B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r>
              <a:rPr lang="en-US"/>
              <a:t>Copyright Wipro Technologies Talent Transformation</a:t>
            </a:r>
          </a:p>
        </p:txBody>
      </p:sp>
      <p:sp>
        <p:nvSpPr>
          <p:cNvPr id="8" name="Footer Placeholder 7"/>
          <p:cNvSpPr>
            <a:spLocks noGrp="1"/>
          </p:cNvSpPr>
          <p:nvPr>
            <p:ph type="ftr" sz="quarter" idx="11"/>
          </p:nvPr>
        </p:nvSpPr>
        <p:spPr/>
        <p:txBody>
          <a:bodyPr/>
          <a:lstStyle>
            <a:lvl1pPr>
              <a:defRPr/>
            </a:lvl1pPr>
            <a:extLst/>
          </a:lstStyle>
          <a:p>
            <a:pPr>
              <a:defRPr/>
            </a:pPr>
            <a:r>
              <a:rPr lang="en-US"/>
              <a:t> C Programming              ver 2.0</a:t>
            </a:r>
          </a:p>
        </p:txBody>
      </p:sp>
      <p:sp>
        <p:nvSpPr>
          <p:cNvPr id="9" name="Slide Number Placeholder 8"/>
          <p:cNvSpPr>
            <a:spLocks noGrp="1"/>
          </p:cNvSpPr>
          <p:nvPr>
            <p:ph type="sldNum" sz="quarter" idx="12"/>
          </p:nvPr>
        </p:nvSpPr>
        <p:spPr/>
        <p:txBody>
          <a:bodyPr/>
          <a:lstStyle>
            <a:lvl1pPr>
              <a:defRPr/>
            </a:lvl1pPr>
            <a:extLst/>
          </a:lstStyle>
          <a:p>
            <a:pPr>
              <a:defRPr/>
            </a:pPr>
            <a:r>
              <a:rPr lang="en-US"/>
              <a:t>Page </a:t>
            </a:r>
            <a:fld id="{AD9FA905-8E25-49C8-BC2A-10B3C8C82CBA}"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r>
              <a:rPr lang="en-US"/>
              <a:t>Copyright Wipro Technologies Talent Transformation</a:t>
            </a:r>
          </a:p>
        </p:txBody>
      </p:sp>
      <p:sp>
        <p:nvSpPr>
          <p:cNvPr id="4" name="Footer Placeholder 3"/>
          <p:cNvSpPr>
            <a:spLocks noGrp="1"/>
          </p:cNvSpPr>
          <p:nvPr>
            <p:ph type="ftr" sz="quarter" idx="11"/>
          </p:nvPr>
        </p:nvSpPr>
        <p:spPr/>
        <p:txBody>
          <a:bodyPr/>
          <a:lstStyle>
            <a:lvl1pPr>
              <a:defRPr/>
            </a:lvl1pPr>
            <a:extLst/>
          </a:lstStyle>
          <a:p>
            <a:pPr>
              <a:defRPr/>
            </a:pPr>
            <a:r>
              <a:rPr lang="en-US"/>
              <a:t> C Programming              ver 2.0</a:t>
            </a:r>
          </a:p>
        </p:txBody>
      </p:sp>
      <p:sp>
        <p:nvSpPr>
          <p:cNvPr id="5" name="Slide Number Placeholder 4"/>
          <p:cNvSpPr>
            <a:spLocks noGrp="1"/>
          </p:cNvSpPr>
          <p:nvPr>
            <p:ph type="sldNum" sz="quarter" idx="12"/>
          </p:nvPr>
        </p:nvSpPr>
        <p:spPr/>
        <p:txBody>
          <a:bodyPr/>
          <a:lstStyle>
            <a:lvl1pPr>
              <a:defRPr/>
            </a:lvl1pPr>
            <a:extLst/>
          </a:lstStyle>
          <a:p>
            <a:pPr>
              <a:defRPr/>
            </a:pPr>
            <a:r>
              <a:rPr lang="en-US"/>
              <a:t>Page </a:t>
            </a:r>
            <a:fld id="{EAF991C0-C7AA-4283-BF88-8C1BC339575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n-US"/>
              <a:t>Copyright Wipro Technologies Talent Transformation</a:t>
            </a:r>
          </a:p>
        </p:txBody>
      </p:sp>
      <p:sp>
        <p:nvSpPr>
          <p:cNvPr id="3" name="Footer Placeholder 21"/>
          <p:cNvSpPr>
            <a:spLocks noGrp="1"/>
          </p:cNvSpPr>
          <p:nvPr>
            <p:ph type="ftr" sz="quarter" idx="11"/>
          </p:nvPr>
        </p:nvSpPr>
        <p:spPr/>
        <p:txBody>
          <a:bodyPr/>
          <a:lstStyle>
            <a:lvl1pPr>
              <a:defRPr/>
            </a:lvl1pPr>
          </a:lstStyle>
          <a:p>
            <a:pPr>
              <a:defRPr/>
            </a:pPr>
            <a:r>
              <a:rPr lang="en-US"/>
              <a:t> C Programming              ver 2.0</a:t>
            </a:r>
          </a:p>
        </p:txBody>
      </p:sp>
      <p:sp>
        <p:nvSpPr>
          <p:cNvPr id="4" name="Slide Number Placeholder 17"/>
          <p:cNvSpPr>
            <a:spLocks noGrp="1"/>
          </p:cNvSpPr>
          <p:nvPr>
            <p:ph type="sldNum" sz="quarter" idx="12"/>
          </p:nvPr>
        </p:nvSpPr>
        <p:spPr/>
        <p:txBody>
          <a:bodyPr/>
          <a:lstStyle>
            <a:lvl1pPr>
              <a:defRPr/>
            </a:lvl1pPr>
          </a:lstStyle>
          <a:p>
            <a:pPr>
              <a:defRPr/>
            </a:pPr>
            <a:r>
              <a:rPr lang="en-US"/>
              <a:t>Page </a:t>
            </a:r>
            <a:fld id="{293C3EED-D6D1-4B43-B311-907C6CE8FCB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a:t>Copyright Wipro Technologies Talent Transformation</a:t>
            </a:r>
          </a:p>
        </p:txBody>
      </p:sp>
      <p:sp>
        <p:nvSpPr>
          <p:cNvPr id="6" name="Footer Placeholder 5"/>
          <p:cNvSpPr>
            <a:spLocks noGrp="1"/>
          </p:cNvSpPr>
          <p:nvPr>
            <p:ph type="ftr" sz="quarter" idx="11"/>
          </p:nvPr>
        </p:nvSpPr>
        <p:spPr/>
        <p:txBody>
          <a:bodyPr/>
          <a:lstStyle>
            <a:lvl1pPr>
              <a:defRPr/>
            </a:lvl1pPr>
            <a:extLst/>
          </a:lstStyle>
          <a:p>
            <a:pPr>
              <a:defRPr/>
            </a:pPr>
            <a:r>
              <a:rPr lang="en-US"/>
              <a:t> C Programming              ver 2.0</a:t>
            </a:r>
          </a:p>
        </p:txBody>
      </p:sp>
      <p:sp>
        <p:nvSpPr>
          <p:cNvPr id="7" name="Slide Number Placeholder 6"/>
          <p:cNvSpPr>
            <a:spLocks noGrp="1"/>
          </p:cNvSpPr>
          <p:nvPr>
            <p:ph type="sldNum" sz="quarter" idx="12"/>
          </p:nvPr>
        </p:nvSpPr>
        <p:spPr/>
        <p:txBody>
          <a:bodyPr/>
          <a:lstStyle>
            <a:lvl1pPr>
              <a:defRPr/>
            </a:lvl1pPr>
            <a:extLst/>
          </a:lstStyle>
          <a:p>
            <a:pPr>
              <a:defRPr/>
            </a:pPr>
            <a:r>
              <a:rPr lang="en-US"/>
              <a:t>Page </a:t>
            </a:r>
            <a:fld id="{F18873E1-3A09-4C51-BD2E-AD5DB842C8F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r>
              <a:rPr lang="en-US"/>
              <a:t>Copyright Wipro Technologies Talent Transformation</a:t>
            </a:r>
            <a:endParaRPr lang="en-US"/>
          </a:p>
        </p:txBody>
      </p:sp>
      <p:sp>
        <p:nvSpPr>
          <p:cNvPr id="12" name="Footer Placeholder 5"/>
          <p:cNvSpPr>
            <a:spLocks noGrp="1"/>
          </p:cNvSpPr>
          <p:nvPr>
            <p:ph type="ftr" sz="quarter" idx="11"/>
          </p:nvPr>
        </p:nvSpPr>
        <p:spPr/>
        <p:txBody>
          <a:bodyPr/>
          <a:lstStyle>
            <a:lvl1pPr>
              <a:defRPr smtClean="0">
                <a:solidFill>
                  <a:schemeClr val="tx1"/>
                </a:solidFill>
              </a:defRPr>
            </a:lvl1pPr>
            <a:extLst/>
          </a:lstStyle>
          <a:p>
            <a:pPr>
              <a:defRPr/>
            </a:pPr>
            <a:r>
              <a:rPr lang="en-US"/>
              <a:t> C Programming              ver 2.0</a:t>
            </a: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r>
              <a:rPr lang="en-US"/>
              <a:t>Page </a:t>
            </a:r>
            <a:fld id="{1397770E-9988-4D3C-B3A0-19608ACB6C8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defRPr>
            </a:lvl1pPr>
            <a:extLst/>
          </a:lstStyle>
          <a:p>
            <a:pPr>
              <a:defRPr/>
            </a:pPr>
            <a:r>
              <a:rPr lang="en-US"/>
              <a:t>Copyright Wipro Technologies Talent Transformation</a:t>
            </a: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smtClean="0">
                <a:solidFill>
                  <a:schemeClr val="tx1"/>
                </a:solidFill>
              </a:defRPr>
            </a:lvl1pPr>
            <a:extLst/>
          </a:lstStyle>
          <a:p>
            <a:pPr>
              <a:defRPr/>
            </a:pPr>
            <a:r>
              <a:rPr lang="en-US"/>
              <a:t> C Programming              ver 2.0</a:t>
            </a: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defRPr>
            </a:lvl1pPr>
            <a:extLst/>
          </a:lstStyle>
          <a:p>
            <a:pPr>
              <a:defRPr/>
            </a:pPr>
            <a:r>
              <a:rPr lang="en-US"/>
              <a:t>Page </a:t>
            </a:r>
            <a:fld id="{AEECD964-FBAB-4350-A031-4E8238580C6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9" r:id="rId2"/>
    <p:sldLayoutId id="2147483684" r:id="rId3"/>
    <p:sldLayoutId id="2147483685" r:id="rId4"/>
    <p:sldLayoutId id="2147483686" r:id="rId5"/>
    <p:sldLayoutId id="2147483687" r:id="rId6"/>
    <p:sldLayoutId id="2147483680" r:id="rId7"/>
    <p:sldLayoutId id="2147483688" r:id="rId8"/>
    <p:sldLayoutId id="2147483689" r:id="rId9"/>
    <p:sldLayoutId id="2147483681" r:id="rId10"/>
    <p:sldLayoutId id="2147483682" r:id="rId11"/>
  </p:sldLayoutIdLst>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1371600"/>
            <a:ext cx="7772400" cy="5041900"/>
          </a:xfrm>
          <a:prstGeom prst="rect">
            <a:avLst/>
          </a:prstGeom>
          <a:noFill/>
          <a:ln w="9525">
            <a:noFill/>
            <a:miter lim="800000"/>
            <a:headEnd/>
            <a:tailEnd/>
          </a:ln>
        </p:spPr>
        <p:txBody>
          <a:bodyPr lIns="92075" tIns="46037" rIns="92075" bIns="46037"/>
          <a:lstStyle/>
          <a:p>
            <a:pPr marL="342900" indent="-342900" eaLnBrk="0" hangingPunct="0">
              <a:spcBef>
                <a:spcPct val="20000"/>
              </a:spcBef>
              <a:buFontTx/>
              <a:buChar char="•"/>
            </a:pPr>
            <a:endParaRPr lang="en-US" sz="3200"/>
          </a:p>
        </p:txBody>
      </p:sp>
      <p:sp>
        <p:nvSpPr>
          <p:cNvPr id="9219" name="Rectangle 3"/>
          <p:cNvSpPr>
            <a:spLocks noChangeArrowheads="1"/>
          </p:cNvSpPr>
          <p:nvPr/>
        </p:nvSpPr>
        <p:spPr bwMode="auto">
          <a:xfrm>
            <a:off x="609600" y="1600200"/>
            <a:ext cx="8229600" cy="3622675"/>
          </a:xfrm>
          <a:prstGeom prst="rect">
            <a:avLst/>
          </a:prstGeom>
          <a:noFill/>
          <a:ln w="9525">
            <a:noFill/>
            <a:miter lim="800000"/>
            <a:headEnd/>
            <a:tailEnd/>
          </a:ln>
        </p:spPr>
        <p:txBody>
          <a:bodyPr>
            <a:spAutoFit/>
          </a:bodyPr>
          <a:lstStyle/>
          <a:p>
            <a:pPr algn="ctr" eaLnBrk="0" hangingPunct="0">
              <a:spcBef>
                <a:spcPct val="50000"/>
              </a:spcBef>
            </a:pPr>
            <a:endParaRPr lang="en-US" sz="3500" b="1"/>
          </a:p>
          <a:p>
            <a:pPr algn="ctr" eaLnBrk="0" hangingPunct="0">
              <a:spcBef>
                <a:spcPct val="50000"/>
              </a:spcBef>
            </a:pPr>
            <a:endParaRPr lang="en-US" sz="3500" b="1"/>
          </a:p>
          <a:p>
            <a:pPr algn="ctr" eaLnBrk="0" hangingPunct="0">
              <a:spcBef>
                <a:spcPct val="50000"/>
              </a:spcBef>
            </a:pPr>
            <a:r>
              <a:rPr lang="en-US" sz="4800" b="1"/>
              <a:t>Data Structures</a:t>
            </a:r>
          </a:p>
          <a:p>
            <a:pPr eaLnBrk="0" hangingPunct="0">
              <a:spcBef>
                <a:spcPct val="50000"/>
              </a:spcBef>
            </a:pPr>
            <a:endParaRPr lang="en-US" sz="4800" b="1">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pPr>
              <a:lnSpc>
                <a:spcPct val="90000"/>
              </a:lnSpc>
            </a:pPr>
            <a:r>
              <a:rPr lang="en-US" smtClean="0"/>
              <a:t>Space for heap variables is allocated from an area of runtime memory known as the </a:t>
            </a:r>
            <a:r>
              <a:rPr lang="en-US" b="1" smtClean="0"/>
              <a:t>heap or free store.</a:t>
            </a:r>
            <a:endParaRPr lang="en-US" smtClean="0"/>
          </a:p>
          <a:p>
            <a:pPr>
              <a:lnSpc>
                <a:spcPct val="90000"/>
              </a:lnSpc>
            </a:pPr>
            <a:endParaRPr lang="en-US" smtClean="0"/>
          </a:p>
          <a:p>
            <a:pPr>
              <a:lnSpc>
                <a:spcPct val="90000"/>
              </a:lnSpc>
            </a:pPr>
            <a:r>
              <a:rPr lang="en-US" smtClean="0"/>
              <a:t>Heap variables do not have an explicit name, and are accessed indirectly via a pointer.</a:t>
            </a:r>
          </a:p>
          <a:p>
            <a:pPr>
              <a:lnSpc>
                <a:spcPct val="90000"/>
              </a:lnSpc>
            </a:pPr>
            <a:endParaRPr lang="en-US" smtClean="0"/>
          </a:p>
          <a:p>
            <a:pPr>
              <a:lnSpc>
                <a:spcPct val="90000"/>
              </a:lnSpc>
            </a:pPr>
            <a:r>
              <a:rPr lang="en-US" smtClean="0"/>
              <a:t>Memory space for heap variables is </a:t>
            </a:r>
            <a:r>
              <a:rPr lang="en-US" i="1" smtClean="0"/>
              <a:t>explicitly</a:t>
            </a:r>
            <a:r>
              <a:rPr lang="en-US" smtClean="0"/>
              <a:t> allocated at runtime using </a:t>
            </a:r>
            <a:r>
              <a:rPr lang="en-US" b="1" smtClean="0"/>
              <a:t>malloc( )</a:t>
            </a:r>
            <a:r>
              <a:rPr lang="en-US" smtClean="0"/>
              <a:t>.</a:t>
            </a:r>
          </a:p>
          <a:p>
            <a:pPr>
              <a:lnSpc>
                <a:spcPct val="90000"/>
              </a:lnSpc>
            </a:pPr>
            <a:endParaRPr lang="en-US" smtClean="0"/>
          </a:p>
          <a:p>
            <a:pPr>
              <a:lnSpc>
                <a:spcPct val="90000"/>
              </a:lnSpc>
            </a:pPr>
            <a:r>
              <a:rPr lang="en-US" smtClean="0"/>
              <a:t>Space occupied by heap variables must be explicitly returned back to the heap to avoid memory leaks. This is done using the </a:t>
            </a:r>
            <a:r>
              <a:rPr lang="en-US" b="1" smtClean="0"/>
              <a:t>free( )</a:t>
            </a:r>
            <a:r>
              <a:rPr lang="en-US" smtClean="0"/>
              <a:t> function.</a:t>
            </a:r>
          </a:p>
        </p:txBody>
      </p:sp>
      <p:sp>
        <p:nvSpPr>
          <p:cNvPr id="1586178" name="Rectangle 2"/>
          <p:cNvSpPr>
            <a:spLocks noGrp="1" noChangeArrowheads="1"/>
          </p:cNvSpPr>
          <p:nvPr>
            <p:ph type="title"/>
          </p:nvPr>
        </p:nvSpPr>
        <p:spPr/>
        <p:txBody>
          <a:bodyPr/>
          <a:lstStyle/>
          <a:p>
            <a:pPr fontAlgn="auto">
              <a:spcAft>
                <a:spcPts val="0"/>
              </a:spcAft>
              <a:defRPr/>
            </a:pPr>
            <a:r>
              <a:rPr lang="en-US"/>
              <a:t>Heap Variables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idx="1"/>
          </p:nvPr>
        </p:nvSpPr>
        <p:spPr/>
        <p:txBody>
          <a:bodyPr/>
          <a:lstStyle/>
          <a:p>
            <a:pPr>
              <a:lnSpc>
                <a:spcPct val="90000"/>
              </a:lnSpc>
            </a:pPr>
            <a:r>
              <a:rPr lang="en-US" sz="1800" smtClean="0"/>
              <a:t>insert( )</a:t>
            </a:r>
          </a:p>
          <a:p>
            <a:pPr>
              <a:lnSpc>
                <a:spcPct val="90000"/>
              </a:lnSpc>
            </a:pPr>
            <a:r>
              <a:rPr lang="en-US" sz="1800" smtClean="0"/>
              <a:t>{</a:t>
            </a:r>
          </a:p>
          <a:p>
            <a:pPr>
              <a:lnSpc>
                <a:spcPct val="90000"/>
              </a:lnSpc>
            </a:pPr>
            <a:r>
              <a:rPr lang="en-US" sz="1800" smtClean="0"/>
              <a:t> struct marks_list *ptr, *prev;</a:t>
            </a:r>
          </a:p>
          <a:p>
            <a:pPr>
              <a:lnSpc>
                <a:spcPct val="90000"/>
              </a:lnSpc>
            </a:pPr>
            <a:r>
              <a:rPr lang="en-US" sz="1800" smtClean="0"/>
              <a:t> for(ptr=start,prev=start;(ptr);prev=ptr,ptr=ptr-&gt;next)</a:t>
            </a:r>
          </a:p>
          <a:p>
            <a:pPr>
              <a:lnSpc>
                <a:spcPct val="90000"/>
              </a:lnSpc>
            </a:pPr>
            <a:r>
              <a:rPr lang="en-US" sz="1800" smtClean="0"/>
              <a:t> {</a:t>
            </a:r>
          </a:p>
          <a:p>
            <a:pPr>
              <a:lnSpc>
                <a:spcPct val="90000"/>
              </a:lnSpc>
            </a:pPr>
            <a:r>
              <a:rPr lang="en-US" sz="1800" smtClean="0"/>
              <a:t>  if (new-&gt;marks &lt; start-&gt;marks)</a:t>
            </a:r>
          </a:p>
          <a:p>
            <a:pPr>
              <a:lnSpc>
                <a:spcPct val="90000"/>
              </a:lnSpc>
            </a:pPr>
            <a:r>
              <a:rPr lang="en-US" sz="1800" smtClean="0"/>
              <a:t>   {</a:t>
            </a:r>
          </a:p>
          <a:p>
            <a:pPr>
              <a:lnSpc>
                <a:spcPct val="90000"/>
              </a:lnSpc>
            </a:pPr>
            <a:r>
              <a:rPr lang="en-US" sz="1800" smtClean="0"/>
              <a:t>    /* insertion at the beginning of a  list */</a:t>
            </a:r>
          </a:p>
          <a:p>
            <a:pPr>
              <a:lnSpc>
                <a:spcPct val="90000"/>
              </a:lnSpc>
            </a:pPr>
            <a:r>
              <a:rPr lang="en-US" sz="1800" smtClean="0"/>
              <a:t>    new-&gt;next = start;</a:t>
            </a:r>
          </a:p>
          <a:p>
            <a:pPr>
              <a:lnSpc>
                <a:spcPct val="90000"/>
              </a:lnSpc>
            </a:pPr>
            <a:r>
              <a:rPr lang="en-US" sz="1800" smtClean="0"/>
              <a:t>    new-&gt;prior = NULL;</a:t>
            </a:r>
          </a:p>
          <a:p>
            <a:pPr>
              <a:lnSpc>
                <a:spcPct val="90000"/>
              </a:lnSpc>
            </a:pPr>
            <a:r>
              <a:rPr lang="en-US" sz="1800" smtClean="0"/>
              <a:t>    start-&gt;prior = new;</a:t>
            </a:r>
          </a:p>
          <a:p>
            <a:pPr>
              <a:lnSpc>
                <a:spcPct val="90000"/>
              </a:lnSpc>
            </a:pPr>
            <a:r>
              <a:rPr lang="en-US" sz="1800" smtClean="0"/>
              <a:t>    last = start;</a:t>
            </a:r>
          </a:p>
          <a:p>
            <a:pPr>
              <a:lnSpc>
                <a:spcPct val="90000"/>
              </a:lnSpc>
            </a:pPr>
            <a:r>
              <a:rPr lang="en-US" sz="1800" smtClean="0"/>
              <a:t>    start = new;</a:t>
            </a:r>
          </a:p>
          <a:p>
            <a:pPr>
              <a:lnSpc>
                <a:spcPct val="90000"/>
              </a:lnSpc>
            </a:pPr>
            <a:r>
              <a:rPr lang="en-US" sz="1800" smtClean="0"/>
              <a:t>    }</a:t>
            </a:r>
          </a:p>
          <a:p>
            <a:pPr>
              <a:lnSpc>
                <a:spcPct val="90000"/>
              </a:lnSpc>
            </a:pPr>
            <a:endParaRPr lang="en-US" sz="1800" smtClean="0"/>
          </a:p>
        </p:txBody>
      </p:sp>
      <p:sp>
        <p:nvSpPr>
          <p:cNvPr id="1695746" name="Rectangle 2"/>
          <p:cNvSpPr>
            <a:spLocks noGrp="1" noChangeArrowheads="1"/>
          </p:cNvSpPr>
          <p:nvPr>
            <p:ph type="title"/>
          </p:nvPr>
        </p:nvSpPr>
        <p:spPr/>
        <p:txBody>
          <a:bodyPr/>
          <a:lstStyle/>
          <a:p>
            <a:pPr fontAlgn="auto">
              <a:spcAft>
                <a:spcPts val="0"/>
              </a:spcAft>
              <a:defRPr/>
            </a:pPr>
            <a:r>
              <a:rPr lang="en-US"/>
              <a:t>Creating a Sorted Linked List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idx="1"/>
          </p:nvPr>
        </p:nvSpPr>
        <p:spPr/>
        <p:txBody>
          <a:bodyPr/>
          <a:lstStyle/>
          <a:p>
            <a:r>
              <a:rPr lang="en-US" sz="1800" smtClean="0"/>
              <a:t>/* insertion in the middle of a list */</a:t>
            </a:r>
          </a:p>
          <a:p>
            <a:r>
              <a:rPr lang="en-US" sz="1800" smtClean="0"/>
              <a:t>   if(new-&gt;marks  &gt; ptr-&gt;marks)</a:t>
            </a:r>
          </a:p>
          <a:p>
            <a:r>
              <a:rPr lang="en-US" sz="1800" smtClean="0"/>
              <a:t>    {</a:t>
            </a:r>
          </a:p>
          <a:p>
            <a:r>
              <a:rPr lang="en-US" sz="1800" smtClean="0"/>
              <a:t>     continue;</a:t>
            </a:r>
          </a:p>
          <a:p>
            <a:r>
              <a:rPr lang="en-US" sz="1800" smtClean="0"/>
              <a:t>    }</a:t>
            </a:r>
          </a:p>
          <a:p>
            <a:r>
              <a:rPr lang="en-US" sz="1800" smtClean="0"/>
              <a:t>   else</a:t>
            </a:r>
          </a:p>
          <a:p>
            <a:r>
              <a:rPr lang="en-US" sz="1800" smtClean="0"/>
              <a:t>    {</a:t>
            </a:r>
          </a:p>
          <a:p>
            <a:r>
              <a:rPr lang="en-US" sz="1800" smtClean="0"/>
              <a:t>     prev-&gt;next = new;</a:t>
            </a:r>
          </a:p>
          <a:p>
            <a:r>
              <a:rPr lang="en-US" sz="1800" smtClean="0"/>
              <a:t>     new-&gt;prior = prev;</a:t>
            </a:r>
          </a:p>
          <a:p>
            <a:r>
              <a:rPr lang="en-US" sz="1800" smtClean="0"/>
              <a:t>     new-&gt;next = ptr;</a:t>
            </a:r>
          </a:p>
          <a:p>
            <a:r>
              <a:rPr lang="en-US" sz="1800" smtClean="0"/>
              <a:t>     ptr-&gt;prior = new;</a:t>
            </a:r>
          </a:p>
          <a:p>
            <a:r>
              <a:rPr lang="en-US" sz="1800" smtClean="0"/>
              <a:t>    } </a:t>
            </a:r>
          </a:p>
          <a:p>
            <a:r>
              <a:rPr lang="en-US" sz="1800" smtClean="0"/>
              <a:t>} /* end of for loop */</a:t>
            </a:r>
          </a:p>
        </p:txBody>
      </p:sp>
      <p:sp>
        <p:nvSpPr>
          <p:cNvPr id="1696770" name="Rectangle 2"/>
          <p:cNvSpPr>
            <a:spLocks noGrp="1" noChangeArrowheads="1"/>
          </p:cNvSpPr>
          <p:nvPr>
            <p:ph type="title"/>
          </p:nvPr>
        </p:nvSpPr>
        <p:spPr/>
        <p:txBody>
          <a:bodyPr/>
          <a:lstStyle/>
          <a:p>
            <a:pPr fontAlgn="auto">
              <a:spcAft>
                <a:spcPts val="0"/>
              </a:spcAft>
              <a:defRPr/>
            </a:pPr>
            <a:r>
              <a:rPr lang="en-US"/>
              <a:t>Creating a Sorted Doubly Linked List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idx="1"/>
          </p:nvPr>
        </p:nvSpPr>
        <p:spPr/>
        <p:txBody>
          <a:bodyPr/>
          <a:lstStyle/>
          <a:p>
            <a:r>
              <a:rPr lang="en-US" sz="1800" smtClean="0"/>
              <a:t>/* insertion at the end of the list */ </a:t>
            </a:r>
          </a:p>
          <a:p>
            <a:r>
              <a:rPr lang="en-US" sz="1800" smtClean="0"/>
              <a:t>if (ptr = = null)</a:t>
            </a:r>
          </a:p>
          <a:p>
            <a:r>
              <a:rPr lang="en-US" sz="1800" smtClean="0"/>
              <a:t>  {</a:t>
            </a:r>
          </a:p>
          <a:p>
            <a:r>
              <a:rPr lang="en-US" sz="1800" smtClean="0"/>
              <a:t>   prev-&gt;next = new;</a:t>
            </a:r>
          </a:p>
          <a:p>
            <a:r>
              <a:rPr lang="en-US" sz="1800" smtClean="0"/>
              <a:t>   new-&gt;prior = prev;</a:t>
            </a:r>
          </a:p>
          <a:p>
            <a:r>
              <a:rPr lang="en-US" sz="1800" smtClean="0"/>
              <a:t>   new-&gt;next = null;</a:t>
            </a:r>
          </a:p>
          <a:p>
            <a:r>
              <a:rPr lang="en-US" sz="1800" smtClean="0"/>
              <a:t>   last = new;</a:t>
            </a:r>
          </a:p>
          <a:p>
            <a:r>
              <a:rPr lang="en-US" sz="1800" smtClean="0"/>
              <a:t>  } </a:t>
            </a:r>
          </a:p>
          <a:p>
            <a:r>
              <a:rPr lang="en-US" sz="1800" smtClean="0"/>
              <a:t>} /* end of insert */</a:t>
            </a:r>
          </a:p>
        </p:txBody>
      </p:sp>
      <p:sp>
        <p:nvSpPr>
          <p:cNvPr id="1697794" name="Rectangle 2"/>
          <p:cNvSpPr>
            <a:spLocks noGrp="1" noChangeArrowheads="1"/>
          </p:cNvSpPr>
          <p:nvPr>
            <p:ph type="title"/>
          </p:nvPr>
        </p:nvSpPr>
        <p:spPr/>
        <p:txBody>
          <a:bodyPr/>
          <a:lstStyle/>
          <a:p>
            <a:pPr fontAlgn="auto">
              <a:spcAft>
                <a:spcPts val="0"/>
              </a:spcAft>
              <a:defRPr/>
            </a:pPr>
            <a:r>
              <a:rPr lang="en-US"/>
              <a:t>Creating a Sorted Linked List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idx="1"/>
          </p:nvPr>
        </p:nvSpPr>
        <p:spPr/>
        <p:txBody>
          <a:bodyPr/>
          <a:lstStyle/>
          <a:p>
            <a:pPr>
              <a:lnSpc>
                <a:spcPct val="90000"/>
              </a:lnSpc>
            </a:pPr>
            <a:r>
              <a:rPr lang="en-US" sz="1800" smtClean="0"/>
              <a:t>struct marks_list *search( int val)</a:t>
            </a:r>
          </a:p>
          <a:p>
            <a:pPr>
              <a:lnSpc>
                <a:spcPct val="90000"/>
              </a:lnSpc>
            </a:pPr>
            <a:r>
              <a:rPr lang="en-US" sz="1800" smtClean="0"/>
              <a:t>{</a:t>
            </a:r>
          </a:p>
          <a:p>
            <a:pPr>
              <a:lnSpc>
                <a:spcPct val="90000"/>
              </a:lnSpc>
            </a:pPr>
            <a:r>
              <a:rPr lang="en-US" sz="1800" smtClean="0"/>
              <a:t>  for( ptr = start; (ptr); ptr = ptr-&gt;next)</a:t>
            </a:r>
          </a:p>
          <a:p>
            <a:pPr>
              <a:lnSpc>
                <a:spcPct val="90000"/>
              </a:lnSpc>
            </a:pPr>
            <a:r>
              <a:rPr lang="en-US" sz="1800" smtClean="0"/>
              <a:t>   {</a:t>
            </a:r>
          </a:p>
          <a:p>
            <a:pPr>
              <a:lnSpc>
                <a:spcPct val="90000"/>
              </a:lnSpc>
            </a:pPr>
            <a:r>
              <a:rPr lang="en-US" sz="1800" smtClean="0"/>
              <a:t>     if (val = = ptr-&gt; marks)</a:t>
            </a:r>
          </a:p>
          <a:p>
            <a:pPr>
              <a:lnSpc>
                <a:spcPct val="90000"/>
              </a:lnSpc>
            </a:pPr>
            <a:r>
              <a:rPr lang="en-US" sz="1800" smtClean="0"/>
              <a:t>       return ptr;</a:t>
            </a:r>
          </a:p>
          <a:p>
            <a:pPr>
              <a:lnSpc>
                <a:spcPct val="90000"/>
              </a:lnSpc>
            </a:pPr>
            <a:r>
              <a:rPr lang="en-US" sz="1800" smtClean="0"/>
              <a:t>   }</a:t>
            </a:r>
          </a:p>
          <a:p>
            <a:pPr>
              <a:lnSpc>
                <a:spcPct val="90000"/>
              </a:lnSpc>
            </a:pPr>
            <a:r>
              <a:rPr lang="en-US" sz="1800" smtClean="0"/>
              <a:t>   </a:t>
            </a:r>
          </a:p>
          <a:p>
            <a:pPr>
              <a:lnSpc>
                <a:spcPct val="90000"/>
              </a:lnSpc>
            </a:pPr>
            <a:r>
              <a:rPr lang="en-US" sz="1800" smtClean="0"/>
              <a:t>struct marks_list *search( int val)</a:t>
            </a:r>
          </a:p>
          <a:p>
            <a:pPr>
              <a:lnSpc>
                <a:spcPct val="90000"/>
              </a:lnSpc>
            </a:pPr>
            <a:r>
              <a:rPr lang="en-US" sz="1800" smtClean="0"/>
              <a:t>{</a:t>
            </a:r>
          </a:p>
          <a:p>
            <a:pPr>
              <a:lnSpc>
                <a:spcPct val="90000"/>
              </a:lnSpc>
            </a:pPr>
            <a:r>
              <a:rPr lang="en-US" sz="1800" smtClean="0"/>
              <a:t>  for( ptr = last; (ptr); ptr = ptr-&gt;prior)</a:t>
            </a:r>
          </a:p>
          <a:p>
            <a:pPr>
              <a:lnSpc>
                <a:spcPct val="90000"/>
              </a:lnSpc>
            </a:pPr>
            <a:r>
              <a:rPr lang="en-US" sz="1800" smtClean="0"/>
              <a:t>   {</a:t>
            </a:r>
          </a:p>
          <a:p>
            <a:pPr>
              <a:lnSpc>
                <a:spcPct val="90000"/>
              </a:lnSpc>
            </a:pPr>
            <a:r>
              <a:rPr lang="en-US" sz="1800" smtClean="0"/>
              <a:t>     if (val = = ptr-&gt; marks)</a:t>
            </a:r>
          </a:p>
          <a:p>
            <a:pPr>
              <a:lnSpc>
                <a:spcPct val="90000"/>
              </a:lnSpc>
            </a:pPr>
            <a:r>
              <a:rPr lang="en-US" sz="1800" smtClean="0"/>
              <a:t>       return ptr;</a:t>
            </a:r>
          </a:p>
          <a:p>
            <a:pPr>
              <a:lnSpc>
                <a:spcPct val="90000"/>
              </a:lnSpc>
            </a:pPr>
            <a:r>
              <a:rPr lang="en-US" sz="1800" smtClean="0"/>
              <a:t>   }</a:t>
            </a:r>
          </a:p>
        </p:txBody>
      </p:sp>
      <p:sp>
        <p:nvSpPr>
          <p:cNvPr id="1698818" name="Rectangle 2"/>
          <p:cNvSpPr>
            <a:spLocks noGrp="1" noChangeArrowheads="1"/>
          </p:cNvSpPr>
          <p:nvPr>
            <p:ph type="title"/>
          </p:nvPr>
        </p:nvSpPr>
        <p:spPr>
          <a:xfrm>
            <a:off x="152400" y="228600"/>
            <a:ext cx="7772400" cy="990600"/>
          </a:xfrm>
        </p:spPr>
        <p:txBody>
          <a:bodyPr/>
          <a:lstStyle/>
          <a:p>
            <a:pPr fontAlgn="auto">
              <a:spcAft>
                <a:spcPts val="0"/>
              </a:spcAft>
              <a:defRPr/>
            </a:pPr>
            <a:r>
              <a:rPr lang="en-US"/>
              <a:t>Searching a Value in a Doubly Linked List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idx="1"/>
          </p:nvPr>
        </p:nvSpPr>
        <p:spPr>
          <a:xfrm>
            <a:off x="228600" y="1219200"/>
            <a:ext cx="8686800" cy="4876800"/>
          </a:xfrm>
        </p:spPr>
        <p:txBody>
          <a:bodyPr/>
          <a:lstStyle/>
          <a:p>
            <a:pPr>
              <a:lnSpc>
                <a:spcPct val="80000"/>
              </a:lnSpc>
            </a:pPr>
            <a:r>
              <a:rPr lang="en-US" sz="1800" smtClean="0"/>
              <a:t>delete ( )</a:t>
            </a:r>
          </a:p>
          <a:p>
            <a:pPr>
              <a:lnSpc>
                <a:spcPct val="80000"/>
              </a:lnSpc>
            </a:pPr>
            <a:r>
              <a:rPr lang="en-US" sz="1800" smtClean="0"/>
              <a:t> {</a:t>
            </a:r>
          </a:p>
          <a:p>
            <a:pPr>
              <a:lnSpc>
                <a:spcPct val="80000"/>
              </a:lnSpc>
            </a:pPr>
            <a:r>
              <a:rPr lang="en-US" sz="1800" smtClean="0"/>
              <a:t>  struct marks_list *ptr, *prev, *temp;</a:t>
            </a:r>
          </a:p>
          <a:p>
            <a:pPr>
              <a:lnSpc>
                <a:spcPct val="80000"/>
              </a:lnSpc>
            </a:pPr>
            <a:r>
              <a:rPr lang="en-US" sz="1800" smtClean="0"/>
              <a:t>  int score; </a:t>
            </a:r>
          </a:p>
          <a:p>
            <a:pPr>
              <a:lnSpc>
                <a:spcPct val="80000"/>
              </a:lnSpc>
            </a:pPr>
            <a:r>
              <a:rPr lang="en-US" sz="1800" smtClean="0"/>
              <a:t>   /* search the linked list for the value to be deleted */</a:t>
            </a:r>
          </a:p>
          <a:p>
            <a:pPr>
              <a:lnSpc>
                <a:spcPct val="80000"/>
              </a:lnSpc>
            </a:pPr>
            <a:r>
              <a:rPr lang="en-US" sz="1800" smtClean="0"/>
              <a:t>   scanf(“%d”, &amp;score);</a:t>
            </a:r>
          </a:p>
          <a:p>
            <a:pPr>
              <a:lnSpc>
                <a:spcPct val="80000"/>
              </a:lnSpc>
            </a:pPr>
            <a:r>
              <a:rPr lang="en-US" sz="1800" smtClean="0"/>
              <a:t>  fflush(stdin); </a:t>
            </a:r>
          </a:p>
          <a:p>
            <a:pPr>
              <a:lnSpc>
                <a:spcPct val="80000"/>
              </a:lnSpc>
            </a:pPr>
            <a:r>
              <a:rPr lang="en-US" sz="1800" smtClean="0"/>
              <a:t>  for (ptr = start, prev = start; (ptr); prev = ptr, ptr = ptr-&gt;next)</a:t>
            </a:r>
          </a:p>
          <a:p>
            <a:pPr>
              <a:lnSpc>
                <a:spcPct val="80000"/>
              </a:lnSpc>
            </a:pPr>
            <a:r>
              <a:rPr lang="en-US" sz="1800" smtClean="0"/>
              <a:t>  {</a:t>
            </a:r>
          </a:p>
          <a:p>
            <a:pPr>
              <a:lnSpc>
                <a:spcPct val="80000"/>
              </a:lnSpc>
            </a:pPr>
            <a:r>
              <a:rPr lang="en-US" sz="1800" smtClean="0"/>
              <a:t>   /* deletion of the first node in the list */  </a:t>
            </a:r>
          </a:p>
          <a:p>
            <a:pPr>
              <a:lnSpc>
                <a:spcPct val="80000"/>
              </a:lnSpc>
            </a:pPr>
            <a:r>
              <a:rPr lang="en-US" sz="1800" smtClean="0"/>
              <a:t>   if (score = = start-&gt; marks)</a:t>
            </a:r>
          </a:p>
          <a:p>
            <a:pPr>
              <a:lnSpc>
                <a:spcPct val="80000"/>
              </a:lnSpc>
            </a:pPr>
            <a:r>
              <a:rPr lang="en-US" sz="1800" smtClean="0"/>
              <a:t>   {</a:t>
            </a:r>
          </a:p>
          <a:p>
            <a:pPr>
              <a:lnSpc>
                <a:spcPct val="80000"/>
              </a:lnSpc>
            </a:pPr>
            <a:r>
              <a:rPr lang="en-US" sz="1800" smtClean="0"/>
              <a:t>    temp =start;</a:t>
            </a:r>
          </a:p>
          <a:p>
            <a:pPr>
              <a:lnSpc>
                <a:spcPct val="80000"/>
              </a:lnSpc>
            </a:pPr>
            <a:r>
              <a:rPr lang="en-US" sz="1800" smtClean="0"/>
              <a:t>    start = start-&gt; next;</a:t>
            </a:r>
          </a:p>
          <a:p>
            <a:pPr>
              <a:lnSpc>
                <a:spcPct val="80000"/>
              </a:lnSpc>
            </a:pPr>
            <a:r>
              <a:rPr lang="en-US" sz="1800" smtClean="0"/>
              <a:t>    start-&gt;prior = null;</a:t>
            </a:r>
          </a:p>
          <a:p>
            <a:pPr>
              <a:lnSpc>
                <a:spcPct val="80000"/>
              </a:lnSpc>
            </a:pPr>
            <a:r>
              <a:rPr lang="en-US" sz="1800" smtClean="0"/>
              <a:t>    free(temp);</a:t>
            </a:r>
          </a:p>
          <a:p>
            <a:pPr>
              <a:lnSpc>
                <a:spcPct val="80000"/>
              </a:lnSpc>
            </a:pPr>
            <a:r>
              <a:rPr lang="en-US" sz="1800" smtClean="0"/>
              <a:t>   }  </a:t>
            </a:r>
          </a:p>
          <a:p>
            <a:pPr>
              <a:lnSpc>
                <a:spcPct val="80000"/>
              </a:lnSpc>
            </a:pPr>
            <a:r>
              <a:rPr lang="en-US" sz="1800" smtClean="0"/>
              <a:t>  </a:t>
            </a:r>
          </a:p>
        </p:txBody>
      </p:sp>
      <p:sp>
        <p:nvSpPr>
          <p:cNvPr id="1699842" name="Rectangle 2"/>
          <p:cNvSpPr>
            <a:spLocks noGrp="1" noChangeArrowheads="1"/>
          </p:cNvSpPr>
          <p:nvPr>
            <p:ph type="title"/>
          </p:nvPr>
        </p:nvSpPr>
        <p:spPr>
          <a:xfrm>
            <a:off x="76200" y="228600"/>
            <a:ext cx="7772400" cy="990600"/>
          </a:xfrm>
        </p:spPr>
        <p:txBody>
          <a:bodyPr/>
          <a:lstStyle/>
          <a:p>
            <a:pPr fontAlgn="auto">
              <a:spcAft>
                <a:spcPts val="0"/>
              </a:spcAft>
              <a:defRPr/>
            </a:pPr>
            <a:r>
              <a:rPr lang="en-US"/>
              <a:t>Deleting a Node From a Doubly Linked List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idx="1"/>
          </p:nvPr>
        </p:nvSpPr>
        <p:spPr>
          <a:xfrm>
            <a:off x="457200" y="1219200"/>
            <a:ext cx="8382000" cy="4953000"/>
          </a:xfrm>
        </p:spPr>
        <p:txBody>
          <a:bodyPr/>
          <a:lstStyle/>
          <a:p>
            <a:r>
              <a:rPr lang="en-US" sz="1800" smtClean="0"/>
              <a:t>/* deletion in the middle of a linked list */  </a:t>
            </a:r>
          </a:p>
          <a:p>
            <a:r>
              <a:rPr lang="en-US" sz="1800" smtClean="0"/>
              <a:t> if (score = = ptr-&gt; marks)</a:t>
            </a:r>
          </a:p>
          <a:p>
            <a:r>
              <a:rPr lang="en-US" sz="1800" smtClean="0"/>
              <a:t>    {</a:t>
            </a:r>
          </a:p>
          <a:p>
            <a:r>
              <a:rPr lang="en-US" sz="1800" smtClean="0"/>
              <a:t>      prev-&gt; next = ptr-&gt; next;</a:t>
            </a:r>
          </a:p>
          <a:p>
            <a:r>
              <a:rPr lang="en-US" sz="1800" smtClean="0"/>
              <a:t>      ptr-&gt;next-&gt;prior = ptr-&gt;prior;</a:t>
            </a:r>
          </a:p>
          <a:p>
            <a:r>
              <a:rPr lang="en-US" sz="1800" smtClean="0"/>
              <a:t>      free(ptr);</a:t>
            </a:r>
          </a:p>
          <a:p>
            <a:r>
              <a:rPr lang="en-US" sz="1800" smtClean="0"/>
              <a:t>     }</a:t>
            </a:r>
          </a:p>
          <a:p>
            <a:r>
              <a:rPr lang="en-US" sz="1800" smtClean="0"/>
              <a:t>/* deletion at the end of the list */</a:t>
            </a:r>
          </a:p>
          <a:p>
            <a:r>
              <a:rPr lang="en-US" sz="1800" smtClean="0"/>
              <a:t> if (ptr-&gt;next = = null)</a:t>
            </a:r>
          </a:p>
          <a:p>
            <a:r>
              <a:rPr lang="en-US" sz="1800" smtClean="0"/>
              <a:t> {</a:t>
            </a:r>
          </a:p>
          <a:p>
            <a:r>
              <a:rPr lang="en-US" sz="1800" smtClean="0"/>
              <a:t>   temp = ptr;</a:t>
            </a:r>
          </a:p>
          <a:p>
            <a:r>
              <a:rPr lang="en-US" sz="1800" smtClean="0"/>
              <a:t>   prev-&gt;next = null;</a:t>
            </a:r>
          </a:p>
          <a:p>
            <a:r>
              <a:rPr lang="en-US" sz="1800" smtClean="0"/>
              <a:t>   last = ptr-&gt;prior;</a:t>
            </a:r>
          </a:p>
          <a:p>
            <a:r>
              <a:rPr lang="en-US" sz="1800" smtClean="0"/>
              <a:t>  }</a:t>
            </a:r>
          </a:p>
          <a:p>
            <a:r>
              <a:rPr lang="en-US" sz="1800" smtClean="0"/>
              <a:t>} }</a:t>
            </a:r>
          </a:p>
        </p:txBody>
      </p:sp>
      <p:sp>
        <p:nvSpPr>
          <p:cNvPr id="1700866" name="Rectangle 2"/>
          <p:cNvSpPr>
            <a:spLocks noGrp="1" noChangeArrowheads="1"/>
          </p:cNvSpPr>
          <p:nvPr>
            <p:ph type="title"/>
          </p:nvPr>
        </p:nvSpPr>
        <p:spPr/>
        <p:txBody>
          <a:bodyPr/>
          <a:lstStyle/>
          <a:p>
            <a:pPr fontAlgn="auto">
              <a:spcAft>
                <a:spcPts val="0"/>
              </a:spcAft>
              <a:defRPr/>
            </a:pPr>
            <a:r>
              <a:rPr lang="en-US"/>
              <a:t>Deleting a Node From a Linked List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idx="1"/>
          </p:nvPr>
        </p:nvSpPr>
        <p:spPr/>
        <p:txBody>
          <a:bodyPr/>
          <a:lstStyle/>
          <a:p>
            <a:r>
              <a:rPr lang="en-US" sz="1800" smtClean="0"/>
              <a:t>/* forward traversal of a doubly linked list */</a:t>
            </a:r>
          </a:p>
          <a:p>
            <a:r>
              <a:rPr lang="en-US" sz="1800" smtClean="0"/>
              <a:t>for( ptr = start; (ptr); ptr = ptr-&gt;next)</a:t>
            </a:r>
          </a:p>
          <a:p>
            <a:r>
              <a:rPr lang="en-US" sz="1800" smtClean="0"/>
              <a:t>{</a:t>
            </a:r>
          </a:p>
          <a:p>
            <a:r>
              <a:rPr lang="en-US" sz="1800" smtClean="0"/>
              <a:t>  printf(“%d”, ptr-&gt;marks);</a:t>
            </a:r>
          </a:p>
          <a:p>
            <a:r>
              <a:rPr lang="en-US" sz="1800" smtClean="0"/>
              <a:t>}</a:t>
            </a:r>
          </a:p>
          <a:p>
            <a:endParaRPr lang="en-US" sz="1800" smtClean="0"/>
          </a:p>
          <a:p>
            <a:r>
              <a:rPr lang="en-US" sz="1800" smtClean="0"/>
              <a:t>/* reverse traversal of a doubly linked list */</a:t>
            </a:r>
          </a:p>
          <a:p>
            <a:r>
              <a:rPr lang="en-US" sz="1800" smtClean="0"/>
              <a:t>for( ptr = last; (ptr); ptr = ptr-&gt;prior)</a:t>
            </a:r>
          </a:p>
          <a:p>
            <a:r>
              <a:rPr lang="en-US" sz="1800" smtClean="0"/>
              <a:t>{</a:t>
            </a:r>
          </a:p>
          <a:p>
            <a:r>
              <a:rPr lang="en-US" sz="1800" smtClean="0"/>
              <a:t>  printf(“%d”, ptr-&gt;marks);</a:t>
            </a:r>
          </a:p>
          <a:p>
            <a:r>
              <a:rPr lang="en-US" sz="1800" smtClean="0"/>
              <a:t>}</a:t>
            </a:r>
          </a:p>
          <a:p>
            <a:endParaRPr lang="en-US" sz="1800" smtClean="0"/>
          </a:p>
        </p:txBody>
      </p:sp>
      <p:sp>
        <p:nvSpPr>
          <p:cNvPr id="1701890" name="Rectangle 2"/>
          <p:cNvSpPr>
            <a:spLocks noGrp="1" noChangeArrowheads="1"/>
          </p:cNvSpPr>
          <p:nvPr>
            <p:ph type="title"/>
          </p:nvPr>
        </p:nvSpPr>
        <p:spPr>
          <a:xfrm>
            <a:off x="152400" y="228600"/>
            <a:ext cx="7772400" cy="990600"/>
          </a:xfrm>
        </p:spPr>
        <p:txBody>
          <a:bodyPr/>
          <a:lstStyle/>
          <a:p>
            <a:pPr fontAlgn="auto">
              <a:spcAft>
                <a:spcPts val="0"/>
              </a:spcAft>
              <a:defRPr/>
            </a:pPr>
            <a:r>
              <a:rPr lang="en-US"/>
              <a:t>Traversal of a Doubly Linked List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idx="1"/>
          </p:nvPr>
        </p:nvSpPr>
        <p:spPr/>
        <p:txBody>
          <a:bodyPr/>
          <a:lstStyle/>
          <a:p>
            <a:r>
              <a:rPr lang="en-US" smtClean="0"/>
              <a:t>In this session, you learnt to:</a:t>
            </a:r>
          </a:p>
          <a:p>
            <a:r>
              <a:rPr lang="en-US" smtClean="0"/>
              <a:t>Describe the need for, and advantages of a doubly linked list</a:t>
            </a:r>
          </a:p>
          <a:p>
            <a:r>
              <a:rPr lang="en-US" smtClean="0"/>
              <a:t>Write code to: </a:t>
            </a:r>
          </a:p>
          <a:p>
            <a:pPr lvl="1"/>
            <a:r>
              <a:rPr lang="en-US" smtClean="0"/>
              <a:t>Create a sorted doubly linked list, </a:t>
            </a:r>
          </a:p>
          <a:p>
            <a:pPr lvl="1"/>
            <a:r>
              <a:rPr lang="en-US" smtClean="0"/>
              <a:t>Insert nodes into a sorted doubly linked list</a:t>
            </a:r>
          </a:p>
          <a:p>
            <a:pPr lvl="1"/>
            <a:r>
              <a:rPr lang="en-US" smtClean="0"/>
              <a:t>Traverse a doubly linked list</a:t>
            </a:r>
          </a:p>
          <a:p>
            <a:pPr lvl="1"/>
            <a:r>
              <a:rPr lang="en-US" smtClean="0"/>
              <a:t>Delete nodes from a doubly linked list</a:t>
            </a:r>
          </a:p>
          <a:p>
            <a:endParaRPr lang="en-US" smtClean="0"/>
          </a:p>
        </p:txBody>
      </p:sp>
      <p:sp>
        <p:nvSpPr>
          <p:cNvPr id="1703938" name="Rectangle 2"/>
          <p:cNvSpPr>
            <a:spLocks noGrp="1" noChangeArrowheads="1"/>
          </p:cNvSpPr>
          <p:nvPr>
            <p:ph type="title"/>
          </p:nvPr>
        </p:nvSpPr>
        <p:spPr/>
        <p:txBody>
          <a:bodyPr/>
          <a:lstStyle/>
          <a:p>
            <a:pPr fontAlgn="auto">
              <a:spcAft>
                <a:spcPts val="0"/>
              </a:spcAft>
              <a:defRPr/>
            </a:pPr>
            <a:r>
              <a:rPr lang="en-US"/>
              <a:t>Summary</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idx="1"/>
          </p:nvPr>
        </p:nvSpPr>
        <p:spPr/>
        <p:txBody>
          <a:bodyPr/>
          <a:lstStyle/>
          <a:p>
            <a:pPr>
              <a:buFontTx/>
              <a:buNone/>
            </a:pPr>
            <a:endParaRPr lang="en-US" smtClean="0"/>
          </a:p>
          <a:p>
            <a:pPr>
              <a:buFontTx/>
              <a:buNone/>
            </a:pPr>
            <a:endParaRPr lang="en-US" smtClean="0"/>
          </a:p>
          <a:p>
            <a:pPr>
              <a:buFontTx/>
              <a:buNone/>
            </a:pPr>
            <a:endParaRPr lang="en-US" smtClean="0"/>
          </a:p>
          <a:p>
            <a:pPr algn="ctr">
              <a:buFontTx/>
              <a:buNone/>
            </a:pPr>
            <a:r>
              <a:rPr lang="en-US" sz="4400" b="1" smtClean="0"/>
              <a:t>Chapter 13</a:t>
            </a:r>
          </a:p>
          <a:p>
            <a:pPr algn="ctr">
              <a:buFontTx/>
              <a:buNone/>
            </a:pPr>
            <a:r>
              <a:rPr lang="en-US" sz="4400" b="1" smtClean="0"/>
              <a:t>Binary Trees</a:t>
            </a:r>
          </a:p>
          <a:p>
            <a:pPr algn="ctr">
              <a:buFontTx/>
              <a:buNone/>
            </a:pPr>
            <a:endParaRPr lang="en-US" sz="4400" b="1"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p:txBody>
          <a:bodyPr/>
          <a:lstStyle/>
          <a:p>
            <a:r>
              <a:rPr lang="en-US" smtClean="0"/>
              <a:t>Rather than pre-define array on the stack at compile time, the alternative should be to define a structure type, and dynamically declare at runtime as many instances of the structure variables as needed by the application.</a:t>
            </a:r>
          </a:p>
          <a:p>
            <a:endParaRPr lang="en-US" smtClean="0"/>
          </a:p>
          <a:p>
            <a:r>
              <a:rPr lang="en-US" smtClean="0"/>
              <a:t>When the code containing the structure type is compiled, what the compiler sees is only a structure type declaration. It therefore, does not allocate memory for the structure type since no variable has been defined based on the structure type.</a:t>
            </a:r>
          </a:p>
        </p:txBody>
      </p:sp>
      <p:sp>
        <p:nvSpPr>
          <p:cNvPr id="1588226" name="Rectangle 2"/>
          <p:cNvSpPr>
            <a:spLocks noGrp="1" noChangeArrowheads="1"/>
          </p:cNvSpPr>
          <p:nvPr>
            <p:ph type="title"/>
          </p:nvPr>
        </p:nvSpPr>
        <p:spPr/>
        <p:txBody>
          <a:bodyPr/>
          <a:lstStyle/>
          <a:p>
            <a:pPr fontAlgn="auto">
              <a:spcAft>
                <a:spcPts val="0"/>
              </a:spcAft>
              <a:defRPr/>
            </a:pPr>
            <a:r>
              <a:rPr lang="en-US"/>
              <a:t>Dynamic Data Structures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idx="1"/>
          </p:nvPr>
        </p:nvSpPr>
        <p:spPr/>
        <p:txBody>
          <a:bodyPr/>
          <a:lstStyle/>
          <a:p>
            <a:r>
              <a:rPr lang="en-US" smtClean="0"/>
              <a:t>At the end of this lesson, you will be able to:</a:t>
            </a:r>
          </a:p>
          <a:p>
            <a:r>
              <a:rPr lang="en-US" smtClean="0"/>
              <a:t>Define a binary tree</a:t>
            </a:r>
          </a:p>
          <a:p>
            <a:r>
              <a:rPr lang="en-US" smtClean="0"/>
              <a:t>Describe the terminologies associated with a binary tree</a:t>
            </a:r>
          </a:p>
          <a:p>
            <a:r>
              <a:rPr lang="en-US" smtClean="0"/>
              <a:t>Use a dynamically allocated data structure to represent a binary tree</a:t>
            </a:r>
          </a:p>
          <a:p>
            <a:r>
              <a:rPr lang="en-US" smtClean="0"/>
              <a:t>Traverse a binary tree</a:t>
            </a:r>
          </a:p>
          <a:p>
            <a:r>
              <a:rPr lang="en-US" smtClean="0"/>
              <a:t>Add nodes to a binary tree</a:t>
            </a:r>
          </a:p>
          <a:p>
            <a:r>
              <a:rPr lang="en-US" smtClean="0"/>
              <a:t>Remove nodes from a binary tree</a:t>
            </a:r>
          </a:p>
          <a:p>
            <a:r>
              <a:rPr lang="en-US" smtClean="0"/>
              <a:t>Search a binary tree</a:t>
            </a:r>
          </a:p>
        </p:txBody>
      </p:sp>
      <p:sp>
        <p:nvSpPr>
          <p:cNvPr id="1708034" name="Rectangle 2"/>
          <p:cNvSpPr>
            <a:spLocks noGrp="1" noChangeArrowheads="1"/>
          </p:cNvSpPr>
          <p:nvPr>
            <p:ph type="title"/>
          </p:nvPr>
        </p:nvSpPr>
        <p:spPr/>
        <p:txBody>
          <a:bodyPr/>
          <a:lstStyle/>
          <a:p>
            <a:pPr fontAlgn="auto">
              <a:spcAft>
                <a:spcPts val="0"/>
              </a:spcAft>
              <a:defRPr/>
            </a:pPr>
            <a:r>
              <a:rPr lang="en-US"/>
              <a:t>Objectives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idx="1"/>
          </p:nvPr>
        </p:nvSpPr>
        <p:spPr/>
        <p:txBody>
          <a:bodyPr/>
          <a:lstStyle/>
          <a:p>
            <a:r>
              <a:rPr lang="en-US" b="1" smtClean="0"/>
              <a:t>The mode of accessing data in a linked list is linear.</a:t>
            </a:r>
            <a:r>
              <a:rPr lang="en-US" smtClean="0"/>
              <a:t> </a:t>
            </a:r>
          </a:p>
          <a:p>
            <a:endParaRPr lang="en-US" smtClean="0"/>
          </a:p>
          <a:p>
            <a:r>
              <a:rPr lang="en-US" smtClean="0"/>
              <a:t>Therefore, in the worst case scenario of the data in question being stored at the extremes of the list, it would involve starting with the first node, and traversing through all the nodes till one reaches the last node of the list to access the data. </a:t>
            </a:r>
          </a:p>
          <a:p>
            <a:endParaRPr lang="en-US" smtClean="0"/>
          </a:p>
          <a:p>
            <a:r>
              <a:rPr lang="en-US" smtClean="0"/>
              <a:t>Therefore, </a:t>
            </a:r>
            <a:r>
              <a:rPr lang="en-US" b="1" smtClean="0"/>
              <a:t>search through a linked list is always linear</a:t>
            </a:r>
            <a:r>
              <a:rPr lang="en-US" smtClean="0"/>
              <a:t>. </a:t>
            </a:r>
          </a:p>
        </p:txBody>
      </p:sp>
      <p:sp>
        <p:nvSpPr>
          <p:cNvPr id="1709058" name="Rectangle 2"/>
          <p:cNvSpPr>
            <a:spLocks noGrp="1" noChangeArrowheads="1"/>
          </p:cNvSpPr>
          <p:nvPr>
            <p:ph type="title"/>
          </p:nvPr>
        </p:nvSpPr>
        <p:spPr/>
        <p:txBody>
          <a:bodyPr/>
          <a:lstStyle/>
          <a:p>
            <a:pPr fontAlgn="auto">
              <a:spcAft>
                <a:spcPts val="0"/>
              </a:spcAft>
              <a:defRPr/>
            </a:pPr>
            <a:r>
              <a:rPr lang="en-US"/>
              <a:t>Eliminative or a Binary Search</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idx="1"/>
          </p:nvPr>
        </p:nvSpPr>
        <p:spPr>
          <a:xfrm>
            <a:off x="685800" y="1371600"/>
            <a:ext cx="7924800" cy="4724400"/>
          </a:xfrm>
        </p:spPr>
        <p:txBody>
          <a:bodyPr/>
          <a:lstStyle/>
          <a:p>
            <a:r>
              <a:rPr lang="en-US" smtClean="0"/>
              <a:t>A linear search is fine if the nodes to be searched in a linked list are small in number. </a:t>
            </a:r>
          </a:p>
          <a:p>
            <a:endParaRPr lang="en-US" smtClean="0"/>
          </a:p>
          <a:p>
            <a:r>
              <a:rPr lang="en-US" smtClean="0"/>
              <a:t>But the linear search becomes ineffective as the number of nodes in a linked list increase. </a:t>
            </a:r>
          </a:p>
          <a:p>
            <a:endParaRPr lang="en-US" smtClean="0"/>
          </a:p>
          <a:p>
            <a:r>
              <a:rPr lang="en-US" smtClean="0"/>
              <a:t>The search time increases in direct proportion with the size of the linked list. </a:t>
            </a:r>
          </a:p>
          <a:p>
            <a:endParaRPr lang="en-US" smtClean="0"/>
          </a:p>
          <a:p>
            <a:r>
              <a:rPr lang="en-US" smtClean="0"/>
              <a:t>It becomes imperative to have better searching mechanisms than a linear search. </a:t>
            </a:r>
          </a:p>
        </p:txBody>
      </p:sp>
      <p:sp>
        <p:nvSpPr>
          <p:cNvPr id="1710082" name="Rectangle 2"/>
          <p:cNvSpPr>
            <a:spLocks noGrp="1" noChangeArrowheads="1"/>
          </p:cNvSpPr>
          <p:nvPr>
            <p:ph type="title"/>
          </p:nvPr>
        </p:nvSpPr>
        <p:spPr/>
        <p:txBody>
          <a:bodyPr/>
          <a:lstStyle/>
          <a:p>
            <a:pPr fontAlgn="auto">
              <a:spcAft>
                <a:spcPts val="0"/>
              </a:spcAft>
              <a:defRPr/>
            </a:pPr>
            <a:r>
              <a:rPr lang="en-US"/>
              <a:t>Eliminative or a Binary Search</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idx="1"/>
          </p:nvPr>
        </p:nvSpPr>
        <p:spPr/>
        <p:txBody>
          <a:bodyPr/>
          <a:lstStyle/>
          <a:p>
            <a:r>
              <a:rPr lang="en-US" smtClean="0"/>
              <a:t>You will now be exposed to a game that will highlight a new mechanism of searching.</a:t>
            </a:r>
          </a:p>
          <a:p>
            <a:endParaRPr lang="en-US" smtClean="0"/>
          </a:p>
          <a:p>
            <a:endParaRPr lang="en-US" smtClean="0"/>
          </a:p>
          <a:p>
            <a:endParaRPr lang="en-US" smtClean="0"/>
          </a:p>
        </p:txBody>
      </p:sp>
      <p:sp>
        <p:nvSpPr>
          <p:cNvPr id="1711106" name="Rectangle 2"/>
          <p:cNvSpPr>
            <a:spLocks noGrp="1" noChangeArrowheads="1"/>
          </p:cNvSpPr>
          <p:nvPr>
            <p:ph type="title"/>
          </p:nvPr>
        </p:nvSpPr>
        <p:spPr/>
        <p:txBody>
          <a:bodyPr/>
          <a:lstStyle/>
          <a:p>
            <a:pPr fontAlgn="auto">
              <a:spcAft>
                <a:spcPts val="0"/>
              </a:spcAft>
              <a:defRPr/>
            </a:pPr>
            <a:r>
              <a:rPr lang="en-US"/>
              <a:t>Eliminative or a Binary Search</a:t>
            </a:r>
          </a:p>
        </p:txBody>
      </p:sp>
      <p:grpSp>
        <p:nvGrpSpPr>
          <p:cNvPr id="119812" name="Group 4"/>
          <p:cNvGrpSpPr>
            <a:grpSpLocks/>
          </p:cNvGrpSpPr>
          <p:nvPr/>
        </p:nvGrpSpPr>
        <p:grpSpPr bwMode="auto">
          <a:xfrm>
            <a:off x="1676400" y="2971800"/>
            <a:ext cx="5029200" cy="2844800"/>
            <a:chOff x="2961" y="9184"/>
            <a:chExt cx="7380" cy="3998"/>
          </a:xfrm>
        </p:grpSpPr>
        <p:grpSp>
          <p:nvGrpSpPr>
            <p:cNvPr id="119814" name="Group 5"/>
            <p:cNvGrpSpPr>
              <a:grpSpLocks/>
            </p:cNvGrpSpPr>
            <p:nvPr/>
          </p:nvGrpSpPr>
          <p:grpSpPr bwMode="auto">
            <a:xfrm>
              <a:off x="8001" y="10842"/>
              <a:ext cx="2340" cy="2340"/>
              <a:chOff x="8001" y="10624"/>
              <a:chExt cx="2340" cy="2340"/>
            </a:xfrm>
          </p:grpSpPr>
          <p:sp>
            <p:nvSpPr>
              <p:cNvPr id="119830" name="Oval 6"/>
              <p:cNvSpPr>
                <a:spLocks noChangeArrowheads="1"/>
              </p:cNvSpPr>
              <p:nvPr/>
            </p:nvSpPr>
            <p:spPr bwMode="auto">
              <a:xfrm>
                <a:off x="8001" y="10624"/>
                <a:ext cx="540" cy="540"/>
              </a:xfrm>
              <a:prstGeom prst="ellipse">
                <a:avLst/>
              </a:prstGeom>
              <a:solidFill>
                <a:srgbClr val="FFFFFF"/>
              </a:solidFill>
              <a:ln w="9525">
                <a:solidFill>
                  <a:srgbClr val="000000"/>
                </a:solidFill>
                <a:round/>
                <a:headEnd/>
                <a:tailEnd/>
              </a:ln>
            </p:spPr>
            <p:txBody>
              <a:bodyPr/>
              <a:lstStyle/>
              <a:p>
                <a:r>
                  <a:rPr lang="en-US" sz="1200"/>
                  <a:t>A</a:t>
                </a:r>
                <a:endParaRPr lang="en-US" sz="2400"/>
              </a:p>
            </p:txBody>
          </p:sp>
          <p:sp>
            <p:nvSpPr>
              <p:cNvPr id="119831" name="Oval 7"/>
              <p:cNvSpPr>
                <a:spLocks noChangeArrowheads="1"/>
              </p:cNvSpPr>
              <p:nvPr/>
            </p:nvSpPr>
            <p:spPr bwMode="auto">
              <a:xfrm>
                <a:off x="8901" y="10624"/>
                <a:ext cx="540" cy="540"/>
              </a:xfrm>
              <a:prstGeom prst="ellipse">
                <a:avLst/>
              </a:prstGeom>
              <a:solidFill>
                <a:srgbClr val="FFFFFF"/>
              </a:solidFill>
              <a:ln w="9525">
                <a:solidFill>
                  <a:srgbClr val="000000"/>
                </a:solidFill>
                <a:round/>
                <a:headEnd/>
                <a:tailEnd/>
              </a:ln>
            </p:spPr>
            <p:txBody>
              <a:bodyPr/>
              <a:lstStyle/>
              <a:p>
                <a:r>
                  <a:rPr lang="en-US" sz="1200"/>
                  <a:t>B</a:t>
                </a:r>
                <a:endParaRPr lang="en-US" sz="2400"/>
              </a:p>
            </p:txBody>
          </p:sp>
          <p:sp>
            <p:nvSpPr>
              <p:cNvPr id="119832" name="Oval 8"/>
              <p:cNvSpPr>
                <a:spLocks noChangeArrowheads="1"/>
              </p:cNvSpPr>
              <p:nvPr/>
            </p:nvSpPr>
            <p:spPr bwMode="auto">
              <a:xfrm>
                <a:off x="9801" y="10624"/>
                <a:ext cx="540" cy="540"/>
              </a:xfrm>
              <a:prstGeom prst="ellipse">
                <a:avLst/>
              </a:prstGeom>
              <a:solidFill>
                <a:srgbClr val="FFFFFF"/>
              </a:solidFill>
              <a:ln w="9525">
                <a:solidFill>
                  <a:srgbClr val="000000"/>
                </a:solidFill>
                <a:round/>
                <a:headEnd/>
                <a:tailEnd/>
              </a:ln>
            </p:spPr>
            <p:txBody>
              <a:bodyPr/>
              <a:lstStyle/>
              <a:p>
                <a:r>
                  <a:rPr lang="en-US" sz="1200"/>
                  <a:t>C</a:t>
                </a:r>
                <a:endParaRPr lang="en-US" sz="2400"/>
              </a:p>
            </p:txBody>
          </p:sp>
          <p:sp>
            <p:nvSpPr>
              <p:cNvPr id="119833" name="Oval 9"/>
              <p:cNvSpPr>
                <a:spLocks noChangeArrowheads="1"/>
              </p:cNvSpPr>
              <p:nvPr/>
            </p:nvSpPr>
            <p:spPr bwMode="auto">
              <a:xfrm>
                <a:off x="8001" y="11524"/>
                <a:ext cx="540" cy="540"/>
              </a:xfrm>
              <a:prstGeom prst="ellipse">
                <a:avLst/>
              </a:prstGeom>
              <a:solidFill>
                <a:srgbClr val="FFFFFF"/>
              </a:solidFill>
              <a:ln w="9525">
                <a:solidFill>
                  <a:srgbClr val="000000"/>
                </a:solidFill>
                <a:round/>
                <a:headEnd/>
                <a:tailEnd/>
              </a:ln>
            </p:spPr>
            <p:txBody>
              <a:bodyPr/>
              <a:lstStyle/>
              <a:p>
                <a:r>
                  <a:rPr lang="en-US" sz="1200"/>
                  <a:t>D</a:t>
                </a:r>
                <a:endParaRPr lang="en-US" sz="2400"/>
              </a:p>
            </p:txBody>
          </p:sp>
          <p:sp>
            <p:nvSpPr>
              <p:cNvPr id="119834" name="Oval 10"/>
              <p:cNvSpPr>
                <a:spLocks noChangeArrowheads="1"/>
              </p:cNvSpPr>
              <p:nvPr/>
            </p:nvSpPr>
            <p:spPr bwMode="auto">
              <a:xfrm>
                <a:off x="8901" y="11524"/>
                <a:ext cx="540" cy="540"/>
              </a:xfrm>
              <a:prstGeom prst="ellipse">
                <a:avLst/>
              </a:prstGeom>
              <a:solidFill>
                <a:srgbClr val="FFFFFF"/>
              </a:solidFill>
              <a:ln w="9525">
                <a:solidFill>
                  <a:srgbClr val="000000"/>
                </a:solidFill>
                <a:round/>
                <a:headEnd/>
                <a:tailEnd/>
              </a:ln>
            </p:spPr>
            <p:txBody>
              <a:bodyPr/>
              <a:lstStyle/>
              <a:p>
                <a:r>
                  <a:rPr lang="en-US" sz="1200"/>
                  <a:t>E</a:t>
                </a:r>
                <a:endParaRPr lang="en-US" sz="2400"/>
              </a:p>
            </p:txBody>
          </p:sp>
          <p:sp>
            <p:nvSpPr>
              <p:cNvPr id="119835" name="Oval 11"/>
              <p:cNvSpPr>
                <a:spLocks noChangeArrowheads="1"/>
              </p:cNvSpPr>
              <p:nvPr/>
            </p:nvSpPr>
            <p:spPr bwMode="auto">
              <a:xfrm>
                <a:off x="9801" y="11524"/>
                <a:ext cx="540" cy="540"/>
              </a:xfrm>
              <a:prstGeom prst="ellipse">
                <a:avLst/>
              </a:prstGeom>
              <a:solidFill>
                <a:srgbClr val="FFFFFF"/>
              </a:solidFill>
              <a:ln w="9525">
                <a:solidFill>
                  <a:srgbClr val="000000"/>
                </a:solidFill>
                <a:round/>
                <a:headEnd/>
                <a:tailEnd/>
              </a:ln>
            </p:spPr>
            <p:txBody>
              <a:bodyPr/>
              <a:lstStyle/>
              <a:p>
                <a:r>
                  <a:rPr lang="en-US" sz="1200"/>
                  <a:t>F</a:t>
                </a:r>
                <a:endParaRPr lang="en-US" sz="2400"/>
              </a:p>
            </p:txBody>
          </p:sp>
          <p:sp>
            <p:nvSpPr>
              <p:cNvPr id="119836" name="Oval 12"/>
              <p:cNvSpPr>
                <a:spLocks noChangeArrowheads="1"/>
              </p:cNvSpPr>
              <p:nvPr/>
            </p:nvSpPr>
            <p:spPr bwMode="auto">
              <a:xfrm>
                <a:off x="8001" y="12424"/>
                <a:ext cx="540" cy="540"/>
              </a:xfrm>
              <a:prstGeom prst="ellipse">
                <a:avLst/>
              </a:prstGeom>
              <a:solidFill>
                <a:srgbClr val="FFFFFF"/>
              </a:solidFill>
              <a:ln w="9525">
                <a:solidFill>
                  <a:srgbClr val="000000"/>
                </a:solidFill>
                <a:round/>
                <a:headEnd/>
                <a:tailEnd/>
              </a:ln>
            </p:spPr>
            <p:txBody>
              <a:bodyPr/>
              <a:lstStyle/>
              <a:p>
                <a:r>
                  <a:rPr lang="en-US" sz="1200"/>
                  <a:t>G</a:t>
                </a:r>
                <a:endParaRPr lang="en-US" sz="2400"/>
              </a:p>
            </p:txBody>
          </p:sp>
          <p:sp>
            <p:nvSpPr>
              <p:cNvPr id="119837" name="Oval 13"/>
              <p:cNvSpPr>
                <a:spLocks noChangeArrowheads="1"/>
              </p:cNvSpPr>
              <p:nvPr/>
            </p:nvSpPr>
            <p:spPr bwMode="auto">
              <a:xfrm>
                <a:off x="8901" y="12424"/>
                <a:ext cx="540" cy="540"/>
              </a:xfrm>
              <a:prstGeom prst="ellipse">
                <a:avLst/>
              </a:prstGeom>
              <a:solidFill>
                <a:srgbClr val="FFFFFF"/>
              </a:solidFill>
              <a:ln w="9525">
                <a:solidFill>
                  <a:srgbClr val="000000"/>
                </a:solidFill>
                <a:round/>
                <a:headEnd/>
                <a:tailEnd/>
              </a:ln>
            </p:spPr>
            <p:txBody>
              <a:bodyPr/>
              <a:lstStyle/>
              <a:p>
                <a:r>
                  <a:rPr lang="en-US" sz="1200"/>
                  <a:t>H</a:t>
                </a:r>
                <a:endParaRPr lang="en-US" sz="2400"/>
              </a:p>
            </p:txBody>
          </p:sp>
          <p:sp>
            <p:nvSpPr>
              <p:cNvPr id="119838" name="Oval 14"/>
              <p:cNvSpPr>
                <a:spLocks noChangeArrowheads="1"/>
              </p:cNvSpPr>
              <p:nvPr/>
            </p:nvSpPr>
            <p:spPr bwMode="auto">
              <a:xfrm>
                <a:off x="9801" y="12424"/>
                <a:ext cx="540" cy="540"/>
              </a:xfrm>
              <a:prstGeom prst="ellipse">
                <a:avLst/>
              </a:prstGeom>
              <a:solidFill>
                <a:srgbClr val="FFFFFF"/>
              </a:solidFill>
              <a:ln w="9525">
                <a:solidFill>
                  <a:srgbClr val="000000"/>
                </a:solidFill>
                <a:round/>
                <a:headEnd/>
                <a:tailEnd/>
              </a:ln>
            </p:spPr>
            <p:txBody>
              <a:bodyPr/>
              <a:lstStyle/>
              <a:p>
                <a:r>
                  <a:rPr lang="en-US" sz="1200"/>
                  <a:t>I</a:t>
                </a:r>
                <a:endParaRPr lang="en-US" sz="2400"/>
              </a:p>
            </p:txBody>
          </p:sp>
        </p:grpSp>
        <p:grpSp>
          <p:nvGrpSpPr>
            <p:cNvPr id="119815" name="Group 15"/>
            <p:cNvGrpSpPr>
              <a:grpSpLocks/>
            </p:cNvGrpSpPr>
            <p:nvPr/>
          </p:nvGrpSpPr>
          <p:grpSpPr bwMode="auto">
            <a:xfrm>
              <a:off x="2961" y="10842"/>
              <a:ext cx="2340" cy="2340"/>
              <a:chOff x="1701" y="10624"/>
              <a:chExt cx="2340" cy="2340"/>
            </a:xfrm>
          </p:grpSpPr>
          <p:sp>
            <p:nvSpPr>
              <p:cNvPr id="119821" name="Oval 16"/>
              <p:cNvSpPr>
                <a:spLocks noChangeArrowheads="1"/>
              </p:cNvSpPr>
              <p:nvPr/>
            </p:nvSpPr>
            <p:spPr bwMode="auto">
              <a:xfrm>
                <a:off x="1701" y="10624"/>
                <a:ext cx="540" cy="540"/>
              </a:xfrm>
              <a:prstGeom prst="ellipse">
                <a:avLst/>
              </a:prstGeom>
              <a:solidFill>
                <a:srgbClr val="FFFFFF"/>
              </a:solidFill>
              <a:ln w="9525">
                <a:solidFill>
                  <a:srgbClr val="000000"/>
                </a:solidFill>
                <a:round/>
                <a:headEnd/>
                <a:tailEnd/>
              </a:ln>
            </p:spPr>
            <p:txBody>
              <a:bodyPr/>
              <a:lstStyle/>
              <a:p>
                <a:r>
                  <a:rPr lang="en-US" sz="1200"/>
                  <a:t>J</a:t>
                </a:r>
                <a:endParaRPr lang="en-US" sz="2400"/>
              </a:p>
            </p:txBody>
          </p:sp>
          <p:sp>
            <p:nvSpPr>
              <p:cNvPr id="119822" name="Oval 17"/>
              <p:cNvSpPr>
                <a:spLocks noChangeArrowheads="1"/>
              </p:cNvSpPr>
              <p:nvPr/>
            </p:nvSpPr>
            <p:spPr bwMode="auto">
              <a:xfrm>
                <a:off x="2601" y="10624"/>
                <a:ext cx="540" cy="540"/>
              </a:xfrm>
              <a:prstGeom prst="ellipse">
                <a:avLst/>
              </a:prstGeom>
              <a:solidFill>
                <a:srgbClr val="FFFFFF"/>
              </a:solidFill>
              <a:ln w="9525">
                <a:solidFill>
                  <a:srgbClr val="000000"/>
                </a:solidFill>
                <a:round/>
                <a:headEnd/>
                <a:tailEnd/>
              </a:ln>
            </p:spPr>
            <p:txBody>
              <a:bodyPr/>
              <a:lstStyle/>
              <a:p>
                <a:r>
                  <a:rPr lang="en-US" sz="1200"/>
                  <a:t>K</a:t>
                </a:r>
                <a:endParaRPr lang="en-US" sz="2400"/>
              </a:p>
            </p:txBody>
          </p:sp>
          <p:sp>
            <p:nvSpPr>
              <p:cNvPr id="119823" name="Oval 18"/>
              <p:cNvSpPr>
                <a:spLocks noChangeArrowheads="1"/>
              </p:cNvSpPr>
              <p:nvPr/>
            </p:nvSpPr>
            <p:spPr bwMode="auto">
              <a:xfrm>
                <a:off x="3501" y="10624"/>
                <a:ext cx="540" cy="540"/>
              </a:xfrm>
              <a:prstGeom prst="ellipse">
                <a:avLst/>
              </a:prstGeom>
              <a:solidFill>
                <a:srgbClr val="FFFFFF"/>
              </a:solidFill>
              <a:ln w="9525">
                <a:solidFill>
                  <a:srgbClr val="000000"/>
                </a:solidFill>
                <a:round/>
                <a:headEnd/>
                <a:tailEnd/>
              </a:ln>
            </p:spPr>
            <p:txBody>
              <a:bodyPr/>
              <a:lstStyle/>
              <a:p>
                <a:r>
                  <a:rPr lang="en-US" sz="1200">
                    <a:solidFill>
                      <a:srgbClr val="008000"/>
                    </a:solidFill>
                  </a:rPr>
                  <a:t>L</a:t>
                </a:r>
                <a:endParaRPr lang="en-US" sz="2400"/>
              </a:p>
            </p:txBody>
          </p:sp>
          <p:sp>
            <p:nvSpPr>
              <p:cNvPr id="119824" name="Oval 19"/>
              <p:cNvSpPr>
                <a:spLocks noChangeArrowheads="1"/>
              </p:cNvSpPr>
              <p:nvPr/>
            </p:nvSpPr>
            <p:spPr bwMode="auto">
              <a:xfrm>
                <a:off x="1701" y="11524"/>
                <a:ext cx="540" cy="540"/>
              </a:xfrm>
              <a:prstGeom prst="ellipse">
                <a:avLst/>
              </a:prstGeom>
              <a:solidFill>
                <a:srgbClr val="FFFFFF"/>
              </a:solidFill>
              <a:ln w="9525">
                <a:solidFill>
                  <a:srgbClr val="000000"/>
                </a:solidFill>
                <a:round/>
                <a:headEnd/>
                <a:tailEnd/>
              </a:ln>
            </p:spPr>
            <p:txBody>
              <a:bodyPr/>
              <a:lstStyle/>
              <a:p>
                <a:r>
                  <a:rPr lang="en-US" sz="1200"/>
                  <a:t>M</a:t>
                </a:r>
                <a:endParaRPr lang="en-US" sz="2400"/>
              </a:p>
            </p:txBody>
          </p:sp>
          <p:sp>
            <p:nvSpPr>
              <p:cNvPr id="119825" name="Oval 20"/>
              <p:cNvSpPr>
                <a:spLocks noChangeArrowheads="1"/>
              </p:cNvSpPr>
              <p:nvPr/>
            </p:nvSpPr>
            <p:spPr bwMode="auto">
              <a:xfrm>
                <a:off x="2601" y="11524"/>
                <a:ext cx="540" cy="540"/>
              </a:xfrm>
              <a:prstGeom prst="ellipse">
                <a:avLst/>
              </a:prstGeom>
              <a:solidFill>
                <a:srgbClr val="FFFFFF"/>
              </a:solidFill>
              <a:ln w="9525">
                <a:solidFill>
                  <a:srgbClr val="000000"/>
                </a:solidFill>
                <a:round/>
                <a:headEnd/>
                <a:tailEnd/>
              </a:ln>
            </p:spPr>
            <p:txBody>
              <a:bodyPr/>
              <a:lstStyle/>
              <a:p>
                <a:r>
                  <a:rPr lang="en-US" sz="1200"/>
                  <a:t>N</a:t>
                </a:r>
                <a:endParaRPr lang="en-US" sz="2400"/>
              </a:p>
            </p:txBody>
          </p:sp>
          <p:sp>
            <p:nvSpPr>
              <p:cNvPr id="119826" name="Oval 21"/>
              <p:cNvSpPr>
                <a:spLocks noChangeArrowheads="1"/>
              </p:cNvSpPr>
              <p:nvPr/>
            </p:nvSpPr>
            <p:spPr bwMode="auto">
              <a:xfrm>
                <a:off x="3501" y="11524"/>
                <a:ext cx="540" cy="540"/>
              </a:xfrm>
              <a:prstGeom prst="ellipse">
                <a:avLst/>
              </a:prstGeom>
              <a:solidFill>
                <a:srgbClr val="FFFFFF"/>
              </a:solidFill>
              <a:ln w="9525">
                <a:solidFill>
                  <a:srgbClr val="000000"/>
                </a:solidFill>
                <a:round/>
                <a:headEnd/>
                <a:tailEnd/>
              </a:ln>
            </p:spPr>
            <p:txBody>
              <a:bodyPr/>
              <a:lstStyle/>
              <a:p>
                <a:r>
                  <a:rPr lang="en-US" sz="1200"/>
                  <a:t>O</a:t>
                </a:r>
                <a:endParaRPr lang="en-US" sz="2400"/>
              </a:p>
            </p:txBody>
          </p:sp>
          <p:sp>
            <p:nvSpPr>
              <p:cNvPr id="119827" name="Oval 22"/>
              <p:cNvSpPr>
                <a:spLocks noChangeArrowheads="1"/>
              </p:cNvSpPr>
              <p:nvPr/>
            </p:nvSpPr>
            <p:spPr bwMode="auto">
              <a:xfrm>
                <a:off x="1701" y="12424"/>
                <a:ext cx="540" cy="540"/>
              </a:xfrm>
              <a:prstGeom prst="ellipse">
                <a:avLst/>
              </a:prstGeom>
              <a:solidFill>
                <a:srgbClr val="FFFFFF"/>
              </a:solidFill>
              <a:ln w="9525">
                <a:solidFill>
                  <a:srgbClr val="000000"/>
                </a:solidFill>
                <a:round/>
                <a:headEnd/>
                <a:tailEnd/>
              </a:ln>
            </p:spPr>
            <p:txBody>
              <a:bodyPr/>
              <a:lstStyle/>
              <a:p>
                <a:r>
                  <a:rPr lang="en-US" sz="1200"/>
                  <a:t>P</a:t>
                </a:r>
                <a:endParaRPr lang="en-US" sz="2400"/>
              </a:p>
            </p:txBody>
          </p:sp>
          <p:sp>
            <p:nvSpPr>
              <p:cNvPr id="119828" name="Oval 23"/>
              <p:cNvSpPr>
                <a:spLocks noChangeArrowheads="1"/>
              </p:cNvSpPr>
              <p:nvPr/>
            </p:nvSpPr>
            <p:spPr bwMode="auto">
              <a:xfrm>
                <a:off x="2601" y="12424"/>
                <a:ext cx="540" cy="540"/>
              </a:xfrm>
              <a:prstGeom prst="ellipse">
                <a:avLst/>
              </a:prstGeom>
              <a:solidFill>
                <a:srgbClr val="FFFFFF"/>
              </a:solidFill>
              <a:ln w="9525">
                <a:solidFill>
                  <a:srgbClr val="000000"/>
                </a:solidFill>
                <a:round/>
                <a:headEnd/>
                <a:tailEnd/>
              </a:ln>
            </p:spPr>
            <p:txBody>
              <a:bodyPr/>
              <a:lstStyle/>
              <a:p>
                <a:r>
                  <a:rPr lang="en-US" sz="1200"/>
                  <a:t>Q</a:t>
                </a:r>
                <a:endParaRPr lang="en-US" sz="2400"/>
              </a:p>
            </p:txBody>
          </p:sp>
          <p:sp>
            <p:nvSpPr>
              <p:cNvPr id="119829" name="Oval 24"/>
              <p:cNvSpPr>
                <a:spLocks noChangeArrowheads="1"/>
              </p:cNvSpPr>
              <p:nvPr/>
            </p:nvSpPr>
            <p:spPr bwMode="auto">
              <a:xfrm>
                <a:off x="3501" y="12424"/>
                <a:ext cx="540" cy="540"/>
              </a:xfrm>
              <a:prstGeom prst="ellipse">
                <a:avLst/>
              </a:prstGeom>
              <a:solidFill>
                <a:srgbClr val="FFFFFF"/>
              </a:solidFill>
              <a:ln w="9525">
                <a:solidFill>
                  <a:srgbClr val="000000"/>
                </a:solidFill>
                <a:round/>
                <a:headEnd/>
                <a:tailEnd/>
              </a:ln>
            </p:spPr>
            <p:txBody>
              <a:bodyPr/>
              <a:lstStyle/>
              <a:p>
                <a:r>
                  <a:rPr lang="en-US" sz="1200"/>
                  <a:t>R</a:t>
                </a:r>
                <a:endParaRPr lang="en-US" sz="2400"/>
              </a:p>
            </p:txBody>
          </p:sp>
        </p:grpSp>
        <p:sp>
          <p:nvSpPr>
            <p:cNvPr id="119816" name="Oval 25"/>
            <p:cNvSpPr>
              <a:spLocks noChangeArrowheads="1"/>
            </p:cNvSpPr>
            <p:nvPr/>
          </p:nvSpPr>
          <p:spPr bwMode="auto">
            <a:xfrm>
              <a:off x="6561" y="9184"/>
              <a:ext cx="720" cy="720"/>
            </a:xfrm>
            <a:prstGeom prst="ellipse">
              <a:avLst/>
            </a:prstGeom>
            <a:solidFill>
              <a:srgbClr val="FFFFFF"/>
            </a:solidFill>
            <a:ln w="9525">
              <a:solidFill>
                <a:srgbClr val="000000"/>
              </a:solidFill>
              <a:round/>
              <a:headEnd/>
              <a:tailEnd/>
            </a:ln>
          </p:spPr>
          <p:txBody>
            <a:bodyPr/>
            <a:lstStyle/>
            <a:p>
              <a:r>
                <a:rPr lang="en-US" sz="1200"/>
                <a:t>X</a:t>
              </a:r>
              <a:endParaRPr lang="en-US" sz="2400"/>
            </a:p>
          </p:txBody>
        </p:sp>
        <p:sp>
          <p:nvSpPr>
            <p:cNvPr id="119817" name="Line 26"/>
            <p:cNvSpPr>
              <a:spLocks noChangeShapeType="1"/>
            </p:cNvSpPr>
            <p:nvPr/>
          </p:nvSpPr>
          <p:spPr bwMode="auto">
            <a:xfrm flipH="1">
              <a:off x="4221" y="9904"/>
              <a:ext cx="2700" cy="900"/>
            </a:xfrm>
            <a:prstGeom prst="line">
              <a:avLst/>
            </a:prstGeom>
            <a:noFill/>
            <a:ln w="9525">
              <a:solidFill>
                <a:srgbClr val="000000"/>
              </a:solidFill>
              <a:round/>
              <a:headEnd/>
              <a:tailEnd type="triangle" w="med" len="med"/>
            </a:ln>
          </p:spPr>
          <p:txBody>
            <a:bodyPr/>
            <a:lstStyle/>
            <a:p>
              <a:endParaRPr lang="en-US"/>
            </a:p>
          </p:txBody>
        </p:sp>
        <p:sp>
          <p:nvSpPr>
            <p:cNvPr id="119818" name="Line 27"/>
            <p:cNvSpPr>
              <a:spLocks noChangeShapeType="1"/>
            </p:cNvSpPr>
            <p:nvPr/>
          </p:nvSpPr>
          <p:spPr bwMode="auto">
            <a:xfrm>
              <a:off x="6921" y="9904"/>
              <a:ext cx="2160" cy="900"/>
            </a:xfrm>
            <a:prstGeom prst="line">
              <a:avLst/>
            </a:prstGeom>
            <a:noFill/>
            <a:ln w="9525">
              <a:solidFill>
                <a:srgbClr val="000000"/>
              </a:solidFill>
              <a:round/>
              <a:headEnd/>
              <a:tailEnd type="triangle" w="med" len="med"/>
            </a:ln>
          </p:spPr>
          <p:txBody>
            <a:bodyPr/>
            <a:lstStyle/>
            <a:p>
              <a:endParaRPr lang="en-US"/>
            </a:p>
          </p:txBody>
        </p:sp>
        <p:sp>
          <p:nvSpPr>
            <p:cNvPr id="119819" name="Text Box 28"/>
            <p:cNvSpPr txBox="1">
              <a:spLocks noChangeArrowheads="1"/>
            </p:cNvSpPr>
            <p:nvPr/>
          </p:nvSpPr>
          <p:spPr bwMode="auto">
            <a:xfrm>
              <a:off x="5301" y="9724"/>
              <a:ext cx="720" cy="360"/>
            </a:xfrm>
            <a:prstGeom prst="rect">
              <a:avLst/>
            </a:prstGeom>
            <a:solidFill>
              <a:srgbClr val="FFFFFF"/>
            </a:solidFill>
            <a:ln w="9525">
              <a:solidFill>
                <a:srgbClr val="000000"/>
              </a:solidFill>
              <a:miter lim="800000"/>
              <a:headEnd/>
              <a:tailEnd/>
            </a:ln>
          </p:spPr>
          <p:txBody>
            <a:bodyPr/>
            <a:lstStyle/>
            <a:p>
              <a:r>
                <a:rPr lang="en-US" sz="1000"/>
                <a:t>YES</a:t>
              </a:r>
              <a:endParaRPr lang="en-US" sz="2400"/>
            </a:p>
          </p:txBody>
        </p:sp>
        <p:sp>
          <p:nvSpPr>
            <p:cNvPr id="119820" name="Text Box 29"/>
            <p:cNvSpPr txBox="1">
              <a:spLocks noChangeArrowheads="1"/>
            </p:cNvSpPr>
            <p:nvPr/>
          </p:nvSpPr>
          <p:spPr bwMode="auto">
            <a:xfrm>
              <a:off x="7821" y="9724"/>
              <a:ext cx="720" cy="360"/>
            </a:xfrm>
            <a:prstGeom prst="rect">
              <a:avLst/>
            </a:prstGeom>
            <a:solidFill>
              <a:srgbClr val="FFFFFF"/>
            </a:solidFill>
            <a:ln w="9525">
              <a:solidFill>
                <a:srgbClr val="000000"/>
              </a:solidFill>
              <a:miter lim="800000"/>
              <a:headEnd/>
              <a:tailEnd/>
            </a:ln>
          </p:spPr>
          <p:txBody>
            <a:bodyPr/>
            <a:lstStyle/>
            <a:p>
              <a:r>
                <a:rPr lang="en-US" sz="1000"/>
                <a:t>NO</a:t>
              </a:r>
              <a:endParaRPr lang="en-US" sz="2400"/>
            </a:p>
          </p:txBody>
        </p:sp>
      </p:grpSp>
      <p:sp>
        <p:nvSpPr>
          <p:cNvPr id="119813" name="Text Box 30"/>
          <p:cNvSpPr txBox="1">
            <a:spLocks noChangeArrowheads="1"/>
          </p:cNvSpPr>
          <p:nvPr/>
        </p:nvSpPr>
        <p:spPr bwMode="auto">
          <a:xfrm>
            <a:off x="1752600" y="2362200"/>
            <a:ext cx="5257800" cy="396875"/>
          </a:xfrm>
          <a:prstGeom prst="rect">
            <a:avLst/>
          </a:prstGeom>
          <a:noFill/>
          <a:ln w="9525" algn="ctr">
            <a:noFill/>
            <a:miter lim="800000"/>
            <a:headEnd/>
            <a:tailEnd/>
          </a:ln>
        </p:spPr>
        <p:txBody>
          <a:bodyPr>
            <a:spAutoFit/>
          </a:bodyPr>
          <a:lstStyle/>
          <a:p>
            <a:pPr algn="ctr">
              <a:spcBef>
                <a:spcPct val="50000"/>
              </a:spcBef>
            </a:pPr>
            <a:r>
              <a:rPr lang="en-US" sz="2000"/>
              <a:t>Coin Search in a Group</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idx="1"/>
          </p:nvPr>
        </p:nvSpPr>
        <p:spPr/>
        <p:txBody>
          <a:bodyPr/>
          <a:lstStyle/>
          <a:p>
            <a:r>
              <a:rPr lang="en-US" smtClean="0"/>
              <a:t>A coin is with one of the members in the audience divided into the two sections on the left and the right respectively as shown in the diagram. </a:t>
            </a:r>
          </a:p>
          <a:p>
            <a:endParaRPr lang="en-US" smtClean="0"/>
          </a:p>
          <a:p>
            <a:r>
              <a:rPr lang="en-US" smtClean="0"/>
              <a:t>The challenge facing X, the protagonist, is to find the person with the coin in the least number of searches. </a:t>
            </a:r>
          </a:p>
        </p:txBody>
      </p:sp>
      <p:sp>
        <p:nvSpPr>
          <p:cNvPr id="1712130" name="Rectangle 2"/>
          <p:cNvSpPr>
            <a:spLocks noGrp="1" noChangeArrowheads="1"/>
          </p:cNvSpPr>
          <p:nvPr>
            <p:ph type="title"/>
          </p:nvPr>
        </p:nvSpPr>
        <p:spPr/>
        <p:txBody>
          <a:bodyPr/>
          <a:lstStyle/>
          <a:p>
            <a:pPr fontAlgn="auto">
              <a:spcAft>
                <a:spcPts val="0"/>
              </a:spcAft>
              <a:defRPr/>
            </a:pPr>
            <a:r>
              <a:rPr lang="en-US"/>
              <a:t>Eliminative or a Binary Search</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idx="1"/>
          </p:nvPr>
        </p:nvSpPr>
        <p:spPr/>
        <p:txBody>
          <a:bodyPr/>
          <a:lstStyle/>
          <a:p>
            <a:r>
              <a:rPr lang="en-US" smtClean="0"/>
              <a:t>X, familiar with a linear search, starts using it to search for the coin among the group. </a:t>
            </a:r>
          </a:p>
          <a:p>
            <a:endParaRPr lang="en-US" smtClean="0"/>
          </a:p>
          <a:p>
            <a:r>
              <a:rPr lang="en-US" smtClean="0"/>
              <a:t>Let us assume the worst-case scenario of the coin being with R. </a:t>
            </a:r>
          </a:p>
          <a:p>
            <a:endParaRPr lang="en-US" smtClean="0"/>
          </a:p>
          <a:p>
            <a:r>
              <a:rPr lang="en-US" smtClean="0"/>
              <a:t>If X was to start the search with A and progress linearly through B, C, ….M and finally to R, he would have taken a minimum of 18 searches (R being the 18th person searched in sequence to find the coin. </a:t>
            </a:r>
          </a:p>
        </p:txBody>
      </p:sp>
      <p:sp>
        <p:nvSpPr>
          <p:cNvPr id="1713154" name="Rectangle 2"/>
          <p:cNvSpPr>
            <a:spLocks noGrp="1" noChangeArrowheads="1"/>
          </p:cNvSpPr>
          <p:nvPr>
            <p:ph type="title"/>
          </p:nvPr>
        </p:nvSpPr>
        <p:spPr/>
        <p:txBody>
          <a:bodyPr/>
          <a:lstStyle/>
          <a:p>
            <a:pPr fontAlgn="auto">
              <a:spcAft>
                <a:spcPts val="0"/>
              </a:spcAft>
              <a:defRPr/>
            </a:pPr>
            <a:r>
              <a:rPr lang="en-US"/>
              <a:t>Employing the Linear Search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idx="1"/>
          </p:nvPr>
        </p:nvSpPr>
        <p:spPr/>
        <p:txBody>
          <a:bodyPr/>
          <a:lstStyle/>
          <a:p>
            <a:r>
              <a:rPr lang="en-US" smtClean="0"/>
              <a:t>As you can see, this kind of search is not very efficient especially when the number of elements to be searched is high. </a:t>
            </a:r>
          </a:p>
          <a:p>
            <a:endParaRPr lang="en-US" smtClean="0"/>
          </a:p>
          <a:p>
            <a:r>
              <a:rPr lang="en-US" smtClean="0"/>
              <a:t>An eliminative search, also called a binary search, provides a far better searching mechanism.</a:t>
            </a:r>
          </a:p>
          <a:p>
            <a:endParaRPr lang="en-US" smtClean="0"/>
          </a:p>
          <a:p>
            <a:endParaRPr lang="en-US" smtClean="0"/>
          </a:p>
        </p:txBody>
      </p:sp>
      <p:sp>
        <p:nvSpPr>
          <p:cNvPr id="1714178" name="Rectangle 2"/>
          <p:cNvSpPr>
            <a:spLocks noGrp="1" noChangeArrowheads="1"/>
          </p:cNvSpPr>
          <p:nvPr>
            <p:ph type="title"/>
          </p:nvPr>
        </p:nvSpPr>
        <p:spPr/>
        <p:txBody>
          <a:bodyPr/>
          <a:lstStyle/>
          <a:p>
            <a:pPr fontAlgn="auto">
              <a:spcAft>
                <a:spcPts val="0"/>
              </a:spcAft>
              <a:defRPr/>
            </a:pPr>
            <a:r>
              <a:rPr lang="en-US"/>
              <a:t>Employing the Linear Search</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idx="1"/>
          </p:nvPr>
        </p:nvSpPr>
        <p:spPr/>
        <p:txBody>
          <a:bodyPr/>
          <a:lstStyle/>
          <a:p>
            <a:r>
              <a:rPr lang="en-US" smtClean="0"/>
              <a:t>Assume that X can pose intelligent questions to the audience to cut down on the number of searches. </a:t>
            </a:r>
          </a:p>
          <a:p>
            <a:endParaRPr lang="en-US" smtClean="0"/>
          </a:p>
          <a:p>
            <a:r>
              <a:rPr lang="en-US" smtClean="0"/>
              <a:t>A valid question that he could pose is “Which side of the audience has the coin?” </a:t>
            </a:r>
          </a:p>
          <a:p>
            <a:endParaRPr lang="en-US" smtClean="0"/>
          </a:p>
          <a:p>
            <a:r>
              <a:rPr lang="en-US" smtClean="0"/>
              <a:t>‘A’ in the audience to the left of him says that his side of the audience does not have the coin. </a:t>
            </a:r>
          </a:p>
          <a:p>
            <a:endParaRPr lang="en-US" smtClean="0"/>
          </a:p>
          <a:p>
            <a:r>
              <a:rPr lang="en-US" b="1" smtClean="0"/>
              <a:t>So X can completely do away with searching the audience to his left. That saves him 9 searches.</a:t>
            </a:r>
          </a:p>
        </p:txBody>
      </p:sp>
      <p:sp>
        <p:nvSpPr>
          <p:cNvPr id="1715202" name="Rectangle 2"/>
          <p:cNvSpPr>
            <a:spLocks noGrp="1" noChangeArrowheads="1"/>
          </p:cNvSpPr>
          <p:nvPr>
            <p:ph type="title"/>
          </p:nvPr>
        </p:nvSpPr>
        <p:spPr>
          <a:xfrm>
            <a:off x="228600" y="228600"/>
            <a:ext cx="7772400" cy="990600"/>
          </a:xfrm>
        </p:spPr>
        <p:txBody>
          <a:bodyPr/>
          <a:lstStyle/>
          <a:p>
            <a:pPr fontAlgn="auto">
              <a:spcAft>
                <a:spcPts val="0"/>
              </a:spcAft>
              <a:defRPr/>
            </a:pPr>
            <a:r>
              <a:rPr lang="en-US"/>
              <a:t>Employing the Eliminative or </a:t>
            </a:r>
            <a:br>
              <a:rPr lang="en-US"/>
            </a:br>
            <a:r>
              <a:rPr lang="en-US"/>
              <a:t>The Binary Search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idx="1"/>
          </p:nvPr>
        </p:nvSpPr>
        <p:spPr/>
        <p:txBody>
          <a:bodyPr/>
          <a:lstStyle/>
          <a:p>
            <a:r>
              <a:rPr lang="en-US" smtClean="0"/>
              <a:t>X has now got to search the audience to the right of him for searching out the coin. </a:t>
            </a:r>
          </a:p>
          <a:p>
            <a:endParaRPr lang="en-US" smtClean="0"/>
          </a:p>
          <a:p>
            <a:r>
              <a:rPr lang="en-US" smtClean="0"/>
              <a:t>Here too, he can split the audience into half by standing adjacent to the middle row, and posing the same question that he asked earlier “Which side of the audience has the coin?” </a:t>
            </a:r>
          </a:p>
          <a:p>
            <a:endParaRPr lang="en-US" smtClean="0"/>
          </a:p>
          <a:p>
            <a:r>
              <a:rPr lang="en-US" smtClean="0"/>
              <a:t>‘M’ in the middle row replies that the coin is with the audience to the left of him. </a:t>
            </a:r>
          </a:p>
        </p:txBody>
      </p:sp>
      <p:sp>
        <p:nvSpPr>
          <p:cNvPr id="1716226" name="Rectangle 2"/>
          <p:cNvSpPr>
            <a:spLocks noGrp="1" noChangeArrowheads="1"/>
          </p:cNvSpPr>
          <p:nvPr>
            <p:ph type="title"/>
          </p:nvPr>
        </p:nvSpPr>
        <p:spPr>
          <a:xfrm>
            <a:off x="228600" y="228600"/>
            <a:ext cx="7772400" cy="990600"/>
          </a:xfrm>
        </p:spPr>
        <p:txBody>
          <a:bodyPr/>
          <a:lstStyle/>
          <a:p>
            <a:pPr fontAlgn="auto">
              <a:spcAft>
                <a:spcPts val="0"/>
              </a:spcAft>
              <a:defRPr/>
            </a:pPr>
            <a:r>
              <a:rPr lang="en-US"/>
              <a:t>Employing the Eliminative or </a:t>
            </a:r>
            <a:br>
              <a:rPr lang="en-US"/>
            </a:br>
            <a:r>
              <a:rPr lang="en-US"/>
              <a:t>The Binary Search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idx="1"/>
          </p:nvPr>
        </p:nvSpPr>
        <p:spPr/>
        <p:txBody>
          <a:bodyPr/>
          <a:lstStyle/>
          <a:p>
            <a:r>
              <a:rPr lang="en-US" smtClean="0"/>
              <a:t>X has in the process now eliminated 6 more searches, that is, the middle row and the row to the left of the middle as shown in the diagram below. </a:t>
            </a:r>
          </a:p>
          <a:p>
            <a:endParaRPr lang="en-US" smtClean="0"/>
          </a:p>
          <a:p>
            <a:endParaRPr lang="en-US" smtClean="0"/>
          </a:p>
        </p:txBody>
      </p:sp>
      <p:sp>
        <p:nvSpPr>
          <p:cNvPr id="1717250" name="Rectangle 2"/>
          <p:cNvSpPr>
            <a:spLocks noGrp="1" noChangeArrowheads="1"/>
          </p:cNvSpPr>
          <p:nvPr>
            <p:ph type="title"/>
          </p:nvPr>
        </p:nvSpPr>
        <p:spPr>
          <a:xfrm>
            <a:off x="228600" y="228600"/>
            <a:ext cx="7772400" cy="990600"/>
          </a:xfrm>
        </p:spPr>
        <p:txBody>
          <a:bodyPr/>
          <a:lstStyle/>
          <a:p>
            <a:pPr fontAlgn="auto">
              <a:spcAft>
                <a:spcPts val="0"/>
              </a:spcAft>
              <a:defRPr/>
            </a:pPr>
            <a:r>
              <a:rPr lang="en-US"/>
              <a:t>Employing the Eliminative or </a:t>
            </a:r>
            <a:br>
              <a:rPr lang="en-US"/>
            </a:br>
            <a:r>
              <a:rPr lang="en-US"/>
              <a:t>The Binary Search </a:t>
            </a:r>
          </a:p>
        </p:txBody>
      </p:sp>
      <p:grpSp>
        <p:nvGrpSpPr>
          <p:cNvPr id="125956" name="Group 4"/>
          <p:cNvGrpSpPr>
            <a:grpSpLocks/>
          </p:cNvGrpSpPr>
          <p:nvPr/>
        </p:nvGrpSpPr>
        <p:grpSpPr bwMode="auto">
          <a:xfrm>
            <a:off x="2819400" y="3238500"/>
            <a:ext cx="3581400" cy="2019300"/>
            <a:chOff x="3501" y="1804"/>
            <a:chExt cx="4500" cy="2340"/>
          </a:xfrm>
        </p:grpSpPr>
        <p:sp>
          <p:nvSpPr>
            <p:cNvPr id="125957" name="Oval 5"/>
            <p:cNvSpPr>
              <a:spLocks noChangeArrowheads="1"/>
            </p:cNvSpPr>
            <p:nvPr/>
          </p:nvSpPr>
          <p:spPr bwMode="auto">
            <a:xfrm>
              <a:off x="5661" y="1804"/>
              <a:ext cx="540" cy="540"/>
            </a:xfrm>
            <a:prstGeom prst="ellipse">
              <a:avLst/>
            </a:prstGeom>
            <a:solidFill>
              <a:srgbClr val="FFFFFF"/>
            </a:solidFill>
            <a:ln w="9525">
              <a:solidFill>
                <a:srgbClr val="000000"/>
              </a:solidFill>
              <a:round/>
              <a:headEnd/>
              <a:tailEnd/>
            </a:ln>
          </p:spPr>
          <p:txBody>
            <a:bodyPr/>
            <a:lstStyle/>
            <a:p>
              <a:r>
                <a:rPr lang="en-US" sz="1200"/>
                <a:t>J</a:t>
              </a:r>
              <a:endParaRPr lang="en-US" sz="2400"/>
            </a:p>
          </p:txBody>
        </p:sp>
        <p:sp>
          <p:nvSpPr>
            <p:cNvPr id="125958" name="Oval 6"/>
            <p:cNvSpPr>
              <a:spLocks noChangeArrowheads="1"/>
            </p:cNvSpPr>
            <p:nvPr/>
          </p:nvSpPr>
          <p:spPr bwMode="auto">
            <a:xfrm>
              <a:off x="6561" y="1804"/>
              <a:ext cx="540" cy="540"/>
            </a:xfrm>
            <a:prstGeom prst="ellipse">
              <a:avLst/>
            </a:prstGeom>
            <a:solidFill>
              <a:srgbClr val="FFFFFF"/>
            </a:solidFill>
            <a:ln w="9525">
              <a:solidFill>
                <a:srgbClr val="000000"/>
              </a:solidFill>
              <a:round/>
              <a:headEnd/>
              <a:tailEnd/>
            </a:ln>
          </p:spPr>
          <p:txBody>
            <a:bodyPr/>
            <a:lstStyle/>
            <a:p>
              <a:r>
                <a:rPr lang="en-US" sz="1200"/>
                <a:t>K</a:t>
              </a:r>
              <a:endParaRPr lang="en-US" sz="2400"/>
            </a:p>
          </p:txBody>
        </p:sp>
        <p:sp>
          <p:nvSpPr>
            <p:cNvPr id="125959" name="Oval 7"/>
            <p:cNvSpPr>
              <a:spLocks noChangeArrowheads="1"/>
            </p:cNvSpPr>
            <p:nvPr/>
          </p:nvSpPr>
          <p:spPr bwMode="auto">
            <a:xfrm>
              <a:off x="7461" y="1804"/>
              <a:ext cx="540" cy="540"/>
            </a:xfrm>
            <a:prstGeom prst="ellipse">
              <a:avLst/>
            </a:prstGeom>
            <a:solidFill>
              <a:srgbClr val="FFFFFF"/>
            </a:solidFill>
            <a:ln w="9525">
              <a:solidFill>
                <a:srgbClr val="000000"/>
              </a:solidFill>
              <a:round/>
              <a:headEnd/>
              <a:tailEnd/>
            </a:ln>
          </p:spPr>
          <p:txBody>
            <a:bodyPr/>
            <a:lstStyle/>
            <a:p>
              <a:r>
                <a:rPr lang="en-US" sz="1200">
                  <a:solidFill>
                    <a:srgbClr val="008000"/>
                  </a:solidFill>
                </a:rPr>
                <a:t>L</a:t>
              </a:r>
              <a:endParaRPr lang="en-US" sz="2400"/>
            </a:p>
          </p:txBody>
        </p:sp>
        <p:sp>
          <p:nvSpPr>
            <p:cNvPr id="125960" name="Oval 8"/>
            <p:cNvSpPr>
              <a:spLocks noChangeArrowheads="1"/>
            </p:cNvSpPr>
            <p:nvPr/>
          </p:nvSpPr>
          <p:spPr bwMode="auto">
            <a:xfrm>
              <a:off x="5661" y="2704"/>
              <a:ext cx="540" cy="540"/>
            </a:xfrm>
            <a:prstGeom prst="ellipse">
              <a:avLst/>
            </a:prstGeom>
            <a:solidFill>
              <a:srgbClr val="FFFFFF"/>
            </a:solidFill>
            <a:ln w="9525">
              <a:solidFill>
                <a:srgbClr val="000000"/>
              </a:solidFill>
              <a:round/>
              <a:headEnd/>
              <a:tailEnd/>
            </a:ln>
          </p:spPr>
          <p:txBody>
            <a:bodyPr/>
            <a:lstStyle/>
            <a:p>
              <a:r>
                <a:rPr lang="en-US" sz="1200"/>
                <a:t>M</a:t>
              </a:r>
              <a:endParaRPr lang="en-US" sz="2400"/>
            </a:p>
          </p:txBody>
        </p:sp>
        <p:sp>
          <p:nvSpPr>
            <p:cNvPr id="125961" name="Oval 9"/>
            <p:cNvSpPr>
              <a:spLocks noChangeArrowheads="1"/>
            </p:cNvSpPr>
            <p:nvPr/>
          </p:nvSpPr>
          <p:spPr bwMode="auto">
            <a:xfrm>
              <a:off x="6561" y="2704"/>
              <a:ext cx="540" cy="540"/>
            </a:xfrm>
            <a:prstGeom prst="ellipse">
              <a:avLst/>
            </a:prstGeom>
            <a:solidFill>
              <a:srgbClr val="FFFFFF"/>
            </a:solidFill>
            <a:ln w="9525">
              <a:solidFill>
                <a:srgbClr val="000000"/>
              </a:solidFill>
              <a:round/>
              <a:headEnd/>
              <a:tailEnd/>
            </a:ln>
          </p:spPr>
          <p:txBody>
            <a:bodyPr/>
            <a:lstStyle/>
            <a:p>
              <a:r>
                <a:rPr lang="en-US" sz="1200"/>
                <a:t>N</a:t>
              </a:r>
              <a:endParaRPr lang="en-US" sz="2400"/>
            </a:p>
          </p:txBody>
        </p:sp>
        <p:sp>
          <p:nvSpPr>
            <p:cNvPr id="125962" name="Oval 10"/>
            <p:cNvSpPr>
              <a:spLocks noChangeArrowheads="1"/>
            </p:cNvSpPr>
            <p:nvPr/>
          </p:nvSpPr>
          <p:spPr bwMode="auto">
            <a:xfrm>
              <a:off x="7461" y="2704"/>
              <a:ext cx="540" cy="540"/>
            </a:xfrm>
            <a:prstGeom prst="ellipse">
              <a:avLst/>
            </a:prstGeom>
            <a:solidFill>
              <a:srgbClr val="FFFFFF"/>
            </a:solidFill>
            <a:ln w="9525">
              <a:solidFill>
                <a:srgbClr val="000000"/>
              </a:solidFill>
              <a:round/>
              <a:headEnd/>
              <a:tailEnd/>
            </a:ln>
          </p:spPr>
          <p:txBody>
            <a:bodyPr/>
            <a:lstStyle/>
            <a:p>
              <a:r>
                <a:rPr lang="en-US" sz="1200"/>
                <a:t>O</a:t>
              </a:r>
              <a:endParaRPr lang="en-US" sz="2400"/>
            </a:p>
          </p:txBody>
        </p:sp>
        <p:sp>
          <p:nvSpPr>
            <p:cNvPr id="125963" name="Oval 11"/>
            <p:cNvSpPr>
              <a:spLocks noChangeArrowheads="1"/>
            </p:cNvSpPr>
            <p:nvPr/>
          </p:nvSpPr>
          <p:spPr bwMode="auto">
            <a:xfrm>
              <a:off x="5661" y="3604"/>
              <a:ext cx="540" cy="540"/>
            </a:xfrm>
            <a:prstGeom prst="ellipse">
              <a:avLst/>
            </a:prstGeom>
            <a:solidFill>
              <a:srgbClr val="FFFFFF"/>
            </a:solidFill>
            <a:ln w="9525">
              <a:solidFill>
                <a:srgbClr val="000000"/>
              </a:solidFill>
              <a:round/>
              <a:headEnd/>
              <a:tailEnd/>
            </a:ln>
          </p:spPr>
          <p:txBody>
            <a:bodyPr/>
            <a:lstStyle/>
            <a:p>
              <a:r>
                <a:rPr lang="en-US" sz="1200"/>
                <a:t>P</a:t>
              </a:r>
              <a:endParaRPr lang="en-US" sz="2400"/>
            </a:p>
          </p:txBody>
        </p:sp>
        <p:sp>
          <p:nvSpPr>
            <p:cNvPr id="125964" name="Oval 12"/>
            <p:cNvSpPr>
              <a:spLocks noChangeArrowheads="1"/>
            </p:cNvSpPr>
            <p:nvPr/>
          </p:nvSpPr>
          <p:spPr bwMode="auto">
            <a:xfrm>
              <a:off x="6561" y="3604"/>
              <a:ext cx="540" cy="540"/>
            </a:xfrm>
            <a:prstGeom prst="ellipse">
              <a:avLst/>
            </a:prstGeom>
            <a:solidFill>
              <a:srgbClr val="FFFFFF"/>
            </a:solidFill>
            <a:ln w="9525">
              <a:solidFill>
                <a:srgbClr val="000000"/>
              </a:solidFill>
              <a:round/>
              <a:headEnd/>
              <a:tailEnd/>
            </a:ln>
          </p:spPr>
          <p:txBody>
            <a:bodyPr/>
            <a:lstStyle/>
            <a:p>
              <a:r>
                <a:rPr lang="en-US" sz="1200"/>
                <a:t>Q</a:t>
              </a:r>
              <a:endParaRPr lang="en-US" sz="2400"/>
            </a:p>
          </p:txBody>
        </p:sp>
        <p:sp>
          <p:nvSpPr>
            <p:cNvPr id="125965" name="Oval 13"/>
            <p:cNvSpPr>
              <a:spLocks noChangeArrowheads="1"/>
            </p:cNvSpPr>
            <p:nvPr/>
          </p:nvSpPr>
          <p:spPr bwMode="auto">
            <a:xfrm>
              <a:off x="7461" y="3604"/>
              <a:ext cx="540" cy="540"/>
            </a:xfrm>
            <a:prstGeom prst="ellipse">
              <a:avLst/>
            </a:prstGeom>
            <a:solidFill>
              <a:srgbClr val="FFFFFF"/>
            </a:solidFill>
            <a:ln w="9525">
              <a:solidFill>
                <a:srgbClr val="000000"/>
              </a:solidFill>
              <a:round/>
              <a:headEnd/>
              <a:tailEnd/>
            </a:ln>
          </p:spPr>
          <p:txBody>
            <a:bodyPr/>
            <a:lstStyle/>
            <a:p>
              <a:r>
                <a:rPr lang="en-US" sz="1200"/>
                <a:t>R</a:t>
              </a:r>
              <a:endParaRPr lang="en-US" sz="2400"/>
            </a:p>
          </p:txBody>
        </p:sp>
        <p:sp>
          <p:nvSpPr>
            <p:cNvPr id="125966" name="Oval 14"/>
            <p:cNvSpPr>
              <a:spLocks noChangeArrowheads="1"/>
            </p:cNvSpPr>
            <p:nvPr/>
          </p:nvSpPr>
          <p:spPr bwMode="auto">
            <a:xfrm>
              <a:off x="3501" y="2464"/>
              <a:ext cx="900" cy="900"/>
            </a:xfrm>
            <a:prstGeom prst="ellipse">
              <a:avLst/>
            </a:prstGeom>
            <a:solidFill>
              <a:srgbClr val="FFFFFF"/>
            </a:solidFill>
            <a:ln w="9525">
              <a:solidFill>
                <a:srgbClr val="000000"/>
              </a:solidFill>
              <a:round/>
              <a:headEnd/>
              <a:tailEnd/>
            </a:ln>
          </p:spPr>
          <p:txBody>
            <a:bodyPr/>
            <a:lstStyle/>
            <a:p>
              <a:r>
                <a:rPr lang="en-US" sz="1200"/>
                <a:t>X</a:t>
              </a:r>
              <a:endParaRPr lang="en-US" sz="2400"/>
            </a:p>
          </p:txBody>
        </p:sp>
        <p:sp>
          <p:nvSpPr>
            <p:cNvPr id="125967" name="Line 15"/>
            <p:cNvSpPr>
              <a:spLocks noChangeShapeType="1"/>
            </p:cNvSpPr>
            <p:nvPr/>
          </p:nvSpPr>
          <p:spPr bwMode="auto">
            <a:xfrm>
              <a:off x="4401" y="3004"/>
              <a:ext cx="1260" cy="0"/>
            </a:xfrm>
            <a:prstGeom prst="line">
              <a:avLst/>
            </a:prstGeom>
            <a:noFill/>
            <a:ln w="9525">
              <a:solidFill>
                <a:srgbClr val="000000"/>
              </a:solidFill>
              <a:round/>
              <a:headEnd/>
              <a:tailEnd type="triangle" w="med" len="med"/>
            </a:ln>
          </p:spPr>
          <p:txBody>
            <a:bodyPr/>
            <a:lstStyle/>
            <a:p>
              <a:endParaRPr lang="en-US"/>
            </a:p>
          </p:txBody>
        </p:sp>
        <p:sp>
          <p:nvSpPr>
            <p:cNvPr id="125968" name="Line 16"/>
            <p:cNvSpPr>
              <a:spLocks noChangeShapeType="1"/>
            </p:cNvSpPr>
            <p:nvPr/>
          </p:nvSpPr>
          <p:spPr bwMode="auto">
            <a:xfrm flipV="1">
              <a:off x="5301" y="2284"/>
              <a:ext cx="0" cy="540"/>
            </a:xfrm>
            <a:prstGeom prst="line">
              <a:avLst/>
            </a:prstGeom>
            <a:noFill/>
            <a:ln w="9525">
              <a:solidFill>
                <a:srgbClr val="000000"/>
              </a:solidFill>
              <a:round/>
              <a:headEnd/>
              <a:tailEnd type="triangle" w="med" len="med"/>
            </a:ln>
          </p:spPr>
          <p:txBody>
            <a:bodyPr/>
            <a:lstStyle/>
            <a:p>
              <a:endParaRPr lang="en-US"/>
            </a:p>
          </p:txBody>
        </p:sp>
        <p:sp>
          <p:nvSpPr>
            <p:cNvPr id="125969" name="Line 17"/>
            <p:cNvSpPr>
              <a:spLocks noChangeShapeType="1"/>
            </p:cNvSpPr>
            <p:nvPr/>
          </p:nvSpPr>
          <p:spPr bwMode="auto">
            <a:xfrm>
              <a:off x="5301" y="3184"/>
              <a:ext cx="0" cy="540"/>
            </a:xfrm>
            <a:prstGeom prst="line">
              <a:avLst/>
            </a:prstGeom>
            <a:noFill/>
            <a:ln w="9525">
              <a:solidFill>
                <a:srgbClr val="000000"/>
              </a:solidFill>
              <a:round/>
              <a:headEnd/>
              <a:tailEnd type="triangle" w="med" len="med"/>
            </a:ln>
          </p:spPr>
          <p:txBody>
            <a:bodyPr/>
            <a:lstStyle/>
            <a:p>
              <a:endParaRPr lang="en-US"/>
            </a:p>
          </p:txBody>
        </p:sp>
        <p:sp>
          <p:nvSpPr>
            <p:cNvPr id="125970" name="Text Box 18"/>
            <p:cNvSpPr txBox="1">
              <a:spLocks noChangeArrowheads="1"/>
            </p:cNvSpPr>
            <p:nvPr/>
          </p:nvSpPr>
          <p:spPr bwMode="auto">
            <a:xfrm>
              <a:off x="3501" y="1984"/>
              <a:ext cx="1980" cy="360"/>
            </a:xfrm>
            <a:prstGeom prst="rect">
              <a:avLst/>
            </a:prstGeom>
            <a:solidFill>
              <a:srgbClr val="FFFFFF"/>
            </a:solidFill>
            <a:ln w="9525">
              <a:noFill/>
              <a:miter lim="800000"/>
              <a:headEnd/>
              <a:tailEnd/>
            </a:ln>
          </p:spPr>
          <p:txBody>
            <a:bodyPr/>
            <a:lstStyle/>
            <a:p>
              <a:r>
                <a:rPr lang="en-US" sz="1200"/>
                <a:t>6 searches saved</a:t>
              </a:r>
              <a:endParaRPr lang="en-US" sz="2400"/>
            </a:p>
          </p:txBody>
        </p:sp>
        <p:sp>
          <p:nvSpPr>
            <p:cNvPr id="125971" name="Rectangle 19"/>
            <p:cNvSpPr>
              <a:spLocks noChangeArrowheads="1"/>
            </p:cNvSpPr>
            <p:nvPr/>
          </p:nvSpPr>
          <p:spPr bwMode="auto">
            <a:xfrm>
              <a:off x="4401" y="2524"/>
              <a:ext cx="720" cy="360"/>
            </a:xfrm>
            <a:prstGeom prst="rect">
              <a:avLst/>
            </a:prstGeom>
            <a:solidFill>
              <a:srgbClr val="FFFFFF"/>
            </a:solidFill>
            <a:ln w="9525">
              <a:noFill/>
              <a:miter lim="800000"/>
              <a:headEnd/>
              <a:tailEnd/>
            </a:ln>
          </p:spPr>
          <p:txBody>
            <a:bodyPr/>
            <a:lstStyle/>
            <a:p>
              <a:r>
                <a:rPr lang="en-US" sz="1000"/>
                <a:t>NO</a:t>
              </a:r>
              <a:endParaRPr lang="en-US" sz="2400"/>
            </a:p>
          </p:txBody>
        </p:sp>
        <p:sp>
          <p:nvSpPr>
            <p:cNvPr id="125972" name="Text Box 20"/>
            <p:cNvSpPr txBox="1">
              <a:spLocks noChangeArrowheads="1"/>
            </p:cNvSpPr>
            <p:nvPr/>
          </p:nvSpPr>
          <p:spPr bwMode="auto">
            <a:xfrm>
              <a:off x="4401" y="3244"/>
              <a:ext cx="720" cy="360"/>
            </a:xfrm>
            <a:prstGeom prst="rect">
              <a:avLst/>
            </a:prstGeom>
            <a:solidFill>
              <a:srgbClr val="FFFFFF"/>
            </a:solidFill>
            <a:ln w="9525">
              <a:noFill/>
              <a:miter lim="800000"/>
              <a:headEnd/>
              <a:tailEnd/>
            </a:ln>
          </p:spPr>
          <p:txBody>
            <a:bodyPr/>
            <a:lstStyle/>
            <a:p>
              <a:r>
                <a:rPr lang="en-US" sz="1000"/>
                <a:t>YES</a:t>
              </a:r>
              <a:endParaRPr lang="en-US" sz="240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p:txBody>
          <a:bodyPr/>
          <a:lstStyle/>
          <a:p>
            <a:pPr>
              <a:lnSpc>
                <a:spcPct val="90000"/>
              </a:lnSpc>
            </a:pPr>
            <a:r>
              <a:rPr lang="en-US" smtClean="0"/>
              <a:t>When the program begins execution, it will need to create variables of the structure type. Therefore, the language must support runtime declaration of variables.</a:t>
            </a:r>
          </a:p>
          <a:p>
            <a:pPr>
              <a:lnSpc>
                <a:spcPct val="90000"/>
              </a:lnSpc>
            </a:pPr>
            <a:endParaRPr lang="en-US" smtClean="0"/>
          </a:p>
          <a:p>
            <a:pPr>
              <a:lnSpc>
                <a:spcPct val="90000"/>
              </a:lnSpc>
            </a:pPr>
            <a:r>
              <a:rPr lang="en-US" smtClean="0"/>
              <a:t>The problem with these variables is that they cannot be accommodated into the stack, as they were not declared at the time of compilation, and the stack would have been sized based on the stack variables already declared at compile-time.</a:t>
            </a:r>
          </a:p>
          <a:p>
            <a:pPr>
              <a:lnSpc>
                <a:spcPct val="90000"/>
              </a:lnSpc>
            </a:pPr>
            <a:endParaRPr lang="en-US" smtClean="0"/>
          </a:p>
          <a:p>
            <a:pPr>
              <a:lnSpc>
                <a:spcPct val="90000"/>
              </a:lnSpc>
            </a:pPr>
            <a:r>
              <a:rPr lang="en-US" smtClean="0"/>
              <a:t>The C language provides the </a:t>
            </a:r>
            <a:r>
              <a:rPr lang="en-US" b="1" smtClean="0"/>
              <a:t>malloc()</a:t>
            </a:r>
            <a:r>
              <a:rPr lang="en-US" smtClean="0"/>
              <a:t> function which a program can use to declare variables dynamically. </a:t>
            </a:r>
          </a:p>
        </p:txBody>
      </p:sp>
      <p:sp>
        <p:nvSpPr>
          <p:cNvPr id="1589250" name="Rectangle 2"/>
          <p:cNvSpPr>
            <a:spLocks noGrp="1" noChangeArrowheads="1"/>
          </p:cNvSpPr>
          <p:nvPr>
            <p:ph type="title"/>
          </p:nvPr>
        </p:nvSpPr>
        <p:spPr/>
        <p:txBody>
          <a:bodyPr/>
          <a:lstStyle/>
          <a:p>
            <a:pPr fontAlgn="auto">
              <a:spcAft>
                <a:spcPts val="0"/>
              </a:spcAft>
              <a:defRPr/>
            </a:pPr>
            <a:r>
              <a:rPr lang="en-US"/>
              <a:t>Dynamic Data Structures</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idx="1"/>
          </p:nvPr>
        </p:nvSpPr>
        <p:spPr/>
        <p:txBody>
          <a:bodyPr/>
          <a:lstStyle/>
          <a:p>
            <a:r>
              <a:rPr lang="en-US" smtClean="0"/>
              <a:t>X is now left with row to the right of the middle row containing P, Q, and R that has to be searched.  </a:t>
            </a:r>
          </a:p>
          <a:p>
            <a:endParaRPr lang="en-US" smtClean="0"/>
          </a:p>
          <a:p>
            <a:r>
              <a:rPr lang="en-US" smtClean="0"/>
              <a:t>Here too, he can position himself right at the middle of the row adjacent to Q and pose the same question, </a:t>
            </a:r>
          </a:p>
          <a:p>
            <a:endParaRPr lang="en-US" smtClean="0"/>
          </a:p>
          <a:p>
            <a:r>
              <a:rPr lang="en-US" smtClean="0"/>
              <a:t>“Which side of the audience has the coin?” ‘Q’ replies that the coin is to his left. </a:t>
            </a:r>
          </a:p>
        </p:txBody>
      </p:sp>
      <p:sp>
        <p:nvSpPr>
          <p:cNvPr id="1718274" name="Rectangle 2"/>
          <p:cNvSpPr>
            <a:spLocks noGrp="1" noChangeArrowheads="1"/>
          </p:cNvSpPr>
          <p:nvPr>
            <p:ph type="title"/>
          </p:nvPr>
        </p:nvSpPr>
        <p:spPr>
          <a:xfrm>
            <a:off x="228600" y="228600"/>
            <a:ext cx="7772400" cy="990600"/>
          </a:xfrm>
        </p:spPr>
        <p:txBody>
          <a:bodyPr/>
          <a:lstStyle/>
          <a:p>
            <a:pPr fontAlgn="auto">
              <a:spcAft>
                <a:spcPts val="0"/>
              </a:spcAft>
              <a:defRPr/>
            </a:pPr>
            <a:r>
              <a:rPr lang="en-US"/>
              <a:t>Employing the Eliminative or </a:t>
            </a:r>
            <a:br>
              <a:rPr lang="en-US"/>
            </a:br>
            <a:r>
              <a:rPr lang="en-US"/>
              <a:t>The Binary Search </a:t>
            </a:r>
          </a:p>
        </p:txBody>
      </p:sp>
      <p:grpSp>
        <p:nvGrpSpPr>
          <p:cNvPr id="126980" name="Group 4"/>
          <p:cNvGrpSpPr>
            <a:grpSpLocks/>
          </p:cNvGrpSpPr>
          <p:nvPr/>
        </p:nvGrpSpPr>
        <p:grpSpPr bwMode="auto">
          <a:xfrm>
            <a:off x="5219700" y="4419600"/>
            <a:ext cx="1485900" cy="1371600"/>
            <a:chOff x="5901" y="6484"/>
            <a:chExt cx="2340" cy="2160"/>
          </a:xfrm>
        </p:grpSpPr>
        <p:sp>
          <p:nvSpPr>
            <p:cNvPr id="126981" name="Oval 5"/>
            <p:cNvSpPr>
              <a:spLocks noChangeArrowheads="1"/>
            </p:cNvSpPr>
            <p:nvPr/>
          </p:nvSpPr>
          <p:spPr bwMode="auto">
            <a:xfrm>
              <a:off x="5901" y="6484"/>
              <a:ext cx="540" cy="540"/>
            </a:xfrm>
            <a:prstGeom prst="ellipse">
              <a:avLst/>
            </a:prstGeom>
            <a:solidFill>
              <a:srgbClr val="FFFFFF"/>
            </a:solidFill>
            <a:ln w="9525">
              <a:solidFill>
                <a:srgbClr val="000000"/>
              </a:solidFill>
              <a:round/>
              <a:headEnd/>
              <a:tailEnd/>
            </a:ln>
          </p:spPr>
          <p:txBody>
            <a:bodyPr/>
            <a:lstStyle/>
            <a:p>
              <a:r>
                <a:rPr lang="en-US" sz="1200"/>
                <a:t>P</a:t>
              </a:r>
              <a:endParaRPr lang="en-US" sz="2400"/>
            </a:p>
          </p:txBody>
        </p:sp>
        <p:sp>
          <p:nvSpPr>
            <p:cNvPr id="126982" name="Oval 6"/>
            <p:cNvSpPr>
              <a:spLocks noChangeArrowheads="1"/>
            </p:cNvSpPr>
            <p:nvPr/>
          </p:nvSpPr>
          <p:spPr bwMode="auto">
            <a:xfrm>
              <a:off x="6801" y="6484"/>
              <a:ext cx="540" cy="540"/>
            </a:xfrm>
            <a:prstGeom prst="ellipse">
              <a:avLst/>
            </a:prstGeom>
            <a:solidFill>
              <a:srgbClr val="FFFFFF"/>
            </a:solidFill>
            <a:ln w="9525">
              <a:solidFill>
                <a:srgbClr val="000000"/>
              </a:solidFill>
              <a:round/>
              <a:headEnd/>
              <a:tailEnd/>
            </a:ln>
          </p:spPr>
          <p:txBody>
            <a:bodyPr/>
            <a:lstStyle/>
            <a:p>
              <a:r>
                <a:rPr lang="en-US" sz="1200"/>
                <a:t>Q</a:t>
              </a:r>
              <a:endParaRPr lang="en-US" sz="2400"/>
            </a:p>
          </p:txBody>
        </p:sp>
        <p:sp>
          <p:nvSpPr>
            <p:cNvPr id="126983" name="Oval 7"/>
            <p:cNvSpPr>
              <a:spLocks noChangeArrowheads="1"/>
            </p:cNvSpPr>
            <p:nvPr/>
          </p:nvSpPr>
          <p:spPr bwMode="auto">
            <a:xfrm>
              <a:off x="7701" y="6484"/>
              <a:ext cx="540" cy="540"/>
            </a:xfrm>
            <a:prstGeom prst="ellipse">
              <a:avLst/>
            </a:prstGeom>
            <a:solidFill>
              <a:srgbClr val="FFFFFF"/>
            </a:solidFill>
            <a:ln w="9525">
              <a:solidFill>
                <a:srgbClr val="000000"/>
              </a:solidFill>
              <a:round/>
              <a:headEnd/>
              <a:tailEnd/>
            </a:ln>
          </p:spPr>
          <p:txBody>
            <a:bodyPr/>
            <a:lstStyle/>
            <a:p>
              <a:r>
                <a:rPr lang="en-US" sz="1200"/>
                <a:t>R</a:t>
              </a:r>
              <a:endParaRPr lang="en-US" sz="2400"/>
            </a:p>
          </p:txBody>
        </p:sp>
        <p:sp>
          <p:nvSpPr>
            <p:cNvPr id="126984" name="Oval 8"/>
            <p:cNvSpPr>
              <a:spLocks noChangeArrowheads="1"/>
            </p:cNvSpPr>
            <p:nvPr/>
          </p:nvSpPr>
          <p:spPr bwMode="auto">
            <a:xfrm>
              <a:off x="6741" y="7924"/>
              <a:ext cx="720" cy="720"/>
            </a:xfrm>
            <a:prstGeom prst="ellipse">
              <a:avLst/>
            </a:prstGeom>
            <a:solidFill>
              <a:srgbClr val="FFFFFF"/>
            </a:solidFill>
            <a:ln w="9525">
              <a:solidFill>
                <a:srgbClr val="000000"/>
              </a:solidFill>
              <a:round/>
              <a:headEnd/>
              <a:tailEnd/>
            </a:ln>
          </p:spPr>
          <p:txBody>
            <a:bodyPr/>
            <a:lstStyle/>
            <a:p>
              <a:r>
                <a:rPr lang="en-US" sz="1200"/>
                <a:t>X</a:t>
              </a:r>
              <a:endParaRPr lang="en-US" sz="2400"/>
            </a:p>
          </p:txBody>
        </p:sp>
        <p:sp>
          <p:nvSpPr>
            <p:cNvPr id="126985" name="Line 9"/>
            <p:cNvSpPr>
              <a:spLocks noChangeShapeType="1"/>
            </p:cNvSpPr>
            <p:nvPr/>
          </p:nvSpPr>
          <p:spPr bwMode="auto">
            <a:xfrm flipV="1">
              <a:off x="7101" y="7024"/>
              <a:ext cx="0" cy="900"/>
            </a:xfrm>
            <a:prstGeom prst="line">
              <a:avLst/>
            </a:prstGeom>
            <a:noFill/>
            <a:ln w="9525">
              <a:solidFill>
                <a:srgbClr val="000000"/>
              </a:solidFill>
              <a:round/>
              <a:headEnd/>
              <a:tailEnd type="triangle" w="med" len="med"/>
            </a:ln>
          </p:spPr>
          <p:txBody>
            <a:bodyPr/>
            <a:lstStyle/>
            <a:p>
              <a:endParaRPr lang="en-US"/>
            </a:p>
          </p:txBody>
        </p:sp>
        <p:sp>
          <p:nvSpPr>
            <p:cNvPr id="126986" name="Line 10"/>
            <p:cNvSpPr>
              <a:spLocks noChangeShapeType="1"/>
            </p:cNvSpPr>
            <p:nvPr/>
          </p:nvSpPr>
          <p:spPr bwMode="auto">
            <a:xfrm>
              <a:off x="7101" y="7744"/>
              <a:ext cx="900" cy="0"/>
            </a:xfrm>
            <a:prstGeom prst="line">
              <a:avLst/>
            </a:prstGeom>
            <a:noFill/>
            <a:ln w="9525">
              <a:solidFill>
                <a:srgbClr val="000000"/>
              </a:solidFill>
              <a:round/>
              <a:headEnd/>
              <a:tailEnd type="triangle" w="med" len="med"/>
            </a:ln>
          </p:spPr>
          <p:txBody>
            <a:bodyPr/>
            <a:lstStyle/>
            <a:p>
              <a:endParaRPr lang="en-US"/>
            </a:p>
          </p:txBody>
        </p:sp>
        <p:sp>
          <p:nvSpPr>
            <p:cNvPr id="126987" name="Text Box 11"/>
            <p:cNvSpPr txBox="1">
              <a:spLocks noChangeArrowheads="1"/>
            </p:cNvSpPr>
            <p:nvPr/>
          </p:nvSpPr>
          <p:spPr bwMode="auto">
            <a:xfrm>
              <a:off x="6201" y="7204"/>
              <a:ext cx="720" cy="360"/>
            </a:xfrm>
            <a:prstGeom prst="rect">
              <a:avLst/>
            </a:prstGeom>
            <a:solidFill>
              <a:srgbClr val="FFFFFF"/>
            </a:solidFill>
            <a:ln w="9525">
              <a:noFill/>
              <a:miter lim="800000"/>
              <a:headEnd/>
              <a:tailEnd/>
            </a:ln>
          </p:spPr>
          <p:txBody>
            <a:bodyPr/>
            <a:lstStyle/>
            <a:p>
              <a:r>
                <a:rPr lang="en-US" sz="1000"/>
                <a:t>NO</a:t>
              </a:r>
              <a:endParaRPr lang="en-US" sz="2400"/>
            </a:p>
          </p:txBody>
        </p:sp>
        <p:sp>
          <p:nvSpPr>
            <p:cNvPr id="126988" name="Text Box 12"/>
            <p:cNvSpPr txBox="1">
              <a:spLocks noChangeArrowheads="1"/>
            </p:cNvSpPr>
            <p:nvPr/>
          </p:nvSpPr>
          <p:spPr bwMode="auto">
            <a:xfrm>
              <a:off x="7281" y="7204"/>
              <a:ext cx="720" cy="360"/>
            </a:xfrm>
            <a:prstGeom prst="rect">
              <a:avLst/>
            </a:prstGeom>
            <a:solidFill>
              <a:srgbClr val="FFFFFF"/>
            </a:solidFill>
            <a:ln w="9525">
              <a:noFill/>
              <a:miter lim="800000"/>
              <a:headEnd/>
              <a:tailEnd/>
            </a:ln>
          </p:spPr>
          <p:txBody>
            <a:bodyPr/>
            <a:lstStyle/>
            <a:p>
              <a:r>
                <a:rPr lang="en-US" sz="1000"/>
                <a:t>YES</a:t>
              </a:r>
              <a:endParaRPr lang="en-US" sz="2400"/>
            </a:p>
          </p:txBody>
        </p:sp>
      </p:gr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idx="1"/>
          </p:nvPr>
        </p:nvSpPr>
        <p:spPr/>
        <p:txBody>
          <a:bodyPr/>
          <a:lstStyle/>
          <a:p>
            <a:r>
              <a:rPr lang="en-US" smtClean="0"/>
              <a:t>That completes our eliminative or binary search. </a:t>
            </a:r>
          </a:p>
          <a:p>
            <a:endParaRPr lang="en-US" smtClean="0"/>
          </a:p>
          <a:p>
            <a:r>
              <a:rPr lang="en-US" b="1" smtClean="0"/>
              <a:t>It is called a binary search because at each stage of the search, the search is cut by more than half. </a:t>
            </a:r>
          </a:p>
          <a:p>
            <a:endParaRPr lang="en-US" b="1" smtClean="0"/>
          </a:p>
          <a:p>
            <a:r>
              <a:rPr lang="en-US" smtClean="0"/>
              <a:t>This kind of search forms the basis for the searching mechanism employed in a data structure wherein the data is represented in a hierarchal manner unlike the linear mechanism of storage employed in a linked list.</a:t>
            </a:r>
          </a:p>
        </p:txBody>
      </p:sp>
      <p:sp>
        <p:nvSpPr>
          <p:cNvPr id="1719298" name="Rectangle 2"/>
          <p:cNvSpPr>
            <a:spLocks noGrp="1" noChangeArrowheads="1"/>
          </p:cNvSpPr>
          <p:nvPr>
            <p:ph type="title"/>
          </p:nvPr>
        </p:nvSpPr>
        <p:spPr/>
        <p:txBody>
          <a:bodyPr/>
          <a:lstStyle/>
          <a:p>
            <a:pPr fontAlgn="auto">
              <a:spcAft>
                <a:spcPts val="0"/>
              </a:spcAft>
              <a:defRPr/>
            </a:pPr>
            <a:r>
              <a:rPr lang="en-US"/>
              <a:t>Eliminative or Binary Search</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idx="1"/>
          </p:nvPr>
        </p:nvSpPr>
        <p:spPr>
          <a:xfrm>
            <a:off x="685800" y="1371600"/>
            <a:ext cx="7924800" cy="4724400"/>
          </a:xfrm>
        </p:spPr>
        <p:txBody>
          <a:bodyPr/>
          <a:lstStyle/>
          <a:p>
            <a:r>
              <a:rPr lang="en-US" smtClean="0"/>
              <a:t>Compared to linked lists that are linear data structures, </a:t>
            </a:r>
            <a:r>
              <a:rPr lang="en-US" b="1" smtClean="0"/>
              <a:t>trees are non-linear data structures</a:t>
            </a:r>
            <a:r>
              <a:rPr lang="en-US" smtClean="0"/>
              <a:t>. </a:t>
            </a:r>
          </a:p>
          <a:p>
            <a:endParaRPr lang="en-US" smtClean="0"/>
          </a:p>
          <a:p>
            <a:r>
              <a:rPr lang="en-US" smtClean="0"/>
              <a:t>In a linked list, each node has a link which points to another node. </a:t>
            </a:r>
          </a:p>
          <a:p>
            <a:endParaRPr lang="en-US" smtClean="0"/>
          </a:p>
          <a:p>
            <a:r>
              <a:rPr lang="en-US" smtClean="0"/>
              <a:t>In a tree structure, however, each node may point to several nodes, which may in turn point to several other nodes. </a:t>
            </a:r>
          </a:p>
          <a:p>
            <a:endParaRPr lang="en-US" smtClean="0"/>
          </a:p>
          <a:p>
            <a:r>
              <a:rPr lang="en-US" smtClean="0"/>
              <a:t>Thus, a tree is a very flexible and a powerful data structure that can be used for a wide variety of applications. </a:t>
            </a:r>
          </a:p>
        </p:txBody>
      </p:sp>
      <p:sp>
        <p:nvSpPr>
          <p:cNvPr id="1720322" name="Rectangle 2"/>
          <p:cNvSpPr>
            <a:spLocks noGrp="1" noChangeArrowheads="1"/>
          </p:cNvSpPr>
          <p:nvPr>
            <p:ph type="title"/>
          </p:nvPr>
        </p:nvSpPr>
        <p:spPr/>
        <p:txBody>
          <a:bodyPr/>
          <a:lstStyle/>
          <a:p>
            <a:pPr fontAlgn="auto">
              <a:spcAft>
                <a:spcPts val="0"/>
              </a:spcAft>
              <a:defRPr/>
            </a:pPr>
            <a:r>
              <a:rPr lang="en-US"/>
              <a:t>Trees</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idx="1"/>
          </p:nvPr>
        </p:nvSpPr>
        <p:spPr/>
        <p:txBody>
          <a:bodyPr/>
          <a:lstStyle/>
          <a:p>
            <a:endParaRPr lang="en-US" smtClean="0"/>
          </a:p>
        </p:txBody>
      </p:sp>
      <p:sp>
        <p:nvSpPr>
          <p:cNvPr id="1721346" name="Rectangle 2"/>
          <p:cNvSpPr>
            <a:spLocks noGrp="1" noChangeArrowheads="1"/>
          </p:cNvSpPr>
          <p:nvPr>
            <p:ph type="title"/>
          </p:nvPr>
        </p:nvSpPr>
        <p:spPr/>
        <p:txBody>
          <a:bodyPr/>
          <a:lstStyle/>
          <a:p>
            <a:pPr fontAlgn="auto">
              <a:spcAft>
                <a:spcPts val="0"/>
              </a:spcAft>
              <a:defRPr/>
            </a:pPr>
            <a:r>
              <a:rPr lang="en-US"/>
              <a:t>Trees</a:t>
            </a:r>
          </a:p>
        </p:txBody>
      </p:sp>
      <p:grpSp>
        <p:nvGrpSpPr>
          <p:cNvPr id="130052" name="Group 4"/>
          <p:cNvGrpSpPr>
            <a:grpSpLocks/>
          </p:cNvGrpSpPr>
          <p:nvPr/>
        </p:nvGrpSpPr>
        <p:grpSpPr bwMode="auto">
          <a:xfrm>
            <a:off x="1295400" y="2362200"/>
            <a:ext cx="6324600" cy="3276600"/>
            <a:chOff x="1521" y="4324"/>
            <a:chExt cx="9720" cy="4680"/>
          </a:xfrm>
        </p:grpSpPr>
        <p:sp>
          <p:nvSpPr>
            <p:cNvPr id="130053" name="Rectangle 5"/>
            <p:cNvSpPr>
              <a:spLocks noChangeArrowheads="1"/>
            </p:cNvSpPr>
            <p:nvPr/>
          </p:nvSpPr>
          <p:spPr bwMode="auto">
            <a:xfrm>
              <a:off x="5661" y="4324"/>
              <a:ext cx="2520" cy="720"/>
            </a:xfrm>
            <a:prstGeom prst="rect">
              <a:avLst/>
            </a:prstGeom>
            <a:solidFill>
              <a:srgbClr val="FFFFFF"/>
            </a:solidFill>
            <a:ln w="9525">
              <a:solidFill>
                <a:srgbClr val="000000"/>
              </a:solidFill>
              <a:miter lim="800000"/>
              <a:headEnd/>
              <a:tailEnd/>
            </a:ln>
          </p:spPr>
          <p:txBody>
            <a:bodyPr/>
            <a:lstStyle/>
            <a:p>
              <a:pPr algn="ctr"/>
              <a:r>
                <a:rPr lang="en-US" sz="1200"/>
                <a:t>Rajeev</a:t>
              </a:r>
              <a:endParaRPr lang="en-US" sz="2400"/>
            </a:p>
          </p:txBody>
        </p:sp>
        <p:sp>
          <p:nvSpPr>
            <p:cNvPr id="130054" name="Rectangle 6"/>
            <p:cNvSpPr>
              <a:spLocks noChangeArrowheads="1"/>
            </p:cNvSpPr>
            <p:nvPr/>
          </p:nvSpPr>
          <p:spPr bwMode="auto">
            <a:xfrm>
              <a:off x="2601" y="5764"/>
              <a:ext cx="1980" cy="720"/>
            </a:xfrm>
            <a:prstGeom prst="rect">
              <a:avLst/>
            </a:prstGeom>
            <a:solidFill>
              <a:srgbClr val="FFFFFF"/>
            </a:solidFill>
            <a:ln w="9525">
              <a:solidFill>
                <a:srgbClr val="000000"/>
              </a:solidFill>
              <a:miter lim="800000"/>
              <a:headEnd/>
              <a:tailEnd/>
            </a:ln>
          </p:spPr>
          <p:txBody>
            <a:bodyPr/>
            <a:lstStyle/>
            <a:p>
              <a:pPr algn="ctr"/>
              <a:r>
                <a:rPr lang="en-US" sz="1200"/>
                <a:t>Ravi</a:t>
              </a:r>
              <a:endParaRPr lang="en-US" sz="2400"/>
            </a:p>
          </p:txBody>
        </p:sp>
        <p:sp>
          <p:nvSpPr>
            <p:cNvPr id="130055" name="Rectangle 7"/>
            <p:cNvSpPr>
              <a:spLocks noChangeArrowheads="1"/>
            </p:cNvSpPr>
            <p:nvPr/>
          </p:nvSpPr>
          <p:spPr bwMode="auto">
            <a:xfrm>
              <a:off x="5841" y="5764"/>
              <a:ext cx="1980" cy="720"/>
            </a:xfrm>
            <a:prstGeom prst="rect">
              <a:avLst/>
            </a:prstGeom>
            <a:solidFill>
              <a:srgbClr val="FFFFFF"/>
            </a:solidFill>
            <a:ln w="9525">
              <a:solidFill>
                <a:srgbClr val="000000"/>
              </a:solidFill>
              <a:miter lim="800000"/>
              <a:headEnd/>
              <a:tailEnd/>
            </a:ln>
          </p:spPr>
          <p:txBody>
            <a:bodyPr/>
            <a:lstStyle/>
            <a:p>
              <a:pPr algn="ctr"/>
              <a:r>
                <a:rPr lang="en-US" sz="1200"/>
                <a:t>Vijay</a:t>
              </a:r>
              <a:endParaRPr lang="en-US" sz="2400"/>
            </a:p>
          </p:txBody>
        </p:sp>
        <p:sp>
          <p:nvSpPr>
            <p:cNvPr id="130056" name="Rectangle 8"/>
            <p:cNvSpPr>
              <a:spLocks noChangeArrowheads="1"/>
            </p:cNvSpPr>
            <p:nvPr/>
          </p:nvSpPr>
          <p:spPr bwMode="auto">
            <a:xfrm>
              <a:off x="8721" y="5764"/>
              <a:ext cx="1980" cy="720"/>
            </a:xfrm>
            <a:prstGeom prst="rect">
              <a:avLst/>
            </a:prstGeom>
            <a:solidFill>
              <a:srgbClr val="FFFFFF"/>
            </a:solidFill>
            <a:ln w="9525">
              <a:solidFill>
                <a:srgbClr val="000000"/>
              </a:solidFill>
              <a:miter lim="800000"/>
              <a:headEnd/>
              <a:tailEnd/>
            </a:ln>
          </p:spPr>
          <p:txBody>
            <a:bodyPr/>
            <a:lstStyle/>
            <a:p>
              <a:pPr algn="ctr"/>
              <a:r>
                <a:rPr lang="en-US" sz="1200"/>
                <a:t>Anjali</a:t>
              </a:r>
              <a:endParaRPr lang="en-US" sz="2400"/>
            </a:p>
          </p:txBody>
        </p:sp>
        <p:sp>
          <p:nvSpPr>
            <p:cNvPr id="130057" name="Rectangle 9"/>
            <p:cNvSpPr>
              <a:spLocks noChangeArrowheads="1"/>
            </p:cNvSpPr>
            <p:nvPr/>
          </p:nvSpPr>
          <p:spPr bwMode="auto">
            <a:xfrm>
              <a:off x="1521" y="8284"/>
              <a:ext cx="1980" cy="720"/>
            </a:xfrm>
            <a:prstGeom prst="rect">
              <a:avLst/>
            </a:prstGeom>
            <a:solidFill>
              <a:srgbClr val="FFFFFF"/>
            </a:solidFill>
            <a:ln w="9525">
              <a:solidFill>
                <a:srgbClr val="000000"/>
              </a:solidFill>
              <a:miter lim="800000"/>
              <a:headEnd/>
              <a:tailEnd/>
            </a:ln>
          </p:spPr>
          <p:txBody>
            <a:bodyPr/>
            <a:lstStyle/>
            <a:p>
              <a:pPr algn="ctr"/>
              <a:r>
                <a:rPr lang="en-US" sz="1200"/>
                <a:t>Ramesh</a:t>
              </a:r>
              <a:endParaRPr lang="en-US" sz="2400"/>
            </a:p>
          </p:txBody>
        </p:sp>
        <p:sp>
          <p:nvSpPr>
            <p:cNvPr id="130058" name="Rectangle 10"/>
            <p:cNvSpPr>
              <a:spLocks noChangeArrowheads="1"/>
            </p:cNvSpPr>
            <p:nvPr/>
          </p:nvSpPr>
          <p:spPr bwMode="auto">
            <a:xfrm>
              <a:off x="4041" y="8284"/>
              <a:ext cx="1980" cy="720"/>
            </a:xfrm>
            <a:prstGeom prst="rect">
              <a:avLst/>
            </a:prstGeom>
            <a:solidFill>
              <a:srgbClr val="FFFFFF"/>
            </a:solidFill>
            <a:ln w="9525">
              <a:solidFill>
                <a:srgbClr val="000000"/>
              </a:solidFill>
              <a:miter lim="800000"/>
              <a:headEnd/>
              <a:tailEnd/>
            </a:ln>
          </p:spPr>
          <p:txBody>
            <a:bodyPr/>
            <a:lstStyle/>
            <a:p>
              <a:pPr algn="ctr"/>
              <a:r>
                <a:rPr lang="en-US" sz="1200"/>
                <a:t>Suresh</a:t>
              </a:r>
              <a:endParaRPr lang="en-US" sz="2400"/>
            </a:p>
          </p:txBody>
        </p:sp>
        <p:sp>
          <p:nvSpPr>
            <p:cNvPr id="130059" name="Rectangle 11"/>
            <p:cNvSpPr>
              <a:spLocks noChangeArrowheads="1"/>
            </p:cNvSpPr>
            <p:nvPr/>
          </p:nvSpPr>
          <p:spPr bwMode="auto">
            <a:xfrm>
              <a:off x="6561" y="8284"/>
              <a:ext cx="1980" cy="720"/>
            </a:xfrm>
            <a:prstGeom prst="rect">
              <a:avLst/>
            </a:prstGeom>
            <a:solidFill>
              <a:srgbClr val="FFFFFF"/>
            </a:solidFill>
            <a:ln w="9525">
              <a:solidFill>
                <a:srgbClr val="000000"/>
              </a:solidFill>
              <a:miter lim="800000"/>
              <a:headEnd/>
              <a:tailEnd/>
            </a:ln>
          </p:spPr>
          <p:txBody>
            <a:bodyPr/>
            <a:lstStyle/>
            <a:p>
              <a:pPr algn="ctr"/>
              <a:r>
                <a:rPr lang="en-US" sz="1200"/>
                <a:t>Sukesh</a:t>
              </a:r>
              <a:endParaRPr lang="en-US" sz="2400"/>
            </a:p>
          </p:txBody>
        </p:sp>
        <p:sp>
          <p:nvSpPr>
            <p:cNvPr id="130060" name="Line 12"/>
            <p:cNvSpPr>
              <a:spLocks noChangeShapeType="1"/>
            </p:cNvSpPr>
            <p:nvPr/>
          </p:nvSpPr>
          <p:spPr bwMode="auto">
            <a:xfrm>
              <a:off x="5661" y="4684"/>
              <a:ext cx="2520" cy="0"/>
            </a:xfrm>
            <a:prstGeom prst="line">
              <a:avLst/>
            </a:prstGeom>
            <a:noFill/>
            <a:ln w="9525">
              <a:solidFill>
                <a:srgbClr val="000000"/>
              </a:solidFill>
              <a:round/>
              <a:headEnd/>
              <a:tailEnd/>
            </a:ln>
          </p:spPr>
          <p:txBody>
            <a:bodyPr/>
            <a:lstStyle/>
            <a:p>
              <a:endParaRPr lang="en-US"/>
            </a:p>
          </p:txBody>
        </p:sp>
        <p:sp>
          <p:nvSpPr>
            <p:cNvPr id="130061" name="Line 13"/>
            <p:cNvSpPr>
              <a:spLocks noChangeShapeType="1"/>
            </p:cNvSpPr>
            <p:nvPr/>
          </p:nvSpPr>
          <p:spPr bwMode="auto">
            <a:xfrm>
              <a:off x="2601" y="6124"/>
              <a:ext cx="1980" cy="0"/>
            </a:xfrm>
            <a:prstGeom prst="line">
              <a:avLst/>
            </a:prstGeom>
            <a:noFill/>
            <a:ln w="9525">
              <a:solidFill>
                <a:srgbClr val="000000"/>
              </a:solidFill>
              <a:round/>
              <a:headEnd/>
              <a:tailEnd/>
            </a:ln>
          </p:spPr>
          <p:txBody>
            <a:bodyPr/>
            <a:lstStyle/>
            <a:p>
              <a:endParaRPr lang="en-US"/>
            </a:p>
          </p:txBody>
        </p:sp>
        <p:sp>
          <p:nvSpPr>
            <p:cNvPr id="130062" name="Line 14"/>
            <p:cNvSpPr>
              <a:spLocks noChangeShapeType="1"/>
            </p:cNvSpPr>
            <p:nvPr/>
          </p:nvSpPr>
          <p:spPr bwMode="auto">
            <a:xfrm>
              <a:off x="5841" y="6124"/>
              <a:ext cx="1980" cy="0"/>
            </a:xfrm>
            <a:prstGeom prst="line">
              <a:avLst/>
            </a:prstGeom>
            <a:noFill/>
            <a:ln w="9525">
              <a:solidFill>
                <a:srgbClr val="000000"/>
              </a:solidFill>
              <a:round/>
              <a:headEnd/>
              <a:tailEnd/>
            </a:ln>
          </p:spPr>
          <p:txBody>
            <a:bodyPr/>
            <a:lstStyle/>
            <a:p>
              <a:endParaRPr lang="en-US"/>
            </a:p>
          </p:txBody>
        </p:sp>
        <p:sp>
          <p:nvSpPr>
            <p:cNvPr id="130063" name="Line 15"/>
            <p:cNvSpPr>
              <a:spLocks noChangeShapeType="1"/>
            </p:cNvSpPr>
            <p:nvPr/>
          </p:nvSpPr>
          <p:spPr bwMode="auto">
            <a:xfrm>
              <a:off x="8721" y="6124"/>
              <a:ext cx="1980" cy="0"/>
            </a:xfrm>
            <a:prstGeom prst="line">
              <a:avLst/>
            </a:prstGeom>
            <a:noFill/>
            <a:ln w="9525">
              <a:solidFill>
                <a:srgbClr val="000000"/>
              </a:solidFill>
              <a:round/>
              <a:headEnd/>
              <a:tailEnd/>
            </a:ln>
          </p:spPr>
          <p:txBody>
            <a:bodyPr/>
            <a:lstStyle/>
            <a:p>
              <a:endParaRPr lang="en-US"/>
            </a:p>
          </p:txBody>
        </p:sp>
        <p:sp>
          <p:nvSpPr>
            <p:cNvPr id="130064" name="Line 16"/>
            <p:cNvSpPr>
              <a:spLocks noChangeShapeType="1"/>
            </p:cNvSpPr>
            <p:nvPr/>
          </p:nvSpPr>
          <p:spPr bwMode="auto">
            <a:xfrm>
              <a:off x="6561" y="8644"/>
              <a:ext cx="1980" cy="0"/>
            </a:xfrm>
            <a:prstGeom prst="line">
              <a:avLst/>
            </a:prstGeom>
            <a:noFill/>
            <a:ln w="9525">
              <a:solidFill>
                <a:srgbClr val="000000"/>
              </a:solidFill>
              <a:round/>
              <a:headEnd/>
              <a:tailEnd/>
            </a:ln>
          </p:spPr>
          <p:txBody>
            <a:bodyPr/>
            <a:lstStyle/>
            <a:p>
              <a:endParaRPr lang="en-US"/>
            </a:p>
          </p:txBody>
        </p:sp>
        <p:sp>
          <p:nvSpPr>
            <p:cNvPr id="130065" name="Line 17"/>
            <p:cNvSpPr>
              <a:spLocks noChangeShapeType="1"/>
            </p:cNvSpPr>
            <p:nvPr/>
          </p:nvSpPr>
          <p:spPr bwMode="auto">
            <a:xfrm>
              <a:off x="4041" y="8644"/>
              <a:ext cx="1980" cy="0"/>
            </a:xfrm>
            <a:prstGeom prst="line">
              <a:avLst/>
            </a:prstGeom>
            <a:noFill/>
            <a:ln w="9525">
              <a:solidFill>
                <a:srgbClr val="000000"/>
              </a:solidFill>
              <a:round/>
              <a:headEnd/>
              <a:tailEnd/>
            </a:ln>
          </p:spPr>
          <p:txBody>
            <a:bodyPr/>
            <a:lstStyle/>
            <a:p>
              <a:endParaRPr lang="en-US"/>
            </a:p>
          </p:txBody>
        </p:sp>
        <p:sp>
          <p:nvSpPr>
            <p:cNvPr id="130066" name="Line 18"/>
            <p:cNvSpPr>
              <a:spLocks noChangeShapeType="1"/>
            </p:cNvSpPr>
            <p:nvPr/>
          </p:nvSpPr>
          <p:spPr bwMode="auto">
            <a:xfrm>
              <a:off x="1521" y="8644"/>
              <a:ext cx="1980" cy="0"/>
            </a:xfrm>
            <a:prstGeom prst="line">
              <a:avLst/>
            </a:prstGeom>
            <a:noFill/>
            <a:ln w="9525">
              <a:solidFill>
                <a:srgbClr val="000000"/>
              </a:solidFill>
              <a:round/>
              <a:headEnd/>
              <a:tailEnd/>
            </a:ln>
          </p:spPr>
          <p:txBody>
            <a:bodyPr/>
            <a:lstStyle/>
            <a:p>
              <a:endParaRPr lang="en-US"/>
            </a:p>
          </p:txBody>
        </p:sp>
        <p:sp>
          <p:nvSpPr>
            <p:cNvPr id="130067" name="Rectangle 19"/>
            <p:cNvSpPr>
              <a:spLocks noChangeArrowheads="1"/>
            </p:cNvSpPr>
            <p:nvPr/>
          </p:nvSpPr>
          <p:spPr bwMode="auto">
            <a:xfrm>
              <a:off x="9261" y="8284"/>
              <a:ext cx="1980" cy="720"/>
            </a:xfrm>
            <a:prstGeom prst="rect">
              <a:avLst/>
            </a:prstGeom>
            <a:solidFill>
              <a:srgbClr val="FFFFFF"/>
            </a:solidFill>
            <a:ln w="9525">
              <a:solidFill>
                <a:srgbClr val="000000"/>
              </a:solidFill>
              <a:miter lim="800000"/>
              <a:headEnd/>
              <a:tailEnd/>
            </a:ln>
          </p:spPr>
          <p:txBody>
            <a:bodyPr/>
            <a:lstStyle/>
            <a:p>
              <a:pPr algn="ctr"/>
              <a:r>
                <a:rPr lang="en-US" sz="1200"/>
                <a:t>Arvind</a:t>
              </a:r>
              <a:endParaRPr lang="en-US" sz="2400"/>
            </a:p>
          </p:txBody>
        </p:sp>
        <p:sp>
          <p:nvSpPr>
            <p:cNvPr id="130068" name="Line 20"/>
            <p:cNvSpPr>
              <a:spLocks noChangeShapeType="1"/>
            </p:cNvSpPr>
            <p:nvPr/>
          </p:nvSpPr>
          <p:spPr bwMode="auto">
            <a:xfrm>
              <a:off x="9261" y="8644"/>
              <a:ext cx="1980" cy="0"/>
            </a:xfrm>
            <a:prstGeom prst="line">
              <a:avLst/>
            </a:prstGeom>
            <a:noFill/>
            <a:ln w="9525">
              <a:solidFill>
                <a:srgbClr val="000000"/>
              </a:solidFill>
              <a:round/>
              <a:headEnd/>
              <a:tailEnd/>
            </a:ln>
          </p:spPr>
          <p:txBody>
            <a:bodyPr/>
            <a:lstStyle/>
            <a:p>
              <a:endParaRPr lang="en-US"/>
            </a:p>
          </p:txBody>
        </p:sp>
        <p:sp>
          <p:nvSpPr>
            <p:cNvPr id="130069" name="Line 21"/>
            <p:cNvSpPr>
              <a:spLocks noChangeShapeType="1"/>
            </p:cNvSpPr>
            <p:nvPr/>
          </p:nvSpPr>
          <p:spPr bwMode="auto">
            <a:xfrm>
              <a:off x="7101" y="4684"/>
              <a:ext cx="0" cy="360"/>
            </a:xfrm>
            <a:prstGeom prst="line">
              <a:avLst/>
            </a:prstGeom>
            <a:noFill/>
            <a:ln w="9525">
              <a:solidFill>
                <a:srgbClr val="000000"/>
              </a:solidFill>
              <a:round/>
              <a:headEnd/>
              <a:tailEnd/>
            </a:ln>
          </p:spPr>
          <p:txBody>
            <a:bodyPr/>
            <a:lstStyle/>
            <a:p>
              <a:endParaRPr lang="en-US"/>
            </a:p>
          </p:txBody>
        </p:sp>
        <p:sp>
          <p:nvSpPr>
            <p:cNvPr id="130070" name="Line 22"/>
            <p:cNvSpPr>
              <a:spLocks noChangeShapeType="1"/>
            </p:cNvSpPr>
            <p:nvPr/>
          </p:nvSpPr>
          <p:spPr bwMode="auto">
            <a:xfrm>
              <a:off x="6381" y="4684"/>
              <a:ext cx="0" cy="360"/>
            </a:xfrm>
            <a:prstGeom prst="line">
              <a:avLst/>
            </a:prstGeom>
            <a:noFill/>
            <a:ln w="9525">
              <a:solidFill>
                <a:srgbClr val="000000"/>
              </a:solidFill>
              <a:round/>
              <a:headEnd/>
              <a:tailEnd/>
            </a:ln>
          </p:spPr>
          <p:txBody>
            <a:bodyPr/>
            <a:lstStyle/>
            <a:p>
              <a:endParaRPr lang="en-US"/>
            </a:p>
          </p:txBody>
        </p:sp>
        <p:sp>
          <p:nvSpPr>
            <p:cNvPr id="130071" name="Line 23"/>
            <p:cNvSpPr>
              <a:spLocks noChangeShapeType="1"/>
            </p:cNvSpPr>
            <p:nvPr/>
          </p:nvSpPr>
          <p:spPr bwMode="auto">
            <a:xfrm>
              <a:off x="6381" y="6124"/>
              <a:ext cx="0" cy="360"/>
            </a:xfrm>
            <a:prstGeom prst="line">
              <a:avLst/>
            </a:prstGeom>
            <a:noFill/>
            <a:ln w="9525">
              <a:solidFill>
                <a:srgbClr val="000000"/>
              </a:solidFill>
              <a:round/>
              <a:headEnd/>
              <a:tailEnd/>
            </a:ln>
          </p:spPr>
          <p:txBody>
            <a:bodyPr/>
            <a:lstStyle/>
            <a:p>
              <a:endParaRPr lang="en-US"/>
            </a:p>
          </p:txBody>
        </p:sp>
        <p:sp>
          <p:nvSpPr>
            <p:cNvPr id="130072" name="Line 24"/>
            <p:cNvSpPr>
              <a:spLocks noChangeShapeType="1"/>
            </p:cNvSpPr>
            <p:nvPr/>
          </p:nvSpPr>
          <p:spPr bwMode="auto">
            <a:xfrm>
              <a:off x="3321" y="6124"/>
              <a:ext cx="0" cy="360"/>
            </a:xfrm>
            <a:prstGeom prst="line">
              <a:avLst/>
            </a:prstGeom>
            <a:noFill/>
            <a:ln w="9525">
              <a:solidFill>
                <a:srgbClr val="000000"/>
              </a:solidFill>
              <a:round/>
              <a:headEnd/>
              <a:tailEnd/>
            </a:ln>
          </p:spPr>
          <p:txBody>
            <a:bodyPr/>
            <a:lstStyle/>
            <a:p>
              <a:endParaRPr lang="en-US"/>
            </a:p>
          </p:txBody>
        </p:sp>
        <p:sp>
          <p:nvSpPr>
            <p:cNvPr id="130073" name="Line 25"/>
            <p:cNvSpPr>
              <a:spLocks noChangeShapeType="1"/>
            </p:cNvSpPr>
            <p:nvPr/>
          </p:nvSpPr>
          <p:spPr bwMode="auto">
            <a:xfrm>
              <a:off x="7101" y="6124"/>
              <a:ext cx="0" cy="360"/>
            </a:xfrm>
            <a:prstGeom prst="line">
              <a:avLst/>
            </a:prstGeom>
            <a:noFill/>
            <a:ln w="9525">
              <a:solidFill>
                <a:srgbClr val="000000"/>
              </a:solidFill>
              <a:round/>
              <a:headEnd/>
              <a:tailEnd/>
            </a:ln>
          </p:spPr>
          <p:txBody>
            <a:bodyPr/>
            <a:lstStyle/>
            <a:p>
              <a:endParaRPr lang="en-US"/>
            </a:p>
          </p:txBody>
        </p:sp>
        <p:sp>
          <p:nvSpPr>
            <p:cNvPr id="130074" name="Line 26"/>
            <p:cNvSpPr>
              <a:spLocks noChangeShapeType="1"/>
            </p:cNvSpPr>
            <p:nvPr/>
          </p:nvSpPr>
          <p:spPr bwMode="auto">
            <a:xfrm>
              <a:off x="4041" y="6124"/>
              <a:ext cx="0" cy="360"/>
            </a:xfrm>
            <a:prstGeom prst="line">
              <a:avLst/>
            </a:prstGeom>
            <a:noFill/>
            <a:ln w="9525">
              <a:solidFill>
                <a:srgbClr val="000000"/>
              </a:solidFill>
              <a:round/>
              <a:headEnd/>
              <a:tailEnd/>
            </a:ln>
          </p:spPr>
          <p:txBody>
            <a:bodyPr/>
            <a:lstStyle/>
            <a:p>
              <a:endParaRPr lang="en-US"/>
            </a:p>
          </p:txBody>
        </p:sp>
        <p:sp>
          <p:nvSpPr>
            <p:cNvPr id="130075" name="Oval 27"/>
            <p:cNvSpPr>
              <a:spLocks noChangeArrowheads="1"/>
            </p:cNvSpPr>
            <p:nvPr/>
          </p:nvSpPr>
          <p:spPr bwMode="auto">
            <a:xfrm>
              <a:off x="5841" y="4684"/>
              <a:ext cx="180" cy="180"/>
            </a:xfrm>
            <a:prstGeom prst="ellipse">
              <a:avLst/>
            </a:prstGeom>
            <a:solidFill>
              <a:srgbClr val="000000"/>
            </a:solidFill>
            <a:ln w="9525">
              <a:solidFill>
                <a:srgbClr val="000000"/>
              </a:solidFill>
              <a:round/>
              <a:headEnd/>
              <a:tailEnd/>
            </a:ln>
          </p:spPr>
          <p:txBody>
            <a:bodyPr/>
            <a:lstStyle/>
            <a:p>
              <a:endParaRPr lang="en-US"/>
            </a:p>
          </p:txBody>
        </p:sp>
        <p:sp>
          <p:nvSpPr>
            <p:cNvPr id="130076" name="Oval 28"/>
            <p:cNvSpPr>
              <a:spLocks noChangeArrowheads="1"/>
            </p:cNvSpPr>
            <p:nvPr/>
          </p:nvSpPr>
          <p:spPr bwMode="auto">
            <a:xfrm>
              <a:off x="6741" y="4684"/>
              <a:ext cx="180" cy="180"/>
            </a:xfrm>
            <a:prstGeom prst="ellipse">
              <a:avLst/>
            </a:prstGeom>
            <a:solidFill>
              <a:srgbClr val="000000"/>
            </a:solidFill>
            <a:ln w="9525">
              <a:solidFill>
                <a:srgbClr val="000000"/>
              </a:solidFill>
              <a:round/>
              <a:headEnd/>
              <a:tailEnd/>
            </a:ln>
          </p:spPr>
          <p:txBody>
            <a:bodyPr/>
            <a:lstStyle/>
            <a:p>
              <a:endParaRPr lang="en-US"/>
            </a:p>
          </p:txBody>
        </p:sp>
        <p:sp>
          <p:nvSpPr>
            <p:cNvPr id="130077" name="Oval 29"/>
            <p:cNvSpPr>
              <a:spLocks noChangeArrowheads="1"/>
            </p:cNvSpPr>
            <p:nvPr/>
          </p:nvSpPr>
          <p:spPr bwMode="auto">
            <a:xfrm>
              <a:off x="7461" y="4684"/>
              <a:ext cx="180" cy="180"/>
            </a:xfrm>
            <a:prstGeom prst="ellipse">
              <a:avLst/>
            </a:prstGeom>
            <a:solidFill>
              <a:srgbClr val="000000"/>
            </a:solidFill>
            <a:ln w="9525">
              <a:solidFill>
                <a:srgbClr val="000000"/>
              </a:solidFill>
              <a:round/>
              <a:headEnd/>
              <a:tailEnd/>
            </a:ln>
          </p:spPr>
          <p:txBody>
            <a:bodyPr/>
            <a:lstStyle/>
            <a:p>
              <a:endParaRPr lang="en-US"/>
            </a:p>
          </p:txBody>
        </p:sp>
        <p:sp>
          <p:nvSpPr>
            <p:cNvPr id="130078" name="Oval 30"/>
            <p:cNvSpPr>
              <a:spLocks noChangeArrowheads="1"/>
            </p:cNvSpPr>
            <p:nvPr/>
          </p:nvSpPr>
          <p:spPr bwMode="auto">
            <a:xfrm>
              <a:off x="2781" y="6124"/>
              <a:ext cx="180" cy="180"/>
            </a:xfrm>
            <a:prstGeom prst="ellipse">
              <a:avLst/>
            </a:prstGeom>
            <a:solidFill>
              <a:srgbClr val="000000"/>
            </a:solidFill>
            <a:ln w="9525">
              <a:solidFill>
                <a:srgbClr val="000000"/>
              </a:solidFill>
              <a:round/>
              <a:headEnd/>
              <a:tailEnd/>
            </a:ln>
          </p:spPr>
          <p:txBody>
            <a:bodyPr/>
            <a:lstStyle/>
            <a:p>
              <a:endParaRPr lang="en-US"/>
            </a:p>
          </p:txBody>
        </p:sp>
        <p:sp>
          <p:nvSpPr>
            <p:cNvPr id="130079" name="Oval 31"/>
            <p:cNvSpPr>
              <a:spLocks noChangeArrowheads="1"/>
            </p:cNvSpPr>
            <p:nvPr/>
          </p:nvSpPr>
          <p:spPr bwMode="auto">
            <a:xfrm>
              <a:off x="3501" y="6124"/>
              <a:ext cx="180" cy="180"/>
            </a:xfrm>
            <a:prstGeom prst="ellipse">
              <a:avLst/>
            </a:prstGeom>
            <a:solidFill>
              <a:srgbClr val="000000"/>
            </a:solidFill>
            <a:ln w="9525">
              <a:solidFill>
                <a:srgbClr val="000000"/>
              </a:solidFill>
              <a:round/>
              <a:headEnd/>
              <a:tailEnd/>
            </a:ln>
          </p:spPr>
          <p:txBody>
            <a:bodyPr/>
            <a:lstStyle/>
            <a:p>
              <a:endParaRPr lang="en-US"/>
            </a:p>
          </p:txBody>
        </p:sp>
        <p:sp>
          <p:nvSpPr>
            <p:cNvPr id="130080" name="Oval 32"/>
            <p:cNvSpPr>
              <a:spLocks noChangeArrowheads="1"/>
            </p:cNvSpPr>
            <p:nvPr/>
          </p:nvSpPr>
          <p:spPr bwMode="auto">
            <a:xfrm>
              <a:off x="4221" y="6124"/>
              <a:ext cx="180" cy="180"/>
            </a:xfrm>
            <a:prstGeom prst="ellipse">
              <a:avLst/>
            </a:prstGeom>
            <a:solidFill>
              <a:srgbClr val="000000"/>
            </a:solidFill>
            <a:ln w="9525">
              <a:solidFill>
                <a:srgbClr val="000000"/>
              </a:solidFill>
              <a:round/>
              <a:headEnd/>
              <a:tailEnd/>
            </a:ln>
          </p:spPr>
          <p:txBody>
            <a:bodyPr/>
            <a:lstStyle/>
            <a:p>
              <a:endParaRPr lang="en-US"/>
            </a:p>
          </p:txBody>
        </p:sp>
        <p:sp>
          <p:nvSpPr>
            <p:cNvPr id="130081" name="Oval 33"/>
            <p:cNvSpPr>
              <a:spLocks noChangeArrowheads="1"/>
            </p:cNvSpPr>
            <p:nvPr/>
          </p:nvSpPr>
          <p:spPr bwMode="auto">
            <a:xfrm>
              <a:off x="6741" y="6124"/>
              <a:ext cx="180" cy="180"/>
            </a:xfrm>
            <a:prstGeom prst="ellipse">
              <a:avLst/>
            </a:prstGeom>
            <a:solidFill>
              <a:srgbClr val="000000"/>
            </a:solidFill>
            <a:ln w="9525">
              <a:solidFill>
                <a:srgbClr val="000000"/>
              </a:solidFill>
              <a:round/>
              <a:headEnd/>
              <a:tailEnd/>
            </a:ln>
          </p:spPr>
          <p:txBody>
            <a:bodyPr/>
            <a:lstStyle/>
            <a:p>
              <a:endParaRPr lang="en-US"/>
            </a:p>
          </p:txBody>
        </p:sp>
        <p:sp>
          <p:nvSpPr>
            <p:cNvPr id="130082" name="Line 34"/>
            <p:cNvSpPr>
              <a:spLocks noChangeShapeType="1"/>
            </p:cNvSpPr>
            <p:nvPr/>
          </p:nvSpPr>
          <p:spPr bwMode="auto">
            <a:xfrm>
              <a:off x="3681" y="5224"/>
              <a:ext cx="6300" cy="0"/>
            </a:xfrm>
            <a:prstGeom prst="line">
              <a:avLst/>
            </a:prstGeom>
            <a:noFill/>
            <a:ln w="9525">
              <a:solidFill>
                <a:srgbClr val="000000"/>
              </a:solidFill>
              <a:round/>
              <a:headEnd/>
              <a:tailEnd/>
            </a:ln>
          </p:spPr>
          <p:txBody>
            <a:bodyPr/>
            <a:lstStyle/>
            <a:p>
              <a:endParaRPr lang="en-US"/>
            </a:p>
          </p:txBody>
        </p:sp>
        <p:sp>
          <p:nvSpPr>
            <p:cNvPr id="130083" name="Line 35"/>
            <p:cNvSpPr>
              <a:spLocks noChangeShapeType="1"/>
            </p:cNvSpPr>
            <p:nvPr/>
          </p:nvSpPr>
          <p:spPr bwMode="auto">
            <a:xfrm>
              <a:off x="3681" y="5224"/>
              <a:ext cx="0" cy="540"/>
            </a:xfrm>
            <a:prstGeom prst="line">
              <a:avLst/>
            </a:prstGeom>
            <a:noFill/>
            <a:ln w="9525">
              <a:solidFill>
                <a:srgbClr val="000000"/>
              </a:solidFill>
              <a:round/>
              <a:headEnd/>
              <a:tailEnd type="triangle" w="med" len="med"/>
            </a:ln>
          </p:spPr>
          <p:txBody>
            <a:bodyPr/>
            <a:lstStyle/>
            <a:p>
              <a:endParaRPr lang="en-US"/>
            </a:p>
          </p:txBody>
        </p:sp>
        <p:sp>
          <p:nvSpPr>
            <p:cNvPr id="130084" name="Line 36"/>
            <p:cNvSpPr>
              <a:spLocks noChangeShapeType="1"/>
            </p:cNvSpPr>
            <p:nvPr/>
          </p:nvSpPr>
          <p:spPr bwMode="auto">
            <a:xfrm>
              <a:off x="6741" y="5224"/>
              <a:ext cx="0" cy="540"/>
            </a:xfrm>
            <a:prstGeom prst="line">
              <a:avLst/>
            </a:prstGeom>
            <a:noFill/>
            <a:ln w="9525">
              <a:solidFill>
                <a:srgbClr val="000000"/>
              </a:solidFill>
              <a:round/>
              <a:headEnd/>
              <a:tailEnd type="triangle" w="med" len="med"/>
            </a:ln>
          </p:spPr>
          <p:txBody>
            <a:bodyPr/>
            <a:lstStyle/>
            <a:p>
              <a:endParaRPr lang="en-US"/>
            </a:p>
          </p:txBody>
        </p:sp>
        <p:sp>
          <p:nvSpPr>
            <p:cNvPr id="130085" name="Line 37"/>
            <p:cNvSpPr>
              <a:spLocks noChangeShapeType="1"/>
            </p:cNvSpPr>
            <p:nvPr/>
          </p:nvSpPr>
          <p:spPr bwMode="auto">
            <a:xfrm>
              <a:off x="9981" y="5224"/>
              <a:ext cx="0" cy="540"/>
            </a:xfrm>
            <a:prstGeom prst="line">
              <a:avLst/>
            </a:prstGeom>
            <a:noFill/>
            <a:ln w="9525">
              <a:solidFill>
                <a:srgbClr val="000000"/>
              </a:solidFill>
              <a:round/>
              <a:headEnd/>
              <a:tailEnd type="triangle" w="med" len="med"/>
            </a:ln>
          </p:spPr>
          <p:txBody>
            <a:bodyPr/>
            <a:lstStyle/>
            <a:p>
              <a:endParaRPr lang="en-US"/>
            </a:p>
          </p:txBody>
        </p:sp>
        <p:sp>
          <p:nvSpPr>
            <p:cNvPr id="130086" name="Line 38"/>
            <p:cNvSpPr>
              <a:spLocks noChangeShapeType="1"/>
            </p:cNvSpPr>
            <p:nvPr/>
          </p:nvSpPr>
          <p:spPr bwMode="auto">
            <a:xfrm>
              <a:off x="6021" y="5044"/>
              <a:ext cx="0" cy="180"/>
            </a:xfrm>
            <a:prstGeom prst="line">
              <a:avLst/>
            </a:prstGeom>
            <a:noFill/>
            <a:ln w="9525">
              <a:solidFill>
                <a:srgbClr val="000000"/>
              </a:solidFill>
              <a:round/>
              <a:headEnd/>
              <a:tailEnd/>
            </a:ln>
          </p:spPr>
          <p:txBody>
            <a:bodyPr/>
            <a:lstStyle/>
            <a:p>
              <a:endParaRPr lang="en-US"/>
            </a:p>
          </p:txBody>
        </p:sp>
        <p:sp>
          <p:nvSpPr>
            <p:cNvPr id="130087" name="Line 39"/>
            <p:cNvSpPr>
              <a:spLocks noChangeShapeType="1"/>
            </p:cNvSpPr>
            <p:nvPr/>
          </p:nvSpPr>
          <p:spPr bwMode="auto">
            <a:xfrm>
              <a:off x="7641" y="5044"/>
              <a:ext cx="0" cy="180"/>
            </a:xfrm>
            <a:prstGeom prst="line">
              <a:avLst/>
            </a:prstGeom>
            <a:noFill/>
            <a:ln w="9525">
              <a:solidFill>
                <a:srgbClr val="000000"/>
              </a:solidFill>
              <a:round/>
              <a:headEnd/>
              <a:tailEnd/>
            </a:ln>
          </p:spPr>
          <p:txBody>
            <a:bodyPr/>
            <a:lstStyle/>
            <a:p>
              <a:endParaRPr lang="en-US"/>
            </a:p>
          </p:txBody>
        </p:sp>
        <p:sp>
          <p:nvSpPr>
            <p:cNvPr id="130088" name="Line 40"/>
            <p:cNvSpPr>
              <a:spLocks noChangeShapeType="1"/>
            </p:cNvSpPr>
            <p:nvPr/>
          </p:nvSpPr>
          <p:spPr bwMode="auto">
            <a:xfrm>
              <a:off x="3681" y="6484"/>
              <a:ext cx="0" cy="720"/>
            </a:xfrm>
            <a:prstGeom prst="line">
              <a:avLst/>
            </a:prstGeom>
            <a:noFill/>
            <a:ln w="9525">
              <a:solidFill>
                <a:srgbClr val="000000"/>
              </a:solidFill>
              <a:round/>
              <a:headEnd/>
              <a:tailEnd type="triangle" w="med" len="med"/>
            </a:ln>
          </p:spPr>
          <p:txBody>
            <a:bodyPr/>
            <a:lstStyle/>
            <a:p>
              <a:endParaRPr lang="en-US"/>
            </a:p>
          </p:txBody>
        </p:sp>
        <p:sp>
          <p:nvSpPr>
            <p:cNvPr id="130089" name="Line 41"/>
            <p:cNvSpPr>
              <a:spLocks noChangeShapeType="1"/>
            </p:cNvSpPr>
            <p:nvPr/>
          </p:nvSpPr>
          <p:spPr bwMode="auto">
            <a:xfrm>
              <a:off x="2241" y="7204"/>
              <a:ext cx="5400" cy="0"/>
            </a:xfrm>
            <a:prstGeom prst="line">
              <a:avLst/>
            </a:prstGeom>
            <a:noFill/>
            <a:ln w="9525">
              <a:solidFill>
                <a:srgbClr val="000000"/>
              </a:solidFill>
              <a:round/>
              <a:headEnd/>
              <a:tailEnd/>
            </a:ln>
          </p:spPr>
          <p:txBody>
            <a:bodyPr/>
            <a:lstStyle/>
            <a:p>
              <a:endParaRPr lang="en-US"/>
            </a:p>
          </p:txBody>
        </p:sp>
        <p:sp>
          <p:nvSpPr>
            <p:cNvPr id="130090" name="Line 42"/>
            <p:cNvSpPr>
              <a:spLocks noChangeShapeType="1"/>
            </p:cNvSpPr>
            <p:nvPr/>
          </p:nvSpPr>
          <p:spPr bwMode="auto">
            <a:xfrm>
              <a:off x="2961" y="6484"/>
              <a:ext cx="0" cy="720"/>
            </a:xfrm>
            <a:prstGeom prst="line">
              <a:avLst/>
            </a:prstGeom>
            <a:noFill/>
            <a:ln w="9525">
              <a:solidFill>
                <a:srgbClr val="000000"/>
              </a:solidFill>
              <a:round/>
              <a:headEnd/>
              <a:tailEnd/>
            </a:ln>
          </p:spPr>
          <p:txBody>
            <a:bodyPr/>
            <a:lstStyle/>
            <a:p>
              <a:endParaRPr lang="en-US"/>
            </a:p>
          </p:txBody>
        </p:sp>
        <p:sp>
          <p:nvSpPr>
            <p:cNvPr id="130091" name="Line 43"/>
            <p:cNvSpPr>
              <a:spLocks noChangeShapeType="1"/>
            </p:cNvSpPr>
            <p:nvPr/>
          </p:nvSpPr>
          <p:spPr bwMode="auto">
            <a:xfrm>
              <a:off x="4401" y="6484"/>
              <a:ext cx="0" cy="720"/>
            </a:xfrm>
            <a:prstGeom prst="line">
              <a:avLst/>
            </a:prstGeom>
            <a:noFill/>
            <a:ln w="9525">
              <a:solidFill>
                <a:srgbClr val="000000"/>
              </a:solidFill>
              <a:round/>
              <a:headEnd/>
              <a:tailEnd/>
            </a:ln>
          </p:spPr>
          <p:txBody>
            <a:bodyPr/>
            <a:lstStyle/>
            <a:p>
              <a:endParaRPr lang="en-US"/>
            </a:p>
          </p:txBody>
        </p:sp>
        <p:sp>
          <p:nvSpPr>
            <p:cNvPr id="130092" name="Line 44"/>
            <p:cNvSpPr>
              <a:spLocks noChangeShapeType="1"/>
            </p:cNvSpPr>
            <p:nvPr/>
          </p:nvSpPr>
          <p:spPr bwMode="auto">
            <a:xfrm>
              <a:off x="4941" y="7204"/>
              <a:ext cx="0" cy="1080"/>
            </a:xfrm>
            <a:prstGeom prst="line">
              <a:avLst/>
            </a:prstGeom>
            <a:noFill/>
            <a:ln w="9525">
              <a:solidFill>
                <a:srgbClr val="000000"/>
              </a:solidFill>
              <a:round/>
              <a:headEnd/>
              <a:tailEnd type="triangle" w="med" len="med"/>
            </a:ln>
          </p:spPr>
          <p:txBody>
            <a:bodyPr/>
            <a:lstStyle/>
            <a:p>
              <a:endParaRPr lang="en-US"/>
            </a:p>
          </p:txBody>
        </p:sp>
        <p:sp>
          <p:nvSpPr>
            <p:cNvPr id="130093" name="Line 45"/>
            <p:cNvSpPr>
              <a:spLocks noChangeShapeType="1"/>
            </p:cNvSpPr>
            <p:nvPr/>
          </p:nvSpPr>
          <p:spPr bwMode="auto">
            <a:xfrm>
              <a:off x="7641" y="7204"/>
              <a:ext cx="0" cy="1080"/>
            </a:xfrm>
            <a:prstGeom prst="line">
              <a:avLst/>
            </a:prstGeom>
            <a:noFill/>
            <a:ln w="9525">
              <a:solidFill>
                <a:srgbClr val="000000"/>
              </a:solidFill>
              <a:round/>
              <a:headEnd/>
              <a:tailEnd type="triangle" w="med" len="med"/>
            </a:ln>
          </p:spPr>
          <p:txBody>
            <a:bodyPr/>
            <a:lstStyle/>
            <a:p>
              <a:endParaRPr lang="en-US"/>
            </a:p>
          </p:txBody>
        </p:sp>
        <p:sp>
          <p:nvSpPr>
            <p:cNvPr id="130094" name="Line 46"/>
            <p:cNvSpPr>
              <a:spLocks noChangeShapeType="1"/>
            </p:cNvSpPr>
            <p:nvPr/>
          </p:nvSpPr>
          <p:spPr bwMode="auto">
            <a:xfrm>
              <a:off x="2241" y="7204"/>
              <a:ext cx="0" cy="1080"/>
            </a:xfrm>
            <a:prstGeom prst="line">
              <a:avLst/>
            </a:prstGeom>
            <a:noFill/>
            <a:ln w="9525">
              <a:solidFill>
                <a:srgbClr val="000000"/>
              </a:solidFill>
              <a:round/>
              <a:headEnd/>
              <a:tailEnd type="triangle" w="med" len="med"/>
            </a:ln>
          </p:spPr>
          <p:txBody>
            <a:bodyPr/>
            <a:lstStyle/>
            <a:p>
              <a:endParaRPr lang="en-US"/>
            </a:p>
          </p:txBody>
        </p:sp>
        <p:sp>
          <p:nvSpPr>
            <p:cNvPr id="130095" name="Line 47"/>
            <p:cNvSpPr>
              <a:spLocks noChangeShapeType="1"/>
            </p:cNvSpPr>
            <p:nvPr/>
          </p:nvSpPr>
          <p:spPr bwMode="auto">
            <a:xfrm>
              <a:off x="6741" y="6484"/>
              <a:ext cx="0" cy="360"/>
            </a:xfrm>
            <a:prstGeom prst="line">
              <a:avLst/>
            </a:prstGeom>
            <a:noFill/>
            <a:ln w="9525">
              <a:solidFill>
                <a:srgbClr val="000000"/>
              </a:solidFill>
              <a:round/>
              <a:headEnd/>
              <a:tailEnd/>
            </a:ln>
          </p:spPr>
          <p:txBody>
            <a:bodyPr/>
            <a:lstStyle/>
            <a:p>
              <a:endParaRPr lang="en-US"/>
            </a:p>
          </p:txBody>
        </p:sp>
        <p:sp>
          <p:nvSpPr>
            <p:cNvPr id="130096" name="Line 48"/>
            <p:cNvSpPr>
              <a:spLocks noChangeShapeType="1"/>
            </p:cNvSpPr>
            <p:nvPr/>
          </p:nvSpPr>
          <p:spPr bwMode="auto">
            <a:xfrm>
              <a:off x="6741" y="6844"/>
              <a:ext cx="3060" cy="0"/>
            </a:xfrm>
            <a:prstGeom prst="line">
              <a:avLst/>
            </a:prstGeom>
            <a:noFill/>
            <a:ln w="9525">
              <a:solidFill>
                <a:srgbClr val="000000"/>
              </a:solidFill>
              <a:round/>
              <a:headEnd/>
              <a:tailEnd/>
            </a:ln>
          </p:spPr>
          <p:txBody>
            <a:bodyPr/>
            <a:lstStyle/>
            <a:p>
              <a:endParaRPr lang="en-US"/>
            </a:p>
          </p:txBody>
        </p:sp>
        <p:sp>
          <p:nvSpPr>
            <p:cNvPr id="130097" name="Line 49"/>
            <p:cNvSpPr>
              <a:spLocks noChangeShapeType="1"/>
            </p:cNvSpPr>
            <p:nvPr/>
          </p:nvSpPr>
          <p:spPr bwMode="auto">
            <a:xfrm>
              <a:off x="9801" y="6844"/>
              <a:ext cx="0" cy="144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idx="1"/>
          </p:nvPr>
        </p:nvSpPr>
        <p:spPr/>
        <p:txBody>
          <a:bodyPr/>
          <a:lstStyle/>
          <a:p>
            <a:r>
              <a:rPr lang="en-US" smtClean="0"/>
              <a:t>A tree consists of a collection of nodes that are connected to each other. </a:t>
            </a:r>
          </a:p>
          <a:p>
            <a:endParaRPr lang="en-US" smtClean="0"/>
          </a:p>
          <a:p>
            <a:r>
              <a:rPr lang="en-US" b="1" smtClean="0"/>
              <a:t>A tree contains a unique first element known as the root, which is shown at the top of the tree structure. </a:t>
            </a:r>
          </a:p>
          <a:p>
            <a:endParaRPr lang="en-US" b="1" smtClean="0"/>
          </a:p>
          <a:p>
            <a:r>
              <a:rPr lang="en-US" smtClean="0"/>
              <a:t>A node which points to other nodes is said to be the parent of the nodes to which it is pointing, and the nodes that the parent node points to are called the children, or child nodes of the parent node. </a:t>
            </a:r>
          </a:p>
        </p:txBody>
      </p:sp>
      <p:sp>
        <p:nvSpPr>
          <p:cNvPr id="1723394" name="Rectangle 2"/>
          <p:cNvSpPr>
            <a:spLocks noGrp="1" noChangeArrowheads="1"/>
          </p:cNvSpPr>
          <p:nvPr>
            <p:ph type="title"/>
          </p:nvPr>
        </p:nvSpPr>
        <p:spPr/>
        <p:txBody>
          <a:bodyPr/>
          <a:lstStyle/>
          <a:p>
            <a:pPr fontAlgn="auto">
              <a:spcAft>
                <a:spcPts val="0"/>
              </a:spcAft>
              <a:defRPr/>
            </a:pPr>
            <a:r>
              <a:rPr lang="en-US"/>
              <a:t>Trees</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idx="1"/>
          </p:nvPr>
        </p:nvSpPr>
        <p:spPr/>
        <p:txBody>
          <a:bodyPr/>
          <a:lstStyle/>
          <a:p>
            <a:r>
              <a:rPr lang="en-US" smtClean="0"/>
              <a:t>The root is the only node in the tree that does not have a parent. </a:t>
            </a:r>
          </a:p>
          <a:p>
            <a:endParaRPr lang="en-US" smtClean="0"/>
          </a:p>
          <a:p>
            <a:r>
              <a:rPr lang="en-US" smtClean="0"/>
              <a:t>All other nodes in the tree have exactly one parent. </a:t>
            </a:r>
          </a:p>
          <a:p>
            <a:endParaRPr lang="en-US" smtClean="0"/>
          </a:p>
          <a:p>
            <a:r>
              <a:rPr lang="en-US" smtClean="0"/>
              <a:t>There are nodes in the tree that do not have any children. Such nodes are called leaf nodes. </a:t>
            </a:r>
          </a:p>
          <a:p>
            <a:endParaRPr lang="en-US" smtClean="0"/>
          </a:p>
          <a:p>
            <a:r>
              <a:rPr lang="en-US" smtClean="0"/>
              <a:t>Nodes are siblings if they have the same parent. </a:t>
            </a:r>
          </a:p>
        </p:txBody>
      </p:sp>
      <p:sp>
        <p:nvSpPr>
          <p:cNvPr id="1724418" name="Rectangle 2"/>
          <p:cNvSpPr>
            <a:spLocks noGrp="1" noChangeArrowheads="1"/>
          </p:cNvSpPr>
          <p:nvPr>
            <p:ph type="title"/>
          </p:nvPr>
        </p:nvSpPr>
        <p:spPr/>
        <p:txBody>
          <a:bodyPr/>
          <a:lstStyle/>
          <a:p>
            <a:pPr fontAlgn="auto">
              <a:spcAft>
                <a:spcPts val="0"/>
              </a:spcAft>
              <a:defRPr/>
            </a:pPr>
            <a:r>
              <a:rPr lang="en-US"/>
              <a:t>Trees</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idx="1"/>
          </p:nvPr>
        </p:nvSpPr>
        <p:spPr/>
        <p:txBody>
          <a:bodyPr/>
          <a:lstStyle/>
          <a:p>
            <a:pPr>
              <a:lnSpc>
                <a:spcPct val="90000"/>
              </a:lnSpc>
            </a:pPr>
            <a:r>
              <a:rPr lang="en-US" smtClean="0"/>
              <a:t>A node is an ancestor of another node if it is the parent of that node, or the parent of some other ancestor of that node. </a:t>
            </a:r>
          </a:p>
          <a:p>
            <a:pPr>
              <a:lnSpc>
                <a:spcPct val="90000"/>
              </a:lnSpc>
            </a:pPr>
            <a:endParaRPr lang="en-US" smtClean="0"/>
          </a:p>
          <a:p>
            <a:pPr>
              <a:lnSpc>
                <a:spcPct val="90000"/>
              </a:lnSpc>
            </a:pPr>
            <a:r>
              <a:rPr lang="en-US" smtClean="0"/>
              <a:t>The root is an ancestor of every other node in the tree. </a:t>
            </a:r>
          </a:p>
          <a:p>
            <a:pPr>
              <a:lnSpc>
                <a:spcPct val="90000"/>
              </a:lnSpc>
            </a:pPr>
            <a:endParaRPr lang="en-US" smtClean="0"/>
          </a:p>
          <a:p>
            <a:pPr>
              <a:lnSpc>
                <a:spcPct val="90000"/>
              </a:lnSpc>
            </a:pPr>
            <a:r>
              <a:rPr lang="en-US" smtClean="0"/>
              <a:t>Similarly, we can define a node to be a descendant of another node if it is the child of the node, or the child of some other descendant of that node. </a:t>
            </a:r>
          </a:p>
          <a:p>
            <a:pPr>
              <a:lnSpc>
                <a:spcPct val="90000"/>
              </a:lnSpc>
            </a:pPr>
            <a:endParaRPr lang="en-US" smtClean="0"/>
          </a:p>
          <a:p>
            <a:pPr>
              <a:lnSpc>
                <a:spcPct val="90000"/>
              </a:lnSpc>
            </a:pPr>
            <a:r>
              <a:rPr lang="en-US" smtClean="0"/>
              <a:t>You may note that all the nodes in the tree are descendants of the root node.</a:t>
            </a:r>
          </a:p>
        </p:txBody>
      </p:sp>
      <p:sp>
        <p:nvSpPr>
          <p:cNvPr id="1725442" name="Rectangle 2"/>
          <p:cNvSpPr>
            <a:spLocks noGrp="1" noChangeArrowheads="1"/>
          </p:cNvSpPr>
          <p:nvPr>
            <p:ph type="title"/>
          </p:nvPr>
        </p:nvSpPr>
        <p:spPr/>
        <p:txBody>
          <a:bodyPr/>
          <a:lstStyle/>
          <a:p>
            <a:pPr fontAlgn="auto">
              <a:spcAft>
                <a:spcPts val="0"/>
              </a:spcAft>
              <a:defRPr/>
            </a:pPr>
            <a:r>
              <a:rPr lang="en-US"/>
              <a:t>Trees</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idx="1"/>
          </p:nvPr>
        </p:nvSpPr>
        <p:spPr/>
        <p:txBody>
          <a:bodyPr/>
          <a:lstStyle/>
          <a:p>
            <a:pPr>
              <a:lnSpc>
                <a:spcPct val="90000"/>
              </a:lnSpc>
            </a:pPr>
            <a:r>
              <a:rPr lang="en-US" smtClean="0"/>
              <a:t>An important feature of a tree is that there is a single unique path from the root to any particular node. </a:t>
            </a:r>
          </a:p>
          <a:p>
            <a:pPr>
              <a:lnSpc>
                <a:spcPct val="90000"/>
              </a:lnSpc>
            </a:pPr>
            <a:endParaRPr lang="en-US" smtClean="0"/>
          </a:p>
          <a:p>
            <a:pPr>
              <a:lnSpc>
                <a:spcPct val="90000"/>
              </a:lnSpc>
            </a:pPr>
            <a:r>
              <a:rPr lang="en-US" smtClean="0"/>
              <a:t>The length of the longest path from the root to any node is known as the depth of the tree. </a:t>
            </a:r>
          </a:p>
          <a:p>
            <a:pPr>
              <a:lnSpc>
                <a:spcPct val="90000"/>
              </a:lnSpc>
            </a:pPr>
            <a:endParaRPr lang="en-US" smtClean="0"/>
          </a:p>
          <a:p>
            <a:pPr>
              <a:lnSpc>
                <a:spcPct val="90000"/>
              </a:lnSpc>
            </a:pPr>
            <a:r>
              <a:rPr lang="en-US" smtClean="0"/>
              <a:t>The root is at level 0 and the level of any node in the tree is one more than the level of its parent. </a:t>
            </a:r>
          </a:p>
          <a:p>
            <a:pPr>
              <a:lnSpc>
                <a:spcPct val="90000"/>
              </a:lnSpc>
            </a:pPr>
            <a:endParaRPr lang="en-US" smtClean="0"/>
          </a:p>
          <a:p>
            <a:pPr>
              <a:lnSpc>
                <a:spcPct val="90000"/>
              </a:lnSpc>
            </a:pPr>
            <a:r>
              <a:rPr lang="en-US" smtClean="0"/>
              <a:t>In a tree, any node can be considered to be a root of the tree formed by considering only the descendants of that node. Such a tree is called the subtree that itself is a tree. </a:t>
            </a:r>
          </a:p>
        </p:txBody>
      </p:sp>
      <p:sp>
        <p:nvSpPr>
          <p:cNvPr id="1726466" name="Rectangle 2"/>
          <p:cNvSpPr>
            <a:spLocks noGrp="1" noChangeArrowheads="1"/>
          </p:cNvSpPr>
          <p:nvPr>
            <p:ph type="title"/>
          </p:nvPr>
        </p:nvSpPr>
        <p:spPr/>
        <p:txBody>
          <a:bodyPr/>
          <a:lstStyle/>
          <a:p>
            <a:pPr fontAlgn="auto">
              <a:spcAft>
                <a:spcPts val="0"/>
              </a:spcAft>
              <a:defRPr/>
            </a:pPr>
            <a:r>
              <a:rPr lang="en-US"/>
              <a:t>Tree</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idx="1"/>
          </p:nvPr>
        </p:nvSpPr>
        <p:spPr/>
        <p:txBody>
          <a:bodyPr/>
          <a:lstStyle/>
          <a:p>
            <a:r>
              <a:rPr lang="en-US" smtClean="0"/>
              <a:t>If you can introduce a restriction that each node can have a maximum of two children or two child nodes, then you can have a binary tree. </a:t>
            </a:r>
          </a:p>
          <a:p>
            <a:endParaRPr lang="en-US" smtClean="0"/>
          </a:p>
          <a:p>
            <a:r>
              <a:rPr lang="en-US" smtClean="0"/>
              <a:t>You can give a formal definition of a binary tree as a tree which is either empty or consists of a root node together with two nodes, each of which in turn forms a subtree. </a:t>
            </a:r>
          </a:p>
          <a:p>
            <a:endParaRPr lang="en-US" smtClean="0"/>
          </a:p>
          <a:p>
            <a:r>
              <a:rPr lang="en-US" smtClean="0"/>
              <a:t>You therefore have a left subtree and a right subtree under the root node. </a:t>
            </a:r>
          </a:p>
        </p:txBody>
      </p:sp>
      <p:sp>
        <p:nvSpPr>
          <p:cNvPr id="1727490" name="Rectangle 2"/>
          <p:cNvSpPr>
            <a:spLocks noGrp="1" noChangeArrowheads="1"/>
          </p:cNvSpPr>
          <p:nvPr>
            <p:ph type="title"/>
          </p:nvPr>
        </p:nvSpPr>
        <p:spPr/>
        <p:txBody>
          <a:bodyPr/>
          <a:lstStyle/>
          <a:p>
            <a:pPr fontAlgn="auto">
              <a:spcAft>
                <a:spcPts val="0"/>
              </a:spcAft>
              <a:defRPr/>
            </a:pPr>
            <a:r>
              <a:rPr lang="en-US"/>
              <a:t>Binary Tree</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idx="1"/>
          </p:nvPr>
        </p:nvSpPr>
        <p:spPr>
          <a:xfrm>
            <a:off x="457200" y="1295400"/>
            <a:ext cx="8153400" cy="4800600"/>
          </a:xfrm>
        </p:spPr>
        <p:txBody>
          <a:bodyPr/>
          <a:lstStyle/>
          <a:p>
            <a:r>
              <a:rPr lang="en-US" smtClean="0"/>
              <a:t>A complete binary tree can be defined as one whose non-leaf nodes have non-empty left and right subtrees and all leaves are at the same level. </a:t>
            </a:r>
          </a:p>
          <a:p>
            <a:endParaRPr lang="en-US" smtClean="0"/>
          </a:p>
          <a:p>
            <a:r>
              <a:rPr lang="en-US" smtClean="0"/>
              <a:t>This is also called as a balanced binary tree. </a:t>
            </a:r>
          </a:p>
          <a:p>
            <a:endParaRPr lang="en-US" smtClean="0"/>
          </a:p>
          <a:p>
            <a:r>
              <a:rPr lang="en-US" smtClean="0"/>
              <a:t>If a binary tree has the property that all elements in the left subtree of a node n are less than the contents of n, and all elements in the right subtree are greater than the contents of n, such a tree is called a binary search tree. </a:t>
            </a:r>
          </a:p>
          <a:p>
            <a:endParaRPr lang="en-US" smtClean="0"/>
          </a:p>
          <a:p>
            <a:r>
              <a:rPr lang="en-US" smtClean="0"/>
              <a:t>The following is an example of a balanced binary search tree.</a:t>
            </a:r>
          </a:p>
        </p:txBody>
      </p:sp>
      <p:sp>
        <p:nvSpPr>
          <p:cNvPr id="1728514" name="Rectangle 2"/>
          <p:cNvSpPr>
            <a:spLocks noGrp="1" noChangeArrowheads="1"/>
          </p:cNvSpPr>
          <p:nvPr>
            <p:ph type="title"/>
          </p:nvPr>
        </p:nvSpPr>
        <p:spPr/>
        <p:txBody>
          <a:bodyPr/>
          <a:lstStyle/>
          <a:p>
            <a:pPr fontAlgn="auto">
              <a:spcAft>
                <a:spcPts val="0"/>
              </a:spcAft>
              <a:defRPr/>
            </a:pPr>
            <a:r>
              <a:rPr lang="en-US"/>
              <a:t>Binary Search Tree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pPr>
              <a:lnSpc>
                <a:spcPct val="90000"/>
              </a:lnSpc>
            </a:pPr>
            <a:r>
              <a:rPr lang="en-US" smtClean="0"/>
              <a:t>The parameter to </a:t>
            </a:r>
            <a:r>
              <a:rPr lang="en-US" b="1" smtClean="0"/>
              <a:t>malloc( )</a:t>
            </a:r>
            <a:r>
              <a:rPr lang="en-US" smtClean="0"/>
              <a:t> is an unsigned integer which represents the number of bytes that the programmer has requested </a:t>
            </a:r>
            <a:r>
              <a:rPr lang="en-US" b="1" smtClean="0"/>
              <a:t>malloc( )</a:t>
            </a:r>
            <a:r>
              <a:rPr lang="en-US" smtClean="0"/>
              <a:t> to allocate on the heap. </a:t>
            </a:r>
          </a:p>
          <a:p>
            <a:pPr>
              <a:lnSpc>
                <a:spcPct val="90000"/>
              </a:lnSpc>
            </a:pPr>
            <a:endParaRPr lang="en-US" smtClean="0"/>
          </a:p>
          <a:p>
            <a:pPr>
              <a:lnSpc>
                <a:spcPct val="90000"/>
              </a:lnSpc>
            </a:pPr>
            <a:r>
              <a:rPr lang="en-US" smtClean="0"/>
              <a:t>A more effective way of passing the number of bytes to </a:t>
            </a:r>
            <a:r>
              <a:rPr lang="en-US" b="1" smtClean="0"/>
              <a:t>malloc( )</a:t>
            </a:r>
            <a:r>
              <a:rPr lang="en-US" smtClean="0"/>
              <a:t> would be to pass the structure type along with the </a:t>
            </a:r>
            <a:r>
              <a:rPr lang="en-US" b="1" smtClean="0"/>
              <a:t>sizeof( )</a:t>
            </a:r>
            <a:r>
              <a:rPr lang="en-US" smtClean="0"/>
              <a:t> operator to </a:t>
            </a:r>
            <a:r>
              <a:rPr lang="en-US" b="1" smtClean="0"/>
              <a:t>malloc( )</a:t>
            </a:r>
            <a:r>
              <a:rPr lang="en-US" smtClean="0"/>
              <a:t>. </a:t>
            </a:r>
          </a:p>
          <a:p>
            <a:pPr>
              <a:lnSpc>
                <a:spcPct val="90000"/>
              </a:lnSpc>
            </a:pPr>
            <a:endParaRPr lang="en-US" smtClean="0"/>
          </a:p>
          <a:p>
            <a:pPr>
              <a:lnSpc>
                <a:spcPct val="90000"/>
              </a:lnSpc>
            </a:pPr>
            <a:r>
              <a:rPr lang="en-US" smtClean="0"/>
              <a:t>The </a:t>
            </a:r>
            <a:r>
              <a:rPr lang="en-US" b="1" smtClean="0"/>
              <a:t>sizeof( )</a:t>
            </a:r>
            <a:r>
              <a:rPr lang="en-US" smtClean="0"/>
              <a:t> operator can be used  to determine the size of any data type in C, instead of manually determining the size and using that value. Therefore, the benefit of using </a:t>
            </a:r>
            <a:r>
              <a:rPr lang="en-US" b="1" smtClean="0"/>
              <a:t>sizeof( )</a:t>
            </a:r>
            <a:r>
              <a:rPr lang="en-US" smtClean="0"/>
              <a:t> </a:t>
            </a:r>
            <a:r>
              <a:rPr lang="en-US" b="1" smtClean="0"/>
              <a:t>operator in any program makes it portable</a:t>
            </a:r>
            <a:r>
              <a:rPr lang="en-US" smtClean="0"/>
              <a:t>. </a:t>
            </a:r>
          </a:p>
          <a:p>
            <a:pPr>
              <a:lnSpc>
                <a:spcPct val="90000"/>
              </a:lnSpc>
            </a:pPr>
            <a:endParaRPr lang="en-US" smtClean="0"/>
          </a:p>
        </p:txBody>
      </p:sp>
      <p:sp>
        <p:nvSpPr>
          <p:cNvPr id="1592322" name="Rectangle 2"/>
          <p:cNvSpPr>
            <a:spLocks noGrp="1" noChangeArrowheads="1"/>
          </p:cNvSpPr>
          <p:nvPr>
            <p:ph type="title"/>
          </p:nvPr>
        </p:nvSpPr>
        <p:spPr/>
        <p:txBody>
          <a:bodyPr/>
          <a:lstStyle/>
          <a:p>
            <a:pPr fontAlgn="auto">
              <a:spcAft>
                <a:spcPts val="0"/>
              </a:spcAft>
              <a:defRPr/>
            </a:pPr>
            <a:r>
              <a:rPr lang="en-US"/>
              <a:t>The malloc( ) Function</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idx="1"/>
          </p:nvPr>
        </p:nvSpPr>
        <p:spPr/>
        <p:txBody>
          <a:bodyPr/>
          <a:lstStyle/>
          <a:p>
            <a:endParaRPr lang="en-US" smtClean="0"/>
          </a:p>
        </p:txBody>
      </p:sp>
      <p:sp>
        <p:nvSpPr>
          <p:cNvPr id="1729538" name="Rectangle 2"/>
          <p:cNvSpPr>
            <a:spLocks noGrp="1" noChangeArrowheads="1"/>
          </p:cNvSpPr>
          <p:nvPr>
            <p:ph type="title"/>
          </p:nvPr>
        </p:nvSpPr>
        <p:spPr/>
        <p:txBody>
          <a:bodyPr/>
          <a:lstStyle/>
          <a:p>
            <a:pPr fontAlgn="auto">
              <a:spcAft>
                <a:spcPts val="0"/>
              </a:spcAft>
              <a:defRPr/>
            </a:pPr>
            <a:r>
              <a:rPr lang="en-US"/>
              <a:t>Balanced Binary Search Tree</a:t>
            </a:r>
          </a:p>
        </p:txBody>
      </p:sp>
      <p:grpSp>
        <p:nvGrpSpPr>
          <p:cNvPr id="137220" name="Group 34"/>
          <p:cNvGrpSpPr>
            <a:grpSpLocks/>
          </p:cNvGrpSpPr>
          <p:nvPr/>
        </p:nvGrpSpPr>
        <p:grpSpPr bwMode="auto">
          <a:xfrm>
            <a:off x="2247900" y="1752600"/>
            <a:ext cx="4686300" cy="4114800"/>
            <a:chOff x="2601" y="2164"/>
            <a:chExt cx="7380" cy="6480"/>
          </a:xfrm>
        </p:grpSpPr>
        <p:sp>
          <p:nvSpPr>
            <p:cNvPr id="137221" name="Oval 35"/>
            <p:cNvSpPr>
              <a:spLocks noChangeArrowheads="1"/>
            </p:cNvSpPr>
            <p:nvPr/>
          </p:nvSpPr>
          <p:spPr bwMode="auto">
            <a:xfrm>
              <a:off x="5661" y="2164"/>
              <a:ext cx="900" cy="900"/>
            </a:xfrm>
            <a:prstGeom prst="ellipse">
              <a:avLst/>
            </a:prstGeom>
            <a:solidFill>
              <a:srgbClr val="FFFFFF"/>
            </a:solidFill>
            <a:ln w="9525">
              <a:solidFill>
                <a:srgbClr val="000000"/>
              </a:solidFill>
              <a:round/>
              <a:headEnd/>
              <a:tailEnd/>
            </a:ln>
          </p:spPr>
          <p:txBody>
            <a:bodyPr/>
            <a:lstStyle/>
            <a:p>
              <a:pPr algn="ctr"/>
              <a:r>
                <a:rPr lang="en-US" sz="1400"/>
                <a:t>4</a:t>
              </a:r>
              <a:endParaRPr lang="en-US" sz="2400"/>
            </a:p>
          </p:txBody>
        </p:sp>
        <p:sp>
          <p:nvSpPr>
            <p:cNvPr id="137222" name="Oval 36"/>
            <p:cNvSpPr>
              <a:spLocks noChangeArrowheads="1"/>
            </p:cNvSpPr>
            <p:nvPr/>
          </p:nvSpPr>
          <p:spPr bwMode="auto">
            <a:xfrm>
              <a:off x="7641" y="3964"/>
              <a:ext cx="900" cy="900"/>
            </a:xfrm>
            <a:prstGeom prst="ellipse">
              <a:avLst/>
            </a:prstGeom>
            <a:solidFill>
              <a:srgbClr val="FFFFFF"/>
            </a:solidFill>
            <a:ln w="9525">
              <a:solidFill>
                <a:srgbClr val="000000"/>
              </a:solidFill>
              <a:round/>
              <a:headEnd/>
              <a:tailEnd/>
            </a:ln>
          </p:spPr>
          <p:txBody>
            <a:bodyPr/>
            <a:lstStyle/>
            <a:p>
              <a:pPr algn="ctr"/>
              <a:r>
                <a:rPr lang="en-US" sz="1400"/>
                <a:t>6</a:t>
              </a:r>
              <a:endParaRPr lang="en-US" sz="2400"/>
            </a:p>
          </p:txBody>
        </p:sp>
        <p:sp>
          <p:nvSpPr>
            <p:cNvPr id="137223" name="Oval 37"/>
            <p:cNvSpPr>
              <a:spLocks noChangeArrowheads="1"/>
            </p:cNvSpPr>
            <p:nvPr/>
          </p:nvSpPr>
          <p:spPr bwMode="auto">
            <a:xfrm>
              <a:off x="6561" y="5944"/>
              <a:ext cx="900" cy="900"/>
            </a:xfrm>
            <a:prstGeom prst="ellipse">
              <a:avLst/>
            </a:prstGeom>
            <a:solidFill>
              <a:srgbClr val="FFFFFF"/>
            </a:solidFill>
            <a:ln w="9525">
              <a:solidFill>
                <a:srgbClr val="000000"/>
              </a:solidFill>
              <a:round/>
              <a:headEnd/>
              <a:tailEnd/>
            </a:ln>
          </p:spPr>
          <p:txBody>
            <a:bodyPr/>
            <a:lstStyle/>
            <a:p>
              <a:pPr algn="ctr"/>
              <a:r>
                <a:rPr lang="en-US" sz="1400"/>
                <a:t>5</a:t>
              </a:r>
              <a:endParaRPr lang="en-US" sz="2400"/>
            </a:p>
          </p:txBody>
        </p:sp>
        <p:sp>
          <p:nvSpPr>
            <p:cNvPr id="137224" name="Oval 38"/>
            <p:cNvSpPr>
              <a:spLocks noChangeArrowheads="1"/>
            </p:cNvSpPr>
            <p:nvPr/>
          </p:nvSpPr>
          <p:spPr bwMode="auto">
            <a:xfrm>
              <a:off x="8721" y="5944"/>
              <a:ext cx="900" cy="900"/>
            </a:xfrm>
            <a:prstGeom prst="ellipse">
              <a:avLst/>
            </a:prstGeom>
            <a:solidFill>
              <a:srgbClr val="FFFFFF"/>
            </a:solidFill>
            <a:ln w="9525">
              <a:solidFill>
                <a:srgbClr val="000000"/>
              </a:solidFill>
              <a:round/>
              <a:headEnd/>
              <a:tailEnd/>
            </a:ln>
          </p:spPr>
          <p:txBody>
            <a:bodyPr/>
            <a:lstStyle/>
            <a:p>
              <a:pPr algn="ctr"/>
              <a:r>
                <a:rPr lang="en-US" sz="1400"/>
                <a:t>7</a:t>
              </a:r>
              <a:endParaRPr lang="en-US" sz="2400"/>
            </a:p>
          </p:txBody>
        </p:sp>
        <p:sp>
          <p:nvSpPr>
            <p:cNvPr id="137225" name="Oval 39"/>
            <p:cNvSpPr>
              <a:spLocks noChangeArrowheads="1"/>
            </p:cNvSpPr>
            <p:nvPr/>
          </p:nvSpPr>
          <p:spPr bwMode="auto">
            <a:xfrm>
              <a:off x="4941" y="5944"/>
              <a:ext cx="900" cy="900"/>
            </a:xfrm>
            <a:prstGeom prst="ellipse">
              <a:avLst/>
            </a:prstGeom>
            <a:solidFill>
              <a:srgbClr val="FFFFFF"/>
            </a:solidFill>
            <a:ln w="9525">
              <a:solidFill>
                <a:srgbClr val="000000"/>
              </a:solidFill>
              <a:round/>
              <a:headEnd/>
              <a:tailEnd/>
            </a:ln>
          </p:spPr>
          <p:txBody>
            <a:bodyPr/>
            <a:lstStyle/>
            <a:p>
              <a:pPr algn="ctr"/>
              <a:r>
                <a:rPr lang="en-US" sz="1400"/>
                <a:t>3</a:t>
              </a:r>
              <a:endParaRPr lang="en-US" sz="2400"/>
            </a:p>
          </p:txBody>
        </p:sp>
        <p:sp>
          <p:nvSpPr>
            <p:cNvPr id="137226" name="Oval 40"/>
            <p:cNvSpPr>
              <a:spLocks noChangeArrowheads="1"/>
            </p:cNvSpPr>
            <p:nvPr/>
          </p:nvSpPr>
          <p:spPr bwMode="auto">
            <a:xfrm>
              <a:off x="2961" y="5944"/>
              <a:ext cx="900" cy="900"/>
            </a:xfrm>
            <a:prstGeom prst="ellipse">
              <a:avLst/>
            </a:prstGeom>
            <a:solidFill>
              <a:srgbClr val="FFFFFF"/>
            </a:solidFill>
            <a:ln w="9525">
              <a:solidFill>
                <a:srgbClr val="000000"/>
              </a:solidFill>
              <a:round/>
              <a:headEnd/>
              <a:tailEnd/>
            </a:ln>
          </p:spPr>
          <p:txBody>
            <a:bodyPr/>
            <a:lstStyle/>
            <a:p>
              <a:pPr algn="ctr"/>
              <a:r>
                <a:rPr lang="en-US" sz="1400"/>
                <a:t>1</a:t>
              </a:r>
              <a:endParaRPr lang="en-US" sz="2400"/>
            </a:p>
          </p:txBody>
        </p:sp>
        <p:sp>
          <p:nvSpPr>
            <p:cNvPr id="137227" name="Oval 41"/>
            <p:cNvSpPr>
              <a:spLocks noChangeArrowheads="1"/>
            </p:cNvSpPr>
            <p:nvPr/>
          </p:nvSpPr>
          <p:spPr bwMode="auto">
            <a:xfrm>
              <a:off x="4041" y="3964"/>
              <a:ext cx="900" cy="900"/>
            </a:xfrm>
            <a:prstGeom prst="ellipse">
              <a:avLst/>
            </a:prstGeom>
            <a:solidFill>
              <a:srgbClr val="FFFFFF"/>
            </a:solidFill>
            <a:ln w="9525">
              <a:solidFill>
                <a:srgbClr val="000000"/>
              </a:solidFill>
              <a:round/>
              <a:headEnd/>
              <a:tailEnd/>
            </a:ln>
          </p:spPr>
          <p:txBody>
            <a:bodyPr/>
            <a:lstStyle/>
            <a:p>
              <a:pPr algn="ctr"/>
              <a:r>
                <a:rPr lang="en-US" sz="1400"/>
                <a:t>2</a:t>
              </a:r>
              <a:endParaRPr lang="en-US" sz="2400"/>
            </a:p>
          </p:txBody>
        </p:sp>
        <p:sp>
          <p:nvSpPr>
            <p:cNvPr id="137228" name="Line 42"/>
            <p:cNvSpPr>
              <a:spLocks noChangeShapeType="1"/>
            </p:cNvSpPr>
            <p:nvPr/>
          </p:nvSpPr>
          <p:spPr bwMode="auto">
            <a:xfrm flipH="1">
              <a:off x="4761" y="3064"/>
              <a:ext cx="1080" cy="1080"/>
            </a:xfrm>
            <a:prstGeom prst="line">
              <a:avLst/>
            </a:prstGeom>
            <a:noFill/>
            <a:ln w="9525">
              <a:solidFill>
                <a:srgbClr val="000000"/>
              </a:solidFill>
              <a:round/>
              <a:headEnd/>
              <a:tailEnd/>
            </a:ln>
          </p:spPr>
          <p:txBody>
            <a:bodyPr/>
            <a:lstStyle/>
            <a:p>
              <a:endParaRPr lang="en-US"/>
            </a:p>
          </p:txBody>
        </p:sp>
        <p:sp>
          <p:nvSpPr>
            <p:cNvPr id="137229" name="Line 43"/>
            <p:cNvSpPr>
              <a:spLocks noChangeShapeType="1"/>
            </p:cNvSpPr>
            <p:nvPr/>
          </p:nvSpPr>
          <p:spPr bwMode="auto">
            <a:xfrm>
              <a:off x="6381" y="3064"/>
              <a:ext cx="1260" cy="1260"/>
            </a:xfrm>
            <a:prstGeom prst="line">
              <a:avLst/>
            </a:prstGeom>
            <a:noFill/>
            <a:ln w="9525">
              <a:solidFill>
                <a:srgbClr val="000000"/>
              </a:solidFill>
              <a:round/>
              <a:headEnd/>
              <a:tailEnd/>
            </a:ln>
          </p:spPr>
          <p:txBody>
            <a:bodyPr/>
            <a:lstStyle/>
            <a:p>
              <a:endParaRPr lang="en-US"/>
            </a:p>
          </p:txBody>
        </p:sp>
        <p:sp>
          <p:nvSpPr>
            <p:cNvPr id="137230" name="Line 44"/>
            <p:cNvSpPr>
              <a:spLocks noChangeShapeType="1"/>
            </p:cNvSpPr>
            <p:nvPr/>
          </p:nvSpPr>
          <p:spPr bwMode="auto">
            <a:xfrm flipH="1">
              <a:off x="3501" y="4684"/>
              <a:ext cx="720" cy="1260"/>
            </a:xfrm>
            <a:prstGeom prst="line">
              <a:avLst/>
            </a:prstGeom>
            <a:noFill/>
            <a:ln w="9525">
              <a:solidFill>
                <a:srgbClr val="000000"/>
              </a:solidFill>
              <a:round/>
              <a:headEnd/>
              <a:tailEnd/>
            </a:ln>
          </p:spPr>
          <p:txBody>
            <a:bodyPr/>
            <a:lstStyle/>
            <a:p>
              <a:endParaRPr lang="en-US"/>
            </a:p>
          </p:txBody>
        </p:sp>
        <p:sp>
          <p:nvSpPr>
            <p:cNvPr id="137231" name="Line 45"/>
            <p:cNvSpPr>
              <a:spLocks noChangeShapeType="1"/>
            </p:cNvSpPr>
            <p:nvPr/>
          </p:nvSpPr>
          <p:spPr bwMode="auto">
            <a:xfrm>
              <a:off x="4761" y="4684"/>
              <a:ext cx="540" cy="1260"/>
            </a:xfrm>
            <a:prstGeom prst="line">
              <a:avLst/>
            </a:prstGeom>
            <a:noFill/>
            <a:ln w="9525">
              <a:solidFill>
                <a:srgbClr val="000000"/>
              </a:solidFill>
              <a:round/>
              <a:headEnd/>
              <a:tailEnd/>
            </a:ln>
          </p:spPr>
          <p:txBody>
            <a:bodyPr/>
            <a:lstStyle/>
            <a:p>
              <a:endParaRPr lang="en-US"/>
            </a:p>
          </p:txBody>
        </p:sp>
        <p:sp>
          <p:nvSpPr>
            <p:cNvPr id="137232" name="Line 46"/>
            <p:cNvSpPr>
              <a:spLocks noChangeShapeType="1"/>
            </p:cNvSpPr>
            <p:nvPr/>
          </p:nvSpPr>
          <p:spPr bwMode="auto">
            <a:xfrm flipH="1">
              <a:off x="7101" y="4864"/>
              <a:ext cx="720" cy="1080"/>
            </a:xfrm>
            <a:prstGeom prst="line">
              <a:avLst/>
            </a:prstGeom>
            <a:noFill/>
            <a:ln w="9525">
              <a:solidFill>
                <a:srgbClr val="000000"/>
              </a:solidFill>
              <a:round/>
              <a:headEnd/>
              <a:tailEnd/>
            </a:ln>
          </p:spPr>
          <p:txBody>
            <a:bodyPr/>
            <a:lstStyle/>
            <a:p>
              <a:endParaRPr lang="en-US"/>
            </a:p>
          </p:txBody>
        </p:sp>
        <p:sp>
          <p:nvSpPr>
            <p:cNvPr id="137233" name="Line 47"/>
            <p:cNvSpPr>
              <a:spLocks noChangeShapeType="1"/>
            </p:cNvSpPr>
            <p:nvPr/>
          </p:nvSpPr>
          <p:spPr bwMode="auto">
            <a:xfrm>
              <a:off x="8361" y="4864"/>
              <a:ext cx="720" cy="1080"/>
            </a:xfrm>
            <a:prstGeom prst="line">
              <a:avLst/>
            </a:prstGeom>
            <a:noFill/>
            <a:ln w="9525">
              <a:solidFill>
                <a:srgbClr val="000000"/>
              </a:solidFill>
              <a:round/>
              <a:headEnd/>
              <a:tailEnd/>
            </a:ln>
          </p:spPr>
          <p:txBody>
            <a:bodyPr/>
            <a:lstStyle/>
            <a:p>
              <a:endParaRPr lang="en-US"/>
            </a:p>
          </p:txBody>
        </p:sp>
        <p:sp>
          <p:nvSpPr>
            <p:cNvPr id="137234" name="Oval 48"/>
            <p:cNvSpPr>
              <a:spLocks noChangeArrowheads="1"/>
            </p:cNvSpPr>
            <p:nvPr/>
          </p:nvSpPr>
          <p:spPr bwMode="auto">
            <a:xfrm>
              <a:off x="6381" y="8104"/>
              <a:ext cx="540" cy="540"/>
            </a:xfrm>
            <a:prstGeom prst="ellipse">
              <a:avLst/>
            </a:prstGeom>
            <a:solidFill>
              <a:srgbClr val="FFFFFF"/>
            </a:solidFill>
            <a:ln w="9525">
              <a:solidFill>
                <a:srgbClr val="000000"/>
              </a:solidFill>
              <a:round/>
              <a:headEnd/>
              <a:tailEnd/>
            </a:ln>
          </p:spPr>
          <p:txBody>
            <a:bodyPr/>
            <a:lstStyle/>
            <a:p>
              <a:pPr algn="ctr"/>
              <a:r>
                <a:rPr lang="en-US" sz="1400"/>
                <a:t>N</a:t>
              </a:r>
              <a:endParaRPr lang="en-US" sz="2400"/>
            </a:p>
          </p:txBody>
        </p:sp>
        <p:sp>
          <p:nvSpPr>
            <p:cNvPr id="137235" name="Oval 49"/>
            <p:cNvSpPr>
              <a:spLocks noChangeArrowheads="1"/>
            </p:cNvSpPr>
            <p:nvPr/>
          </p:nvSpPr>
          <p:spPr bwMode="auto">
            <a:xfrm>
              <a:off x="8541" y="8104"/>
              <a:ext cx="540" cy="540"/>
            </a:xfrm>
            <a:prstGeom prst="ellipse">
              <a:avLst/>
            </a:prstGeom>
            <a:solidFill>
              <a:srgbClr val="FFFFFF"/>
            </a:solidFill>
            <a:ln w="9525">
              <a:solidFill>
                <a:srgbClr val="000000"/>
              </a:solidFill>
              <a:round/>
              <a:headEnd/>
              <a:tailEnd/>
            </a:ln>
          </p:spPr>
          <p:txBody>
            <a:bodyPr/>
            <a:lstStyle/>
            <a:p>
              <a:pPr algn="ctr"/>
              <a:r>
                <a:rPr lang="en-US" sz="1400"/>
                <a:t>N</a:t>
              </a:r>
              <a:endParaRPr lang="en-US" sz="2400"/>
            </a:p>
          </p:txBody>
        </p:sp>
        <p:sp>
          <p:nvSpPr>
            <p:cNvPr id="137236" name="Oval 50"/>
            <p:cNvSpPr>
              <a:spLocks noChangeArrowheads="1"/>
            </p:cNvSpPr>
            <p:nvPr/>
          </p:nvSpPr>
          <p:spPr bwMode="auto">
            <a:xfrm>
              <a:off x="4581" y="8104"/>
              <a:ext cx="540" cy="540"/>
            </a:xfrm>
            <a:prstGeom prst="ellipse">
              <a:avLst/>
            </a:prstGeom>
            <a:solidFill>
              <a:srgbClr val="FFFFFF"/>
            </a:solidFill>
            <a:ln w="9525">
              <a:solidFill>
                <a:srgbClr val="000000"/>
              </a:solidFill>
              <a:round/>
              <a:headEnd/>
              <a:tailEnd/>
            </a:ln>
          </p:spPr>
          <p:txBody>
            <a:bodyPr/>
            <a:lstStyle/>
            <a:p>
              <a:pPr algn="ctr"/>
              <a:r>
                <a:rPr lang="en-US" sz="1400"/>
                <a:t>N</a:t>
              </a:r>
              <a:endParaRPr lang="en-US" sz="2400"/>
            </a:p>
          </p:txBody>
        </p:sp>
        <p:sp>
          <p:nvSpPr>
            <p:cNvPr id="137237" name="Oval 51"/>
            <p:cNvSpPr>
              <a:spLocks noChangeArrowheads="1"/>
            </p:cNvSpPr>
            <p:nvPr/>
          </p:nvSpPr>
          <p:spPr bwMode="auto">
            <a:xfrm>
              <a:off x="2601" y="8104"/>
              <a:ext cx="540" cy="540"/>
            </a:xfrm>
            <a:prstGeom prst="ellipse">
              <a:avLst/>
            </a:prstGeom>
            <a:solidFill>
              <a:srgbClr val="FFFFFF"/>
            </a:solidFill>
            <a:ln w="9525">
              <a:solidFill>
                <a:srgbClr val="000000"/>
              </a:solidFill>
              <a:round/>
              <a:headEnd/>
              <a:tailEnd/>
            </a:ln>
          </p:spPr>
          <p:txBody>
            <a:bodyPr/>
            <a:lstStyle/>
            <a:p>
              <a:pPr algn="ctr"/>
              <a:r>
                <a:rPr lang="en-US" sz="1400"/>
                <a:t>N</a:t>
              </a:r>
              <a:endParaRPr lang="en-US" sz="2400"/>
            </a:p>
          </p:txBody>
        </p:sp>
        <p:sp>
          <p:nvSpPr>
            <p:cNvPr id="137238" name="Oval 52"/>
            <p:cNvSpPr>
              <a:spLocks noChangeArrowheads="1"/>
            </p:cNvSpPr>
            <p:nvPr/>
          </p:nvSpPr>
          <p:spPr bwMode="auto">
            <a:xfrm>
              <a:off x="7281" y="8104"/>
              <a:ext cx="540" cy="540"/>
            </a:xfrm>
            <a:prstGeom prst="ellipse">
              <a:avLst/>
            </a:prstGeom>
            <a:solidFill>
              <a:srgbClr val="FFFFFF"/>
            </a:solidFill>
            <a:ln w="9525">
              <a:solidFill>
                <a:srgbClr val="000000"/>
              </a:solidFill>
              <a:round/>
              <a:headEnd/>
              <a:tailEnd/>
            </a:ln>
          </p:spPr>
          <p:txBody>
            <a:bodyPr/>
            <a:lstStyle/>
            <a:p>
              <a:pPr algn="ctr"/>
              <a:r>
                <a:rPr lang="en-US" sz="1400"/>
                <a:t>N</a:t>
              </a:r>
              <a:endParaRPr lang="en-US" sz="2400"/>
            </a:p>
          </p:txBody>
        </p:sp>
        <p:sp>
          <p:nvSpPr>
            <p:cNvPr id="137239" name="Oval 53"/>
            <p:cNvSpPr>
              <a:spLocks noChangeArrowheads="1"/>
            </p:cNvSpPr>
            <p:nvPr/>
          </p:nvSpPr>
          <p:spPr bwMode="auto">
            <a:xfrm>
              <a:off x="9441" y="8104"/>
              <a:ext cx="540" cy="540"/>
            </a:xfrm>
            <a:prstGeom prst="ellipse">
              <a:avLst/>
            </a:prstGeom>
            <a:solidFill>
              <a:srgbClr val="FFFFFF"/>
            </a:solidFill>
            <a:ln w="9525">
              <a:solidFill>
                <a:srgbClr val="000000"/>
              </a:solidFill>
              <a:round/>
              <a:headEnd/>
              <a:tailEnd/>
            </a:ln>
          </p:spPr>
          <p:txBody>
            <a:bodyPr/>
            <a:lstStyle/>
            <a:p>
              <a:pPr algn="ctr"/>
              <a:r>
                <a:rPr lang="en-US" sz="1400"/>
                <a:t>N</a:t>
              </a:r>
              <a:endParaRPr lang="en-US" sz="2400"/>
            </a:p>
          </p:txBody>
        </p:sp>
        <p:sp>
          <p:nvSpPr>
            <p:cNvPr id="137240" name="Oval 54"/>
            <p:cNvSpPr>
              <a:spLocks noChangeArrowheads="1"/>
            </p:cNvSpPr>
            <p:nvPr/>
          </p:nvSpPr>
          <p:spPr bwMode="auto">
            <a:xfrm>
              <a:off x="5481" y="8104"/>
              <a:ext cx="540" cy="540"/>
            </a:xfrm>
            <a:prstGeom prst="ellipse">
              <a:avLst/>
            </a:prstGeom>
            <a:solidFill>
              <a:srgbClr val="FFFFFF"/>
            </a:solidFill>
            <a:ln w="9525">
              <a:solidFill>
                <a:srgbClr val="000000"/>
              </a:solidFill>
              <a:round/>
              <a:headEnd/>
              <a:tailEnd/>
            </a:ln>
          </p:spPr>
          <p:txBody>
            <a:bodyPr/>
            <a:lstStyle/>
            <a:p>
              <a:pPr algn="ctr"/>
              <a:r>
                <a:rPr lang="en-US" sz="1400"/>
                <a:t>N</a:t>
              </a:r>
              <a:endParaRPr lang="en-US" sz="2400"/>
            </a:p>
          </p:txBody>
        </p:sp>
        <p:sp>
          <p:nvSpPr>
            <p:cNvPr id="137241" name="Oval 55"/>
            <p:cNvSpPr>
              <a:spLocks noChangeArrowheads="1"/>
            </p:cNvSpPr>
            <p:nvPr/>
          </p:nvSpPr>
          <p:spPr bwMode="auto">
            <a:xfrm>
              <a:off x="3501" y="8104"/>
              <a:ext cx="540" cy="540"/>
            </a:xfrm>
            <a:prstGeom prst="ellipse">
              <a:avLst/>
            </a:prstGeom>
            <a:solidFill>
              <a:srgbClr val="FFFFFF"/>
            </a:solidFill>
            <a:ln w="9525">
              <a:solidFill>
                <a:srgbClr val="000000"/>
              </a:solidFill>
              <a:round/>
              <a:headEnd/>
              <a:tailEnd/>
            </a:ln>
          </p:spPr>
          <p:txBody>
            <a:bodyPr/>
            <a:lstStyle/>
            <a:p>
              <a:pPr algn="ctr"/>
              <a:r>
                <a:rPr lang="en-US" sz="1400"/>
                <a:t>N</a:t>
              </a:r>
              <a:endParaRPr lang="en-US" sz="2400"/>
            </a:p>
          </p:txBody>
        </p:sp>
        <p:sp>
          <p:nvSpPr>
            <p:cNvPr id="137242" name="Line 56"/>
            <p:cNvSpPr>
              <a:spLocks noChangeShapeType="1"/>
            </p:cNvSpPr>
            <p:nvPr/>
          </p:nvSpPr>
          <p:spPr bwMode="auto">
            <a:xfrm flipH="1">
              <a:off x="2781" y="6844"/>
              <a:ext cx="540" cy="1260"/>
            </a:xfrm>
            <a:prstGeom prst="line">
              <a:avLst/>
            </a:prstGeom>
            <a:noFill/>
            <a:ln w="9525">
              <a:solidFill>
                <a:srgbClr val="000000"/>
              </a:solidFill>
              <a:round/>
              <a:headEnd/>
              <a:tailEnd/>
            </a:ln>
          </p:spPr>
          <p:txBody>
            <a:bodyPr/>
            <a:lstStyle/>
            <a:p>
              <a:endParaRPr lang="en-US"/>
            </a:p>
          </p:txBody>
        </p:sp>
        <p:sp>
          <p:nvSpPr>
            <p:cNvPr id="137243" name="Line 57"/>
            <p:cNvSpPr>
              <a:spLocks noChangeShapeType="1"/>
            </p:cNvSpPr>
            <p:nvPr/>
          </p:nvSpPr>
          <p:spPr bwMode="auto">
            <a:xfrm>
              <a:off x="3321" y="6844"/>
              <a:ext cx="360" cy="1260"/>
            </a:xfrm>
            <a:prstGeom prst="line">
              <a:avLst/>
            </a:prstGeom>
            <a:noFill/>
            <a:ln w="9525">
              <a:solidFill>
                <a:srgbClr val="000000"/>
              </a:solidFill>
              <a:round/>
              <a:headEnd/>
              <a:tailEnd/>
            </a:ln>
          </p:spPr>
          <p:txBody>
            <a:bodyPr/>
            <a:lstStyle/>
            <a:p>
              <a:endParaRPr lang="en-US"/>
            </a:p>
          </p:txBody>
        </p:sp>
        <p:sp>
          <p:nvSpPr>
            <p:cNvPr id="137244" name="Line 58"/>
            <p:cNvSpPr>
              <a:spLocks noChangeShapeType="1"/>
            </p:cNvSpPr>
            <p:nvPr/>
          </p:nvSpPr>
          <p:spPr bwMode="auto">
            <a:xfrm flipH="1">
              <a:off x="4761" y="6844"/>
              <a:ext cx="540" cy="1260"/>
            </a:xfrm>
            <a:prstGeom prst="line">
              <a:avLst/>
            </a:prstGeom>
            <a:noFill/>
            <a:ln w="9525">
              <a:solidFill>
                <a:srgbClr val="000000"/>
              </a:solidFill>
              <a:round/>
              <a:headEnd/>
              <a:tailEnd/>
            </a:ln>
          </p:spPr>
          <p:txBody>
            <a:bodyPr/>
            <a:lstStyle/>
            <a:p>
              <a:endParaRPr lang="en-US"/>
            </a:p>
          </p:txBody>
        </p:sp>
        <p:sp>
          <p:nvSpPr>
            <p:cNvPr id="137245" name="Line 59"/>
            <p:cNvSpPr>
              <a:spLocks noChangeShapeType="1"/>
            </p:cNvSpPr>
            <p:nvPr/>
          </p:nvSpPr>
          <p:spPr bwMode="auto">
            <a:xfrm>
              <a:off x="5301" y="6844"/>
              <a:ext cx="360" cy="1260"/>
            </a:xfrm>
            <a:prstGeom prst="line">
              <a:avLst/>
            </a:prstGeom>
            <a:noFill/>
            <a:ln w="9525">
              <a:solidFill>
                <a:srgbClr val="000000"/>
              </a:solidFill>
              <a:round/>
              <a:headEnd/>
              <a:tailEnd/>
            </a:ln>
          </p:spPr>
          <p:txBody>
            <a:bodyPr/>
            <a:lstStyle/>
            <a:p>
              <a:endParaRPr lang="en-US"/>
            </a:p>
          </p:txBody>
        </p:sp>
        <p:sp>
          <p:nvSpPr>
            <p:cNvPr id="137246" name="Line 60"/>
            <p:cNvSpPr>
              <a:spLocks noChangeShapeType="1"/>
            </p:cNvSpPr>
            <p:nvPr/>
          </p:nvSpPr>
          <p:spPr bwMode="auto">
            <a:xfrm flipH="1">
              <a:off x="6561" y="6844"/>
              <a:ext cx="540" cy="1260"/>
            </a:xfrm>
            <a:prstGeom prst="line">
              <a:avLst/>
            </a:prstGeom>
            <a:noFill/>
            <a:ln w="9525">
              <a:solidFill>
                <a:srgbClr val="000000"/>
              </a:solidFill>
              <a:round/>
              <a:headEnd/>
              <a:tailEnd/>
            </a:ln>
          </p:spPr>
          <p:txBody>
            <a:bodyPr/>
            <a:lstStyle/>
            <a:p>
              <a:endParaRPr lang="en-US"/>
            </a:p>
          </p:txBody>
        </p:sp>
        <p:sp>
          <p:nvSpPr>
            <p:cNvPr id="137247" name="Line 61"/>
            <p:cNvSpPr>
              <a:spLocks noChangeShapeType="1"/>
            </p:cNvSpPr>
            <p:nvPr/>
          </p:nvSpPr>
          <p:spPr bwMode="auto">
            <a:xfrm>
              <a:off x="7101" y="6844"/>
              <a:ext cx="360" cy="1260"/>
            </a:xfrm>
            <a:prstGeom prst="line">
              <a:avLst/>
            </a:prstGeom>
            <a:noFill/>
            <a:ln w="9525">
              <a:solidFill>
                <a:srgbClr val="000000"/>
              </a:solidFill>
              <a:round/>
              <a:headEnd/>
              <a:tailEnd/>
            </a:ln>
          </p:spPr>
          <p:txBody>
            <a:bodyPr/>
            <a:lstStyle/>
            <a:p>
              <a:endParaRPr lang="en-US"/>
            </a:p>
          </p:txBody>
        </p:sp>
        <p:sp>
          <p:nvSpPr>
            <p:cNvPr id="137248" name="Line 62"/>
            <p:cNvSpPr>
              <a:spLocks noChangeShapeType="1"/>
            </p:cNvSpPr>
            <p:nvPr/>
          </p:nvSpPr>
          <p:spPr bwMode="auto">
            <a:xfrm flipH="1">
              <a:off x="8721" y="6844"/>
              <a:ext cx="540" cy="1260"/>
            </a:xfrm>
            <a:prstGeom prst="line">
              <a:avLst/>
            </a:prstGeom>
            <a:noFill/>
            <a:ln w="9525">
              <a:solidFill>
                <a:srgbClr val="000000"/>
              </a:solidFill>
              <a:round/>
              <a:headEnd/>
              <a:tailEnd/>
            </a:ln>
          </p:spPr>
          <p:txBody>
            <a:bodyPr/>
            <a:lstStyle/>
            <a:p>
              <a:endParaRPr lang="en-US"/>
            </a:p>
          </p:txBody>
        </p:sp>
        <p:sp>
          <p:nvSpPr>
            <p:cNvPr id="137249" name="Line 63"/>
            <p:cNvSpPr>
              <a:spLocks noChangeShapeType="1"/>
            </p:cNvSpPr>
            <p:nvPr/>
          </p:nvSpPr>
          <p:spPr bwMode="auto">
            <a:xfrm>
              <a:off x="9261" y="6844"/>
              <a:ext cx="360" cy="1260"/>
            </a:xfrm>
            <a:prstGeom prst="line">
              <a:avLst/>
            </a:prstGeom>
            <a:noFill/>
            <a:ln w="9525">
              <a:solidFill>
                <a:srgbClr val="000000"/>
              </a:solidFill>
              <a:round/>
              <a:headEnd/>
              <a:tailEnd/>
            </a:ln>
          </p:spPr>
          <p:txBody>
            <a:bodyPr/>
            <a:lstStyle/>
            <a:p>
              <a:endParaRPr lang="en-US"/>
            </a:p>
          </p:txBody>
        </p:sp>
      </p:gr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idx="1"/>
          </p:nvPr>
        </p:nvSpPr>
        <p:spPr/>
        <p:txBody>
          <a:bodyPr/>
          <a:lstStyle/>
          <a:p>
            <a:r>
              <a:rPr lang="en-US" smtClean="0"/>
              <a:t>As the name suggests, balanced binary search trees are very useful for searching an element just as with a binary search. </a:t>
            </a:r>
          </a:p>
          <a:p>
            <a:endParaRPr lang="en-US" smtClean="0"/>
          </a:p>
          <a:p>
            <a:r>
              <a:rPr lang="en-US" smtClean="0"/>
              <a:t>If we use linked lists for searching, we have to move through the list linearly, one node at a time.</a:t>
            </a:r>
          </a:p>
          <a:p>
            <a:endParaRPr lang="en-US" smtClean="0"/>
          </a:p>
          <a:p>
            <a:r>
              <a:rPr lang="en-US" smtClean="0"/>
              <a:t>If we search an element in a binary search tree, we move to the left subtree for smaller values, and to the right subtree for larger values, every time reducing the search list by half approximately.</a:t>
            </a:r>
          </a:p>
        </p:txBody>
      </p:sp>
      <p:sp>
        <p:nvSpPr>
          <p:cNvPr id="1730562" name="Rectangle 2"/>
          <p:cNvSpPr>
            <a:spLocks noGrp="1" noChangeArrowheads="1"/>
          </p:cNvSpPr>
          <p:nvPr>
            <p:ph type="title"/>
          </p:nvPr>
        </p:nvSpPr>
        <p:spPr/>
        <p:txBody>
          <a:bodyPr/>
          <a:lstStyle/>
          <a:p>
            <a:pPr fontAlgn="auto">
              <a:spcAft>
                <a:spcPts val="0"/>
              </a:spcAft>
              <a:defRPr/>
            </a:pPr>
            <a:r>
              <a:rPr lang="en-US"/>
              <a:t>Binary Vs. Linear Search</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idx="1"/>
          </p:nvPr>
        </p:nvSpPr>
        <p:spPr/>
        <p:txBody>
          <a:bodyPr/>
          <a:lstStyle/>
          <a:p>
            <a:endParaRPr lang="en-US" smtClean="0"/>
          </a:p>
        </p:txBody>
      </p:sp>
      <p:sp>
        <p:nvSpPr>
          <p:cNvPr id="1731586" name="Rectangle 2"/>
          <p:cNvSpPr>
            <a:spLocks noGrp="1" noChangeArrowheads="1"/>
          </p:cNvSpPr>
          <p:nvPr>
            <p:ph type="title"/>
          </p:nvPr>
        </p:nvSpPr>
        <p:spPr/>
        <p:txBody>
          <a:bodyPr/>
          <a:lstStyle/>
          <a:p>
            <a:pPr fontAlgn="auto">
              <a:spcAft>
                <a:spcPts val="0"/>
              </a:spcAft>
              <a:defRPr/>
            </a:pPr>
            <a:r>
              <a:rPr lang="en-US"/>
              <a:t>Linear Search in a Linked List</a:t>
            </a:r>
          </a:p>
        </p:txBody>
      </p:sp>
      <p:grpSp>
        <p:nvGrpSpPr>
          <p:cNvPr id="139268" name="Group 4"/>
          <p:cNvGrpSpPr>
            <a:grpSpLocks/>
          </p:cNvGrpSpPr>
          <p:nvPr/>
        </p:nvGrpSpPr>
        <p:grpSpPr bwMode="auto">
          <a:xfrm>
            <a:off x="1219200" y="3200400"/>
            <a:ext cx="6553200" cy="1295400"/>
            <a:chOff x="2061" y="12244"/>
            <a:chExt cx="9180" cy="1620"/>
          </a:xfrm>
        </p:grpSpPr>
        <p:sp>
          <p:nvSpPr>
            <p:cNvPr id="139269" name="Rectangle 5"/>
            <p:cNvSpPr>
              <a:spLocks noChangeArrowheads="1"/>
            </p:cNvSpPr>
            <p:nvPr/>
          </p:nvSpPr>
          <p:spPr bwMode="auto">
            <a:xfrm>
              <a:off x="2061" y="12244"/>
              <a:ext cx="900" cy="540"/>
            </a:xfrm>
            <a:prstGeom prst="rect">
              <a:avLst/>
            </a:prstGeom>
            <a:solidFill>
              <a:srgbClr val="FFFFFF"/>
            </a:solidFill>
            <a:ln w="9525">
              <a:solidFill>
                <a:srgbClr val="000000"/>
              </a:solidFill>
              <a:miter lim="800000"/>
              <a:headEnd/>
              <a:tailEnd/>
            </a:ln>
          </p:spPr>
          <p:txBody>
            <a:bodyPr/>
            <a:lstStyle/>
            <a:p>
              <a:r>
                <a:rPr lang="en-US" sz="1200"/>
                <a:t>100</a:t>
              </a:r>
              <a:endParaRPr lang="en-US" sz="2400"/>
            </a:p>
          </p:txBody>
        </p:sp>
        <p:sp>
          <p:nvSpPr>
            <p:cNvPr id="139270" name="Rectangle 6"/>
            <p:cNvSpPr>
              <a:spLocks noChangeArrowheads="1"/>
            </p:cNvSpPr>
            <p:nvPr/>
          </p:nvSpPr>
          <p:spPr bwMode="auto">
            <a:xfrm>
              <a:off x="2061" y="13324"/>
              <a:ext cx="900" cy="540"/>
            </a:xfrm>
            <a:prstGeom prst="rect">
              <a:avLst/>
            </a:prstGeom>
            <a:solidFill>
              <a:srgbClr val="FFFFFF"/>
            </a:solidFill>
            <a:ln w="9525">
              <a:solidFill>
                <a:srgbClr val="000000"/>
              </a:solidFill>
              <a:miter lim="800000"/>
              <a:headEnd/>
              <a:tailEnd/>
            </a:ln>
          </p:spPr>
          <p:txBody>
            <a:bodyPr/>
            <a:lstStyle/>
            <a:p>
              <a:r>
                <a:rPr lang="en-US" sz="1200"/>
                <a:t>1  </a:t>
              </a:r>
              <a:r>
                <a:rPr lang="en-US" sz="1000"/>
                <a:t>120</a:t>
              </a:r>
              <a:endParaRPr lang="en-US" sz="2400"/>
            </a:p>
          </p:txBody>
        </p:sp>
        <p:sp>
          <p:nvSpPr>
            <p:cNvPr id="139271" name="Rectangle 7"/>
            <p:cNvSpPr>
              <a:spLocks noChangeArrowheads="1"/>
            </p:cNvSpPr>
            <p:nvPr/>
          </p:nvSpPr>
          <p:spPr bwMode="auto">
            <a:xfrm>
              <a:off x="3501" y="13324"/>
              <a:ext cx="900" cy="540"/>
            </a:xfrm>
            <a:prstGeom prst="rect">
              <a:avLst/>
            </a:prstGeom>
            <a:solidFill>
              <a:srgbClr val="FFFFFF"/>
            </a:solidFill>
            <a:ln w="9525">
              <a:solidFill>
                <a:srgbClr val="000000"/>
              </a:solidFill>
              <a:miter lim="800000"/>
              <a:headEnd/>
              <a:tailEnd/>
            </a:ln>
          </p:spPr>
          <p:txBody>
            <a:bodyPr/>
            <a:lstStyle/>
            <a:p>
              <a:r>
                <a:rPr lang="en-US" sz="1200"/>
                <a:t>2  </a:t>
              </a:r>
              <a:r>
                <a:rPr lang="en-US" sz="1000"/>
                <a:t>140</a:t>
              </a:r>
              <a:endParaRPr lang="en-US" sz="2400"/>
            </a:p>
          </p:txBody>
        </p:sp>
        <p:sp>
          <p:nvSpPr>
            <p:cNvPr id="139272" name="Rectangle 8"/>
            <p:cNvSpPr>
              <a:spLocks noChangeArrowheads="1"/>
            </p:cNvSpPr>
            <p:nvPr/>
          </p:nvSpPr>
          <p:spPr bwMode="auto">
            <a:xfrm>
              <a:off x="4941" y="13324"/>
              <a:ext cx="900" cy="540"/>
            </a:xfrm>
            <a:prstGeom prst="rect">
              <a:avLst/>
            </a:prstGeom>
            <a:solidFill>
              <a:srgbClr val="FFFFFF"/>
            </a:solidFill>
            <a:ln w="9525">
              <a:solidFill>
                <a:srgbClr val="000000"/>
              </a:solidFill>
              <a:miter lim="800000"/>
              <a:headEnd/>
              <a:tailEnd/>
            </a:ln>
          </p:spPr>
          <p:txBody>
            <a:bodyPr/>
            <a:lstStyle/>
            <a:p>
              <a:r>
                <a:rPr lang="en-US" sz="1200"/>
                <a:t>3  </a:t>
              </a:r>
              <a:r>
                <a:rPr lang="en-US" sz="1000"/>
                <a:t>160 </a:t>
              </a:r>
              <a:endParaRPr lang="en-US" sz="2400"/>
            </a:p>
          </p:txBody>
        </p:sp>
        <p:sp>
          <p:nvSpPr>
            <p:cNvPr id="139273" name="Rectangle 9"/>
            <p:cNvSpPr>
              <a:spLocks noChangeArrowheads="1"/>
            </p:cNvSpPr>
            <p:nvPr/>
          </p:nvSpPr>
          <p:spPr bwMode="auto">
            <a:xfrm>
              <a:off x="6381" y="13324"/>
              <a:ext cx="900" cy="540"/>
            </a:xfrm>
            <a:prstGeom prst="rect">
              <a:avLst/>
            </a:prstGeom>
            <a:solidFill>
              <a:srgbClr val="FFFFFF"/>
            </a:solidFill>
            <a:ln w="9525">
              <a:solidFill>
                <a:srgbClr val="000000"/>
              </a:solidFill>
              <a:miter lim="800000"/>
              <a:headEnd/>
              <a:tailEnd/>
            </a:ln>
          </p:spPr>
          <p:txBody>
            <a:bodyPr/>
            <a:lstStyle/>
            <a:p>
              <a:r>
                <a:rPr lang="en-US" sz="1200"/>
                <a:t>4  </a:t>
              </a:r>
              <a:r>
                <a:rPr lang="en-US" sz="1000"/>
                <a:t>180</a:t>
              </a:r>
              <a:endParaRPr lang="en-US" sz="2400"/>
            </a:p>
          </p:txBody>
        </p:sp>
        <p:sp>
          <p:nvSpPr>
            <p:cNvPr id="139274" name="Rectangle 10"/>
            <p:cNvSpPr>
              <a:spLocks noChangeArrowheads="1"/>
            </p:cNvSpPr>
            <p:nvPr/>
          </p:nvSpPr>
          <p:spPr bwMode="auto">
            <a:xfrm>
              <a:off x="7821" y="13324"/>
              <a:ext cx="900" cy="540"/>
            </a:xfrm>
            <a:prstGeom prst="rect">
              <a:avLst/>
            </a:prstGeom>
            <a:solidFill>
              <a:srgbClr val="FFFFFF"/>
            </a:solidFill>
            <a:ln w="9525">
              <a:solidFill>
                <a:srgbClr val="000000"/>
              </a:solidFill>
              <a:miter lim="800000"/>
              <a:headEnd/>
              <a:tailEnd/>
            </a:ln>
          </p:spPr>
          <p:txBody>
            <a:bodyPr/>
            <a:lstStyle/>
            <a:p>
              <a:r>
                <a:rPr lang="en-US" sz="1200"/>
                <a:t>5  </a:t>
              </a:r>
              <a:r>
                <a:rPr lang="en-US" sz="1000"/>
                <a:t>200</a:t>
              </a:r>
              <a:endParaRPr lang="en-US" sz="2400"/>
            </a:p>
          </p:txBody>
        </p:sp>
        <p:sp>
          <p:nvSpPr>
            <p:cNvPr id="139275" name="Rectangle 11"/>
            <p:cNvSpPr>
              <a:spLocks noChangeArrowheads="1"/>
            </p:cNvSpPr>
            <p:nvPr/>
          </p:nvSpPr>
          <p:spPr bwMode="auto">
            <a:xfrm>
              <a:off x="9081" y="13324"/>
              <a:ext cx="900" cy="540"/>
            </a:xfrm>
            <a:prstGeom prst="rect">
              <a:avLst/>
            </a:prstGeom>
            <a:solidFill>
              <a:srgbClr val="FFFFFF"/>
            </a:solidFill>
            <a:ln w="9525">
              <a:solidFill>
                <a:srgbClr val="000000"/>
              </a:solidFill>
              <a:miter lim="800000"/>
              <a:headEnd/>
              <a:tailEnd/>
            </a:ln>
          </p:spPr>
          <p:txBody>
            <a:bodyPr/>
            <a:lstStyle/>
            <a:p>
              <a:r>
                <a:rPr lang="en-US" sz="1200"/>
                <a:t>6  </a:t>
              </a:r>
              <a:r>
                <a:rPr lang="en-US" sz="1000"/>
                <a:t>220</a:t>
              </a:r>
              <a:endParaRPr lang="en-US" sz="2400"/>
            </a:p>
          </p:txBody>
        </p:sp>
        <p:sp>
          <p:nvSpPr>
            <p:cNvPr id="139276" name="Rectangle 12"/>
            <p:cNvSpPr>
              <a:spLocks noChangeArrowheads="1"/>
            </p:cNvSpPr>
            <p:nvPr/>
          </p:nvSpPr>
          <p:spPr bwMode="auto">
            <a:xfrm>
              <a:off x="10341" y="13324"/>
              <a:ext cx="900" cy="540"/>
            </a:xfrm>
            <a:prstGeom prst="rect">
              <a:avLst/>
            </a:prstGeom>
            <a:solidFill>
              <a:srgbClr val="FFFFFF"/>
            </a:solidFill>
            <a:ln w="9525">
              <a:solidFill>
                <a:srgbClr val="000000"/>
              </a:solidFill>
              <a:miter lim="800000"/>
              <a:headEnd/>
              <a:tailEnd/>
            </a:ln>
          </p:spPr>
          <p:txBody>
            <a:bodyPr/>
            <a:lstStyle/>
            <a:p>
              <a:r>
                <a:rPr lang="en-US" sz="1200"/>
                <a:t>7  </a:t>
              </a:r>
              <a:r>
                <a:rPr lang="en-US" sz="1000"/>
                <a:t>null</a:t>
              </a:r>
              <a:endParaRPr lang="en-US" sz="2400"/>
            </a:p>
          </p:txBody>
        </p:sp>
        <p:sp>
          <p:nvSpPr>
            <p:cNvPr id="139277" name="Line 13"/>
            <p:cNvSpPr>
              <a:spLocks noChangeShapeType="1"/>
            </p:cNvSpPr>
            <p:nvPr/>
          </p:nvSpPr>
          <p:spPr bwMode="auto">
            <a:xfrm>
              <a:off x="2061" y="12784"/>
              <a:ext cx="0" cy="540"/>
            </a:xfrm>
            <a:prstGeom prst="line">
              <a:avLst/>
            </a:prstGeom>
            <a:noFill/>
            <a:ln w="9525">
              <a:solidFill>
                <a:srgbClr val="000000"/>
              </a:solidFill>
              <a:round/>
              <a:headEnd/>
              <a:tailEnd/>
            </a:ln>
          </p:spPr>
          <p:txBody>
            <a:bodyPr/>
            <a:lstStyle/>
            <a:p>
              <a:endParaRPr lang="en-US"/>
            </a:p>
          </p:txBody>
        </p:sp>
        <p:sp>
          <p:nvSpPr>
            <p:cNvPr id="139278" name="Line 14"/>
            <p:cNvSpPr>
              <a:spLocks noChangeShapeType="1"/>
            </p:cNvSpPr>
            <p:nvPr/>
          </p:nvSpPr>
          <p:spPr bwMode="auto">
            <a:xfrm>
              <a:off x="2961" y="13684"/>
              <a:ext cx="540" cy="0"/>
            </a:xfrm>
            <a:prstGeom prst="line">
              <a:avLst/>
            </a:prstGeom>
            <a:noFill/>
            <a:ln w="9525">
              <a:solidFill>
                <a:srgbClr val="000000"/>
              </a:solidFill>
              <a:round/>
              <a:headEnd/>
              <a:tailEnd/>
            </a:ln>
          </p:spPr>
          <p:txBody>
            <a:bodyPr/>
            <a:lstStyle/>
            <a:p>
              <a:endParaRPr lang="en-US"/>
            </a:p>
          </p:txBody>
        </p:sp>
        <p:sp>
          <p:nvSpPr>
            <p:cNvPr id="139279" name="Line 15"/>
            <p:cNvSpPr>
              <a:spLocks noChangeShapeType="1"/>
            </p:cNvSpPr>
            <p:nvPr/>
          </p:nvSpPr>
          <p:spPr bwMode="auto">
            <a:xfrm>
              <a:off x="4401" y="13684"/>
              <a:ext cx="540" cy="0"/>
            </a:xfrm>
            <a:prstGeom prst="line">
              <a:avLst/>
            </a:prstGeom>
            <a:noFill/>
            <a:ln w="9525">
              <a:solidFill>
                <a:srgbClr val="000000"/>
              </a:solidFill>
              <a:round/>
              <a:headEnd/>
              <a:tailEnd/>
            </a:ln>
          </p:spPr>
          <p:txBody>
            <a:bodyPr/>
            <a:lstStyle/>
            <a:p>
              <a:endParaRPr lang="en-US"/>
            </a:p>
          </p:txBody>
        </p:sp>
        <p:sp>
          <p:nvSpPr>
            <p:cNvPr id="139280" name="Line 16"/>
            <p:cNvSpPr>
              <a:spLocks noChangeShapeType="1"/>
            </p:cNvSpPr>
            <p:nvPr/>
          </p:nvSpPr>
          <p:spPr bwMode="auto">
            <a:xfrm>
              <a:off x="5841" y="13684"/>
              <a:ext cx="540" cy="0"/>
            </a:xfrm>
            <a:prstGeom prst="line">
              <a:avLst/>
            </a:prstGeom>
            <a:noFill/>
            <a:ln w="9525">
              <a:solidFill>
                <a:srgbClr val="000000"/>
              </a:solidFill>
              <a:round/>
              <a:headEnd/>
              <a:tailEnd/>
            </a:ln>
          </p:spPr>
          <p:txBody>
            <a:bodyPr/>
            <a:lstStyle/>
            <a:p>
              <a:endParaRPr lang="en-US"/>
            </a:p>
          </p:txBody>
        </p:sp>
        <p:sp>
          <p:nvSpPr>
            <p:cNvPr id="139281" name="Line 17"/>
            <p:cNvSpPr>
              <a:spLocks noChangeShapeType="1"/>
            </p:cNvSpPr>
            <p:nvPr/>
          </p:nvSpPr>
          <p:spPr bwMode="auto">
            <a:xfrm>
              <a:off x="7281" y="13684"/>
              <a:ext cx="540" cy="0"/>
            </a:xfrm>
            <a:prstGeom prst="line">
              <a:avLst/>
            </a:prstGeom>
            <a:noFill/>
            <a:ln w="9525">
              <a:solidFill>
                <a:srgbClr val="000000"/>
              </a:solidFill>
              <a:round/>
              <a:headEnd/>
              <a:tailEnd/>
            </a:ln>
          </p:spPr>
          <p:txBody>
            <a:bodyPr/>
            <a:lstStyle/>
            <a:p>
              <a:endParaRPr lang="en-US"/>
            </a:p>
          </p:txBody>
        </p:sp>
        <p:sp>
          <p:nvSpPr>
            <p:cNvPr id="139282" name="Line 18"/>
            <p:cNvSpPr>
              <a:spLocks noChangeShapeType="1"/>
            </p:cNvSpPr>
            <p:nvPr/>
          </p:nvSpPr>
          <p:spPr bwMode="auto">
            <a:xfrm>
              <a:off x="8721" y="13684"/>
              <a:ext cx="360" cy="0"/>
            </a:xfrm>
            <a:prstGeom prst="line">
              <a:avLst/>
            </a:prstGeom>
            <a:noFill/>
            <a:ln w="9525">
              <a:solidFill>
                <a:srgbClr val="000000"/>
              </a:solidFill>
              <a:round/>
              <a:headEnd/>
              <a:tailEnd/>
            </a:ln>
          </p:spPr>
          <p:txBody>
            <a:bodyPr/>
            <a:lstStyle/>
            <a:p>
              <a:endParaRPr lang="en-US"/>
            </a:p>
          </p:txBody>
        </p:sp>
        <p:sp>
          <p:nvSpPr>
            <p:cNvPr id="139283" name="Line 19"/>
            <p:cNvSpPr>
              <a:spLocks noChangeShapeType="1"/>
            </p:cNvSpPr>
            <p:nvPr/>
          </p:nvSpPr>
          <p:spPr bwMode="auto">
            <a:xfrm>
              <a:off x="9981" y="13684"/>
              <a:ext cx="360" cy="0"/>
            </a:xfrm>
            <a:prstGeom prst="line">
              <a:avLst/>
            </a:prstGeom>
            <a:noFill/>
            <a:ln w="9525">
              <a:solidFill>
                <a:srgbClr val="000000"/>
              </a:solidFill>
              <a:round/>
              <a:headEnd/>
              <a:tailEnd/>
            </a:ln>
          </p:spPr>
          <p:txBody>
            <a:bodyPr/>
            <a:lstStyle/>
            <a:p>
              <a:endParaRPr lang="en-US"/>
            </a:p>
          </p:txBody>
        </p:sp>
        <p:sp>
          <p:nvSpPr>
            <p:cNvPr id="139284" name="Line 20"/>
            <p:cNvSpPr>
              <a:spLocks noChangeShapeType="1"/>
            </p:cNvSpPr>
            <p:nvPr/>
          </p:nvSpPr>
          <p:spPr bwMode="auto">
            <a:xfrm>
              <a:off x="2421" y="13324"/>
              <a:ext cx="0" cy="540"/>
            </a:xfrm>
            <a:prstGeom prst="line">
              <a:avLst/>
            </a:prstGeom>
            <a:noFill/>
            <a:ln w="9525">
              <a:solidFill>
                <a:srgbClr val="000000"/>
              </a:solidFill>
              <a:round/>
              <a:headEnd/>
              <a:tailEnd/>
            </a:ln>
          </p:spPr>
          <p:txBody>
            <a:bodyPr/>
            <a:lstStyle/>
            <a:p>
              <a:endParaRPr lang="en-US"/>
            </a:p>
          </p:txBody>
        </p:sp>
        <p:sp>
          <p:nvSpPr>
            <p:cNvPr id="139285" name="Line 21"/>
            <p:cNvSpPr>
              <a:spLocks noChangeShapeType="1"/>
            </p:cNvSpPr>
            <p:nvPr/>
          </p:nvSpPr>
          <p:spPr bwMode="auto">
            <a:xfrm>
              <a:off x="3861" y="13324"/>
              <a:ext cx="0" cy="540"/>
            </a:xfrm>
            <a:prstGeom prst="line">
              <a:avLst/>
            </a:prstGeom>
            <a:noFill/>
            <a:ln w="9525">
              <a:solidFill>
                <a:srgbClr val="000000"/>
              </a:solidFill>
              <a:round/>
              <a:headEnd/>
              <a:tailEnd/>
            </a:ln>
          </p:spPr>
          <p:txBody>
            <a:bodyPr/>
            <a:lstStyle/>
            <a:p>
              <a:endParaRPr lang="en-US"/>
            </a:p>
          </p:txBody>
        </p:sp>
        <p:sp>
          <p:nvSpPr>
            <p:cNvPr id="139286" name="Line 22"/>
            <p:cNvSpPr>
              <a:spLocks noChangeShapeType="1"/>
            </p:cNvSpPr>
            <p:nvPr/>
          </p:nvSpPr>
          <p:spPr bwMode="auto">
            <a:xfrm>
              <a:off x="5301" y="13324"/>
              <a:ext cx="0" cy="540"/>
            </a:xfrm>
            <a:prstGeom prst="line">
              <a:avLst/>
            </a:prstGeom>
            <a:noFill/>
            <a:ln w="9525">
              <a:solidFill>
                <a:srgbClr val="000000"/>
              </a:solidFill>
              <a:round/>
              <a:headEnd/>
              <a:tailEnd/>
            </a:ln>
          </p:spPr>
          <p:txBody>
            <a:bodyPr/>
            <a:lstStyle/>
            <a:p>
              <a:endParaRPr lang="en-US"/>
            </a:p>
          </p:txBody>
        </p:sp>
        <p:sp>
          <p:nvSpPr>
            <p:cNvPr id="139287" name="Line 23"/>
            <p:cNvSpPr>
              <a:spLocks noChangeShapeType="1"/>
            </p:cNvSpPr>
            <p:nvPr/>
          </p:nvSpPr>
          <p:spPr bwMode="auto">
            <a:xfrm>
              <a:off x="6741" y="13324"/>
              <a:ext cx="0" cy="540"/>
            </a:xfrm>
            <a:prstGeom prst="line">
              <a:avLst/>
            </a:prstGeom>
            <a:noFill/>
            <a:ln w="9525">
              <a:solidFill>
                <a:srgbClr val="000000"/>
              </a:solidFill>
              <a:round/>
              <a:headEnd/>
              <a:tailEnd/>
            </a:ln>
          </p:spPr>
          <p:txBody>
            <a:bodyPr/>
            <a:lstStyle/>
            <a:p>
              <a:endParaRPr lang="en-US"/>
            </a:p>
          </p:txBody>
        </p:sp>
        <p:sp>
          <p:nvSpPr>
            <p:cNvPr id="139288" name="Line 24"/>
            <p:cNvSpPr>
              <a:spLocks noChangeShapeType="1"/>
            </p:cNvSpPr>
            <p:nvPr/>
          </p:nvSpPr>
          <p:spPr bwMode="auto">
            <a:xfrm>
              <a:off x="8181" y="13324"/>
              <a:ext cx="0" cy="540"/>
            </a:xfrm>
            <a:prstGeom prst="line">
              <a:avLst/>
            </a:prstGeom>
            <a:noFill/>
            <a:ln w="9525">
              <a:solidFill>
                <a:srgbClr val="000000"/>
              </a:solidFill>
              <a:round/>
              <a:headEnd/>
              <a:tailEnd/>
            </a:ln>
          </p:spPr>
          <p:txBody>
            <a:bodyPr/>
            <a:lstStyle/>
            <a:p>
              <a:endParaRPr lang="en-US"/>
            </a:p>
          </p:txBody>
        </p:sp>
        <p:sp>
          <p:nvSpPr>
            <p:cNvPr id="139289" name="Line 25"/>
            <p:cNvSpPr>
              <a:spLocks noChangeShapeType="1"/>
            </p:cNvSpPr>
            <p:nvPr/>
          </p:nvSpPr>
          <p:spPr bwMode="auto">
            <a:xfrm>
              <a:off x="9441" y="13324"/>
              <a:ext cx="0" cy="540"/>
            </a:xfrm>
            <a:prstGeom prst="line">
              <a:avLst/>
            </a:prstGeom>
            <a:noFill/>
            <a:ln w="9525">
              <a:solidFill>
                <a:srgbClr val="000000"/>
              </a:solidFill>
              <a:round/>
              <a:headEnd/>
              <a:tailEnd/>
            </a:ln>
          </p:spPr>
          <p:txBody>
            <a:bodyPr/>
            <a:lstStyle/>
            <a:p>
              <a:endParaRPr lang="en-US"/>
            </a:p>
          </p:txBody>
        </p:sp>
        <p:sp>
          <p:nvSpPr>
            <p:cNvPr id="139290" name="Line 26"/>
            <p:cNvSpPr>
              <a:spLocks noChangeShapeType="1"/>
            </p:cNvSpPr>
            <p:nvPr/>
          </p:nvSpPr>
          <p:spPr bwMode="auto">
            <a:xfrm>
              <a:off x="10701" y="13324"/>
              <a:ext cx="0" cy="540"/>
            </a:xfrm>
            <a:prstGeom prst="line">
              <a:avLst/>
            </a:prstGeom>
            <a:noFill/>
            <a:ln w="9525">
              <a:solidFill>
                <a:srgbClr val="000000"/>
              </a:solidFill>
              <a:round/>
              <a:headEnd/>
              <a:tailEnd/>
            </a:ln>
          </p:spPr>
          <p:txBody>
            <a:bodyPr/>
            <a:lstStyle/>
            <a:p>
              <a:endParaRPr lang="en-US"/>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idx="1"/>
          </p:nvPr>
        </p:nvSpPr>
        <p:spPr/>
        <p:txBody>
          <a:bodyPr/>
          <a:lstStyle/>
          <a:p>
            <a:endParaRPr lang="en-US" smtClean="0"/>
          </a:p>
        </p:txBody>
      </p:sp>
      <p:sp>
        <p:nvSpPr>
          <p:cNvPr id="1733634" name="Rectangle 2"/>
          <p:cNvSpPr>
            <a:spLocks noGrp="1" noChangeArrowheads="1"/>
          </p:cNvSpPr>
          <p:nvPr>
            <p:ph type="title"/>
          </p:nvPr>
        </p:nvSpPr>
        <p:spPr/>
        <p:txBody>
          <a:bodyPr/>
          <a:lstStyle/>
          <a:p>
            <a:pPr fontAlgn="auto">
              <a:spcAft>
                <a:spcPts val="0"/>
              </a:spcAft>
              <a:defRPr/>
            </a:pPr>
            <a:r>
              <a:rPr lang="en-US"/>
              <a:t>Binary Search in a Binary Search Tree</a:t>
            </a:r>
          </a:p>
        </p:txBody>
      </p:sp>
      <p:grpSp>
        <p:nvGrpSpPr>
          <p:cNvPr id="140292" name="Group 4"/>
          <p:cNvGrpSpPr>
            <a:grpSpLocks/>
          </p:cNvGrpSpPr>
          <p:nvPr/>
        </p:nvGrpSpPr>
        <p:grpSpPr bwMode="auto">
          <a:xfrm>
            <a:off x="1600200" y="2057400"/>
            <a:ext cx="5867400" cy="3733800"/>
            <a:chOff x="3141" y="5764"/>
            <a:chExt cx="8280" cy="5040"/>
          </a:xfrm>
        </p:grpSpPr>
        <p:grpSp>
          <p:nvGrpSpPr>
            <p:cNvPr id="140293" name="Group 5"/>
            <p:cNvGrpSpPr>
              <a:grpSpLocks/>
            </p:cNvGrpSpPr>
            <p:nvPr/>
          </p:nvGrpSpPr>
          <p:grpSpPr bwMode="auto">
            <a:xfrm>
              <a:off x="3141" y="6124"/>
              <a:ext cx="5940" cy="4680"/>
              <a:chOff x="2601" y="2164"/>
              <a:chExt cx="7380" cy="6480"/>
            </a:xfrm>
          </p:grpSpPr>
          <p:sp>
            <p:nvSpPr>
              <p:cNvPr id="140305" name="Oval 6"/>
              <p:cNvSpPr>
                <a:spLocks noChangeArrowheads="1"/>
              </p:cNvSpPr>
              <p:nvPr/>
            </p:nvSpPr>
            <p:spPr bwMode="auto">
              <a:xfrm>
                <a:off x="5661" y="2164"/>
                <a:ext cx="900" cy="900"/>
              </a:xfrm>
              <a:prstGeom prst="ellipse">
                <a:avLst/>
              </a:prstGeom>
              <a:solidFill>
                <a:srgbClr val="FFFFFF"/>
              </a:solidFill>
              <a:ln w="9525">
                <a:solidFill>
                  <a:srgbClr val="000000"/>
                </a:solidFill>
                <a:round/>
                <a:headEnd/>
                <a:tailEnd/>
              </a:ln>
            </p:spPr>
            <p:txBody>
              <a:bodyPr/>
              <a:lstStyle/>
              <a:p>
                <a:pPr algn="ctr"/>
                <a:r>
                  <a:rPr lang="en-US" sz="1400"/>
                  <a:t>4</a:t>
                </a:r>
                <a:endParaRPr lang="en-US" sz="2400"/>
              </a:p>
            </p:txBody>
          </p:sp>
          <p:sp>
            <p:nvSpPr>
              <p:cNvPr id="140306" name="Oval 7"/>
              <p:cNvSpPr>
                <a:spLocks noChangeArrowheads="1"/>
              </p:cNvSpPr>
              <p:nvPr/>
            </p:nvSpPr>
            <p:spPr bwMode="auto">
              <a:xfrm>
                <a:off x="7641" y="3964"/>
                <a:ext cx="900" cy="900"/>
              </a:xfrm>
              <a:prstGeom prst="ellipse">
                <a:avLst/>
              </a:prstGeom>
              <a:solidFill>
                <a:srgbClr val="FFFFFF"/>
              </a:solidFill>
              <a:ln w="9525">
                <a:solidFill>
                  <a:srgbClr val="000000"/>
                </a:solidFill>
                <a:round/>
                <a:headEnd/>
                <a:tailEnd/>
              </a:ln>
            </p:spPr>
            <p:txBody>
              <a:bodyPr/>
              <a:lstStyle/>
              <a:p>
                <a:pPr algn="ctr"/>
                <a:r>
                  <a:rPr lang="en-US" sz="1400"/>
                  <a:t>6</a:t>
                </a:r>
                <a:endParaRPr lang="en-US" sz="2400"/>
              </a:p>
            </p:txBody>
          </p:sp>
          <p:sp>
            <p:nvSpPr>
              <p:cNvPr id="140307" name="Oval 8"/>
              <p:cNvSpPr>
                <a:spLocks noChangeArrowheads="1"/>
              </p:cNvSpPr>
              <p:nvPr/>
            </p:nvSpPr>
            <p:spPr bwMode="auto">
              <a:xfrm>
                <a:off x="6561" y="5944"/>
                <a:ext cx="900" cy="900"/>
              </a:xfrm>
              <a:prstGeom prst="ellipse">
                <a:avLst/>
              </a:prstGeom>
              <a:solidFill>
                <a:srgbClr val="FFFFFF"/>
              </a:solidFill>
              <a:ln w="9525">
                <a:solidFill>
                  <a:srgbClr val="000000"/>
                </a:solidFill>
                <a:round/>
                <a:headEnd/>
                <a:tailEnd/>
              </a:ln>
            </p:spPr>
            <p:txBody>
              <a:bodyPr/>
              <a:lstStyle/>
              <a:p>
                <a:pPr algn="ctr"/>
                <a:r>
                  <a:rPr lang="en-US" sz="1400"/>
                  <a:t>5</a:t>
                </a:r>
                <a:endParaRPr lang="en-US" sz="2400"/>
              </a:p>
            </p:txBody>
          </p:sp>
          <p:sp>
            <p:nvSpPr>
              <p:cNvPr id="140308" name="Oval 9"/>
              <p:cNvSpPr>
                <a:spLocks noChangeArrowheads="1"/>
              </p:cNvSpPr>
              <p:nvPr/>
            </p:nvSpPr>
            <p:spPr bwMode="auto">
              <a:xfrm>
                <a:off x="8721" y="5944"/>
                <a:ext cx="900" cy="900"/>
              </a:xfrm>
              <a:prstGeom prst="ellipse">
                <a:avLst/>
              </a:prstGeom>
              <a:solidFill>
                <a:srgbClr val="FFFFFF"/>
              </a:solidFill>
              <a:ln w="9525">
                <a:solidFill>
                  <a:srgbClr val="000000"/>
                </a:solidFill>
                <a:round/>
                <a:headEnd/>
                <a:tailEnd/>
              </a:ln>
            </p:spPr>
            <p:txBody>
              <a:bodyPr/>
              <a:lstStyle/>
              <a:p>
                <a:pPr algn="ctr"/>
                <a:r>
                  <a:rPr lang="en-US" sz="1400"/>
                  <a:t>7</a:t>
                </a:r>
                <a:endParaRPr lang="en-US" sz="2400"/>
              </a:p>
            </p:txBody>
          </p:sp>
          <p:sp>
            <p:nvSpPr>
              <p:cNvPr id="140309" name="Oval 10"/>
              <p:cNvSpPr>
                <a:spLocks noChangeArrowheads="1"/>
              </p:cNvSpPr>
              <p:nvPr/>
            </p:nvSpPr>
            <p:spPr bwMode="auto">
              <a:xfrm>
                <a:off x="4941" y="5944"/>
                <a:ext cx="900" cy="900"/>
              </a:xfrm>
              <a:prstGeom prst="ellipse">
                <a:avLst/>
              </a:prstGeom>
              <a:solidFill>
                <a:srgbClr val="FFFFFF"/>
              </a:solidFill>
              <a:ln w="9525">
                <a:solidFill>
                  <a:srgbClr val="000000"/>
                </a:solidFill>
                <a:round/>
                <a:headEnd/>
                <a:tailEnd/>
              </a:ln>
            </p:spPr>
            <p:txBody>
              <a:bodyPr/>
              <a:lstStyle/>
              <a:p>
                <a:pPr algn="ctr"/>
                <a:r>
                  <a:rPr lang="en-US" sz="1400"/>
                  <a:t>3</a:t>
                </a:r>
                <a:endParaRPr lang="en-US" sz="2400"/>
              </a:p>
            </p:txBody>
          </p:sp>
          <p:sp>
            <p:nvSpPr>
              <p:cNvPr id="140310" name="Oval 11"/>
              <p:cNvSpPr>
                <a:spLocks noChangeArrowheads="1"/>
              </p:cNvSpPr>
              <p:nvPr/>
            </p:nvSpPr>
            <p:spPr bwMode="auto">
              <a:xfrm>
                <a:off x="2961" y="5944"/>
                <a:ext cx="900" cy="900"/>
              </a:xfrm>
              <a:prstGeom prst="ellipse">
                <a:avLst/>
              </a:prstGeom>
              <a:solidFill>
                <a:srgbClr val="FFFFFF"/>
              </a:solidFill>
              <a:ln w="9525">
                <a:solidFill>
                  <a:srgbClr val="000000"/>
                </a:solidFill>
                <a:round/>
                <a:headEnd/>
                <a:tailEnd/>
              </a:ln>
            </p:spPr>
            <p:txBody>
              <a:bodyPr/>
              <a:lstStyle/>
              <a:p>
                <a:pPr algn="ctr"/>
                <a:r>
                  <a:rPr lang="en-US" sz="1400"/>
                  <a:t>1</a:t>
                </a:r>
                <a:endParaRPr lang="en-US" sz="2400"/>
              </a:p>
            </p:txBody>
          </p:sp>
          <p:sp>
            <p:nvSpPr>
              <p:cNvPr id="140311" name="Oval 12"/>
              <p:cNvSpPr>
                <a:spLocks noChangeArrowheads="1"/>
              </p:cNvSpPr>
              <p:nvPr/>
            </p:nvSpPr>
            <p:spPr bwMode="auto">
              <a:xfrm>
                <a:off x="4041" y="3964"/>
                <a:ext cx="900" cy="900"/>
              </a:xfrm>
              <a:prstGeom prst="ellipse">
                <a:avLst/>
              </a:prstGeom>
              <a:solidFill>
                <a:srgbClr val="FFFFFF"/>
              </a:solidFill>
              <a:ln w="9525">
                <a:solidFill>
                  <a:srgbClr val="000000"/>
                </a:solidFill>
                <a:round/>
                <a:headEnd/>
                <a:tailEnd/>
              </a:ln>
            </p:spPr>
            <p:txBody>
              <a:bodyPr/>
              <a:lstStyle/>
              <a:p>
                <a:pPr algn="ctr"/>
                <a:r>
                  <a:rPr lang="en-US" sz="1400"/>
                  <a:t>2</a:t>
                </a:r>
                <a:endParaRPr lang="en-US" sz="2400"/>
              </a:p>
            </p:txBody>
          </p:sp>
          <p:sp>
            <p:nvSpPr>
              <p:cNvPr id="140312" name="Line 13"/>
              <p:cNvSpPr>
                <a:spLocks noChangeShapeType="1"/>
              </p:cNvSpPr>
              <p:nvPr/>
            </p:nvSpPr>
            <p:spPr bwMode="auto">
              <a:xfrm flipH="1">
                <a:off x="4761" y="3064"/>
                <a:ext cx="1080" cy="1080"/>
              </a:xfrm>
              <a:prstGeom prst="line">
                <a:avLst/>
              </a:prstGeom>
              <a:noFill/>
              <a:ln w="9525">
                <a:solidFill>
                  <a:srgbClr val="000000"/>
                </a:solidFill>
                <a:round/>
                <a:headEnd/>
                <a:tailEnd/>
              </a:ln>
            </p:spPr>
            <p:txBody>
              <a:bodyPr/>
              <a:lstStyle/>
              <a:p>
                <a:endParaRPr lang="en-US"/>
              </a:p>
            </p:txBody>
          </p:sp>
          <p:sp>
            <p:nvSpPr>
              <p:cNvPr id="140313" name="Line 14"/>
              <p:cNvSpPr>
                <a:spLocks noChangeShapeType="1"/>
              </p:cNvSpPr>
              <p:nvPr/>
            </p:nvSpPr>
            <p:spPr bwMode="auto">
              <a:xfrm>
                <a:off x="6381" y="3064"/>
                <a:ext cx="1260" cy="1260"/>
              </a:xfrm>
              <a:prstGeom prst="line">
                <a:avLst/>
              </a:prstGeom>
              <a:noFill/>
              <a:ln w="9525">
                <a:solidFill>
                  <a:srgbClr val="000000"/>
                </a:solidFill>
                <a:round/>
                <a:headEnd/>
                <a:tailEnd/>
              </a:ln>
            </p:spPr>
            <p:txBody>
              <a:bodyPr/>
              <a:lstStyle/>
              <a:p>
                <a:endParaRPr lang="en-US"/>
              </a:p>
            </p:txBody>
          </p:sp>
          <p:sp>
            <p:nvSpPr>
              <p:cNvPr id="140314" name="Line 15"/>
              <p:cNvSpPr>
                <a:spLocks noChangeShapeType="1"/>
              </p:cNvSpPr>
              <p:nvPr/>
            </p:nvSpPr>
            <p:spPr bwMode="auto">
              <a:xfrm flipH="1">
                <a:off x="3501" y="4684"/>
                <a:ext cx="720" cy="1260"/>
              </a:xfrm>
              <a:prstGeom prst="line">
                <a:avLst/>
              </a:prstGeom>
              <a:noFill/>
              <a:ln w="9525">
                <a:solidFill>
                  <a:srgbClr val="000000"/>
                </a:solidFill>
                <a:round/>
                <a:headEnd/>
                <a:tailEnd/>
              </a:ln>
            </p:spPr>
            <p:txBody>
              <a:bodyPr/>
              <a:lstStyle/>
              <a:p>
                <a:endParaRPr lang="en-US"/>
              </a:p>
            </p:txBody>
          </p:sp>
          <p:sp>
            <p:nvSpPr>
              <p:cNvPr id="140315" name="Line 16"/>
              <p:cNvSpPr>
                <a:spLocks noChangeShapeType="1"/>
              </p:cNvSpPr>
              <p:nvPr/>
            </p:nvSpPr>
            <p:spPr bwMode="auto">
              <a:xfrm>
                <a:off x="4761" y="4684"/>
                <a:ext cx="540" cy="1260"/>
              </a:xfrm>
              <a:prstGeom prst="line">
                <a:avLst/>
              </a:prstGeom>
              <a:noFill/>
              <a:ln w="9525">
                <a:solidFill>
                  <a:srgbClr val="000000"/>
                </a:solidFill>
                <a:round/>
                <a:headEnd/>
                <a:tailEnd/>
              </a:ln>
            </p:spPr>
            <p:txBody>
              <a:bodyPr/>
              <a:lstStyle/>
              <a:p>
                <a:endParaRPr lang="en-US"/>
              </a:p>
            </p:txBody>
          </p:sp>
          <p:sp>
            <p:nvSpPr>
              <p:cNvPr id="140316" name="Line 17"/>
              <p:cNvSpPr>
                <a:spLocks noChangeShapeType="1"/>
              </p:cNvSpPr>
              <p:nvPr/>
            </p:nvSpPr>
            <p:spPr bwMode="auto">
              <a:xfrm flipH="1">
                <a:off x="7101" y="4864"/>
                <a:ext cx="720" cy="1080"/>
              </a:xfrm>
              <a:prstGeom prst="line">
                <a:avLst/>
              </a:prstGeom>
              <a:noFill/>
              <a:ln w="9525">
                <a:solidFill>
                  <a:srgbClr val="000000"/>
                </a:solidFill>
                <a:round/>
                <a:headEnd/>
                <a:tailEnd/>
              </a:ln>
            </p:spPr>
            <p:txBody>
              <a:bodyPr/>
              <a:lstStyle/>
              <a:p>
                <a:endParaRPr lang="en-US"/>
              </a:p>
            </p:txBody>
          </p:sp>
          <p:sp>
            <p:nvSpPr>
              <p:cNvPr id="140317" name="Line 18"/>
              <p:cNvSpPr>
                <a:spLocks noChangeShapeType="1"/>
              </p:cNvSpPr>
              <p:nvPr/>
            </p:nvSpPr>
            <p:spPr bwMode="auto">
              <a:xfrm>
                <a:off x="8361" y="4864"/>
                <a:ext cx="720" cy="1080"/>
              </a:xfrm>
              <a:prstGeom prst="line">
                <a:avLst/>
              </a:prstGeom>
              <a:noFill/>
              <a:ln w="9525">
                <a:solidFill>
                  <a:srgbClr val="000000"/>
                </a:solidFill>
                <a:round/>
                <a:headEnd/>
                <a:tailEnd/>
              </a:ln>
            </p:spPr>
            <p:txBody>
              <a:bodyPr/>
              <a:lstStyle/>
              <a:p>
                <a:endParaRPr lang="en-US"/>
              </a:p>
            </p:txBody>
          </p:sp>
          <p:sp>
            <p:nvSpPr>
              <p:cNvPr id="140318" name="Oval 19"/>
              <p:cNvSpPr>
                <a:spLocks noChangeArrowheads="1"/>
              </p:cNvSpPr>
              <p:nvPr/>
            </p:nvSpPr>
            <p:spPr bwMode="auto">
              <a:xfrm>
                <a:off x="6381" y="8104"/>
                <a:ext cx="540" cy="540"/>
              </a:xfrm>
              <a:prstGeom prst="ellipse">
                <a:avLst/>
              </a:prstGeom>
              <a:solidFill>
                <a:srgbClr val="FFFFFF"/>
              </a:solidFill>
              <a:ln w="9525">
                <a:solidFill>
                  <a:srgbClr val="000000"/>
                </a:solidFill>
                <a:round/>
                <a:headEnd/>
                <a:tailEnd/>
              </a:ln>
            </p:spPr>
            <p:txBody>
              <a:bodyPr/>
              <a:lstStyle/>
              <a:p>
                <a:pPr algn="ctr"/>
                <a:r>
                  <a:rPr lang="en-US" sz="1000"/>
                  <a:t>N</a:t>
                </a:r>
                <a:endParaRPr lang="en-US" sz="2400"/>
              </a:p>
            </p:txBody>
          </p:sp>
          <p:sp>
            <p:nvSpPr>
              <p:cNvPr id="140319" name="Oval 20"/>
              <p:cNvSpPr>
                <a:spLocks noChangeArrowheads="1"/>
              </p:cNvSpPr>
              <p:nvPr/>
            </p:nvSpPr>
            <p:spPr bwMode="auto">
              <a:xfrm>
                <a:off x="8541" y="8104"/>
                <a:ext cx="540" cy="540"/>
              </a:xfrm>
              <a:prstGeom prst="ellipse">
                <a:avLst/>
              </a:prstGeom>
              <a:solidFill>
                <a:srgbClr val="FFFFFF"/>
              </a:solidFill>
              <a:ln w="9525">
                <a:solidFill>
                  <a:srgbClr val="000000"/>
                </a:solidFill>
                <a:round/>
                <a:headEnd/>
                <a:tailEnd/>
              </a:ln>
            </p:spPr>
            <p:txBody>
              <a:bodyPr/>
              <a:lstStyle/>
              <a:p>
                <a:pPr algn="ctr"/>
                <a:r>
                  <a:rPr lang="en-US" sz="1000"/>
                  <a:t>N</a:t>
                </a:r>
                <a:endParaRPr lang="en-US" sz="2400"/>
              </a:p>
            </p:txBody>
          </p:sp>
          <p:sp>
            <p:nvSpPr>
              <p:cNvPr id="140320" name="Oval 21"/>
              <p:cNvSpPr>
                <a:spLocks noChangeArrowheads="1"/>
              </p:cNvSpPr>
              <p:nvPr/>
            </p:nvSpPr>
            <p:spPr bwMode="auto">
              <a:xfrm>
                <a:off x="4581" y="8104"/>
                <a:ext cx="540" cy="540"/>
              </a:xfrm>
              <a:prstGeom prst="ellipse">
                <a:avLst/>
              </a:prstGeom>
              <a:solidFill>
                <a:srgbClr val="FFFFFF"/>
              </a:solidFill>
              <a:ln w="9525">
                <a:solidFill>
                  <a:srgbClr val="000000"/>
                </a:solidFill>
                <a:round/>
                <a:headEnd/>
                <a:tailEnd/>
              </a:ln>
            </p:spPr>
            <p:txBody>
              <a:bodyPr/>
              <a:lstStyle/>
              <a:p>
                <a:pPr algn="ctr"/>
                <a:r>
                  <a:rPr lang="en-US" sz="1000"/>
                  <a:t>N</a:t>
                </a:r>
                <a:endParaRPr lang="en-US" sz="2400"/>
              </a:p>
            </p:txBody>
          </p:sp>
          <p:sp>
            <p:nvSpPr>
              <p:cNvPr id="140321" name="Oval 22"/>
              <p:cNvSpPr>
                <a:spLocks noChangeArrowheads="1"/>
              </p:cNvSpPr>
              <p:nvPr/>
            </p:nvSpPr>
            <p:spPr bwMode="auto">
              <a:xfrm>
                <a:off x="2601" y="8104"/>
                <a:ext cx="540" cy="540"/>
              </a:xfrm>
              <a:prstGeom prst="ellipse">
                <a:avLst/>
              </a:prstGeom>
              <a:solidFill>
                <a:srgbClr val="FFFFFF"/>
              </a:solidFill>
              <a:ln w="9525">
                <a:solidFill>
                  <a:srgbClr val="000000"/>
                </a:solidFill>
                <a:round/>
                <a:headEnd/>
                <a:tailEnd/>
              </a:ln>
            </p:spPr>
            <p:txBody>
              <a:bodyPr/>
              <a:lstStyle/>
              <a:p>
                <a:pPr algn="ctr"/>
                <a:r>
                  <a:rPr lang="en-US" sz="1000"/>
                  <a:t>N</a:t>
                </a:r>
                <a:endParaRPr lang="en-US" sz="2400"/>
              </a:p>
            </p:txBody>
          </p:sp>
          <p:sp>
            <p:nvSpPr>
              <p:cNvPr id="140322" name="Oval 23"/>
              <p:cNvSpPr>
                <a:spLocks noChangeArrowheads="1"/>
              </p:cNvSpPr>
              <p:nvPr/>
            </p:nvSpPr>
            <p:spPr bwMode="auto">
              <a:xfrm>
                <a:off x="7281" y="8104"/>
                <a:ext cx="540" cy="540"/>
              </a:xfrm>
              <a:prstGeom prst="ellipse">
                <a:avLst/>
              </a:prstGeom>
              <a:solidFill>
                <a:srgbClr val="FFFFFF"/>
              </a:solidFill>
              <a:ln w="9525">
                <a:solidFill>
                  <a:srgbClr val="000000"/>
                </a:solidFill>
                <a:round/>
                <a:headEnd/>
                <a:tailEnd/>
              </a:ln>
            </p:spPr>
            <p:txBody>
              <a:bodyPr/>
              <a:lstStyle/>
              <a:p>
                <a:pPr algn="ctr"/>
                <a:r>
                  <a:rPr lang="en-US" sz="1000"/>
                  <a:t>N</a:t>
                </a:r>
                <a:endParaRPr lang="en-US" sz="2400"/>
              </a:p>
            </p:txBody>
          </p:sp>
          <p:sp>
            <p:nvSpPr>
              <p:cNvPr id="140323" name="Oval 24"/>
              <p:cNvSpPr>
                <a:spLocks noChangeArrowheads="1"/>
              </p:cNvSpPr>
              <p:nvPr/>
            </p:nvSpPr>
            <p:spPr bwMode="auto">
              <a:xfrm>
                <a:off x="9441" y="8104"/>
                <a:ext cx="540" cy="540"/>
              </a:xfrm>
              <a:prstGeom prst="ellipse">
                <a:avLst/>
              </a:prstGeom>
              <a:solidFill>
                <a:srgbClr val="FFFFFF"/>
              </a:solidFill>
              <a:ln w="9525">
                <a:solidFill>
                  <a:srgbClr val="000000"/>
                </a:solidFill>
                <a:round/>
                <a:headEnd/>
                <a:tailEnd/>
              </a:ln>
            </p:spPr>
            <p:txBody>
              <a:bodyPr/>
              <a:lstStyle/>
              <a:p>
                <a:pPr algn="ctr"/>
                <a:r>
                  <a:rPr lang="en-US" sz="1000"/>
                  <a:t>N</a:t>
                </a:r>
                <a:endParaRPr lang="en-US" sz="2400"/>
              </a:p>
            </p:txBody>
          </p:sp>
          <p:sp>
            <p:nvSpPr>
              <p:cNvPr id="140324" name="Oval 25"/>
              <p:cNvSpPr>
                <a:spLocks noChangeArrowheads="1"/>
              </p:cNvSpPr>
              <p:nvPr/>
            </p:nvSpPr>
            <p:spPr bwMode="auto">
              <a:xfrm>
                <a:off x="5481" y="8104"/>
                <a:ext cx="540" cy="540"/>
              </a:xfrm>
              <a:prstGeom prst="ellipse">
                <a:avLst/>
              </a:prstGeom>
              <a:solidFill>
                <a:srgbClr val="FFFFFF"/>
              </a:solidFill>
              <a:ln w="9525">
                <a:solidFill>
                  <a:srgbClr val="000000"/>
                </a:solidFill>
                <a:round/>
                <a:headEnd/>
                <a:tailEnd/>
              </a:ln>
            </p:spPr>
            <p:txBody>
              <a:bodyPr/>
              <a:lstStyle/>
              <a:p>
                <a:pPr algn="ctr"/>
                <a:r>
                  <a:rPr lang="en-US" sz="1000"/>
                  <a:t>N</a:t>
                </a:r>
                <a:endParaRPr lang="en-US" sz="2400"/>
              </a:p>
            </p:txBody>
          </p:sp>
          <p:sp>
            <p:nvSpPr>
              <p:cNvPr id="140325" name="Oval 26"/>
              <p:cNvSpPr>
                <a:spLocks noChangeArrowheads="1"/>
              </p:cNvSpPr>
              <p:nvPr/>
            </p:nvSpPr>
            <p:spPr bwMode="auto">
              <a:xfrm>
                <a:off x="3501" y="8104"/>
                <a:ext cx="540" cy="540"/>
              </a:xfrm>
              <a:prstGeom prst="ellipse">
                <a:avLst/>
              </a:prstGeom>
              <a:solidFill>
                <a:srgbClr val="FFFFFF"/>
              </a:solidFill>
              <a:ln w="9525">
                <a:solidFill>
                  <a:srgbClr val="000000"/>
                </a:solidFill>
                <a:round/>
                <a:headEnd/>
                <a:tailEnd/>
              </a:ln>
            </p:spPr>
            <p:txBody>
              <a:bodyPr/>
              <a:lstStyle/>
              <a:p>
                <a:pPr algn="ctr"/>
                <a:r>
                  <a:rPr lang="en-US" sz="1000"/>
                  <a:t>N</a:t>
                </a:r>
                <a:endParaRPr lang="en-US" sz="2400"/>
              </a:p>
            </p:txBody>
          </p:sp>
          <p:sp>
            <p:nvSpPr>
              <p:cNvPr id="140326" name="Line 27"/>
              <p:cNvSpPr>
                <a:spLocks noChangeShapeType="1"/>
              </p:cNvSpPr>
              <p:nvPr/>
            </p:nvSpPr>
            <p:spPr bwMode="auto">
              <a:xfrm flipH="1">
                <a:off x="2781" y="6844"/>
                <a:ext cx="540" cy="1260"/>
              </a:xfrm>
              <a:prstGeom prst="line">
                <a:avLst/>
              </a:prstGeom>
              <a:noFill/>
              <a:ln w="9525">
                <a:solidFill>
                  <a:srgbClr val="000000"/>
                </a:solidFill>
                <a:round/>
                <a:headEnd/>
                <a:tailEnd/>
              </a:ln>
            </p:spPr>
            <p:txBody>
              <a:bodyPr/>
              <a:lstStyle/>
              <a:p>
                <a:endParaRPr lang="en-US"/>
              </a:p>
            </p:txBody>
          </p:sp>
          <p:sp>
            <p:nvSpPr>
              <p:cNvPr id="140327" name="Line 28"/>
              <p:cNvSpPr>
                <a:spLocks noChangeShapeType="1"/>
              </p:cNvSpPr>
              <p:nvPr/>
            </p:nvSpPr>
            <p:spPr bwMode="auto">
              <a:xfrm>
                <a:off x="3321" y="6844"/>
                <a:ext cx="360" cy="1260"/>
              </a:xfrm>
              <a:prstGeom prst="line">
                <a:avLst/>
              </a:prstGeom>
              <a:noFill/>
              <a:ln w="9525">
                <a:solidFill>
                  <a:srgbClr val="000000"/>
                </a:solidFill>
                <a:round/>
                <a:headEnd/>
                <a:tailEnd/>
              </a:ln>
            </p:spPr>
            <p:txBody>
              <a:bodyPr/>
              <a:lstStyle/>
              <a:p>
                <a:endParaRPr lang="en-US"/>
              </a:p>
            </p:txBody>
          </p:sp>
          <p:sp>
            <p:nvSpPr>
              <p:cNvPr id="140328" name="Line 29"/>
              <p:cNvSpPr>
                <a:spLocks noChangeShapeType="1"/>
              </p:cNvSpPr>
              <p:nvPr/>
            </p:nvSpPr>
            <p:spPr bwMode="auto">
              <a:xfrm flipH="1">
                <a:off x="4761" y="6844"/>
                <a:ext cx="540" cy="1260"/>
              </a:xfrm>
              <a:prstGeom prst="line">
                <a:avLst/>
              </a:prstGeom>
              <a:noFill/>
              <a:ln w="9525">
                <a:solidFill>
                  <a:srgbClr val="000000"/>
                </a:solidFill>
                <a:round/>
                <a:headEnd/>
                <a:tailEnd/>
              </a:ln>
            </p:spPr>
            <p:txBody>
              <a:bodyPr/>
              <a:lstStyle/>
              <a:p>
                <a:endParaRPr lang="en-US"/>
              </a:p>
            </p:txBody>
          </p:sp>
          <p:sp>
            <p:nvSpPr>
              <p:cNvPr id="140329" name="Line 30"/>
              <p:cNvSpPr>
                <a:spLocks noChangeShapeType="1"/>
              </p:cNvSpPr>
              <p:nvPr/>
            </p:nvSpPr>
            <p:spPr bwMode="auto">
              <a:xfrm>
                <a:off x="5301" y="6844"/>
                <a:ext cx="360" cy="1260"/>
              </a:xfrm>
              <a:prstGeom prst="line">
                <a:avLst/>
              </a:prstGeom>
              <a:noFill/>
              <a:ln w="9525">
                <a:solidFill>
                  <a:srgbClr val="000000"/>
                </a:solidFill>
                <a:round/>
                <a:headEnd/>
                <a:tailEnd/>
              </a:ln>
            </p:spPr>
            <p:txBody>
              <a:bodyPr/>
              <a:lstStyle/>
              <a:p>
                <a:endParaRPr lang="en-US"/>
              </a:p>
            </p:txBody>
          </p:sp>
          <p:sp>
            <p:nvSpPr>
              <p:cNvPr id="140330" name="Line 31"/>
              <p:cNvSpPr>
                <a:spLocks noChangeShapeType="1"/>
              </p:cNvSpPr>
              <p:nvPr/>
            </p:nvSpPr>
            <p:spPr bwMode="auto">
              <a:xfrm flipH="1">
                <a:off x="6561" y="6844"/>
                <a:ext cx="540" cy="1260"/>
              </a:xfrm>
              <a:prstGeom prst="line">
                <a:avLst/>
              </a:prstGeom>
              <a:noFill/>
              <a:ln w="9525">
                <a:solidFill>
                  <a:srgbClr val="000000"/>
                </a:solidFill>
                <a:round/>
                <a:headEnd/>
                <a:tailEnd/>
              </a:ln>
            </p:spPr>
            <p:txBody>
              <a:bodyPr/>
              <a:lstStyle/>
              <a:p>
                <a:endParaRPr lang="en-US"/>
              </a:p>
            </p:txBody>
          </p:sp>
          <p:sp>
            <p:nvSpPr>
              <p:cNvPr id="140331" name="Line 32"/>
              <p:cNvSpPr>
                <a:spLocks noChangeShapeType="1"/>
              </p:cNvSpPr>
              <p:nvPr/>
            </p:nvSpPr>
            <p:spPr bwMode="auto">
              <a:xfrm>
                <a:off x="7101" y="6844"/>
                <a:ext cx="360" cy="1260"/>
              </a:xfrm>
              <a:prstGeom prst="line">
                <a:avLst/>
              </a:prstGeom>
              <a:noFill/>
              <a:ln w="9525">
                <a:solidFill>
                  <a:srgbClr val="000000"/>
                </a:solidFill>
                <a:round/>
                <a:headEnd/>
                <a:tailEnd/>
              </a:ln>
            </p:spPr>
            <p:txBody>
              <a:bodyPr/>
              <a:lstStyle/>
              <a:p>
                <a:endParaRPr lang="en-US"/>
              </a:p>
            </p:txBody>
          </p:sp>
          <p:sp>
            <p:nvSpPr>
              <p:cNvPr id="140332" name="Line 33"/>
              <p:cNvSpPr>
                <a:spLocks noChangeShapeType="1"/>
              </p:cNvSpPr>
              <p:nvPr/>
            </p:nvSpPr>
            <p:spPr bwMode="auto">
              <a:xfrm flipH="1">
                <a:off x="8721" y="6844"/>
                <a:ext cx="540" cy="1260"/>
              </a:xfrm>
              <a:prstGeom prst="line">
                <a:avLst/>
              </a:prstGeom>
              <a:noFill/>
              <a:ln w="9525">
                <a:solidFill>
                  <a:srgbClr val="000000"/>
                </a:solidFill>
                <a:round/>
                <a:headEnd/>
                <a:tailEnd/>
              </a:ln>
            </p:spPr>
            <p:txBody>
              <a:bodyPr/>
              <a:lstStyle/>
              <a:p>
                <a:endParaRPr lang="en-US"/>
              </a:p>
            </p:txBody>
          </p:sp>
          <p:sp>
            <p:nvSpPr>
              <p:cNvPr id="140333" name="Line 34"/>
              <p:cNvSpPr>
                <a:spLocks noChangeShapeType="1"/>
              </p:cNvSpPr>
              <p:nvPr/>
            </p:nvSpPr>
            <p:spPr bwMode="auto">
              <a:xfrm>
                <a:off x="9261" y="6844"/>
                <a:ext cx="360" cy="1260"/>
              </a:xfrm>
              <a:prstGeom prst="line">
                <a:avLst/>
              </a:prstGeom>
              <a:noFill/>
              <a:ln w="9525">
                <a:solidFill>
                  <a:srgbClr val="000000"/>
                </a:solidFill>
                <a:round/>
                <a:headEnd/>
                <a:tailEnd/>
              </a:ln>
            </p:spPr>
            <p:txBody>
              <a:bodyPr/>
              <a:lstStyle/>
              <a:p>
                <a:endParaRPr lang="en-US"/>
              </a:p>
            </p:txBody>
          </p:sp>
        </p:grpSp>
        <p:sp>
          <p:nvSpPr>
            <p:cNvPr id="140294" name="Rectangle 35"/>
            <p:cNvSpPr>
              <a:spLocks noChangeArrowheads="1"/>
            </p:cNvSpPr>
            <p:nvPr/>
          </p:nvSpPr>
          <p:spPr bwMode="auto">
            <a:xfrm>
              <a:off x="8361" y="6124"/>
              <a:ext cx="2160" cy="720"/>
            </a:xfrm>
            <a:prstGeom prst="rect">
              <a:avLst/>
            </a:prstGeom>
            <a:solidFill>
              <a:srgbClr val="FFFFFF"/>
            </a:solidFill>
            <a:ln w="9525">
              <a:solidFill>
                <a:srgbClr val="000000"/>
              </a:solidFill>
              <a:miter lim="800000"/>
              <a:headEnd/>
              <a:tailEnd/>
            </a:ln>
          </p:spPr>
          <p:txBody>
            <a:bodyPr/>
            <a:lstStyle/>
            <a:p>
              <a:pPr algn="ctr"/>
              <a:r>
                <a:rPr lang="en-US" sz="1400"/>
                <a:t>7</a:t>
              </a:r>
              <a:endParaRPr lang="en-US" sz="2400"/>
            </a:p>
          </p:txBody>
        </p:sp>
        <p:sp>
          <p:nvSpPr>
            <p:cNvPr id="140295" name="Text Box 36"/>
            <p:cNvSpPr txBox="1">
              <a:spLocks noChangeArrowheads="1"/>
            </p:cNvSpPr>
            <p:nvPr/>
          </p:nvSpPr>
          <p:spPr bwMode="auto">
            <a:xfrm>
              <a:off x="8361" y="5764"/>
              <a:ext cx="2160" cy="360"/>
            </a:xfrm>
            <a:prstGeom prst="rect">
              <a:avLst/>
            </a:prstGeom>
            <a:solidFill>
              <a:srgbClr val="FFFFFF"/>
            </a:solidFill>
            <a:ln w="9525">
              <a:noFill/>
              <a:miter lim="800000"/>
              <a:headEnd/>
              <a:tailEnd/>
            </a:ln>
          </p:spPr>
          <p:txBody>
            <a:bodyPr/>
            <a:lstStyle/>
            <a:p>
              <a:r>
                <a:rPr lang="en-US" sz="1200"/>
                <a:t>Search Value</a:t>
              </a:r>
              <a:endParaRPr lang="en-US" sz="2400"/>
            </a:p>
          </p:txBody>
        </p:sp>
        <p:sp>
          <p:nvSpPr>
            <p:cNvPr id="140296" name="Line 37"/>
            <p:cNvSpPr>
              <a:spLocks noChangeShapeType="1"/>
            </p:cNvSpPr>
            <p:nvPr/>
          </p:nvSpPr>
          <p:spPr bwMode="auto">
            <a:xfrm flipH="1">
              <a:off x="6381" y="6484"/>
              <a:ext cx="1980" cy="0"/>
            </a:xfrm>
            <a:prstGeom prst="line">
              <a:avLst/>
            </a:prstGeom>
            <a:noFill/>
            <a:ln w="9525">
              <a:solidFill>
                <a:srgbClr val="000000"/>
              </a:solidFill>
              <a:round/>
              <a:headEnd/>
              <a:tailEnd type="triangle" w="med" len="med"/>
            </a:ln>
          </p:spPr>
          <p:txBody>
            <a:bodyPr/>
            <a:lstStyle/>
            <a:p>
              <a:endParaRPr lang="en-US"/>
            </a:p>
          </p:txBody>
        </p:sp>
        <p:sp>
          <p:nvSpPr>
            <p:cNvPr id="140297" name="Rectangle 38"/>
            <p:cNvSpPr>
              <a:spLocks noChangeArrowheads="1"/>
            </p:cNvSpPr>
            <p:nvPr/>
          </p:nvSpPr>
          <p:spPr bwMode="auto">
            <a:xfrm>
              <a:off x="8361" y="7564"/>
              <a:ext cx="2520" cy="720"/>
            </a:xfrm>
            <a:prstGeom prst="rect">
              <a:avLst/>
            </a:prstGeom>
            <a:solidFill>
              <a:srgbClr val="FFFFFF"/>
            </a:solidFill>
            <a:ln w="9525">
              <a:noFill/>
              <a:miter lim="800000"/>
              <a:headEnd/>
              <a:tailEnd/>
            </a:ln>
          </p:spPr>
          <p:txBody>
            <a:bodyPr/>
            <a:lstStyle/>
            <a:p>
              <a:pPr algn="ctr"/>
              <a:r>
                <a:rPr lang="en-US" sz="1400"/>
                <a:t>7</a:t>
              </a:r>
              <a:endParaRPr lang="en-US" sz="2400"/>
            </a:p>
          </p:txBody>
        </p:sp>
        <p:sp>
          <p:nvSpPr>
            <p:cNvPr id="140298" name="Text Box 39"/>
            <p:cNvSpPr txBox="1">
              <a:spLocks noChangeArrowheads="1"/>
            </p:cNvSpPr>
            <p:nvPr/>
          </p:nvSpPr>
          <p:spPr bwMode="auto">
            <a:xfrm>
              <a:off x="8361" y="7204"/>
              <a:ext cx="2160" cy="360"/>
            </a:xfrm>
            <a:prstGeom prst="rect">
              <a:avLst/>
            </a:prstGeom>
            <a:solidFill>
              <a:srgbClr val="FFFFFF"/>
            </a:solidFill>
            <a:ln w="9525">
              <a:noFill/>
              <a:miter lim="800000"/>
              <a:headEnd/>
              <a:tailEnd/>
            </a:ln>
          </p:spPr>
          <p:txBody>
            <a:bodyPr/>
            <a:lstStyle/>
            <a:p>
              <a:r>
                <a:rPr lang="en-US" sz="1200"/>
                <a:t>Search Value</a:t>
              </a:r>
              <a:endParaRPr lang="en-US" sz="2400"/>
            </a:p>
          </p:txBody>
        </p:sp>
        <p:sp>
          <p:nvSpPr>
            <p:cNvPr id="140299" name="Line 40"/>
            <p:cNvSpPr>
              <a:spLocks noChangeShapeType="1"/>
            </p:cNvSpPr>
            <p:nvPr/>
          </p:nvSpPr>
          <p:spPr bwMode="auto">
            <a:xfrm flipH="1">
              <a:off x="7821" y="7744"/>
              <a:ext cx="540" cy="0"/>
            </a:xfrm>
            <a:prstGeom prst="line">
              <a:avLst/>
            </a:prstGeom>
            <a:noFill/>
            <a:ln w="9525" cap="rnd">
              <a:solidFill>
                <a:srgbClr val="000000"/>
              </a:solidFill>
              <a:prstDash val="sysDot"/>
              <a:round/>
              <a:headEnd/>
              <a:tailEnd type="triangle" w="med" len="med"/>
            </a:ln>
          </p:spPr>
          <p:txBody>
            <a:bodyPr/>
            <a:lstStyle/>
            <a:p>
              <a:endParaRPr lang="en-US"/>
            </a:p>
          </p:txBody>
        </p:sp>
        <p:sp>
          <p:nvSpPr>
            <p:cNvPr id="140300" name="Line 41"/>
            <p:cNvSpPr>
              <a:spLocks noChangeShapeType="1"/>
            </p:cNvSpPr>
            <p:nvPr/>
          </p:nvSpPr>
          <p:spPr bwMode="auto">
            <a:xfrm>
              <a:off x="9801" y="6844"/>
              <a:ext cx="0" cy="720"/>
            </a:xfrm>
            <a:prstGeom prst="line">
              <a:avLst/>
            </a:prstGeom>
            <a:noFill/>
            <a:ln w="9525">
              <a:solidFill>
                <a:srgbClr val="000000"/>
              </a:solidFill>
              <a:prstDash val="sysDot"/>
              <a:round/>
              <a:headEnd/>
              <a:tailEnd/>
            </a:ln>
          </p:spPr>
          <p:txBody>
            <a:bodyPr/>
            <a:lstStyle/>
            <a:p>
              <a:endParaRPr lang="en-US"/>
            </a:p>
          </p:txBody>
        </p:sp>
        <p:sp>
          <p:nvSpPr>
            <p:cNvPr id="140301" name="Rectangle 42"/>
            <p:cNvSpPr>
              <a:spLocks noChangeArrowheads="1"/>
            </p:cNvSpPr>
            <p:nvPr/>
          </p:nvSpPr>
          <p:spPr bwMode="auto">
            <a:xfrm>
              <a:off x="9261" y="9004"/>
              <a:ext cx="2160" cy="720"/>
            </a:xfrm>
            <a:prstGeom prst="rect">
              <a:avLst/>
            </a:prstGeom>
            <a:solidFill>
              <a:srgbClr val="FFFFFF"/>
            </a:solidFill>
            <a:ln w="9525">
              <a:noFill/>
              <a:miter lim="800000"/>
              <a:headEnd/>
              <a:tailEnd/>
            </a:ln>
          </p:spPr>
          <p:txBody>
            <a:bodyPr/>
            <a:lstStyle/>
            <a:p>
              <a:pPr algn="ctr"/>
              <a:r>
                <a:rPr lang="en-US" sz="1400"/>
                <a:t>7</a:t>
              </a:r>
              <a:endParaRPr lang="en-US" sz="2400"/>
            </a:p>
          </p:txBody>
        </p:sp>
        <p:sp>
          <p:nvSpPr>
            <p:cNvPr id="140302" name="Text Box 43"/>
            <p:cNvSpPr txBox="1">
              <a:spLocks noChangeArrowheads="1"/>
            </p:cNvSpPr>
            <p:nvPr/>
          </p:nvSpPr>
          <p:spPr bwMode="auto">
            <a:xfrm>
              <a:off x="9261" y="8644"/>
              <a:ext cx="2160" cy="360"/>
            </a:xfrm>
            <a:prstGeom prst="rect">
              <a:avLst/>
            </a:prstGeom>
            <a:solidFill>
              <a:srgbClr val="FFFFFF"/>
            </a:solidFill>
            <a:ln w="9525">
              <a:noFill/>
              <a:miter lim="800000"/>
              <a:headEnd/>
              <a:tailEnd/>
            </a:ln>
          </p:spPr>
          <p:txBody>
            <a:bodyPr/>
            <a:lstStyle/>
            <a:p>
              <a:r>
                <a:rPr lang="en-US" sz="1200"/>
                <a:t>Search Value</a:t>
              </a:r>
              <a:endParaRPr lang="en-US" sz="2400"/>
            </a:p>
          </p:txBody>
        </p:sp>
        <p:sp>
          <p:nvSpPr>
            <p:cNvPr id="140303" name="Line 44"/>
            <p:cNvSpPr>
              <a:spLocks noChangeShapeType="1"/>
            </p:cNvSpPr>
            <p:nvPr/>
          </p:nvSpPr>
          <p:spPr bwMode="auto">
            <a:xfrm flipH="1">
              <a:off x="8721" y="9184"/>
              <a:ext cx="540" cy="0"/>
            </a:xfrm>
            <a:prstGeom prst="line">
              <a:avLst/>
            </a:prstGeom>
            <a:noFill/>
            <a:ln w="9525" cap="rnd">
              <a:solidFill>
                <a:srgbClr val="000000"/>
              </a:solidFill>
              <a:prstDash val="sysDot"/>
              <a:round/>
              <a:headEnd/>
              <a:tailEnd type="triangle" w="med" len="med"/>
            </a:ln>
          </p:spPr>
          <p:txBody>
            <a:bodyPr/>
            <a:lstStyle/>
            <a:p>
              <a:endParaRPr lang="en-US"/>
            </a:p>
          </p:txBody>
        </p:sp>
        <p:sp>
          <p:nvSpPr>
            <p:cNvPr id="140304" name="Line 45"/>
            <p:cNvSpPr>
              <a:spLocks noChangeShapeType="1"/>
            </p:cNvSpPr>
            <p:nvPr/>
          </p:nvSpPr>
          <p:spPr bwMode="auto">
            <a:xfrm>
              <a:off x="10701" y="8284"/>
              <a:ext cx="0" cy="720"/>
            </a:xfrm>
            <a:prstGeom prst="line">
              <a:avLst/>
            </a:prstGeom>
            <a:noFill/>
            <a:ln w="9525">
              <a:solidFill>
                <a:srgbClr val="000000"/>
              </a:solidFill>
              <a:prstDash val="sysDot"/>
              <a:round/>
              <a:headEnd/>
              <a:tailEnd/>
            </a:ln>
          </p:spPr>
          <p:txBody>
            <a:bodyPr/>
            <a:lstStyle/>
            <a:p>
              <a:endParaRPr lang="en-US"/>
            </a:p>
          </p:txBody>
        </p:sp>
      </p:gr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idx="1"/>
          </p:nvPr>
        </p:nvSpPr>
        <p:spPr/>
        <p:txBody>
          <a:bodyPr/>
          <a:lstStyle/>
          <a:p>
            <a:pPr>
              <a:lnSpc>
                <a:spcPct val="90000"/>
              </a:lnSpc>
            </a:pPr>
            <a:r>
              <a:rPr lang="en-US" smtClean="0"/>
              <a:t>To summarize, you have completely done away with searching with the entire left subtree of the root node and its descendant subtrees, in the process doing away with searching one-half of the binary search tree. </a:t>
            </a:r>
          </a:p>
          <a:p>
            <a:pPr>
              <a:lnSpc>
                <a:spcPct val="90000"/>
              </a:lnSpc>
            </a:pPr>
            <a:endParaRPr lang="en-US" smtClean="0"/>
          </a:p>
          <a:p>
            <a:pPr>
              <a:lnSpc>
                <a:spcPct val="90000"/>
              </a:lnSpc>
            </a:pPr>
            <a:r>
              <a:rPr lang="en-US" smtClean="0"/>
              <a:t>Even while searching the right subtree of the root node and its descendant subtrees, we keep searching only one-half of the right subtree and its descendants. </a:t>
            </a:r>
          </a:p>
          <a:p>
            <a:pPr>
              <a:lnSpc>
                <a:spcPct val="90000"/>
              </a:lnSpc>
            </a:pPr>
            <a:endParaRPr lang="en-US" smtClean="0"/>
          </a:p>
          <a:p>
            <a:pPr>
              <a:lnSpc>
                <a:spcPct val="90000"/>
              </a:lnSpc>
            </a:pPr>
            <a:r>
              <a:rPr lang="en-US" smtClean="0"/>
              <a:t>This is more because of the search value in particular, which is 7. The left subtree of the right subtree of the root could have been searched in case the value being searched for was say 5. </a:t>
            </a:r>
          </a:p>
        </p:txBody>
      </p:sp>
      <p:sp>
        <p:nvSpPr>
          <p:cNvPr id="1735682" name="Rectangle 2"/>
          <p:cNvSpPr>
            <a:spLocks noGrp="1" noChangeArrowheads="1"/>
          </p:cNvSpPr>
          <p:nvPr>
            <p:ph type="title"/>
          </p:nvPr>
        </p:nvSpPr>
        <p:spPr/>
        <p:txBody>
          <a:bodyPr/>
          <a:lstStyle/>
          <a:p>
            <a:pPr fontAlgn="auto">
              <a:spcAft>
                <a:spcPts val="0"/>
              </a:spcAft>
              <a:defRPr/>
            </a:pPr>
            <a:r>
              <a:rPr lang="en-US"/>
              <a:t>The Essence of a Binary Search</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idx="1"/>
          </p:nvPr>
        </p:nvSpPr>
        <p:spPr/>
        <p:txBody>
          <a:bodyPr/>
          <a:lstStyle/>
          <a:p>
            <a:r>
              <a:rPr lang="en-US" smtClean="0"/>
              <a:t>Thus we can conclude that while searching for a value in a balanced binary search tree, the number of searches is cut by more than half (3 searches in a balanced binary search tree) compared to searching in a linked list (7 searches). </a:t>
            </a:r>
          </a:p>
          <a:p>
            <a:endParaRPr lang="en-US" smtClean="0"/>
          </a:p>
          <a:p>
            <a:r>
              <a:rPr lang="en-US" b="1" smtClean="0"/>
              <a:t>Thus a search that is hierarchical, eliminative and binary in nature is far efficient when compared to a linear search.</a:t>
            </a:r>
          </a:p>
        </p:txBody>
      </p:sp>
      <p:sp>
        <p:nvSpPr>
          <p:cNvPr id="1736706" name="Rectangle 2"/>
          <p:cNvSpPr>
            <a:spLocks noGrp="1" noChangeArrowheads="1"/>
          </p:cNvSpPr>
          <p:nvPr>
            <p:ph type="title"/>
          </p:nvPr>
        </p:nvSpPr>
        <p:spPr/>
        <p:txBody>
          <a:bodyPr/>
          <a:lstStyle/>
          <a:p>
            <a:pPr fontAlgn="auto">
              <a:spcAft>
                <a:spcPts val="0"/>
              </a:spcAft>
              <a:defRPr/>
            </a:pPr>
            <a:r>
              <a:rPr lang="en-US"/>
              <a:t>The Essence of a Binary Search</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idx="1"/>
          </p:nvPr>
        </p:nvSpPr>
        <p:spPr/>
        <p:txBody>
          <a:bodyPr/>
          <a:lstStyle/>
          <a:p>
            <a:r>
              <a:rPr lang="en-US" smtClean="0"/>
              <a:t>A tree node may be implemented through a structure declaration whose elements consist of a variable for holding the information and also consist of two pointers, one pointing to the left subtree and the other pointing to the right subtree. </a:t>
            </a:r>
          </a:p>
          <a:p>
            <a:endParaRPr lang="en-US" smtClean="0"/>
          </a:p>
          <a:p>
            <a:r>
              <a:rPr lang="en-US" smtClean="0"/>
              <a:t>A binary tree can also be looked at as a special case of a doubly linked list that is traversed hierarchically. </a:t>
            </a:r>
          </a:p>
          <a:p>
            <a:endParaRPr lang="en-US" smtClean="0"/>
          </a:p>
          <a:p>
            <a:r>
              <a:rPr lang="en-US" smtClean="0"/>
              <a:t>The following is the structure declaration for a tree node:</a:t>
            </a:r>
          </a:p>
        </p:txBody>
      </p:sp>
      <p:sp>
        <p:nvSpPr>
          <p:cNvPr id="1737730" name="Rectangle 2"/>
          <p:cNvSpPr>
            <a:spLocks noGrp="1" noChangeArrowheads="1"/>
          </p:cNvSpPr>
          <p:nvPr>
            <p:ph type="title"/>
          </p:nvPr>
        </p:nvSpPr>
        <p:spPr/>
        <p:txBody>
          <a:bodyPr/>
          <a:lstStyle/>
          <a:p>
            <a:pPr fontAlgn="auto">
              <a:spcAft>
                <a:spcPts val="0"/>
              </a:spcAft>
              <a:defRPr/>
            </a:pPr>
            <a:r>
              <a:rPr lang="en-US" sz="2800"/>
              <a:t>Data Structure Representation</a:t>
            </a:r>
            <a:br>
              <a:rPr lang="en-US" sz="2800"/>
            </a:br>
            <a:r>
              <a:rPr lang="en-US" sz="2800"/>
              <a:t>of a  Binary Trees</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idx="1"/>
          </p:nvPr>
        </p:nvSpPr>
        <p:spPr/>
        <p:txBody>
          <a:bodyPr/>
          <a:lstStyle/>
          <a:p>
            <a:r>
              <a:rPr lang="en-US" sz="2000" smtClean="0"/>
              <a:t>struct btreenode</a:t>
            </a:r>
          </a:p>
          <a:p>
            <a:r>
              <a:rPr lang="en-US" sz="2000" smtClean="0"/>
              <a:t> {</a:t>
            </a:r>
          </a:p>
          <a:p>
            <a:r>
              <a:rPr lang="en-US" sz="2000" smtClean="0"/>
              <a:t>   int info;</a:t>
            </a:r>
          </a:p>
          <a:p>
            <a:r>
              <a:rPr lang="en-US" sz="2000" smtClean="0"/>
              <a:t>   struct btreenode *left;</a:t>
            </a:r>
          </a:p>
          <a:p>
            <a:r>
              <a:rPr lang="en-US" sz="2000" smtClean="0"/>
              <a:t>   struct btreenode *right;</a:t>
            </a:r>
          </a:p>
          <a:p>
            <a:r>
              <a:rPr lang="en-US" sz="2000" smtClean="0"/>
              <a:t>}; </a:t>
            </a:r>
          </a:p>
          <a:p>
            <a:endParaRPr lang="en-US" sz="2000" smtClean="0"/>
          </a:p>
          <a:p>
            <a:endParaRPr lang="en-US" sz="2000" smtClean="0"/>
          </a:p>
          <a:p>
            <a:endParaRPr lang="en-US" sz="1800" smtClean="0"/>
          </a:p>
        </p:txBody>
      </p:sp>
      <p:sp>
        <p:nvSpPr>
          <p:cNvPr id="1738754" name="Rectangle 2"/>
          <p:cNvSpPr>
            <a:spLocks noGrp="1" noChangeArrowheads="1"/>
          </p:cNvSpPr>
          <p:nvPr>
            <p:ph type="title"/>
          </p:nvPr>
        </p:nvSpPr>
        <p:spPr/>
        <p:txBody>
          <a:bodyPr/>
          <a:lstStyle/>
          <a:p>
            <a:pPr fontAlgn="auto">
              <a:spcAft>
                <a:spcPts val="0"/>
              </a:spcAft>
              <a:defRPr/>
            </a:pPr>
            <a:r>
              <a:rPr lang="en-US" sz="2800"/>
              <a:t>Data Structure Representation</a:t>
            </a:r>
            <a:br>
              <a:rPr lang="en-US" sz="2800"/>
            </a:br>
            <a:r>
              <a:rPr lang="en-US" sz="2800"/>
              <a:t>of a  Binary Trees</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idx="1"/>
          </p:nvPr>
        </p:nvSpPr>
        <p:spPr/>
        <p:txBody>
          <a:bodyPr/>
          <a:lstStyle/>
          <a:p>
            <a:r>
              <a:rPr lang="en-US" smtClean="0"/>
              <a:t>Traversing a binary tree entails visiting each node in the tree exactly once. </a:t>
            </a:r>
          </a:p>
          <a:p>
            <a:endParaRPr lang="en-US" smtClean="0"/>
          </a:p>
          <a:p>
            <a:r>
              <a:rPr lang="en-US" smtClean="0"/>
              <a:t>Binary tree traversal is useful in many applications, especially those involving an indexed search. </a:t>
            </a:r>
          </a:p>
          <a:p>
            <a:endParaRPr lang="en-US" smtClean="0"/>
          </a:p>
          <a:p>
            <a:r>
              <a:rPr lang="en-US" smtClean="0"/>
              <a:t>Nodes of a binary search tree are traversed hierarchically.</a:t>
            </a:r>
          </a:p>
          <a:p>
            <a:endParaRPr lang="en-US" smtClean="0"/>
          </a:p>
          <a:p>
            <a:r>
              <a:rPr lang="en-US" smtClean="0"/>
              <a:t> The methods of traversing a binary search tree differ primarily in the order in which they visit the nodes. </a:t>
            </a:r>
          </a:p>
        </p:txBody>
      </p:sp>
      <p:sp>
        <p:nvSpPr>
          <p:cNvPr id="1739778" name="Rectangle 2"/>
          <p:cNvSpPr>
            <a:spLocks noGrp="1" noChangeArrowheads="1"/>
          </p:cNvSpPr>
          <p:nvPr>
            <p:ph type="title"/>
          </p:nvPr>
        </p:nvSpPr>
        <p:spPr/>
        <p:txBody>
          <a:bodyPr/>
          <a:lstStyle/>
          <a:p>
            <a:pPr fontAlgn="auto">
              <a:spcAft>
                <a:spcPts val="0"/>
              </a:spcAft>
              <a:defRPr/>
            </a:pPr>
            <a:r>
              <a:rPr lang="en-US"/>
              <a:t>Traversing a Binary Tree</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idx="1"/>
          </p:nvPr>
        </p:nvSpPr>
        <p:spPr/>
        <p:txBody>
          <a:bodyPr/>
          <a:lstStyle/>
          <a:p>
            <a:pPr>
              <a:lnSpc>
                <a:spcPct val="90000"/>
              </a:lnSpc>
            </a:pPr>
            <a:r>
              <a:rPr lang="en-US" smtClean="0"/>
              <a:t>At a given node, there are three things to do in some order. They are:</a:t>
            </a:r>
          </a:p>
          <a:p>
            <a:pPr>
              <a:lnSpc>
                <a:spcPct val="90000"/>
              </a:lnSpc>
            </a:pPr>
            <a:r>
              <a:rPr lang="en-US" smtClean="0"/>
              <a:t>To visit the node itself</a:t>
            </a:r>
          </a:p>
          <a:p>
            <a:pPr>
              <a:lnSpc>
                <a:spcPct val="90000"/>
              </a:lnSpc>
            </a:pPr>
            <a:r>
              <a:rPr lang="en-US" smtClean="0"/>
              <a:t>To traverse its left subtree </a:t>
            </a:r>
          </a:p>
          <a:p>
            <a:pPr>
              <a:lnSpc>
                <a:spcPct val="90000"/>
              </a:lnSpc>
            </a:pPr>
            <a:r>
              <a:rPr lang="en-US" smtClean="0"/>
              <a:t>To traverse its right subtree </a:t>
            </a:r>
          </a:p>
          <a:p>
            <a:pPr>
              <a:lnSpc>
                <a:spcPct val="90000"/>
              </a:lnSpc>
            </a:pPr>
            <a:endParaRPr lang="en-US" smtClean="0"/>
          </a:p>
          <a:p>
            <a:pPr>
              <a:lnSpc>
                <a:spcPct val="90000"/>
              </a:lnSpc>
            </a:pPr>
            <a:r>
              <a:rPr lang="en-US" smtClean="0"/>
              <a:t>We can traverse the node before traversing either subtree.</a:t>
            </a:r>
          </a:p>
          <a:p>
            <a:pPr>
              <a:lnSpc>
                <a:spcPct val="90000"/>
              </a:lnSpc>
            </a:pPr>
            <a:endParaRPr lang="en-US" smtClean="0"/>
          </a:p>
          <a:p>
            <a:pPr>
              <a:lnSpc>
                <a:spcPct val="90000"/>
              </a:lnSpc>
            </a:pPr>
            <a:r>
              <a:rPr lang="en-US" smtClean="0"/>
              <a:t>Or, we can traverse the node between the subtrees.</a:t>
            </a:r>
          </a:p>
          <a:p>
            <a:pPr>
              <a:lnSpc>
                <a:spcPct val="90000"/>
              </a:lnSpc>
            </a:pPr>
            <a:endParaRPr lang="en-US" smtClean="0"/>
          </a:p>
          <a:p>
            <a:pPr>
              <a:lnSpc>
                <a:spcPct val="90000"/>
              </a:lnSpc>
            </a:pPr>
            <a:r>
              <a:rPr lang="en-US" smtClean="0"/>
              <a:t>Or, we can traverse the node after traversing both subtrees.</a:t>
            </a:r>
          </a:p>
        </p:txBody>
      </p:sp>
      <p:sp>
        <p:nvSpPr>
          <p:cNvPr id="1740802" name="Rectangle 2"/>
          <p:cNvSpPr>
            <a:spLocks noGrp="1" noChangeArrowheads="1"/>
          </p:cNvSpPr>
          <p:nvPr>
            <p:ph type="title"/>
          </p:nvPr>
        </p:nvSpPr>
        <p:spPr/>
        <p:txBody>
          <a:bodyPr/>
          <a:lstStyle/>
          <a:p>
            <a:pPr fontAlgn="auto">
              <a:spcAft>
                <a:spcPts val="0"/>
              </a:spcAft>
              <a:defRPr/>
            </a:pPr>
            <a:r>
              <a:rPr lang="en-US"/>
              <a:t>Traversing a Binary Tree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pPr>
              <a:lnSpc>
                <a:spcPct val="80000"/>
              </a:lnSpc>
            </a:pPr>
            <a:r>
              <a:rPr lang="en-US" sz="1800" smtClean="0"/>
              <a:t>Consider the following example:</a:t>
            </a:r>
          </a:p>
          <a:p>
            <a:pPr>
              <a:lnSpc>
                <a:spcPct val="80000"/>
              </a:lnSpc>
            </a:pPr>
            <a:r>
              <a:rPr lang="en-US" sz="1800" smtClean="0"/>
              <a:t>#include&lt;stdio.h&gt;</a:t>
            </a:r>
          </a:p>
          <a:p>
            <a:pPr>
              <a:lnSpc>
                <a:spcPct val="80000"/>
              </a:lnSpc>
            </a:pPr>
            <a:r>
              <a:rPr lang="en-US" sz="1800" smtClean="0"/>
              <a:t>main()</a:t>
            </a:r>
          </a:p>
          <a:p>
            <a:pPr>
              <a:lnSpc>
                <a:spcPct val="80000"/>
              </a:lnSpc>
            </a:pPr>
            <a:r>
              <a:rPr lang="en-US" sz="1800" smtClean="0"/>
              <a:t>  {</a:t>
            </a:r>
          </a:p>
          <a:p>
            <a:pPr>
              <a:lnSpc>
                <a:spcPct val="80000"/>
              </a:lnSpc>
            </a:pPr>
            <a:r>
              <a:rPr lang="en-US" sz="1800" smtClean="0"/>
              <a:t>    struct marks_data</a:t>
            </a:r>
          </a:p>
          <a:p>
            <a:pPr>
              <a:lnSpc>
                <a:spcPct val="80000"/>
              </a:lnSpc>
            </a:pPr>
            <a:r>
              <a:rPr lang="en-US" sz="1800" smtClean="0"/>
              <a:t>     {</a:t>
            </a:r>
          </a:p>
          <a:p>
            <a:pPr>
              <a:lnSpc>
                <a:spcPct val="80000"/>
              </a:lnSpc>
            </a:pPr>
            <a:r>
              <a:rPr lang="en-US" sz="1800" smtClean="0"/>
              <a:t>      char name[11];</a:t>
            </a:r>
          </a:p>
          <a:p>
            <a:pPr>
              <a:lnSpc>
                <a:spcPct val="80000"/>
              </a:lnSpc>
            </a:pPr>
            <a:r>
              <a:rPr lang="en-US" sz="1800" smtClean="0"/>
              <a:t>      int marks;</a:t>
            </a:r>
          </a:p>
          <a:p>
            <a:pPr>
              <a:lnSpc>
                <a:spcPct val="80000"/>
              </a:lnSpc>
            </a:pPr>
            <a:r>
              <a:rPr lang="en-US" sz="1800" smtClean="0"/>
              <a:t>     };</a:t>
            </a:r>
          </a:p>
          <a:p>
            <a:pPr>
              <a:lnSpc>
                <a:spcPct val="80000"/>
              </a:lnSpc>
            </a:pPr>
            <a:r>
              <a:rPr lang="en-US" sz="1800" smtClean="0"/>
              <a:t>     struct marks_data *ptr;</a:t>
            </a:r>
          </a:p>
          <a:p>
            <a:pPr>
              <a:lnSpc>
                <a:spcPct val="80000"/>
              </a:lnSpc>
            </a:pPr>
            <a:r>
              <a:rPr lang="en-US" sz="1800" smtClean="0"/>
              <a:t>     /* declaration of a stack variable */</a:t>
            </a:r>
          </a:p>
          <a:p>
            <a:pPr>
              <a:lnSpc>
                <a:spcPct val="80000"/>
              </a:lnSpc>
            </a:pPr>
            <a:r>
              <a:rPr lang="en-US" sz="1800" smtClean="0"/>
              <a:t>     ptr = (struct marks_data *)   </a:t>
            </a:r>
          </a:p>
          <a:p>
            <a:pPr>
              <a:lnSpc>
                <a:spcPct val="80000"/>
              </a:lnSpc>
            </a:pPr>
            <a:r>
              <a:rPr lang="en-US" sz="1800" smtClean="0"/>
              <a:t>     malloc(sizeof(struct marks_data));</a:t>
            </a:r>
          </a:p>
          <a:p>
            <a:pPr>
              <a:lnSpc>
                <a:spcPct val="80000"/>
              </a:lnSpc>
            </a:pPr>
            <a:r>
              <a:rPr lang="en-US" sz="1800" smtClean="0"/>
              <a:t>     /* declaration of a block of memory on the heap and  the block in turn being referenced by ptr */</a:t>
            </a:r>
          </a:p>
          <a:p>
            <a:pPr>
              <a:lnSpc>
                <a:spcPct val="80000"/>
              </a:lnSpc>
            </a:pPr>
            <a:r>
              <a:rPr lang="en-US" sz="1800" smtClean="0"/>
              <a:t>  }</a:t>
            </a:r>
          </a:p>
        </p:txBody>
      </p:sp>
      <p:sp>
        <p:nvSpPr>
          <p:cNvPr id="1593346" name="Rectangle 2"/>
          <p:cNvSpPr>
            <a:spLocks noGrp="1" noChangeArrowheads="1"/>
          </p:cNvSpPr>
          <p:nvPr>
            <p:ph type="title"/>
          </p:nvPr>
        </p:nvSpPr>
        <p:spPr/>
        <p:txBody>
          <a:bodyPr/>
          <a:lstStyle/>
          <a:p>
            <a:pPr fontAlgn="auto">
              <a:spcAft>
                <a:spcPts val="0"/>
              </a:spcAft>
              <a:defRPr/>
            </a:pPr>
            <a:r>
              <a:rPr lang="en-US"/>
              <a:t>The malloc( ) Function</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idx="1"/>
          </p:nvPr>
        </p:nvSpPr>
        <p:spPr/>
        <p:txBody>
          <a:bodyPr/>
          <a:lstStyle/>
          <a:p>
            <a:r>
              <a:rPr lang="en-US" smtClean="0"/>
              <a:t>If we designate the task of visiting the root as R’, traversing the left subtree as L and traversing the right subtree as R, then the three modes of tree traversal discussed earlier would be represented as:</a:t>
            </a:r>
          </a:p>
          <a:p>
            <a:pPr lvl="1"/>
            <a:r>
              <a:rPr lang="en-US" b="1" smtClean="0"/>
              <a:t>R’LR – Preorder</a:t>
            </a:r>
          </a:p>
          <a:p>
            <a:pPr lvl="1"/>
            <a:r>
              <a:rPr lang="en-US" b="1" smtClean="0"/>
              <a:t>LRR’ – Postorder</a:t>
            </a:r>
          </a:p>
          <a:p>
            <a:pPr lvl="1"/>
            <a:r>
              <a:rPr lang="en-US" b="1" smtClean="0"/>
              <a:t>LR’R – Inorder</a:t>
            </a:r>
          </a:p>
          <a:p>
            <a:endParaRPr lang="en-US" b="1" smtClean="0"/>
          </a:p>
          <a:p>
            <a:endParaRPr lang="en-US" b="1" smtClean="0"/>
          </a:p>
          <a:p>
            <a:endParaRPr lang="en-US" smtClean="0"/>
          </a:p>
          <a:p>
            <a:endParaRPr lang="en-US" smtClean="0"/>
          </a:p>
        </p:txBody>
      </p:sp>
      <p:sp>
        <p:nvSpPr>
          <p:cNvPr id="1741826" name="Rectangle 2"/>
          <p:cNvSpPr>
            <a:spLocks noGrp="1" noChangeArrowheads="1"/>
          </p:cNvSpPr>
          <p:nvPr>
            <p:ph type="title"/>
          </p:nvPr>
        </p:nvSpPr>
        <p:spPr/>
        <p:txBody>
          <a:bodyPr/>
          <a:lstStyle/>
          <a:p>
            <a:pPr fontAlgn="auto">
              <a:spcAft>
                <a:spcPts val="0"/>
              </a:spcAft>
              <a:defRPr/>
            </a:pPr>
            <a:r>
              <a:rPr lang="en-US"/>
              <a:t>Traversing a Binary Tree</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idx="1"/>
          </p:nvPr>
        </p:nvSpPr>
        <p:spPr/>
        <p:txBody>
          <a:bodyPr/>
          <a:lstStyle/>
          <a:p>
            <a:pPr>
              <a:lnSpc>
                <a:spcPct val="90000"/>
              </a:lnSpc>
            </a:pPr>
            <a:r>
              <a:rPr lang="en-US" smtClean="0"/>
              <a:t>The functions used to traverse a binary tree using these methods can be kept quite short if we understand the recursive nature of the binary tree. </a:t>
            </a:r>
          </a:p>
          <a:p>
            <a:pPr>
              <a:lnSpc>
                <a:spcPct val="90000"/>
              </a:lnSpc>
            </a:pPr>
            <a:endParaRPr lang="en-US" smtClean="0"/>
          </a:p>
          <a:p>
            <a:pPr>
              <a:lnSpc>
                <a:spcPct val="90000"/>
              </a:lnSpc>
            </a:pPr>
            <a:r>
              <a:rPr lang="en-US" smtClean="0"/>
              <a:t>Recall that a binary tree is recursive in that each subtree is really a binary tree itself. </a:t>
            </a:r>
          </a:p>
          <a:p>
            <a:pPr>
              <a:lnSpc>
                <a:spcPct val="90000"/>
              </a:lnSpc>
            </a:pPr>
            <a:endParaRPr lang="en-US" smtClean="0"/>
          </a:p>
          <a:p>
            <a:pPr>
              <a:lnSpc>
                <a:spcPct val="90000"/>
              </a:lnSpc>
            </a:pPr>
            <a:r>
              <a:rPr lang="en-US" smtClean="0"/>
              <a:t>Thus traversing a binary tree involves visiting the root node, and traversing its left and right subtrees. </a:t>
            </a:r>
          </a:p>
          <a:p>
            <a:pPr>
              <a:lnSpc>
                <a:spcPct val="90000"/>
              </a:lnSpc>
            </a:pPr>
            <a:endParaRPr lang="en-US" smtClean="0"/>
          </a:p>
          <a:p>
            <a:pPr>
              <a:lnSpc>
                <a:spcPct val="90000"/>
              </a:lnSpc>
            </a:pPr>
            <a:r>
              <a:rPr lang="en-US" smtClean="0"/>
              <a:t>The only difference among the methods is the order in which these three operations are performed. </a:t>
            </a:r>
          </a:p>
        </p:txBody>
      </p:sp>
      <p:sp>
        <p:nvSpPr>
          <p:cNvPr id="1742850" name="Rectangle 2"/>
          <p:cNvSpPr>
            <a:spLocks noGrp="1" noChangeArrowheads="1"/>
          </p:cNvSpPr>
          <p:nvPr>
            <p:ph type="title"/>
          </p:nvPr>
        </p:nvSpPr>
        <p:spPr/>
        <p:txBody>
          <a:bodyPr/>
          <a:lstStyle/>
          <a:p>
            <a:pPr fontAlgn="auto">
              <a:spcAft>
                <a:spcPts val="0"/>
              </a:spcAft>
              <a:defRPr/>
            </a:pPr>
            <a:r>
              <a:rPr lang="en-US"/>
              <a:t>Traversing a Binary Tree</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idx="1"/>
          </p:nvPr>
        </p:nvSpPr>
        <p:spPr/>
        <p:txBody>
          <a:bodyPr/>
          <a:lstStyle/>
          <a:p>
            <a:r>
              <a:rPr lang="en-US" smtClean="0"/>
              <a:t>Depending on the position at which the given node or the root is visited, the name is given. </a:t>
            </a:r>
          </a:p>
          <a:p>
            <a:endParaRPr lang="en-US" smtClean="0"/>
          </a:p>
          <a:p>
            <a:r>
              <a:rPr lang="en-US" smtClean="0"/>
              <a:t>If the root is visited </a:t>
            </a:r>
            <a:r>
              <a:rPr lang="en-US" i="1" smtClean="0"/>
              <a:t>before</a:t>
            </a:r>
            <a:r>
              <a:rPr lang="en-US" smtClean="0"/>
              <a:t> traversing the subtree, it is called the preorder traversal. </a:t>
            </a:r>
          </a:p>
          <a:p>
            <a:endParaRPr lang="en-US" smtClean="0"/>
          </a:p>
          <a:p>
            <a:r>
              <a:rPr lang="en-US" smtClean="0"/>
              <a:t>If the root is visited </a:t>
            </a:r>
            <a:r>
              <a:rPr lang="en-US" i="1" smtClean="0"/>
              <a:t>after</a:t>
            </a:r>
            <a:r>
              <a:rPr lang="en-US" smtClean="0"/>
              <a:t> traversing the subtrees, it is called postorder traversal. </a:t>
            </a:r>
          </a:p>
          <a:p>
            <a:endParaRPr lang="en-US" smtClean="0"/>
          </a:p>
          <a:p>
            <a:r>
              <a:rPr lang="en-US" smtClean="0"/>
              <a:t>If the root is visited in </a:t>
            </a:r>
            <a:r>
              <a:rPr lang="en-US" i="1" smtClean="0"/>
              <a:t>between</a:t>
            </a:r>
            <a:r>
              <a:rPr lang="en-US" smtClean="0"/>
              <a:t> the subtrees, it is called the inorder traversal.</a:t>
            </a:r>
          </a:p>
        </p:txBody>
      </p:sp>
      <p:sp>
        <p:nvSpPr>
          <p:cNvPr id="1743874" name="Rectangle 2"/>
          <p:cNvSpPr>
            <a:spLocks noGrp="1" noChangeArrowheads="1"/>
          </p:cNvSpPr>
          <p:nvPr>
            <p:ph type="title"/>
          </p:nvPr>
        </p:nvSpPr>
        <p:spPr/>
        <p:txBody>
          <a:bodyPr/>
          <a:lstStyle/>
          <a:p>
            <a:pPr fontAlgn="auto">
              <a:spcAft>
                <a:spcPts val="0"/>
              </a:spcAft>
              <a:defRPr/>
            </a:pPr>
            <a:r>
              <a:rPr lang="en-US"/>
              <a:t>Traversing a Binary Tree</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idx="1"/>
          </p:nvPr>
        </p:nvSpPr>
        <p:spPr/>
        <p:txBody>
          <a:bodyPr/>
          <a:lstStyle/>
          <a:p>
            <a:endParaRPr lang="en-US" smtClean="0"/>
          </a:p>
        </p:txBody>
      </p:sp>
      <p:sp>
        <p:nvSpPr>
          <p:cNvPr id="1744898" name="Rectangle 2"/>
          <p:cNvSpPr>
            <a:spLocks noGrp="1" noChangeArrowheads="1"/>
          </p:cNvSpPr>
          <p:nvPr>
            <p:ph type="title"/>
          </p:nvPr>
        </p:nvSpPr>
        <p:spPr/>
        <p:txBody>
          <a:bodyPr/>
          <a:lstStyle/>
          <a:p>
            <a:pPr fontAlgn="auto">
              <a:spcAft>
                <a:spcPts val="0"/>
              </a:spcAft>
              <a:defRPr/>
            </a:pPr>
            <a:r>
              <a:rPr lang="en-US"/>
              <a:t>Traversing a Binary Tree</a:t>
            </a:r>
          </a:p>
        </p:txBody>
      </p:sp>
      <p:grpSp>
        <p:nvGrpSpPr>
          <p:cNvPr id="150532" name="Group 4"/>
          <p:cNvGrpSpPr>
            <a:grpSpLocks/>
          </p:cNvGrpSpPr>
          <p:nvPr/>
        </p:nvGrpSpPr>
        <p:grpSpPr bwMode="auto">
          <a:xfrm>
            <a:off x="3048000" y="1828800"/>
            <a:ext cx="2819400" cy="4114800"/>
            <a:chOff x="5121" y="8464"/>
            <a:chExt cx="3600" cy="6300"/>
          </a:xfrm>
        </p:grpSpPr>
        <p:sp>
          <p:nvSpPr>
            <p:cNvPr id="150533" name="Oval 5"/>
            <p:cNvSpPr>
              <a:spLocks noChangeArrowheads="1"/>
            </p:cNvSpPr>
            <p:nvPr/>
          </p:nvSpPr>
          <p:spPr bwMode="auto">
            <a:xfrm>
              <a:off x="6561" y="8464"/>
              <a:ext cx="900" cy="900"/>
            </a:xfrm>
            <a:prstGeom prst="ellipse">
              <a:avLst/>
            </a:prstGeom>
            <a:solidFill>
              <a:srgbClr val="FFFFFF"/>
            </a:solidFill>
            <a:ln w="9525">
              <a:solidFill>
                <a:srgbClr val="000000"/>
              </a:solidFill>
              <a:round/>
              <a:headEnd/>
              <a:tailEnd/>
            </a:ln>
          </p:spPr>
          <p:txBody>
            <a:bodyPr/>
            <a:lstStyle/>
            <a:p>
              <a:pPr algn="ctr"/>
              <a:r>
                <a:rPr lang="en-US" sz="1400" b="1"/>
                <a:t>A</a:t>
              </a:r>
              <a:endParaRPr lang="en-US" sz="2400"/>
            </a:p>
          </p:txBody>
        </p:sp>
        <p:sp>
          <p:nvSpPr>
            <p:cNvPr id="150534" name="Oval 6"/>
            <p:cNvSpPr>
              <a:spLocks noChangeArrowheads="1"/>
            </p:cNvSpPr>
            <p:nvPr/>
          </p:nvSpPr>
          <p:spPr bwMode="auto">
            <a:xfrm>
              <a:off x="5301" y="10084"/>
              <a:ext cx="900" cy="900"/>
            </a:xfrm>
            <a:prstGeom prst="ellipse">
              <a:avLst/>
            </a:prstGeom>
            <a:solidFill>
              <a:srgbClr val="FFFFFF"/>
            </a:solidFill>
            <a:ln w="9525">
              <a:solidFill>
                <a:srgbClr val="000000"/>
              </a:solidFill>
              <a:round/>
              <a:headEnd/>
              <a:tailEnd/>
            </a:ln>
          </p:spPr>
          <p:txBody>
            <a:bodyPr/>
            <a:lstStyle/>
            <a:p>
              <a:pPr algn="ctr"/>
              <a:r>
                <a:rPr lang="en-US" sz="1400" b="1"/>
                <a:t>B</a:t>
              </a:r>
              <a:endParaRPr lang="en-US" sz="2400"/>
            </a:p>
          </p:txBody>
        </p:sp>
        <p:sp>
          <p:nvSpPr>
            <p:cNvPr id="150535" name="Oval 7"/>
            <p:cNvSpPr>
              <a:spLocks noChangeArrowheads="1"/>
            </p:cNvSpPr>
            <p:nvPr/>
          </p:nvSpPr>
          <p:spPr bwMode="auto">
            <a:xfrm>
              <a:off x="6561" y="11884"/>
              <a:ext cx="900" cy="900"/>
            </a:xfrm>
            <a:prstGeom prst="ellipse">
              <a:avLst/>
            </a:prstGeom>
            <a:solidFill>
              <a:srgbClr val="FFFFFF"/>
            </a:solidFill>
            <a:ln w="9525">
              <a:solidFill>
                <a:srgbClr val="000000"/>
              </a:solidFill>
              <a:round/>
              <a:headEnd/>
              <a:tailEnd/>
            </a:ln>
          </p:spPr>
          <p:txBody>
            <a:bodyPr/>
            <a:lstStyle/>
            <a:p>
              <a:pPr algn="ctr"/>
              <a:r>
                <a:rPr lang="en-US" sz="1400" b="1"/>
                <a:t>C</a:t>
              </a:r>
              <a:endParaRPr lang="en-US" sz="2400"/>
            </a:p>
          </p:txBody>
        </p:sp>
        <p:sp>
          <p:nvSpPr>
            <p:cNvPr id="150536" name="Line 8"/>
            <p:cNvSpPr>
              <a:spLocks noChangeShapeType="1"/>
            </p:cNvSpPr>
            <p:nvPr/>
          </p:nvSpPr>
          <p:spPr bwMode="auto">
            <a:xfrm flipH="1">
              <a:off x="6021" y="9184"/>
              <a:ext cx="720" cy="900"/>
            </a:xfrm>
            <a:prstGeom prst="line">
              <a:avLst/>
            </a:prstGeom>
            <a:noFill/>
            <a:ln w="9525">
              <a:solidFill>
                <a:srgbClr val="000000"/>
              </a:solidFill>
              <a:round/>
              <a:headEnd/>
              <a:tailEnd/>
            </a:ln>
          </p:spPr>
          <p:txBody>
            <a:bodyPr/>
            <a:lstStyle/>
            <a:p>
              <a:endParaRPr lang="en-US"/>
            </a:p>
          </p:txBody>
        </p:sp>
        <p:sp>
          <p:nvSpPr>
            <p:cNvPr id="150537" name="Line 9"/>
            <p:cNvSpPr>
              <a:spLocks noChangeShapeType="1"/>
            </p:cNvSpPr>
            <p:nvPr/>
          </p:nvSpPr>
          <p:spPr bwMode="auto">
            <a:xfrm>
              <a:off x="6021" y="10984"/>
              <a:ext cx="720" cy="900"/>
            </a:xfrm>
            <a:prstGeom prst="line">
              <a:avLst/>
            </a:prstGeom>
            <a:noFill/>
            <a:ln w="9525">
              <a:solidFill>
                <a:srgbClr val="000000"/>
              </a:solidFill>
              <a:round/>
              <a:headEnd/>
              <a:tailEnd/>
            </a:ln>
          </p:spPr>
          <p:txBody>
            <a:bodyPr/>
            <a:lstStyle/>
            <a:p>
              <a:endParaRPr lang="en-US"/>
            </a:p>
          </p:txBody>
        </p:sp>
        <p:sp>
          <p:nvSpPr>
            <p:cNvPr id="150538" name="Oval 10"/>
            <p:cNvSpPr>
              <a:spLocks noChangeArrowheads="1"/>
            </p:cNvSpPr>
            <p:nvPr/>
          </p:nvSpPr>
          <p:spPr bwMode="auto">
            <a:xfrm>
              <a:off x="5121" y="13864"/>
              <a:ext cx="900" cy="900"/>
            </a:xfrm>
            <a:prstGeom prst="ellipse">
              <a:avLst/>
            </a:prstGeom>
            <a:solidFill>
              <a:srgbClr val="FFFFFF"/>
            </a:solidFill>
            <a:ln w="9525">
              <a:solidFill>
                <a:srgbClr val="000000"/>
              </a:solidFill>
              <a:round/>
              <a:headEnd/>
              <a:tailEnd/>
            </a:ln>
          </p:spPr>
          <p:txBody>
            <a:bodyPr/>
            <a:lstStyle/>
            <a:p>
              <a:pPr algn="ctr"/>
              <a:r>
                <a:rPr lang="en-US" sz="1400" b="1"/>
                <a:t>D</a:t>
              </a:r>
              <a:endParaRPr lang="en-US" sz="2400"/>
            </a:p>
          </p:txBody>
        </p:sp>
        <p:sp>
          <p:nvSpPr>
            <p:cNvPr id="150539" name="Oval 11"/>
            <p:cNvSpPr>
              <a:spLocks noChangeArrowheads="1"/>
            </p:cNvSpPr>
            <p:nvPr/>
          </p:nvSpPr>
          <p:spPr bwMode="auto">
            <a:xfrm>
              <a:off x="7821" y="13864"/>
              <a:ext cx="900" cy="900"/>
            </a:xfrm>
            <a:prstGeom prst="ellipse">
              <a:avLst/>
            </a:prstGeom>
            <a:solidFill>
              <a:srgbClr val="FFFFFF"/>
            </a:solidFill>
            <a:ln w="9525">
              <a:solidFill>
                <a:srgbClr val="000000"/>
              </a:solidFill>
              <a:round/>
              <a:headEnd/>
              <a:tailEnd/>
            </a:ln>
          </p:spPr>
          <p:txBody>
            <a:bodyPr/>
            <a:lstStyle/>
            <a:p>
              <a:pPr algn="ctr"/>
              <a:r>
                <a:rPr lang="en-US" sz="1400" b="1"/>
                <a:t>E</a:t>
              </a:r>
              <a:endParaRPr lang="en-US" sz="2400"/>
            </a:p>
          </p:txBody>
        </p:sp>
        <p:sp>
          <p:nvSpPr>
            <p:cNvPr id="150540" name="Line 12"/>
            <p:cNvSpPr>
              <a:spLocks noChangeShapeType="1"/>
            </p:cNvSpPr>
            <p:nvPr/>
          </p:nvSpPr>
          <p:spPr bwMode="auto">
            <a:xfrm flipH="1">
              <a:off x="5841" y="12604"/>
              <a:ext cx="900" cy="1260"/>
            </a:xfrm>
            <a:prstGeom prst="line">
              <a:avLst/>
            </a:prstGeom>
            <a:noFill/>
            <a:ln w="9525">
              <a:solidFill>
                <a:srgbClr val="000000"/>
              </a:solidFill>
              <a:round/>
              <a:headEnd/>
              <a:tailEnd/>
            </a:ln>
          </p:spPr>
          <p:txBody>
            <a:bodyPr/>
            <a:lstStyle/>
            <a:p>
              <a:endParaRPr lang="en-US"/>
            </a:p>
          </p:txBody>
        </p:sp>
        <p:sp>
          <p:nvSpPr>
            <p:cNvPr id="150541" name="Line 13"/>
            <p:cNvSpPr>
              <a:spLocks noChangeShapeType="1"/>
            </p:cNvSpPr>
            <p:nvPr/>
          </p:nvSpPr>
          <p:spPr bwMode="auto">
            <a:xfrm>
              <a:off x="7281" y="12604"/>
              <a:ext cx="900" cy="1260"/>
            </a:xfrm>
            <a:prstGeom prst="line">
              <a:avLst/>
            </a:prstGeom>
            <a:noFill/>
            <a:ln w="9525">
              <a:solidFill>
                <a:srgbClr val="000000"/>
              </a:solidFill>
              <a:round/>
              <a:headEnd/>
              <a:tailEnd/>
            </a:ln>
          </p:spPr>
          <p:txBody>
            <a:bodyPr/>
            <a:lstStyle/>
            <a:p>
              <a:endParaRPr lang="en-US"/>
            </a:p>
          </p:txBody>
        </p:sp>
      </p:gr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idx="1"/>
          </p:nvPr>
        </p:nvSpPr>
        <p:spPr/>
        <p:txBody>
          <a:bodyPr/>
          <a:lstStyle/>
          <a:p>
            <a:pPr>
              <a:lnSpc>
                <a:spcPct val="90000"/>
              </a:lnSpc>
            </a:pPr>
            <a:r>
              <a:rPr lang="en-US" smtClean="0"/>
              <a:t>When we traverse the tree in preorder, the root node is visited first. So, the node containing A is traversed first. </a:t>
            </a:r>
          </a:p>
          <a:p>
            <a:pPr>
              <a:lnSpc>
                <a:spcPct val="90000"/>
              </a:lnSpc>
            </a:pPr>
            <a:endParaRPr lang="en-US" smtClean="0"/>
          </a:p>
          <a:p>
            <a:pPr>
              <a:lnSpc>
                <a:spcPct val="90000"/>
              </a:lnSpc>
            </a:pPr>
            <a:r>
              <a:rPr lang="en-US" smtClean="0"/>
              <a:t>Next, we traverse the left subtree. This subtree must again be traversed using the preorder method. </a:t>
            </a:r>
          </a:p>
          <a:p>
            <a:pPr>
              <a:lnSpc>
                <a:spcPct val="90000"/>
              </a:lnSpc>
            </a:pPr>
            <a:endParaRPr lang="en-US" smtClean="0"/>
          </a:p>
          <a:p>
            <a:pPr>
              <a:lnSpc>
                <a:spcPct val="90000"/>
              </a:lnSpc>
            </a:pPr>
            <a:r>
              <a:rPr lang="en-US" smtClean="0"/>
              <a:t>Therefore, we visit the root of the subtree containing B and then traverse its left subtree. </a:t>
            </a:r>
          </a:p>
          <a:p>
            <a:pPr>
              <a:lnSpc>
                <a:spcPct val="90000"/>
              </a:lnSpc>
            </a:pPr>
            <a:endParaRPr lang="en-US" smtClean="0"/>
          </a:p>
          <a:p>
            <a:pPr>
              <a:lnSpc>
                <a:spcPct val="90000"/>
              </a:lnSpc>
            </a:pPr>
            <a:r>
              <a:rPr lang="en-US" smtClean="0"/>
              <a:t>The left subtree of B is empty, so its traversal does nothing. Next we traverse the right subtree that has root labeled C. </a:t>
            </a:r>
          </a:p>
        </p:txBody>
      </p:sp>
      <p:sp>
        <p:nvSpPr>
          <p:cNvPr id="1745922" name="Rectangle 2"/>
          <p:cNvSpPr>
            <a:spLocks noGrp="1" noChangeArrowheads="1"/>
          </p:cNvSpPr>
          <p:nvPr>
            <p:ph type="title"/>
          </p:nvPr>
        </p:nvSpPr>
        <p:spPr/>
        <p:txBody>
          <a:bodyPr/>
          <a:lstStyle/>
          <a:p>
            <a:pPr fontAlgn="auto">
              <a:spcAft>
                <a:spcPts val="0"/>
              </a:spcAft>
              <a:defRPr/>
            </a:pPr>
            <a:r>
              <a:rPr lang="en-US"/>
              <a:t>Preorder Traversal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idx="1"/>
          </p:nvPr>
        </p:nvSpPr>
        <p:spPr/>
        <p:txBody>
          <a:bodyPr/>
          <a:lstStyle/>
          <a:p>
            <a:r>
              <a:rPr lang="en-US" smtClean="0"/>
              <a:t>Then, we traverse the left and right subtrees of C getting D and E as a result. </a:t>
            </a:r>
          </a:p>
          <a:p>
            <a:endParaRPr lang="en-US" smtClean="0"/>
          </a:p>
          <a:p>
            <a:r>
              <a:rPr lang="en-US" smtClean="0"/>
              <a:t>Now, we have traversed the left subtree of the root containing A completely, so we move to traverse the right subtree of A. </a:t>
            </a:r>
          </a:p>
          <a:p>
            <a:endParaRPr lang="en-US" smtClean="0"/>
          </a:p>
          <a:p>
            <a:r>
              <a:rPr lang="en-US" smtClean="0"/>
              <a:t>The right subtree of A is empty, so its traversal does nothing. Thus the preorder traversal of the binary tree results in the values </a:t>
            </a:r>
            <a:r>
              <a:rPr lang="en-US" b="1" smtClean="0"/>
              <a:t>ABCDE</a:t>
            </a:r>
            <a:r>
              <a:rPr lang="en-US" smtClean="0"/>
              <a:t>.</a:t>
            </a:r>
          </a:p>
          <a:p>
            <a:endParaRPr lang="en-US" smtClean="0"/>
          </a:p>
        </p:txBody>
      </p:sp>
      <p:sp>
        <p:nvSpPr>
          <p:cNvPr id="1746946" name="Rectangle 2"/>
          <p:cNvSpPr>
            <a:spLocks noGrp="1" noChangeArrowheads="1"/>
          </p:cNvSpPr>
          <p:nvPr>
            <p:ph type="title"/>
          </p:nvPr>
        </p:nvSpPr>
        <p:spPr/>
        <p:txBody>
          <a:bodyPr/>
          <a:lstStyle/>
          <a:p>
            <a:pPr fontAlgn="auto">
              <a:spcAft>
                <a:spcPts val="0"/>
              </a:spcAft>
              <a:defRPr/>
            </a:pPr>
            <a:r>
              <a:rPr lang="en-US"/>
              <a:t>Preorder Traversal</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idx="1"/>
          </p:nvPr>
        </p:nvSpPr>
        <p:spPr/>
        <p:txBody>
          <a:bodyPr/>
          <a:lstStyle/>
          <a:p>
            <a:r>
              <a:rPr lang="en-US" smtClean="0"/>
              <a:t>For inorder traversal, we begin with the left subtree rooted at B of the root. </a:t>
            </a:r>
          </a:p>
          <a:p>
            <a:endParaRPr lang="en-US" smtClean="0"/>
          </a:p>
          <a:p>
            <a:r>
              <a:rPr lang="en-US" smtClean="0"/>
              <a:t>Before we visit the root of the left subtree, we must visit its left subtree, which is empty. </a:t>
            </a:r>
          </a:p>
          <a:p>
            <a:endParaRPr lang="en-US" smtClean="0"/>
          </a:p>
          <a:p>
            <a:r>
              <a:rPr lang="en-US" smtClean="0"/>
              <a:t>Hence the root of the left subtree rooted at B is visited first. Next, the right subtree of this node is traversed inorder. </a:t>
            </a:r>
          </a:p>
        </p:txBody>
      </p:sp>
      <p:sp>
        <p:nvSpPr>
          <p:cNvPr id="1747970" name="Rectangle 2"/>
          <p:cNvSpPr>
            <a:spLocks noGrp="1" noChangeArrowheads="1"/>
          </p:cNvSpPr>
          <p:nvPr>
            <p:ph type="title"/>
          </p:nvPr>
        </p:nvSpPr>
        <p:spPr/>
        <p:txBody>
          <a:bodyPr/>
          <a:lstStyle/>
          <a:p>
            <a:pPr fontAlgn="auto">
              <a:spcAft>
                <a:spcPts val="0"/>
              </a:spcAft>
              <a:defRPr/>
            </a:pPr>
            <a:r>
              <a:rPr lang="en-US"/>
              <a:t>Inorder Traversal</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idx="1"/>
          </p:nvPr>
        </p:nvSpPr>
        <p:spPr/>
        <p:txBody>
          <a:bodyPr/>
          <a:lstStyle/>
          <a:p>
            <a:r>
              <a:rPr lang="en-US" smtClean="0"/>
              <a:t>Again, first its left subtree containing only one node D is visited, then its root C is visited, and finally the right subtree of C that contains only one node E is visited. </a:t>
            </a:r>
          </a:p>
          <a:p>
            <a:endParaRPr lang="en-US" smtClean="0"/>
          </a:p>
          <a:p>
            <a:r>
              <a:rPr lang="en-US" smtClean="0"/>
              <a:t>After completing the left subtree of root A, we must visit the root A, and then traverse its right subtree, which is empty. </a:t>
            </a:r>
          </a:p>
          <a:p>
            <a:endParaRPr lang="en-US" smtClean="0"/>
          </a:p>
          <a:p>
            <a:r>
              <a:rPr lang="en-US" smtClean="0"/>
              <a:t>Thus, the complete inorder traversal of the binary tree results in values </a:t>
            </a:r>
            <a:r>
              <a:rPr lang="en-US" b="1" smtClean="0"/>
              <a:t>BDCEA</a:t>
            </a:r>
            <a:r>
              <a:rPr lang="en-US" smtClean="0"/>
              <a:t>.</a:t>
            </a:r>
          </a:p>
          <a:p>
            <a:endParaRPr lang="en-US" smtClean="0"/>
          </a:p>
        </p:txBody>
      </p:sp>
      <p:sp>
        <p:nvSpPr>
          <p:cNvPr id="1748994" name="Rectangle 2"/>
          <p:cNvSpPr>
            <a:spLocks noGrp="1" noChangeArrowheads="1"/>
          </p:cNvSpPr>
          <p:nvPr>
            <p:ph type="title"/>
          </p:nvPr>
        </p:nvSpPr>
        <p:spPr/>
        <p:txBody>
          <a:bodyPr/>
          <a:lstStyle/>
          <a:p>
            <a:pPr fontAlgn="auto">
              <a:spcAft>
                <a:spcPts val="0"/>
              </a:spcAft>
              <a:defRPr/>
            </a:pPr>
            <a:r>
              <a:rPr lang="en-US"/>
              <a:t>Inorder Traversal</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idx="1"/>
          </p:nvPr>
        </p:nvSpPr>
        <p:spPr>
          <a:xfrm>
            <a:off x="533400" y="1371600"/>
            <a:ext cx="8153400" cy="4724400"/>
          </a:xfrm>
        </p:spPr>
        <p:txBody>
          <a:bodyPr/>
          <a:lstStyle/>
          <a:p>
            <a:pPr>
              <a:lnSpc>
                <a:spcPct val="90000"/>
              </a:lnSpc>
            </a:pPr>
            <a:r>
              <a:rPr lang="en-US" smtClean="0"/>
              <a:t>For postorder traversal, we must traverse both the left and the right subtrees of each node before visiting the node itself. </a:t>
            </a:r>
          </a:p>
          <a:p>
            <a:pPr>
              <a:lnSpc>
                <a:spcPct val="90000"/>
              </a:lnSpc>
            </a:pPr>
            <a:endParaRPr lang="en-US" smtClean="0"/>
          </a:p>
          <a:p>
            <a:pPr>
              <a:lnSpc>
                <a:spcPct val="90000"/>
              </a:lnSpc>
            </a:pPr>
            <a:r>
              <a:rPr lang="en-US" smtClean="0"/>
              <a:t>Hence, we traverse the left subtree in postorder yielding values D, E, C and B. </a:t>
            </a:r>
          </a:p>
          <a:p>
            <a:pPr>
              <a:lnSpc>
                <a:spcPct val="90000"/>
              </a:lnSpc>
            </a:pPr>
            <a:endParaRPr lang="en-US" smtClean="0"/>
          </a:p>
          <a:p>
            <a:pPr>
              <a:lnSpc>
                <a:spcPct val="90000"/>
              </a:lnSpc>
            </a:pPr>
            <a:r>
              <a:rPr lang="en-US" smtClean="0"/>
              <a:t>Then we traverse the empty right subtree of root A, and finally we visit the root which is always the last node to be visited in a postorder traversal. </a:t>
            </a:r>
          </a:p>
          <a:p>
            <a:pPr>
              <a:lnSpc>
                <a:spcPct val="90000"/>
              </a:lnSpc>
            </a:pPr>
            <a:endParaRPr lang="en-US" smtClean="0"/>
          </a:p>
          <a:p>
            <a:pPr>
              <a:lnSpc>
                <a:spcPct val="90000"/>
              </a:lnSpc>
            </a:pPr>
            <a:r>
              <a:rPr lang="en-US" smtClean="0"/>
              <a:t>Thus, the complete postorder traversal of the tree results in </a:t>
            </a:r>
            <a:r>
              <a:rPr lang="en-US" b="1" smtClean="0"/>
              <a:t>DECBA</a:t>
            </a:r>
            <a:r>
              <a:rPr lang="en-US" smtClean="0"/>
              <a:t>.</a:t>
            </a:r>
          </a:p>
        </p:txBody>
      </p:sp>
      <p:sp>
        <p:nvSpPr>
          <p:cNvPr id="1750018" name="Rectangle 2"/>
          <p:cNvSpPr>
            <a:spLocks noGrp="1" noChangeArrowheads="1"/>
          </p:cNvSpPr>
          <p:nvPr>
            <p:ph type="title"/>
          </p:nvPr>
        </p:nvSpPr>
        <p:spPr/>
        <p:txBody>
          <a:bodyPr/>
          <a:lstStyle/>
          <a:p>
            <a:pPr fontAlgn="auto">
              <a:spcAft>
                <a:spcPts val="0"/>
              </a:spcAft>
              <a:defRPr/>
            </a:pPr>
            <a:r>
              <a:rPr lang="en-US"/>
              <a:t>Postorder Traversal</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idx="1"/>
          </p:nvPr>
        </p:nvSpPr>
        <p:spPr/>
        <p:txBody>
          <a:bodyPr/>
          <a:lstStyle/>
          <a:p>
            <a:pPr>
              <a:lnSpc>
                <a:spcPct val="90000"/>
              </a:lnSpc>
            </a:pPr>
            <a:r>
              <a:rPr lang="en-US" sz="2000" smtClean="0"/>
              <a:t>void preorder (p)</a:t>
            </a:r>
          </a:p>
          <a:p>
            <a:pPr>
              <a:lnSpc>
                <a:spcPct val="90000"/>
              </a:lnSpc>
            </a:pPr>
            <a:r>
              <a:rPr lang="en-US" sz="2000" smtClean="0"/>
              <a:t>struct btreenode *p;</a:t>
            </a:r>
          </a:p>
          <a:p>
            <a:pPr>
              <a:lnSpc>
                <a:spcPct val="90000"/>
              </a:lnSpc>
            </a:pPr>
            <a:r>
              <a:rPr lang="en-US" sz="2000" smtClean="0"/>
              <a:t> {</a:t>
            </a:r>
          </a:p>
          <a:p>
            <a:pPr>
              <a:lnSpc>
                <a:spcPct val="90000"/>
              </a:lnSpc>
            </a:pPr>
            <a:r>
              <a:rPr lang="en-US" sz="2000" smtClean="0"/>
              <a:t>  /* Checking for an empty tree */</a:t>
            </a:r>
          </a:p>
          <a:p>
            <a:pPr>
              <a:lnSpc>
                <a:spcPct val="90000"/>
              </a:lnSpc>
            </a:pPr>
            <a:r>
              <a:rPr lang="en-US" sz="2000" smtClean="0"/>
              <a:t>  if ( p != null)</a:t>
            </a:r>
          </a:p>
          <a:p>
            <a:pPr>
              <a:lnSpc>
                <a:spcPct val="90000"/>
              </a:lnSpc>
            </a:pPr>
            <a:r>
              <a:rPr lang="en-US" sz="2000" smtClean="0"/>
              <a:t>   {</a:t>
            </a:r>
          </a:p>
          <a:p>
            <a:pPr>
              <a:lnSpc>
                <a:spcPct val="90000"/>
              </a:lnSpc>
            </a:pPr>
            <a:r>
              <a:rPr lang="en-US" sz="2000" smtClean="0"/>
              <a:t>    /* print the value of the root node */</a:t>
            </a:r>
          </a:p>
          <a:p>
            <a:pPr>
              <a:lnSpc>
                <a:spcPct val="90000"/>
              </a:lnSpc>
            </a:pPr>
            <a:r>
              <a:rPr lang="en-US" sz="2000" smtClean="0"/>
              <a:t>    printf(“%d”, p-&gt;info);</a:t>
            </a:r>
          </a:p>
          <a:p>
            <a:pPr>
              <a:lnSpc>
                <a:spcPct val="90000"/>
              </a:lnSpc>
            </a:pPr>
            <a:r>
              <a:rPr lang="en-US" sz="2000" smtClean="0"/>
              <a:t>    /* traverse its left subtree */</a:t>
            </a:r>
          </a:p>
          <a:p>
            <a:pPr>
              <a:lnSpc>
                <a:spcPct val="90000"/>
              </a:lnSpc>
            </a:pPr>
            <a:r>
              <a:rPr lang="en-US" sz="2000" smtClean="0"/>
              <a:t>    preorder(p-&gt;left);</a:t>
            </a:r>
          </a:p>
          <a:p>
            <a:pPr>
              <a:lnSpc>
                <a:spcPct val="90000"/>
              </a:lnSpc>
            </a:pPr>
            <a:r>
              <a:rPr lang="en-US" sz="2000" smtClean="0"/>
              <a:t>    /* traverse its right subtree */</a:t>
            </a:r>
          </a:p>
          <a:p>
            <a:pPr>
              <a:lnSpc>
                <a:spcPct val="90000"/>
              </a:lnSpc>
            </a:pPr>
            <a:r>
              <a:rPr lang="en-US" sz="2000" smtClean="0"/>
              <a:t>    preorder(p-&gt;right);</a:t>
            </a:r>
          </a:p>
          <a:p>
            <a:pPr>
              <a:lnSpc>
                <a:spcPct val="90000"/>
              </a:lnSpc>
            </a:pPr>
            <a:r>
              <a:rPr lang="en-US" sz="2000" smtClean="0"/>
              <a:t>   }</a:t>
            </a:r>
          </a:p>
          <a:p>
            <a:pPr>
              <a:lnSpc>
                <a:spcPct val="90000"/>
              </a:lnSpc>
            </a:pPr>
            <a:r>
              <a:rPr lang="en-US" sz="2000" smtClean="0"/>
              <a:t> } </a:t>
            </a:r>
          </a:p>
        </p:txBody>
      </p:sp>
      <p:sp>
        <p:nvSpPr>
          <p:cNvPr id="1751042" name="Rectangle 2"/>
          <p:cNvSpPr>
            <a:spLocks noGrp="1" noChangeArrowheads="1"/>
          </p:cNvSpPr>
          <p:nvPr>
            <p:ph type="title"/>
          </p:nvPr>
        </p:nvSpPr>
        <p:spPr/>
        <p:txBody>
          <a:bodyPr/>
          <a:lstStyle/>
          <a:p>
            <a:pPr fontAlgn="auto">
              <a:spcAft>
                <a:spcPts val="0"/>
              </a:spcAft>
              <a:defRPr/>
            </a:pPr>
            <a:r>
              <a:rPr lang="en-US"/>
              <a:t>Code - Preorder Traversal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lstStyle/>
          <a:p>
            <a:endParaRPr lang="en-US" smtClean="0"/>
          </a:p>
        </p:txBody>
      </p:sp>
      <p:sp>
        <p:nvSpPr>
          <p:cNvPr id="1591298" name="Rectangle 2"/>
          <p:cNvSpPr>
            <a:spLocks noGrp="1" noChangeArrowheads="1"/>
          </p:cNvSpPr>
          <p:nvPr>
            <p:ph type="title"/>
          </p:nvPr>
        </p:nvSpPr>
        <p:spPr/>
        <p:txBody>
          <a:bodyPr/>
          <a:lstStyle/>
          <a:p>
            <a:pPr fontAlgn="auto">
              <a:spcAft>
                <a:spcPts val="0"/>
              </a:spcAft>
              <a:defRPr/>
            </a:pPr>
            <a:r>
              <a:rPr lang="en-US"/>
              <a:t>The malloc( ) Function</a:t>
            </a:r>
          </a:p>
        </p:txBody>
      </p:sp>
      <p:grpSp>
        <p:nvGrpSpPr>
          <p:cNvPr id="23556" name="Group 4"/>
          <p:cNvGrpSpPr>
            <a:grpSpLocks/>
          </p:cNvGrpSpPr>
          <p:nvPr/>
        </p:nvGrpSpPr>
        <p:grpSpPr bwMode="auto">
          <a:xfrm>
            <a:off x="1295400" y="2209800"/>
            <a:ext cx="6400800" cy="3429000"/>
            <a:chOff x="2061" y="1624"/>
            <a:chExt cx="8640" cy="4320"/>
          </a:xfrm>
        </p:grpSpPr>
        <p:sp>
          <p:nvSpPr>
            <p:cNvPr id="23557" name="Text Box 5"/>
            <p:cNvSpPr txBox="1">
              <a:spLocks noChangeArrowheads="1"/>
            </p:cNvSpPr>
            <p:nvPr/>
          </p:nvSpPr>
          <p:spPr bwMode="auto">
            <a:xfrm>
              <a:off x="2241" y="2524"/>
              <a:ext cx="900" cy="540"/>
            </a:xfrm>
            <a:prstGeom prst="rect">
              <a:avLst/>
            </a:prstGeom>
            <a:solidFill>
              <a:srgbClr val="FFFFFF"/>
            </a:solidFill>
            <a:ln w="9525">
              <a:noFill/>
              <a:miter lim="800000"/>
              <a:headEnd/>
              <a:tailEnd/>
            </a:ln>
          </p:spPr>
          <p:txBody>
            <a:bodyPr/>
            <a:lstStyle/>
            <a:p>
              <a:pPr algn="ctr"/>
              <a:r>
                <a:rPr lang="en-US" sz="1200" b="1"/>
                <a:t>ptr</a:t>
              </a:r>
              <a:endParaRPr lang="en-US" sz="2400"/>
            </a:p>
          </p:txBody>
        </p:sp>
        <p:grpSp>
          <p:nvGrpSpPr>
            <p:cNvPr id="23558" name="Group 6"/>
            <p:cNvGrpSpPr>
              <a:grpSpLocks/>
            </p:cNvGrpSpPr>
            <p:nvPr/>
          </p:nvGrpSpPr>
          <p:grpSpPr bwMode="auto">
            <a:xfrm>
              <a:off x="2061" y="1624"/>
              <a:ext cx="8640" cy="4320"/>
              <a:chOff x="2241" y="7564"/>
              <a:chExt cx="8640" cy="4320"/>
            </a:xfrm>
          </p:grpSpPr>
          <p:sp>
            <p:nvSpPr>
              <p:cNvPr id="23559" name="Line 7"/>
              <p:cNvSpPr>
                <a:spLocks noChangeShapeType="1"/>
              </p:cNvSpPr>
              <p:nvPr/>
            </p:nvSpPr>
            <p:spPr bwMode="auto">
              <a:xfrm>
                <a:off x="3897" y="7564"/>
                <a:ext cx="0" cy="4320"/>
              </a:xfrm>
              <a:prstGeom prst="line">
                <a:avLst/>
              </a:prstGeom>
              <a:noFill/>
              <a:ln w="9525">
                <a:solidFill>
                  <a:srgbClr val="000000"/>
                </a:solidFill>
                <a:round/>
                <a:headEnd/>
                <a:tailEnd/>
              </a:ln>
            </p:spPr>
            <p:txBody>
              <a:bodyPr/>
              <a:lstStyle/>
              <a:p>
                <a:endParaRPr lang="en-US"/>
              </a:p>
            </p:txBody>
          </p:sp>
          <p:sp>
            <p:nvSpPr>
              <p:cNvPr id="23560" name="Rectangle 8"/>
              <p:cNvSpPr>
                <a:spLocks noChangeArrowheads="1"/>
              </p:cNvSpPr>
              <p:nvPr/>
            </p:nvSpPr>
            <p:spPr bwMode="auto">
              <a:xfrm>
                <a:off x="2457" y="8876"/>
                <a:ext cx="1008" cy="864"/>
              </a:xfrm>
              <a:prstGeom prst="rect">
                <a:avLst/>
              </a:prstGeom>
              <a:solidFill>
                <a:srgbClr val="FFFFFF"/>
              </a:solidFill>
              <a:ln w="9525">
                <a:solidFill>
                  <a:srgbClr val="000000"/>
                </a:solidFill>
                <a:miter lim="800000"/>
                <a:headEnd/>
                <a:tailEnd/>
              </a:ln>
            </p:spPr>
            <p:txBody>
              <a:bodyPr/>
              <a:lstStyle/>
              <a:p>
                <a:r>
                  <a:rPr lang="en-US" sz="1600" b="1"/>
                  <a:t>100</a:t>
                </a:r>
                <a:endParaRPr lang="en-US" sz="2400"/>
              </a:p>
            </p:txBody>
          </p:sp>
          <p:sp>
            <p:nvSpPr>
              <p:cNvPr id="23561" name="Rectangle 9"/>
              <p:cNvSpPr>
                <a:spLocks noChangeArrowheads="1"/>
              </p:cNvSpPr>
              <p:nvPr/>
            </p:nvSpPr>
            <p:spPr bwMode="auto">
              <a:xfrm>
                <a:off x="4185" y="8876"/>
                <a:ext cx="6336" cy="720"/>
              </a:xfrm>
              <a:prstGeom prst="rect">
                <a:avLst/>
              </a:prstGeom>
              <a:solidFill>
                <a:srgbClr val="FFFFFF"/>
              </a:solidFill>
              <a:ln w="9525">
                <a:solidFill>
                  <a:srgbClr val="000000"/>
                </a:solidFill>
                <a:miter lim="800000"/>
                <a:headEnd/>
                <a:tailEnd/>
              </a:ln>
            </p:spPr>
            <p:txBody>
              <a:bodyPr/>
              <a:lstStyle/>
              <a:p>
                <a:endParaRPr lang="en-US"/>
              </a:p>
            </p:txBody>
          </p:sp>
          <p:sp>
            <p:nvSpPr>
              <p:cNvPr id="23562" name="Line 10"/>
              <p:cNvSpPr>
                <a:spLocks noChangeShapeType="1"/>
              </p:cNvSpPr>
              <p:nvPr/>
            </p:nvSpPr>
            <p:spPr bwMode="auto">
              <a:xfrm>
                <a:off x="4617" y="8876"/>
                <a:ext cx="0" cy="720"/>
              </a:xfrm>
              <a:prstGeom prst="line">
                <a:avLst/>
              </a:prstGeom>
              <a:noFill/>
              <a:ln w="9525">
                <a:solidFill>
                  <a:srgbClr val="000000"/>
                </a:solidFill>
                <a:round/>
                <a:headEnd/>
                <a:tailEnd/>
              </a:ln>
            </p:spPr>
            <p:txBody>
              <a:bodyPr/>
              <a:lstStyle/>
              <a:p>
                <a:endParaRPr lang="en-US"/>
              </a:p>
            </p:txBody>
          </p:sp>
          <p:sp>
            <p:nvSpPr>
              <p:cNvPr id="23563" name="Line 11"/>
              <p:cNvSpPr>
                <a:spLocks noChangeShapeType="1"/>
              </p:cNvSpPr>
              <p:nvPr/>
            </p:nvSpPr>
            <p:spPr bwMode="auto">
              <a:xfrm>
                <a:off x="5049" y="8876"/>
                <a:ext cx="0" cy="720"/>
              </a:xfrm>
              <a:prstGeom prst="line">
                <a:avLst/>
              </a:prstGeom>
              <a:noFill/>
              <a:ln w="9525">
                <a:solidFill>
                  <a:srgbClr val="000000"/>
                </a:solidFill>
                <a:round/>
                <a:headEnd/>
                <a:tailEnd/>
              </a:ln>
            </p:spPr>
            <p:txBody>
              <a:bodyPr/>
              <a:lstStyle/>
              <a:p>
                <a:endParaRPr lang="en-US"/>
              </a:p>
            </p:txBody>
          </p:sp>
          <p:sp>
            <p:nvSpPr>
              <p:cNvPr id="23564" name="Line 12"/>
              <p:cNvSpPr>
                <a:spLocks noChangeShapeType="1"/>
              </p:cNvSpPr>
              <p:nvPr/>
            </p:nvSpPr>
            <p:spPr bwMode="auto">
              <a:xfrm>
                <a:off x="5481" y="8876"/>
                <a:ext cx="0" cy="720"/>
              </a:xfrm>
              <a:prstGeom prst="line">
                <a:avLst/>
              </a:prstGeom>
              <a:noFill/>
              <a:ln w="9525">
                <a:solidFill>
                  <a:srgbClr val="000000"/>
                </a:solidFill>
                <a:round/>
                <a:headEnd/>
                <a:tailEnd/>
              </a:ln>
            </p:spPr>
            <p:txBody>
              <a:bodyPr/>
              <a:lstStyle/>
              <a:p>
                <a:endParaRPr lang="en-US"/>
              </a:p>
            </p:txBody>
          </p:sp>
          <p:sp>
            <p:nvSpPr>
              <p:cNvPr id="23565" name="Line 13"/>
              <p:cNvSpPr>
                <a:spLocks noChangeShapeType="1"/>
              </p:cNvSpPr>
              <p:nvPr/>
            </p:nvSpPr>
            <p:spPr bwMode="auto">
              <a:xfrm>
                <a:off x="5913" y="8876"/>
                <a:ext cx="0" cy="720"/>
              </a:xfrm>
              <a:prstGeom prst="line">
                <a:avLst/>
              </a:prstGeom>
              <a:noFill/>
              <a:ln w="9525">
                <a:solidFill>
                  <a:srgbClr val="000000"/>
                </a:solidFill>
                <a:round/>
                <a:headEnd/>
                <a:tailEnd/>
              </a:ln>
            </p:spPr>
            <p:txBody>
              <a:bodyPr/>
              <a:lstStyle/>
              <a:p>
                <a:endParaRPr lang="en-US"/>
              </a:p>
            </p:txBody>
          </p:sp>
          <p:sp>
            <p:nvSpPr>
              <p:cNvPr id="23566" name="Line 14"/>
              <p:cNvSpPr>
                <a:spLocks noChangeShapeType="1"/>
              </p:cNvSpPr>
              <p:nvPr/>
            </p:nvSpPr>
            <p:spPr bwMode="auto">
              <a:xfrm>
                <a:off x="6345" y="8876"/>
                <a:ext cx="0" cy="720"/>
              </a:xfrm>
              <a:prstGeom prst="line">
                <a:avLst/>
              </a:prstGeom>
              <a:noFill/>
              <a:ln w="9525">
                <a:solidFill>
                  <a:srgbClr val="000000"/>
                </a:solidFill>
                <a:round/>
                <a:headEnd/>
                <a:tailEnd/>
              </a:ln>
            </p:spPr>
            <p:txBody>
              <a:bodyPr/>
              <a:lstStyle/>
              <a:p>
                <a:endParaRPr lang="en-US"/>
              </a:p>
            </p:txBody>
          </p:sp>
          <p:sp>
            <p:nvSpPr>
              <p:cNvPr id="23567" name="Line 15"/>
              <p:cNvSpPr>
                <a:spLocks noChangeShapeType="1"/>
              </p:cNvSpPr>
              <p:nvPr/>
            </p:nvSpPr>
            <p:spPr bwMode="auto">
              <a:xfrm>
                <a:off x="6777" y="8876"/>
                <a:ext cx="0" cy="720"/>
              </a:xfrm>
              <a:prstGeom prst="line">
                <a:avLst/>
              </a:prstGeom>
              <a:noFill/>
              <a:ln w="9525">
                <a:solidFill>
                  <a:srgbClr val="000000"/>
                </a:solidFill>
                <a:round/>
                <a:headEnd/>
                <a:tailEnd/>
              </a:ln>
            </p:spPr>
            <p:txBody>
              <a:bodyPr/>
              <a:lstStyle/>
              <a:p>
                <a:endParaRPr lang="en-US"/>
              </a:p>
            </p:txBody>
          </p:sp>
          <p:sp>
            <p:nvSpPr>
              <p:cNvPr id="23568" name="Line 16"/>
              <p:cNvSpPr>
                <a:spLocks noChangeShapeType="1"/>
              </p:cNvSpPr>
              <p:nvPr/>
            </p:nvSpPr>
            <p:spPr bwMode="auto">
              <a:xfrm>
                <a:off x="7209" y="8876"/>
                <a:ext cx="0" cy="720"/>
              </a:xfrm>
              <a:prstGeom prst="line">
                <a:avLst/>
              </a:prstGeom>
              <a:noFill/>
              <a:ln w="9525">
                <a:solidFill>
                  <a:srgbClr val="000000"/>
                </a:solidFill>
                <a:round/>
                <a:headEnd/>
                <a:tailEnd/>
              </a:ln>
            </p:spPr>
            <p:txBody>
              <a:bodyPr/>
              <a:lstStyle/>
              <a:p>
                <a:endParaRPr lang="en-US"/>
              </a:p>
            </p:txBody>
          </p:sp>
          <p:sp>
            <p:nvSpPr>
              <p:cNvPr id="23569" name="Line 17"/>
              <p:cNvSpPr>
                <a:spLocks noChangeShapeType="1"/>
              </p:cNvSpPr>
              <p:nvPr/>
            </p:nvSpPr>
            <p:spPr bwMode="auto">
              <a:xfrm>
                <a:off x="7641" y="8876"/>
                <a:ext cx="0" cy="720"/>
              </a:xfrm>
              <a:prstGeom prst="line">
                <a:avLst/>
              </a:prstGeom>
              <a:noFill/>
              <a:ln w="9525">
                <a:solidFill>
                  <a:srgbClr val="000000"/>
                </a:solidFill>
                <a:round/>
                <a:headEnd/>
                <a:tailEnd/>
              </a:ln>
            </p:spPr>
            <p:txBody>
              <a:bodyPr/>
              <a:lstStyle/>
              <a:p>
                <a:endParaRPr lang="en-US"/>
              </a:p>
            </p:txBody>
          </p:sp>
          <p:sp>
            <p:nvSpPr>
              <p:cNvPr id="23570" name="Line 18"/>
              <p:cNvSpPr>
                <a:spLocks noChangeShapeType="1"/>
              </p:cNvSpPr>
              <p:nvPr/>
            </p:nvSpPr>
            <p:spPr bwMode="auto">
              <a:xfrm>
                <a:off x="8073" y="8876"/>
                <a:ext cx="0" cy="720"/>
              </a:xfrm>
              <a:prstGeom prst="line">
                <a:avLst/>
              </a:prstGeom>
              <a:noFill/>
              <a:ln w="9525">
                <a:solidFill>
                  <a:srgbClr val="000000"/>
                </a:solidFill>
                <a:round/>
                <a:headEnd/>
                <a:tailEnd/>
              </a:ln>
            </p:spPr>
            <p:txBody>
              <a:bodyPr/>
              <a:lstStyle/>
              <a:p>
                <a:endParaRPr lang="en-US"/>
              </a:p>
            </p:txBody>
          </p:sp>
          <p:sp>
            <p:nvSpPr>
              <p:cNvPr id="23571" name="Line 19"/>
              <p:cNvSpPr>
                <a:spLocks noChangeShapeType="1"/>
              </p:cNvSpPr>
              <p:nvPr/>
            </p:nvSpPr>
            <p:spPr bwMode="auto">
              <a:xfrm>
                <a:off x="9081" y="8876"/>
                <a:ext cx="0" cy="720"/>
              </a:xfrm>
              <a:prstGeom prst="line">
                <a:avLst/>
              </a:prstGeom>
              <a:noFill/>
              <a:ln w="9525">
                <a:solidFill>
                  <a:srgbClr val="000000"/>
                </a:solidFill>
                <a:round/>
                <a:headEnd/>
                <a:tailEnd/>
              </a:ln>
            </p:spPr>
            <p:txBody>
              <a:bodyPr/>
              <a:lstStyle/>
              <a:p>
                <a:endParaRPr lang="en-US"/>
              </a:p>
            </p:txBody>
          </p:sp>
          <p:sp>
            <p:nvSpPr>
              <p:cNvPr id="23572" name="Line 20"/>
              <p:cNvSpPr>
                <a:spLocks noChangeShapeType="1"/>
              </p:cNvSpPr>
              <p:nvPr/>
            </p:nvSpPr>
            <p:spPr bwMode="auto">
              <a:xfrm>
                <a:off x="9801" y="8876"/>
                <a:ext cx="0" cy="720"/>
              </a:xfrm>
              <a:prstGeom prst="line">
                <a:avLst/>
              </a:prstGeom>
              <a:noFill/>
              <a:ln w="9525">
                <a:solidFill>
                  <a:srgbClr val="000000"/>
                </a:solidFill>
                <a:round/>
                <a:headEnd/>
                <a:tailEnd/>
              </a:ln>
            </p:spPr>
            <p:txBody>
              <a:bodyPr/>
              <a:lstStyle/>
              <a:p>
                <a:endParaRPr lang="en-US"/>
              </a:p>
            </p:txBody>
          </p:sp>
          <p:sp>
            <p:nvSpPr>
              <p:cNvPr id="23573" name="Line 21"/>
              <p:cNvSpPr>
                <a:spLocks noChangeShapeType="1"/>
              </p:cNvSpPr>
              <p:nvPr/>
            </p:nvSpPr>
            <p:spPr bwMode="auto">
              <a:xfrm>
                <a:off x="8505" y="8876"/>
                <a:ext cx="0" cy="720"/>
              </a:xfrm>
              <a:prstGeom prst="line">
                <a:avLst/>
              </a:prstGeom>
              <a:noFill/>
              <a:ln w="9525">
                <a:solidFill>
                  <a:srgbClr val="000000"/>
                </a:solidFill>
                <a:round/>
                <a:headEnd/>
                <a:tailEnd/>
              </a:ln>
            </p:spPr>
            <p:txBody>
              <a:bodyPr/>
              <a:lstStyle/>
              <a:p>
                <a:endParaRPr lang="en-US"/>
              </a:p>
            </p:txBody>
          </p:sp>
          <p:sp>
            <p:nvSpPr>
              <p:cNvPr id="23574" name="Line 22"/>
              <p:cNvSpPr>
                <a:spLocks noChangeShapeType="1"/>
              </p:cNvSpPr>
              <p:nvPr/>
            </p:nvSpPr>
            <p:spPr bwMode="auto">
              <a:xfrm>
                <a:off x="4329" y="10316"/>
                <a:ext cx="4608" cy="0"/>
              </a:xfrm>
              <a:prstGeom prst="line">
                <a:avLst/>
              </a:prstGeom>
              <a:noFill/>
              <a:ln w="9525">
                <a:solidFill>
                  <a:srgbClr val="000000"/>
                </a:solidFill>
                <a:round/>
                <a:headEnd type="triangle" w="med" len="med"/>
                <a:tailEnd type="triangle" w="med" len="med"/>
              </a:ln>
            </p:spPr>
            <p:txBody>
              <a:bodyPr/>
              <a:lstStyle/>
              <a:p>
                <a:endParaRPr lang="en-US"/>
              </a:p>
            </p:txBody>
          </p:sp>
          <p:sp>
            <p:nvSpPr>
              <p:cNvPr id="23575" name="Line 23"/>
              <p:cNvSpPr>
                <a:spLocks noChangeShapeType="1"/>
              </p:cNvSpPr>
              <p:nvPr/>
            </p:nvSpPr>
            <p:spPr bwMode="auto">
              <a:xfrm>
                <a:off x="9513" y="10316"/>
                <a:ext cx="1008" cy="0"/>
              </a:xfrm>
              <a:prstGeom prst="line">
                <a:avLst/>
              </a:prstGeom>
              <a:noFill/>
              <a:ln w="9525">
                <a:solidFill>
                  <a:srgbClr val="000000"/>
                </a:solidFill>
                <a:round/>
                <a:headEnd type="triangle" w="med" len="med"/>
                <a:tailEnd type="triangle" w="med" len="med"/>
              </a:ln>
            </p:spPr>
            <p:txBody>
              <a:bodyPr/>
              <a:lstStyle/>
              <a:p>
                <a:endParaRPr lang="en-US"/>
              </a:p>
            </p:txBody>
          </p:sp>
          <p:sp>
            <p:nvSpPr>
              <p:cNvPr id="23576" name="Line 24"/>
              <p:cNvSpPr>
                <a:spLocks noChangeShapeType="1"/>
              </p:cNvSpPr>
              <p:nvPr/>
            </p:nvSpPr>
            <p:spPr bwMode="auto">
              <a:xfrm>
                <a:off x="3465" y="9308"/>
                <a:ext cx="720" cy="0"/>
              </a:xfrm>
              <a:prstGeom prst="line">
                <a:avLst/>
              </a:prstGeom>
              <a:noFill/>
              <a:ln w="9525">
                <a:solidFill>
                  <a:srgbClr val="000000"/>
                </a:solidFill>
                <a:round/>
                <a:headEnd/>
                <a:tailEnd type="triangle" w="med" len="med"/>
              </a:ln>
            </p:spPr>
            <p:txBody>
              <a:bodyPr/>
              <a:lstStyle/>
              <a:p>
                <a:endParaRPr lang="en-US"/>
              </a:p>
            </p:txBody>
          </p:sp>
          <p:sp>
            <p:nvSpPr>
              <p:cNvPr id="23577" name="Text Box 25"/>
              <p:cNvSpPr txBox="1">
                <a:spLocks noChangeArrowheads="1"/>
              </p:cNvSpPr>
              <p:nvPr/>
            </p:nvSpPr>
            <p:spPr bwMode="auto">
              <a:xfrm>
                <a:off x="2241" y="7744"/>
                <a:ext cx="1260" cy="540"/>
              </a:xfrm>
              <a:prstGeom prst="rect">
                <a:avLst/>
              </a:prstGeom>
              <a:solidFill>
                <a:srgbClr val="FFFFFF"/>
              </a:solidFill>
              <a:ln w="9525">
                <a:noFill/>
                <a:miter lim="800000"/>
                <a:headEnd/>
                <a:tailEnd/>
              </a:ln>
            </p:spPr>
            <p:txBody>
              <a:bodyPr/>
              <a:lstStyle/>
              <a:p>
                <a:pPr algn="ctr"/>
                <a:r>
                  <a:rPr lang="en-US" sz="1600" b="1"/>
                  <a:t>Stack</a:t>
                </a:r>
                <a:endParaRPr lang="en-US" sz="1600"/>
              </a:p>
            </p:txBody>
          </p:sp>
          <p:sp>
            <p:nvSpPr>
              <p:cNvPr id="23578" name="Text Box 26"/>
              <p:cNvSpPr txBox="1">
                <a:spLocks noChangeArrowheads="1"/>
              </p:cNvSpPr>
              <p:nvPr/>
            </p:nvSpPr>
            <p:spPr bwMode="auto">
              <a:xfrm>
                <a:off x="5841" y="7744"/>
                <a:ext cx="1260" cy="540"/>
              </a:xfrm>
              <a:prstGeom prst="rect">
                <a:avLst/>
              </a:prstGeom>
              <a:solidFill>
                <a:srgbClr val="FFFFFF"/>
              </a:solidFill>
              <a:ln w="9525">
                <a:noFill/>
                <a:miter lim="800000"/>
                <a:headEnd/>
                <a:tailEnd/>
              </a:ln>
            </p:spPr>
            <p:txBody>
              <a:bodyPr/>
              <a:lstStyle/>
              <a:p>
                <a:pPr algn="ctr"/>
                <a:r>
                  <a:rPr lang="en-US" sz="1600" b="1"/>
                  <a:t>Heap</a:t>
                </a:r>
                <a:endParaRPr lang="en-US" sz="1600"/>
              </a:p>
            </p:txBody>
          </p:sp>
          <p:sp>
            <p:nvSpPr>
              <p:cNvPr id="23579" name="Text Box 27"/>
              <p:cNvSpPr txBox="1">
                <a:spLocks noChangeArrowheads="1"/>
              </p:cNvSpPr>
              <p:nvPr/>
            </p:nvSpPr>
            <p:spPr bwMode="auto">
              <a:xfrm>
                <a:off x="5301" y="9724"/>
                <a:ext cx="1800" cy="540"/>
              </a:xfrm>
              <a:prstGeom prst="rect">
                <a:avLst/>
              </a:prstGeom>
              <a:solidFill>
                <a:srgbClr val="FFFFFF"/>
              </a:solidFill>
              <a:ln w="9525">
                <a:noFill/>
                <a:miter lim="800000"/>
                <a:headEnd/>
                <a:tailEnd/>
              </a:ln>
            </p:spPr>
            <p:txBody>
              <a:bodyPr/>
              <a:lstStyle/>
              <a:p>
                <a:pPr algn="ctr"/>
                <a:r>
                  <a:rPr lang="en-US" sz="1200" b="1"/>
                  <a:t>Name</a:t>
                </a:r>
                <a:endParaRPr lang="en-US" sz="2400"/>
              </a:p>
            </p:txBody>
          </p:sp>
          <p:sp>
            <p:nvSpPr>
              <p:cNvPr id="23580" name="Text Box 28"/>
              <p:cNvSpPr txBox="1">
                <a:spLocks noChangeArrowheads="1"/>
              </p:cNvSpPr>
              <p:nvPr/>
            </p:nvSpPr>
            <p:spPr bwMode="auto">
              <a:xfrm>
                <a:off x="9081" y="9724"/>
                <a:ext cx="1800" cy="540"/>
              </a:xfrm>
              <a:prstGeom prst="rect">
                <a:avLst/>
              </a:prstGeom>
              <a:solidFill>
                <a:srgbClr val="FFFFFF"/>
              </a:solidFill>
              <a:ln w="9525">
                <a:noFill/>
                <a:miter lim="800000"/>
                <a:headEnd/>
                <a:tailEnd/>
              </a:ln>
            </p:spPr>
            <p:txBody>
              <a:bodyPr/>
              <a:lstStyle/>
              <a:p>
                <a:pPr algn="ctr"/>
                <a:r>
                  <a:rPr lang="en-US" sz="1200" b="1"/>
                  <a:t>Marks</a:t>
                </a:r>
                <a:endParaRPr lang="en-US" sz="2400"/>
              </a:p>
            </p:txBody>
          </p:sp>
          <p:sp>
            <p:nvSpPr>
              <p:cNvPr id="23581" name="Text Box 29"/>
              <p:cNvSpPr txBox="1">
                <a:spLocks noChangeArrowheads="1"/>
              </p:cNvSpPr>
              <p:nvPr/>
            </p:nvSpPr>
            <p:spPr bwMode="auto">
              <a:xfrm>
                <a:off x="4041" y="8284"/>
                <a:ext cx="720" cy="540"/>
              </a:xfrm>
              <a:prstGeom prst="rect">
                <a:avLst/>
              </a:prstGeom>
              <a:solidFill>
                <a:srgbClr val="FFFFFF"/>
              </a:solidFill>
              <a:ln w="9525">
                <a:noFill/>
                <a:miter lim="800000"/>
                <a:headEnd/>
                <a:tailEnd/>
              </a:ln>
            </p:spPr>
            <p:txBody>
              <a:bodyPr/>
              <a:lstStyle/>
              <a:p>
                <a:r>
                  <a:rPr lang="en-US" sz="1200" b="1"/>
                  <a:t>100</a:t>
                </a:r>
                <a:endParaRPr lang="en-US" sz="2400"/>
              </a:p>
            </p:txBody>
          </p:sp>
        </p:grpSp>
      </p:gr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idx="1"/>
          </p:nvPr>
        </p:nvSpPr>
        <p:spPr/>
        <p:txBody>
          <a:bodyPr/>
          <a:lstStyle/>
          <a:p>
            <a:pPr>
              <a:lnSpc>
                <a:spcPct val="90000"/>
              </a:lnSpc>
            </a:pPr>
            <a:r>
              <a:rPr lang="en-US" sz="2000" smtClean="0"/>
              <a:t>void inorder(p)</a:t>
            </a:r>
          </a:p>
          <a:p>
            <a:pPr>
              <a:lnSpc>
                <a:spcPct val="90000"/>
              </a:lnSpc>
            </a:pPr>
            <a:r>
              <a:rPr lang="en-US" sz="2000" smtClean="0"/>
              <a:t>struct btreenode *p;</a:t>
            </a:r>
          </a:p>
          <a:p>
            <a:pPr>
              <a:lnSpc>
                <a:spcPct val="90000"/>
              </a:lnSpc>
            </a:pPr>
            <a:r>
              <a:rPr lang="en-US" sz="2000" smtClean="0"/>
              <a:t> {</a:t>
            </a:r>
          </a:p>
          <a:p>
            <a:pPr>
              <a:lnSpc>
                <a:spcPct val="90000"/>
              </a:lnSpc>
            </a:pPr>
            <a:r>
              <a:rPr lang="en-US" sz="2000" smtClean="0"/>
              <a:t>  /* checking for an empty tree */</a:t>
            </a:r>
          </a:p>
          <a:p>
            <a:pPr>
              <a:lnSpc>
                <a:spcPct val="90000"/>
              </a:lnSpc>
            </a:pPr>
            <a:r>
              <a:rPr lang="en-US" sz="2000" smtClean="0"/>
              <a:t>  if (p != null)</a:t>
            </a:r>
          </a:p>
          <a:p>
            <a:pPr>
              <a:lnSpc>
                <a:spcPct val="90000"/>
              </a:lnSpc>
            </a:pPr>
            <a:r>
              <a:rPr lang="en-US" sz="2000" smtClean="0"/>
              <a:t>   {</a:t>
            </a:r>
          </a:p>
          <a:p>
            <a:pPr>
              <a:lnSpc>
                <a:spcPct val="90000"/>
              </a:lnSpc>
            </a:pPr>
            <a:r>
              <a:rPr lang="en-US" sz="2000" smtClean="0"/>
              <a:t>    /* traverse the left subtree inorder */</a:t>
            </a:r>
          </a:p>
          <a:p>
            <a:pPr>
              <a:lnSpc>
                <a:spcPct val="90000"/>
              </a:lnSpc>
            </a:pPr>
            <a:r>
              <a:rPr lang="en-US" sz="2000" smtClean="0"/>
              <a:t>    inorder(p-&gt;left);</a:t>
            </a:r>
          </a:p>
          <a:p>
            <a:pPr>
              <a:lnSpc>
                <a:spcPct val="90000"/>
              </a:lnSpc>
            </a:pPr>
            <a:r>
              <a:rPr lang="en-US" sz="2000" smtClean="0"/>
              <a:t>    /* print the value of the root node */</a:t>
            </a:r>
          </a:p>
          <a:p>
            <a:pPr>
              <a:lnSpc>
                <a:spcPct val="90000"/>
              </a:lnSpc>
            </a:pPr>
            <a:r>
              <a:rPr lang="en-US" sz="2000" smtClean="0"/>
              <a:t>    printf(“%d”, p-&gt;info);</a:t>
            </a:r>
          </a:p>
          <a:p>
            <a:pPr>
              <a:lnSpc>
                <a:spcPct val="90000"/>
              </a:lnSpc>
            </a:pPr>
            <a:r>
              <a:rPr lang="en-US" sz="2000" smtClean="0"/>
              <a:t>    /*traverse the right subtree inorder */</a:t>
            </a:r>
          </a:p>
          <a:p>
            <a:pPr>
              <a:lnSpc>
                <a:spcPct val="90000"/>
              </a:lnSpc>
            </a:pPr>
            <a:r>
              <a:rPr lang="en-US" sz="2000" smtClean="0"/>
              <a:t>    inorder(p-&gt;right);</a:t>
            </a:r>
          </a:p>
          <a:p>
            <a:pPr>
              <a:lnSpc>
                <a:spcPct val="90000"/>
              </a:lnSpc>
            </a:pPr>
            <a:r>
              <a:rPr lang="en-US" sz="2000" smtClean="0"/>
              <a:t>   }</a:t>
            </a:r>
          </a:p>
          <a:p>
            <a:pPr>
              <a:lnSpc>
                <a:spcPct val="90000"/>
              </a:lnSpc>
            </a:pPr>
            <a:r>
              <a:rPr lang="en-US" sz="2000" smtClean="0"/>
              <a:t> }</a:t>
            </a:r>
          </a:p>
        </p:txBody>
      </p:sp>
      <p:sp>
        <p:nvSpPr>
          <p:cNvPr id="1752066" name="Rectangle 2"/>
          <p:cNvSpPr>
            <a:spLocks noGrp="1" noChangeArrowheads="1"/>
          </p:cNvSpPr>
          <p:nvPr>
            <p:ph type="title"/>
          </p:nvPr>
        </p:nvSpPr>
        <p:spPr/>
        <p:txBody>
          <a:bodyPr/>
          <a:lstStyle/>
          <a:p>
            <a:pPr fontAlgn="auto">
              <a:spcAft>
                <a:spcPts val="0"/>
              </a:spcAft>
              <a:defRPr/>
            </a:pPr>
            <a:r>
              <a:rPr lang="en-US"/>
              <a:t>Code – Inorder Traversal</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idx="1"/>
          </p:nvPr>
        </p:nvSpPr>
        <p:spPr/>
        <p:txBody>
          <a:bodyPr/>
          <a:lstStyle/>
          <a:p>
            <a:pPr>
              <a:lnSpc>
                <a:spcPct val="90000"/>
              </a:lnSpc>
            </a:pPr>
            <a:r>
              <a:rPr lang="en-US" sz="2000" smtClean="0"/>
              <a:t>void postorder(p)</a:t>
            </a:r>
          </a:p>
          <a:p>
            <a:pPr>
              <a:lnSpc>
                <a:spcPct val="90000"/>
              </a:lnSpc>
            </a:pPr>
            <a:r>
              <a:rPr lang="en-US" sz="2000" smtClean="0"/>
              <a:t>struct btreenode *p;</a:t>
            </a:r>
          </a:p>
          <a:p>
            <a:pPr>
              <a:lnSpc>
                <a:spcPct val="90000"/>
              </a:lnSpc>
            </a:pPr>
            <a:r>
              <a:rPr lang="en-US" sz="2000" smtClean="0"/>
              <a:t> {</a:t>
            </a:r>
          </a:p>
          <a:p>
            <a:pPr>
              <a:lnSpc>
                <a:spcPct val="90000"/>
              </a:lnSpc>
            </a:pPr>
            <a:r>
              <a:rPr lang="en-US" sz="2000" smtClean="0"/>
              <a:t>  /* checking for an empty tree */</a:t>
            </a:r>
          </a:p>
          <a:p>
            <a:pPr>
              <a:lnSpc>
                <a:spcPct val="90000"/>
              </a:lnSpc>
            </a:pPr>
            <a:r>
              <a:rPr lang="en-US" sz="2000" smtClean="0"/>
              <a:t>  if (p != null)</a:t>
            </a:r>
          </a:p>
          <a:p>
            <a:pPr>
              <a:lnSpc>
                <a:spcPct val="90000"/>
              </a:lnSpc>
            </a:pPr>
            <a:r>
              <a:rPr lang="en-US" sz="2000" smtClean="0"/>
              <a:t>   {</a:t>
            </a:r>
          </a:p>
          <a:p>
            <a:pPr>
              <a:lnSpc>
                <a:spcPct val="90000"/>
              </a:lnSpc>
            </a:pPr>
            <a:r>
              <a:rPr lang="en-US" sz="2000" smtClean="0"/>
              <a:t>    /* traverse the left subtree */</a:t>
            </a:r>
          </a:p>
          <a:p>
            <a:pPr>
              <a:lnSpc>
                <a:spcPct val="90000"/>
              </a:lnSpc>
            </a:pPr>
            <a:r>
              <a:rPr lang="en-US" sz="2000" smtClean="0"/>
              <a:t>    postorder(p-&gt;left);</a:t>
            </a:r>
          </a:p>
          <a:p>
            <a:pPr>
              <a:lnSpc>
                <a:spcPct val="90000"/>
              </a:lnSpc>
            </a:pPr>
            <a:r>
              <a:rPr lang="en-US" sz="2000" smtClean="0"/>
              <a:t>    /* traverse the right subtree */</a:t>
            </a:r>
          </a:p>
          <a:p>
            <a:pPr>
              <a:lnSpc>
                <a:spcPct val="90000"/>
              </a:lnSpc>
            </a:pPr>
            <a:r>
              <a:rPr lang="en-US" sz="2000" smtClean="0"/>
              <a:t>    postorder(p-&gt;right);</a:t>
            </a:r>
          </a:p>
          <a:p>
            <a:pPr>
              <a:lnSpc>
                <a:spcPct val="90000"/>
              </a:lnSpc>
            </a:pPr>
            <a:r>
              <a:rPr lang="en-US" sz="2000" smtClean="0"/>
              <a:t>    /* print the value of the root node */</a:t>
            </a:r>
          </a:p>
          <a:p>
            <a:pPr>
              <a:lnSpc>
                <a:spcPct val="90000"/>
              </a:lnSpc>
            </a:pPr>
            <a:r>
              <a:rPr lang="en-US" sz="2000" smtClean="0"/>
              <a:t>    printf(“%d”, p-&gt;info);</a:t>
            </a:r>
          </a:p>
          <a:p>
            <a:pPr>
              <a:lnSpc>
                <a:spcPct val="90000"/>
              </a:lnSpc>
            </a:pPr>
            <a:r>
              <a:rPr lang="en-US" sz="2000" smtClean="0"/>
              <a:t>   }</a:t>
            </a:r>
          </a:p>
          <a:p>
            <a:pPr>
              <a:lnSpc>
                <a:spcPct val="90000"/>
              </a:lnSpc>
            </a:pPr>
            <a:r>
              <a:rPr lang="en-US" sz="2000" smtClean="0"/>
              <a:t> }</a:t>
            </a:r>
          </a:p>
        </p:txBody>
      </p:sp>
      <p:sp>
        <p:nvSpPr>
          <p:cNvPr id="1753090" name="Rectangle 2"/>
          <p:cNvSpPr>
            <a:spLocks noGrp="1" noChangeArrowheads="1"/>
          </p:cNvSpPr>
          <p:nvPr>
            <p:ph type="title"/>
          </p:nvPr>
        </p:nvSpPr>
        <p:spPr/>
        <p:txBody>
          <a:bodyPr/>
          <a:lstStyle/>
          <a:p>
            <a:pPr fontAlgn="auto">
              <a:spcAft>
                <a:spcPts val="0"/>
              </a:spcAft>
              <a:defRPr/>
            </a:pPr>
            <a:r>
              <a:rPr lang="en-US"/>
              <a:t>Code – Postorder Traversal</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idx="1"/>
          </p:nvPr>
        </p:nvSpPr>
        <p:spPr/>
        <p:txBody>
          <a:bodyPr/>
          <a:lstStyle/>
          <a:p>
            <a:pPr>
              <a:lnSpc>
                <a:spcPct val="90000"/>
              </a:lnSpc>
            </a:pPr>
            <a:r>
              <a:rPr lang="en-US" smtClean="0"/>
              <a:t>You may note that when you traverse a binary search tree inorder, the keys will be in sorted order because all the keys in the left subtree are less than the key in the root, and all the keys in the right subtree are greater than that in the root. </a:t>
            </a:r>
          </a:p>
          <a:p>
            <a:pPr>
              <a:lnSpc>
                <a:spcPct val="90000"/>
              </a:lnSpc>
            </a:pPr>
            <a:endParaRPr lang="en-US" smtClean="0"/>
          </a:p>
          <a:p>
            <a:pPr>
              <a:lnSpc>
                <a:spcPct val="90000"/>
              </a:lnSpc>
            </a:pPr>
            <a:r>
              <a:rPr lang="en-US" smtClean="0"/>
              <a:t>The same rule applies to all the subtrees until they have only one key. </a:t>
            </a:r>
          </a:p>
          <a:p>
            <a:pPr>
              <a:lnSpc>
                <a:spcPct val="90000"/>
              </a:lnSpc>
            </a:pPr>
            <a:endParaRPr lang="en-US" smtClean="0"/>
          </a:p>
          <a:p>
            <a:pPr>
              <a:lnSpc>
                <a:spcPct val="90000"/>
              </a:lnSpc>
            </a:pPr>
            <a:r>
              <a:rPr lang="en-US" smtClean="0"/>
              <a:t>Therefore, given the entries, we can build them into a binary search tree and use inorder traversal to get them in sorted order. </a:t>
            </a:r>
          </a:p>
        </p:txBody>
      </p:sp>
      <p:sp>
        <p:nvSpPr>
          <p:cNvPr id="1754114" name="Rectangle 2"/>
          <p:cNvSpPr>
            <a:spLocks noGrp="1" noChangeArrowheads="1"/>
          </p:cNvSpPr>
          <p:nvPr>
            <p:ph type="title"/>
          </p:nvPr>
        </p:nvSpPr>
        <p:spPr/>
        <p:txBody>
          <a:bodyPr/>
          <a:lstStyle/>
          <a:p>
            <a:pPr fontAlgn="auto">
              <a:spcAft>
                <a:spcPts val="0"/>
              </a:spcAft>
              <a:defRPr/>
            </a:pPr>
            <a:r>
              <a:rPr lang="en-US" sz="2800"/>
              <a:t>Accessing Values From a Binary</a:t>
            </a:r>
            <a:br>
              <a:rPr lang="en-US" sz="2800"/>
            </a:br>
            <a:r>
              <a:rPr lang="en-US" sz="2800"/>
              <a:t>Search Tree Using Inorder Traversal</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idx="1"/>
          </p:nvPr>
        </p:nvSpPr>
        <p:spPr>
          <a:xfrm>
            <a:off x="685800" y="1371600"/>
            <a:ext cx="7924800" cy="4724400"/>
          </a:xfrm>
        </p:spPr>
        <p:txBody>
          <a:bodyPr/>
          <a:lstStyle/>
          <a:p>
            <a:pPr>
              <a:lnSpc>
                <a:spcPct val="90000"/>
              </a:lnSpc>
            </a:pPr>
            <a:r>
              <a:rPr lang="en-US" smtClean="0"/>
              <a:t>Another important operation is to create and maintain a binary search tree. </a:t>
            </a:r>
          </a:p>
          <a:p>
            <a:pPr>
              <a:lnSpc>
                <a:spcPct val="90000"/>
              </a:lnSpc>
            </a:pPr>
            <a:endParaRPr lang="en-US" smtClean="0"/>
          </a:p>
          <a:p>
            <a:pPr>
              <a:lnSpc>
                <a:spcPct val="90000"/>
              </a:lnSpc>
            </a:pPr>
            <a:r>
              <a:rPr lang="en-US" smtClean="0"/>
              <a:t>While inserting any node, we have to take care the resulting tree satisfies the properties of a binary search tree. </a:t>
            </a:r>
          </a:p>
          <a:p>
            <a:pPr>
              <a:lnSpc>
                <a:spcPct val="90000"/>
              </a:lnSpc>
            </a:pPr>
            <a:endParaRPr lang="en-US" smtClean="0"/>
          </a:p>
          <a:p>
            <a:pPr>
              <a:lnSpc>
                <a:spcPct val="90000"/>
              </a:lnSpc>
            </a:pPr>
            <a:r>
              <a:rPr lang="en-US" smtClean="0"/>
              <a:t>A new node will always be inserted at its proper position in the binary search tree as a leaf. </a:t>
            </a:r>
          </a:p>
          <a:p>
            <a:pPr>
              <a:lnSpc>
                <a:spcPct val="90000"/>
              </a:lnSpc>
            </a:pPr>
            <a:endParaRPr lang="en-US" smtClean="0"/>
          </a:p>
          <a:p>
            <a:pPr>
              <a:lnSpc>
                <a:spcPct val="90000"/>
              </a:lnSpc>
            </a:pPr>
            <a:r>
              <a:rPr lang="en-US" smtClean="0"/>
              <a:t>Before writing a routine for inserting a node, consider how a binary tree may be created for the following input:             10, 15, 12, 7, 8, 18, 6, 20.</a:t>
            </a:r>
          </a:p>
        </p:txBody>
      </p:sp>
      <p:sp>
        <p:nvSpPr>
          <p:cNvPr id="1755138" name="Rectangle 2"/>
          <p:cNvSpPr>
            <a:spLocks noGrp="1" noChangeArrowheads="1"/>
          </p:cNvSpPr>
          <p:nvPr>
            <p:ph type="title"/>
          </p:nvPr>
        </p:nvSpPr>
        <p:spPr/>
        <p:txBody>
          <a:bodyPr/>
          <a:lstStyle/>
          <a:p>
            <a:pPr fontAlgn="auto">
              <a:spcAft>
                <a:spcPts val="0"/>
              </a:spcAft>
              <a:defRPr/>
            </a:pPr>
            <a:r>
              <a:rPr lang="en-US"/>
              <a:t>Insertion into a Tree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idx="1"/>
          </p:nvPr>
        </p:nvSpPr>
        <p:spPr/>
        <p:txBody>
          <a:bodyPr/>
          <a:lstStyle/>
          <a:p>
            <a:r>
              <a:rPr lang="en-US" smtClean="0"/>
              <a:t>First of all, you must initialize the tree. </a:t>
            </a:r>
          </a:p>
          <a:p>
            <a:endParaRPr lang="en-US" smtClean="0"/>
          </a:p>
          <a:p>
            <a:r>
              <a:rPr lang="en-US" smtClean="0"/>
              <a:t>To create an empty tree, you must initialize the root to null. The first node will be inserted into the tree as a root node as shown in the following figure.</a:t>
            </a:r>
          </a:p>
          <a:p>
            <a:endParaRPr lang="en-US" smtClean="0"/>
          </a:p>
          <a:p>
            <a:endParaRPr lang="en-US" smtClean="0"/>
          </a:p>
        </p:txBody>
      </p:sp>
      <p:sp>
        <p:nvSpPr>
          <p:cNvPr id="1756162" name="Rectangle 2"/>
          <p:cNvSpPr>
            <a:spLocks noGrp="1" noChangeArrowheads="1"/>
          </p:cNvSpPr>
          <p:nvPr>
            <p:ph type="title"/>
          </p:nvPr>
        </p:nvSpPr>
        <p:spPr/>
        <p:txBody>
          <a:bodyPr/>
          <a:lstStyle/>
          <a:p>
            <a:pPr fontAlgn="auto">
              <a:spcAft>
                <a:spcPts val="0"/>
              </a:spcAft>
              <a:defRPr/>
            </a:pPr>
            <a:r>
              <a:rPr lang="en-US"/>
              <a:t>Insertion into a Tree</a:t>
            </a:r>
          </a:p>
        </p:txBody>
      </p:sp>
      <p:grpSp>
        <p:nvGrpSpPr>
          <p:cNvPr id="161796" name="Group 4"/>
          <p:cNvGrpSpPr>
            <a:grpSpLocks/>
          </p:cNvGrpSpPr>
          <p:nvPr/>
        </p:nvGrpSpPr>
        <p:grpSpPr bwMode="auto">
          <a:xfrm>
            <a:off x="3124200" y="3962400"/>
            <a:ext cx="1828800" cy="838200"/>
            <a:chOff x="5301" y="5224"/>
            <a:chExt cx="2160" cy="900"/>
          </a:xfrm>
        </p:grpSpPr>
        <p:sp>
          <p:nvSpPr>
            <p:cNvPr id="161797" name="Oval 5"/>
            <p:cNvSpPr>
              <a:spLocks noChangeArrowheads="1"/>
            </p:cNvSpPr>
            <p:nvPr/>
          </p:nvSpPr>
          <p:spPr bwMode="auto">
            <a:xfrm>
              <a:off x="6561" y="5224"/>
              <a:ext cx="900" cy="900"/>
            </a:xfrm>
            <a:prstGeom prst="ellipse">
              <a:avLst/>
            </a:prstGeom>
            <a:solidFill>
              <a:srgbClr val="FFFFFF"/>
            </a:solidFill>
            <a:ln w="9525">
              <a:solidFill>
                <a:srgbClr val="000000"/>
              </a:solidFill>
              <a:round/>
              <a:headEnd/>
              <a:tailEnd/>
            </a:ln>
          </p:spPr>
          <p:txBody>
            <a:bodyPr/>
            <a:lstStyle/>
            <a:p>
              <a:r>
                <a:rPr lang="en-US" sz="1400"/>
                <a:t>10</a:t>
              </a:r>
              <a:endParaRPr lang="en-US" sz="2400"/>
            </a:p>
          </p:txBody>
        </p:sp>
        <p:sp>
          <p:nvSpPr>
            <p:cNvPr id="161798" name="Line 6"/>
            <p:cNvSpPr>
              <a:spLocks noChangeShapeType="1"/>
            </p:cNvSpPr>
            <p:nvPr/>
          </p:nvSpPr>
          <p:spPr bwMode="auto">
            <a:xfrm>
              <a:off x="5481" y="5764"/>
              <a:ext cx="1080" cy="0"/>
            </a:xfrm>
            <a:prstGeom prst="line">
              <a:avLst/>
            </a:prstGeom>
            <a:noFill/>
            <a:ln w="9525">
              <a:solidFill>
                <a:srgbClr val="000000"/>
              </a:solidFill>
              <a:round/>
              <a:headEnd/>
              <a:tailEnd type="triangle" w="med" len="med"/>
            </a:ln>
          </p:spPr>
          <p:txBody>
            <a:bodyPr/>
            <a:lstStyle/>
            <a:p>
              <a:endParaRPr lang="en-US"/>
            </a:p>
          </p:txBody>
        </p:sp>
        <p:sp>
          <p:nvSpPr>
            <p:cNvPr id="161799" name="Text Box 7"/>
            <p:cNvSpPr txBox="1">
              <a:spLocks noChangeArrowheads="1"/>
            </p:cNvSpPr>
            <p:nvPr/>
          </p:nvSpPr>
          <p:spPr bwMode="auto">
            <a:xfrm>
              <a:off x="5301" y="5404"/>
              <a:ext cx="900" cy="360"/>
            </a:xfrm>
            <a:prstGeom prst="rect">
              <a:avLst/>
            </a:prstGeom>
            <a:solidFill>
              <a:srgbClr val="FFFFFF"/>
            </a:solidFill>
            <a:ln w="9525">
              <a:noFill/>
              <a:miter lim="800000"/>
              <a:headEnd/>
              <a:tailEnd/>
            </a:ln>
          </p:spPr>
          <p:txBody>
            <a:bodyPr/>
            <a:lstStyle/>
            <a:p>
              <a:r>
                <a:rPr lang="en-US" sz="1200"/>
                <a:t>Root</a:t>
              </a:r>
              <a:endParaRPr lang="en-US" sz="2400"/>
            </a:p>
          </p:txBody>
        </p:sp>
      </p:gr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idx="1"/>
          </p:nvPr>
        </p:nvSpPr>
        <p:spPr/>
        <p:txBody>
          <a:bodyPr/>
          <a:lstStyle/>
          <a:p>
            <a:r>
              <a:rPr lang="en-US" smtClean="0"/>
              <a:t>Since 15 is greater than 10, it must be inserted as the right child of the root as shown in the following figure.</a:t>
            </a:r>
          </a:p>
          <a:p>
            <a:endParaRPr lang="en-US" smtClean="0"/>
          </a:p>
          <a:p>
            <a:endParaRPr lang="en-US" smtClean="0"/>
          </a:p>
        </p:txBody>
      </p:sp>
      <p:sp>
        <p:nvSpPr>
          <p:cNvPr id="1757186" name="Rectangle 2"/>
          <p:cNvSpPr>
            <a:spLocks noGrp="1" noChangeArrowheads="1"/>
          </p:cNvSpPr>
          <p:nvPr>
            <p:ph type="title"/>
          </p:nvPr>
        </p:nvSpPr>
        <p:spPr/>
        <p:txBody>
          <a:bodyPr/>
          <a:lstStyle/>
          <a:p>
            <a:pPr fontAlgn="auto">
              <a:spcAft>
                <a:spcPts val="0"/>
              </a:spcAft>
              <a:defRPr/>
            </a:pPr>
            <a:r>
              <a:rPr lang="en-US"/>
              <a:t>Insertion into a Tree</a:t>
            </a:r>
          </a:p>
        </p:txBody>
      </p:sp>
      <p:grpSp>
        <p:nvGrpSpPr>
          <p:cNvPr id="162820" name="Group 4"/>
          <p:cNvGrpSpPr>
            <a:grpSpLocks/>
          </p:cNvGrpSpPr>
          <p:nvPr/>
        </p:nvGrpSpPr>
        <p:grpSpPr bwMode="auto">
          <a:xfrm>
            <a:off x="3124200" y="3048000"/>
            <a:ext cx="2438400" cy="1905000"/>
            <a:chOff x="5301" y="7204"/>
            <a:chExt cx="2880" cy="2340"/>
          </a:xfrm>
        </p:grpSpPr>
        <p:grpSp>
          <p:nvGrpSpPr>
            <p:cNvPr id="162821" name="Group 5"/>
            <p:cNvGrpSpPr>
              <a:grpSpLocks/>
            </p:cNvGrpSpPr>
            <p:nvPr/>
          </p:nvGrpSpPr>
          <p:grpSpPr bwMode="auto">
            <a:xfrm>
              <a:off x="5301" y="7204"/>
              <a:ext cx="2160" cy="900"/>
              <a:chOff x="5301" y="5224"/>
              <a:chExt cx="2160" cy="900"/>
            </a:xfrm>
          </p:grpSpPr>
          <p:sp>
            <p:nvSpPr>
              <p:cNvPr id="162824" name="Oval 6"/>
              <p:cNvSpPr>
                <a:spLocks noChangeArrowheads="1"/>
              </p:cNvSpPr>
              <p:nvPr/>
            </p:nvSpPr>
            <p:spPr bwMode="auto">
              <a:xfrm>
                <a:off x="6561" y="5224"/>
                <a:ext cx="900" cy="900"/>
              </a:xfrm>
              <a:prstGeom prst="ellipse">
                <a:avLst/>
              </a:prstGeom>
              <a:solidFill>
                <a:srgbClr val="FFFFFF"/>
              </a:solidFill>
              <a:ln w="9525">
                <a:solidFill>
                  <a:srgbClr val="000000"/>
                </a:solidFill>
                <a:round/>
                <a:headEnd/>
                <a:tailEnd/>
              </a:ln>
            </p:spPr>
            <p:txBody>
              <a:bodyPr/>
              <a:lstStyle/>
              <a:p>
                <a:pPr algn="ctr"/>
                <a:r>
                  <a:rPr lang="en-US" sz="1400"/>
                  <a:t>10</a:t>
                </a:r>
                <a:endParaRPr lang="en-US" sz="2400"/>
              </a:p>
            </p:txBody>
          </p:sp>
          <p:sp>
            <p:nvSpPr>
              <p:cNvPr id="162825" name="Line 7"/>
              <p:cNvSpPr>
                <a:spLocks noChangeShapeType="1"/>
              </p:cNvSpPr>
              <p:nvPr/>
            </p:nvSpPr>
            <p:spPr bwMode="auto">
              <a:xfrm>
                <a:off x="5481" y="5764"/>
                <a:ext cx="1080" cy="0"/>
              </a:xfrm>
              <a:prstGeom prst="line">
                <a:avLst/>
              </a:prstGeom>
              <a:noFill/>
              <a:ln w="9525">
                <a:solidFill>
                  <a:srgbClr val="000000"/>
                </a:solidFill>
                <a:round/>
                <a:headEnd/>
                <a:tailEnd type="triangle" w="med" len="med"/>
              </a:ln>
            </p:spPr>
            <p:txBody>
              <a:bodyPr/>
              <a:lstStyle/>
              <a:p>
                <a:endParaRPr lang="en-US"/>
              </a:p>
            </p:txBody>
          </p:sp>
          <p:sp>
            <p:nvSpPr>
              <p:cNvPr id="162826" name="Text Box 8"/>
              <p:cNvSpPr txBox="1">
                <a:spLocks noChangeArrowheads="1"/>
              </p:cNvSpPr>
              <p:nvPr/>
            </p:nvSpPr>
            <p:spPr bwMode="auto">
              <a:xfrm>
                <a:off x="5301" y="5404"/>
                <a:ext cx="900" cy="360"/>
              </a:xfrm>
              <a:prstGeom prst="rect">
                <a:avLst/>
              </a:prstGeom>
              <a:solidFill>
                <a:srgbClr val="FFFFFF"/>
              </a:solidFill>
              <a:ln w="9525">
                <a:noFill/>
                <a:miter lim="800000"/>
                <a:headEnd/>
                <a:tailEnd/>
              </a:ln>
            </p:spPr>
            <p:txBody>
              <a:bodyPr/>
              <a:lstStyle/>
              <a:p>
                <a:r>
                  <a:rPr lang="en-US" sz="1200"/>
                  <a:t>Root</a:t>
                </a:r>
                <a:endParaRPr lang="en-US" sz="2400"/>
              </a:p>
            </p:txBody>
          </p:sp>
        </p:grpSp>
        <p:sp>
          <p:nvSpPr>
            <p:cNvPr id="162822" name="Line 9"/>
            <p:cNvSpPr>
              <a:spLocks noChangeShapeType="1"/>
            </p:cNvSpPr>
            <p:nvPr/>
          </p:nvSpPr>
          <p:spPr bwMode="auto">
            <a:xfrm>
              <a:off x="7101" y="8104"/>
              <a:ext cx="540" cy="540"/>
            </a:xfrm>
            <a:prstGeom prst="line">
              <a:avLst/>
            </a:prstGeom>
            <a:noFill/>
            <a:ln w="9525">
              <a:solidFill>
                <a:srgbClr val="000000"/>
              </a:solidFill>
              <a:round/>
              <a:headEnd/>
              <a:tailEnd/>
            </a:ln>
          </p:spPr>
          <p:txBody>
            <a:bodyPr/>
            <a:lstStyle/>
            <a:p>
              <a:endParaRPr lang="en-US"/>
            </a:p>
          </p:txBody>
        </p:sp>
        <p:sp>
          <p:nvSpPr>
            <p:cNvPr id="162823" name="Oval 10"/>
            <p:cNvSpPr>
              <a:spLocks noChangeArrowheads="1"/>
            </p:cNvSpPr>
            <p:nvPr/>
          </p:nvSpPr>
          <p:spPr bwMode="auto">
            <a:xfrm>
              <a:off x="7281" y="8644"/>
              <a:ext cx="900" cy="900"/>
            </a:xfrm>
            <a:prstGeom prst="ellipse">
              <a:avLst/>
            </a:prstGeom>
            <a:solidFill>
              <a:srgbClr val="FFFFFF"/>
            </a:solidFill>
            <a:ln w="9525">
              <a:solidFill>
                <a:srgbClr val="000000"/>
              </a:solidFill>
              <a:round/>
              <a:headEnd/>
              <a:tailEnd/>
            </a:ln>
          </p:spPr>
          <p:txBody>
            <a:bodyPr/>
            <a:lstStyle/>
            <a:p>
              <a:pPr algn="ctr"/>
              <a:r>
                <a:rPr lang="en-US" sz="1400"/>
                <a:t>15</a:t>
              </a:r>
              <a:endParaRPr lang="en-US" sz="2400"/>
            </a:p>
          </p:txBody>
        </p:sp>
      </p:gr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idx="1"/>
          </p:nvPr>
        </p:nvSpPr>
        <p:spPr/>
        <p:txBody>
          <a:bodyPr/>
          <a:lstStyle/>
          <a:p>
            <a:r>
              <a:rPr lang="en-US" smtClean="0"/>
              <a:t>Now 12 is larger than the root; it must go to the right subtree of the root. </a:t>
            </a:r>
          </a:p>
          <a:p>
            <a:endParaRPr lang="en-US" smtClean="0"/>
          </a:p>
          <a:p>
            <a:r>
              <a:rPr lang="en-US" smtClean="0"/>
              <a:t>Further, since it is smaller than 15, it must be inserted as the left child of the root as shown below.</a:t>
            </a:r>
          </a:p>
          <a:p>
            <a:endParaRPr lang="en-US" smtClean="0"/>
          </a:p>
          <a:p>
            <a:endParaRPr lang="en-US" smtClean="0"/>
          </a:p>
        </p:txBody>
      </p:sp>
      <p:sp>
        <p:nvSpPr>
          <p:cNvPr id="1758210" name="Rectangle 2"/>
          <p:cNvSpPr>
            <a:spLocks noGrp="1" noChangeArrowheads="1"/>
          </p:cNvSpPr>
          <p:nvPr>
            <p:ph type="title"/>
          </p:nvPr>
        </p:nvSpPr>
        <p:spPr/>
        <p:txBody>
          <a:bodyPr/>
          <a:lstStyle/>
          <a:p>
            <a:pPr fontAlgn="auto">
              <a:spcAft>
                <a:spcPts val="0"/>
              </a:spcAft>
              <a:defRPr/>
            </a:pPr>
            <a:r>
              <a:rPr lang="en-US"/>
              <a:t>Insertion into a Tree</a:t>
            </a:r>
          </a:p>
        </p:txBody>
      </p:sp>
      <p:grpSp>
        <p:nvGrpSpPr>
          <p:cNvPr id="163844" name="Group 4"/>
          <p:cNvGrpSpPr>
            <a:grpSpLocks/>
          </p:cNvGrpSpPr>
          <p:nvPr/>
        </p:nvGrpSpPr>
        <p:grpSpPr bwMode="auto">
          <a:xfrm>
            <a:off x="3352800" y="3581400"/>
            <a:ext cx="2209800" cy="2514600"/>
            <a:chOff x="5661" y="11164"/>
            <a:chExt cx="2880" cy="3600"/>
          </a:xfrm>
        </p:grpSpPr>
        <p:grpSp>
          <p:nvGrpSpPr>
            <p:cNvPr id="163845" name="Group 5"/>
            <p:cNvGrpSpPr>
              <a:grpSpLocks/>
            </p:cNvGrpSpPr>
            <p:nvPr/>
          </p:nvGrpSpPr>
          <p:grpSpPr bwMode="auto">
            <a:xfrm>
              <a:off x="5661" y="11164"/>
              <a:ext cx="2880" cy="2340"/>
              <a:chOff x="5301" y="7204"/>
              <a:chExt cx="2880" cy="2340"/>
            </a:xfrm>
          </p:grpSpPr>
          <p:grpSp>
            <p:nvGrpSpPr>
              <p:cNvPr id="163848" name="Group 6"/>
              <p:cNvGrpSpPr>
                <a:grpSpLocks/>
              </p:cNvGrpSpPr>
              <p:nvPr/>
            </p:nvGrpSpPr>
            <p:grpSpPr bwMode="auto">
              <a:xfrm>
                <a:off x="5301" y="7204"/>
                <a:ext cx="2160" cy="900"/>
                <a:chOff x="5301" y="5224"/>
                <a:chExt cx="2160" cy="900"/>
              </a:xfrm>
            </p:grpSpPr>
            <p:sp>
              <p:nvSpPr>
                <p:cNvPr id="163851" name="Oval 7"/>
                <p:cNvSpPr>
                  <a:spLocks noChangeArrowheads="1"/>
                </p:cNvSpPr>
                <p:nvPr/>
              </p:nvSpPr>
              <p:spPr bwMode="auto">
                <a:xfrm>
                  <a:off x="6561" y="5224"/>
                  <a:ext cx="900" cy="900"/>
                </a:xfrm>
                <a:prstGeom prst="ellipse">
                  <a:avLst/>
                </a:prstGeom>
                <a:solidFill>
                  <a:srgbClr val="FFFFFF"/>
                </a:solidFill>
                <a:ln w="9525">
                  <a:solidFill>
                    <a:srgbClr val="000000"/>
                  </a:solidFill>
                  <a:round/>
                  <a:headEnd/>
                  <a:tailEnd/>
                </a:ln>
              </p:spPr>
              <p:txBody>
                <a:bodyPr/>
                <a:lstStyle/>
                <a:p>
                  <a:pPr algn="ctr"/>
                  <a:r>
                    <a:rPr lang="en-US" sz="1400"/>
                    <a:t>10</a:t>
                  </a:r>
                  <a:endParaRPr lang="en-US" sz="2400"/>
                </a:p>
              </p:txBody>
            </p:sp>
            <p:sp>
              <p:nvSpPr>
                <p:cNvPr id="163852" name="Line 8"/>
                <p:cNvSpPr>
                  <a:spLocks noChangeShapeType="1"/>
                </p:cNvSpPr>
                <p:nvPr/>
              </p:nvSpPr>
              <p:spPr bwMode="auto">
                <a:xfrm>
                  <a:off x="5481" y="5764"/>
                  <a:ext cx="1080" cy="0"/>
                </a:xfrm>
                <a:prstGeom prst="line">
                  <a:avLst/>
                </a:prstGeom>
                <a:noFill/>
                <a:ln w="9525">
                  <a:solidFill>
                    <a:srgbClr val="000000"/>
                  </a:solidFill>
                  <a:round/>
                  <a:headEnd/>
                  <a:tailEnd type="triangle" w="med" len="med"/>
                </a:ln>
              </p:spPr>
              <p:txBody>
                <a:bodyPr/>
                <a:lstStyle/>
                <a:p>
                  <a:endParaRPr lang="en-US"/>
                </a:p>
              </p:txBody>
            </p:sp>
            <p:sp>
              <p:nvSpPr>
                <p:cNvPr id="163853" name="Text Box 9"/>
                <p:cNvSpPr txBox="1">
                  <a:spLocks noChangeArrowheads="1"/>
                </p:cNvSpPr>
                <p:nvPr/>
              </p:nvSpPr>
              <p:spPr bwMode="auto">
                <a:xfrm>
                  <a:off x="5301" y="5404"/>
                  <a:ext cx="900" cy="360"/>
                </a:xfrm>
                <a:prstGeom prst="rect">
                  <a:avLst/>
                </a:prstGeom>
                <a:solidFill>
                  <a:srgbClr val="FFFFFF"/>
                </a:solidFill>
                <a:ln w="9525">
                  <a:noFill/>
                  <a:miter lim="800000"/>
                  <a:headEnd/>
                  <a:tailEnd/>
                </a:ln>
              </p:spPr>
              <p:txBody>
                <a:bodyPr/>
                <a:lstStyle/>
                <a:p>
                  <a:r>
                    <a:rPr lang="en-US" sz="1200"/>
                    <a:t>Root</a:t>
                  </a:r>
                  <a:endParaRPr lang="en-US" sz="2400"/>
                </a:p>
              </p:txBody>
            </p:sp>
          </p:grpSp>
          <p:sp>
            <p:nvSpPr>
              <p:cNvPr id="163849" name="Line 10"/>
              <p:cNvSpPr>
                <a:spLocks noChangeShapeType="1"/>
              </p:cNvSpPr>
              <p:nvPr/>
            </p:nvSpPr>
            <p:spPr bwMode="auto">
              <a:xfrm>
                <a:off x="7101" y="8104"/>
                <a:ext cx="540" cy="540"/>
              </a:xfrm>
              <a:prstGeom prst="line">
                <a:avLst/>
              </a:prstGeom>
              <a:noFill/>
              <a:ln w="9525">
                <a:solidFill>
                  <a:srgbClr val="000000"/>
                </a:solidFill>
                <a:round/>
                <a:headEnd/>
                <a:tailEnd/>
              </a:ln>
            </p:spPr>
            <p:txBody>
              <a:bodyPr/>
              <a:lstStyle/>
              <a:p>
                <a:endParaRPr lang="en-US"/>
              </a:p>
            </p:txBody>
          </p:sp>
          <p:sp>
            <p:nvSpPr>
              <p:cNvPr id="163850" name="Oval 11"/>
              <p:cNvSpPr>
                <a:spLocks noChangeArrowheads="1"/>
              </p:cNvSpPr>
              <p:nvPr/>
            </p:nvSpPr>
            <p:spPr bwMode="auto">
              <a:xfrm>
                <a:off x="7281" y="8644"/>
                <a:ext cx="900" cy="900"/>
              </a:xfrm>
              <a:prstGeom prst="ellipse">
                <a:avLst/>
              </a:prstGeom>
              <a:solidFill>
                <a:srgbClr val="FFFFFF"/>
              </a:solidFill>
              <a:ln w="9525">
                <a:solidFill>
                  <a:srgbClr val="000000"/>
                </a:solidFill>
                <a:round/>
                <a:headEnd/>
                <a:tailEnd/>
              </a:ln>
            </p:spPr>
            <p:txBody>
              <a:bodyPr/>
              <a:lstStyle/>
              <a:p>
                <a:pPr algn="ctr"/>
                <a:r>
                  <a:rPr lang="en-US" sz="1400"/>
                  <a:t>15</a:t>
                </a:r>
                <a:endParaRPr lang="en-US" sz="2400"/>
              </a:p>
            </p:txBody>
          </p:sp>
        </p:grpSp>
        <p:sp>
          <p:nvSpPr>
            <p:cNvPr id="163846" name="Oval 12"/>
            <p:cNvSpPr>
              <a:spLocks noChangeArrowheads="1"/>
            </p:cNvSpPr>
            <p:nvPr/>
          </p:nvSpPr>
          <p:spPr bwMode="auto">
            <a:xfrm>
              <a:off x="6381" y="13864"/>
              <a:ext cx="900" cy="900"/>
            </a:xfrm>
            <a:prstGeom prst="ellipse">
              <a:avLst/>
            </a:prstGeom>
            <a:solidFill>
              <a:srgbClr val="FFFFFF"/>
            </a:solidFill>
            <a:ln w="9525">
              <a:solidFill>
                <a:srgbClr val="000000"/>
              </a:solidFill>
              <a:round/>
              <a:headEnd/>
              <a:tailEnd/>
            </a:ln>
          </p:spPr>
          <p:txBody>
            <a:bodyPr/>
            <a:lstStyle/>
            <a:p>
              <a:pPr algn="r"/>
              <a:r>
                <a:rPr lang="en-US" sz="1400"/>
                <a:t>12</a:t>
              </a:r>
              <a:endParaRPr lang="en-US" sz="2400"/>
            </a:p>
          </p:txBody>
        </p:sp>
        <p:sp>
          <p:nvSpPr>
            <p:cNvPr id="163847" name="Line 13"/>
            <p:cNvSpPr>
              <a:spLocks noChangeShapeType="1"/>
            </p:cNvSpPr>
            <p:nvPr/>
          </p:nvSpPr>
          <p:spPr bwMode="auto">
            <a:xfrm flipH="1">
              <a:off x="7101" y="13324"/>
              <a:ext cx="720" cy="540"/>
            </a:xfrm>
            <a:prstGeom prst="line">
              <a:avLst/>
            </a:prstGeom>
            <a:noFill/>
            <a:ln w="9525">
              <a:solidFill>
                <a:srgbClr val="000000"/>
              </a:solidFill>
              <a:round/>
              <a:headEnd/>
              <a:tailEnd/>
            </a:ln>
          </p:spPr>
          <p:txBody>
            <a:bodyPr/>
            <a:lstStyle/>
            <a:p>
              <a:endParaRPr lang="en-US"/>
            </a:p>
          </p:txBody>
        </p:sp>
      </p:gr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idx="1"/>
          </p:nvPr>
        </p:nvSpPr>
        <p:spPr/>
        <p:txBody>
          <a:bodyPr/>
          <a:lstStyle/>
          <a:p>
            <a:r>
              <a:rPr lang="en-US" smtClean="0"/>
              <a:t>Next, 7 is smaller than the root. Therefore, it must be inserted as the left child of the root as shown in the following figure.</a:t>
            </a:r>
          </a:p>
          <a:p>
            <a:endParaRPr lang="en-US" smtClean="0"/>
          </a:p>
          <a:p>
            <a:r>
              <a:rPr lang="en-US" smtClean="0"/>
              <a:t> </a:t>
            </a:r>
          </a:p>
        </p:txBody>
      </p:sp>
      <p:sp>
        <p:nvSpPr>
          <p:cNvPr id="1759234" name="Rectangle 2"/>
          <p:cNvSpPr>
            <a:spLocks noGrp="1" noChangeArrowheads="1"/>
          </p:cNvSpPr>
          <p:nvPr>
            <p:ph type="title"/>
          </p:nvPr>
        </p:nvSpPr>
        <p:spPr/>
        <p:txBody>
          <a:bodyPr/>
          <a:lstStyle/>
          <a:p>
            <a:pPr fontAlgn="auto">
              <a:spcAft>
                <a:spcPts val="0"/>
              </a:spcAft>
              <a:defRPr/>
            </a:pPr>
            <a:r>
              <a:rPr lang="en-US"/>
              <a:t>Insertion into a Tree</a:t>
            </a:r>
          </a:p>
        </p:txBody>
      </p:sp>
      <p:grpSp>
        <p:nvGrpSpPr>
          <p:cNvPr id="164868" name="Group 4"/>
          <p:cNvGrpSpPr>
            <a:grpSpLocks/>
          </p:cNvGrpSpPr>
          <p:nvPr/>
        </p:nvGrpSpPr>
        <p:grpSpPr bwMode="auto">
          <a:xfrm>
            <a:off x="3276600" y="2895600"/>
            <a:ext cx="2590800" cy="2895600"/>
            <a:chOff x="5481" y="2344"/>
            <a:chExt cx="3420" cy="3600"/>
          </a:xfrm>
        </p:grpSpPr>
        <p:sp>
          <p:nvSpPr>
            <p:cNvPr id="164869" name="Oval 5"/>
            <p:cNvSpPr>
              <a:spLocks noChangeArrowheads="1"/>
            </p:cNvSpPr>
            <p:nvPr/>
          </p:nvSpPr>
          <p:spPr bwMode="auto">
            <a:xfrm>
              <a:off x="6921" y="2344"/>
              <a:ext cx="900" cy="900"/>
            </a:xfrm>
            <a:prstGeom prst="ellipse">
              <a:avLst/>
            </a:prstGeom>
            <a:solidFill>
              <a:srgbClr val="FFFFFF"/>
            </a:solidFill>
            <a:ln w="9525">
              <a:solidFill>
                <a:srgbClr val="000000"/>
              </a:solidFill>
              <a:round/>
              <a:headEnd/>
              <a:tailEnd/>
            </a:ln>
          </p:spPr>
          <p:txBody>
            <a:bodyPr/>
            <a:lstStyle/>
            <a:p>
              <a:pPr algn="ctr"/>
              <a:r>
                <a:rPr lang="en-US" sz="1400"/>
                <a:t>10</a:t>
              </a:r>
              <a:endParaRPr lang="en-US" sz="2400"/>
            </a:p>
          </p:txBody>
        </p:sp>
        <p:sp>
          <p:nvSpPr>
            <p:cNvPr id="164870" name="Line 6"/>
            <p:cNvSpPr>
              <a:spLocks noChangeShapeType="1"/>
            </p:cNvSpPr>
            <p:nvPr/>
          </p:nvSpPr>
          <p:spPr bwMode="auto">
            <a:xfrm>
              <a:off x="5841" y="2884"/>
              <a:ext cx="1080" cy="0"/>
            </a:xfrm>
            <a:prstGeom prst="line">
              <a:avLst/>
            </a:prstGeom>
            <a:noFill/>
            <a:ln w="9525">
              <a:solidFill>
                <a:srgbClr val="000000"/>
              </a:solidFill>
              <a:round/>
              <a:headEnd/>
              <a:tailEnd type="triangle" w="med" len="med"/>
            </a:ln>
          </p:spPr>
          <p:txBody>
            <a:bodyPr/>
            <a:lstStyle/>
            <a:p>
              <a:endParaRPr lang="en-US"/>
            </a:p>
          </p:txBody>
        </p:sp>
        <p:sp>
          <p:nvSpPr>
            <p:cNvPr id="164871" name="Line 7"/>
            <p:cNvSpPr>
              <a:spLocks noChangeShapeType="1"/>
            </p:cNvSpPr>
            <p:nvPr/>
          </p:nvSpPr>
          <p:spPr bwMode="auto">
            <a:xfrm>
              <a:off x="7821" y="3064"/>
              <a:ext cx="540" cy="540"/>
            </a:xfrm>
            <a:prstGeom prst="line">
              <a:avLst/>
            </a:prstGeom>
            <a:noFill/>
            <a:ln w="9525">
              <a:solidFill>
                <a:srgbClr val="000000"/>
              </a:solidFill>
              <a:round/>
              <a:headEnd/>
              <a:tailEnd/>
            </a:ln>
          </p:spPr>
          <p:txBody>
            <a:bodyPr/>
            <a:lstStyle/>
            <a:p>
              <a:endParaRPr lang="en-US"/>
            </a:p>
          </p:txBody>
        </p:sp>
        <p:sp>
          <p:nvSpPr>
            <p:cNvPr id="164872" name="Oval 8"/>
            <p:cNvSpPr>
              <a:spLocks noChangeArrowheads="1"/>
            </p:cNvSpPr>
            <p:nvPr/>
          </p:nvSpPr>
          <p:spPr bwMode="auto">
            <a:xfrm>
              <a:off x="8001" y="3604"/>
              <a:ext cx="900" cy="900"/>
            </a:xfrm>
            <a:prstGeom prst="ellipse">
              <a:avLst/>
            </a:prstGeom>
            <a:solidFill>
              <a:srgbClr val="FFFFFF"/>
            </a:solidFill>
            <a:ln w="9525">
              <a:solidFill>
                <a:srgbClr val="000000"/>
              </a:solidFill>
              <a:round/>
              <a:headEnd/>
              <a:tailEnd/>
            </a:ln>
          </p:spPr>
          <p:txBody>
            <a:bodyPr/>
            <a:lstStyle/>
            <a:p>
              <a:pPr algn="ctr"/>
              <a:r>
                <a:rPr lang="en-US" sz="1400"/>
                <a:t>15</a:t>
              </a:r>
              <a:endParaRPr lang="en-US" sz="2400"/>
            </a:p>
          </p:txBody>
        </p:sp>
        <p:sp>
          <p:nvSpPr>
            <p:cNvPr id="164873" name="Oval 9"/>
            <p:cNvSpPr>
              <a:spLocks noChangeArrowheads="1"/>
            </p:cNvSpPr>
            <p:nvPr/>
          </p:nvSpPr>
          <p:spPr bwMode="auto">
            <a:xfrm>
              <a:off x="7641" y="5044"/>
              <a:ext cx="900" cy="900"/>
            </a:xfrm>
            <a:prstGeom prst="ellipse">
              <a:avLst/>
            </a:prstGeom>
            <a:solidFill>
              <a:srgbClr val="FFFFFF"/>
            </a:solidFill>
            <a:ln w="9525">
              <a:solidFill>
                <a:srgbClr val="000000"/>
              </a:solidFill>
              <a:round/>
              <a:headEnd/>
              <a:tailEnd/>
            </a:ln>
          </p:spPr>
          <p:txBody>
            <a:bodyPr/>
            <a:lstStyle/>
            <a:p>
              <a:pPr algn="r"/>
              <a:r>
                <a:rPr lang="en-US" sz="1400"/>
                <a:t>12</a:t>
              </a:r>
              <a:endParaRPr lang="en-US" sz="2400"/>
            </a:p>
          </p:txBody>
        </p:sp>
        <p:sp>
          <p:nvSpPr>
            <p:cNvPr id="164874" name="Oval 10"/>
            <p:cNvSpPr>
              <a:spLocks noChangeArrowheads="1"/>
            </p:cNvSpPr>
            <p:nvPr/>
          </p:nvSpPr>
          <p:spPr bwMode="auto">
            <a:xfrm>
              <a:off x="5481" y="3784"/>
              <a:ext cx="900" cy="900"/>
            </a:xfrm>
            <a:prstGeom prst="ellipse">
              <a:avLst/>
            </a:prstGeom>
            <a:solidFill>
              <a:srgbClr val="FFFFFF"/>
            </a:solidFill>
            <a:ln w="9525">
              <a:solidFill>
                <a:srgbClr val="000000"/>
              </a:solidFill>
              <a:round/>
              <a:headEnd/>
              <a:tailEnd/>
            </a:ln>
          </p:spPr>
          <p:txBody>
            <a:bodyPr/>
            <a:lstStyle/>
            <a:p>
              <a:pPr algn="ctr"/>
              <a:r>
                <a:rPr lang="en-US" sz="1400"/>
                <a:t>7</a:t>
              </a:r>
              <a:endParaRPr lang="en-US" sz="2400"/>
            </a:p>
          </p:txBody>
        </p:sp>
        <p:sp>
          <p:nvSpPr>
            <p:cNvPr id="164875" name="Line 11"/>
            <p:cNvSpPr>
              <a:spLocks noChangeShapeType="1"/>
            </p:cNvSpPr>
            <p:nvPr/>
          </p:nvSpPr>
          <p:spPr bwMode="auto">
            <a:xfrm flipH="1">
              <a:off x="6201" y="3064"/>
              <a:ext cx="720" cy="720"/>
            </a:xfrm>
            <a:prstGeom prst="line">
              <a:avLst/>
            </a:prstGeom>
            <a:noFill/>
            <a:ln w="9525">
              <a:solidFill>
                <a:srgbClr val="000000"/>
              </a:solidFill>
              <a:round/>
              <a:headEnd/>
              <a:tailEnd/>
            </a:ln>
          </p:spPr>
          <p:txBody>
            <a:bodyPr/>
            <a:lstStyle/>
            <a:p>
              <a:endParaRPr lang="en-US"/>
            </a:p>
          </p:txBody>
        </p:sp>
        <p:sp>
          <p:nvSpPr>
            <p:cNvPr id="164876" name="Line 12"/>
            <p:cNvSpPr>
              <a:spLocks noChangeShapeType="1"/>
            </p:cNvSpPr>
            <p:nvPr/>
          </p:nvSpPr>
          <p:spPr bwMode="auto">
            <a:xfrm flipH="1">
              <a:off x="8001" y="4504"/>
              <a:ext cx="360" cy="540"/>
            </a:xfrm>
            <a:prstGeom prst="line">
              <a:avLst/>
            </a:prstGeom>
            <a:noFill/>
            <a:ln w="9525">
              <a:solidFill>
                <a:srgbClr val="000000"/>
              </a:solidFill>
              <a:round/>
              <a:headEnd/>
              <a:tailEnd/>
            </a:ln>
          </p:spPr>
          <p:txBody>
            <a:bodyPr/>
            <a:lstStyle/>
            <a:p>
              <a:endParaRPr lang="en-US"/>
            </a:p>
          </p:txBody>
        </p:sp>
      </p:gr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idx="1"/>
          </p:nvPr>
        </p:nvSpPr>
        <p:spPr/>
        <p:txBody>
          <a:bodyPr/>
          <a:lstStyle/>
          <a:p>
            <a:r>
              <a:rPr lang="en-US" smtClean="0"/>
              <a:t>Similarly, 8, 18, 6 and 20 are inserted at the proper place as shown in the following figures.</a:t>
            </a:r>
          </a:p>
          <a:p>
            <a:endParaRPr lang="en-US" smtClean="0"/>
          </a:p>
          <a:p>
            <a:endParaRPr lang="en-US" smtClean="0"/>
          </a:p>
        </p:txBody>
      </p:sp>
      <p:sp>
        <p:nvSpPr>
          <p:cNvPr id="1760258" name="Rectangle 2"/>
          <p:cNvSpPr>
            <a:spLocks noGrp="1" noChangeArrowheads="1"/>
          </p:cNvSpPr>
          <p:nvPr>
            <p:ph type="title"/>
          </p:nvPr>
        </p:nvSpPr>
        <p:spPr/>
        <p:txBody>
          <a:bodyPr/>
          <a:lstStyle/>
          <a:p>
            <a:pPr fontAlgn="auto">
              <a:spcAft>
                <a:spcPts val="0"/>
              </a:spcAft>
              <a:defRPr/>
            </a:pPr>
            <a:r>
              <a:rPr lang="en-US"/>
              <a:t>Insertion into a Tree</a:t>
            </a:r>
          </a:p>
        </p:txBody>
      </p:sp>
      <p:grpSp>
        <p:nvGrpSpPr>
          <p:cNvPr id="165892" name="Group 4"/>
          <p:cNvGrpSpPr>
            <a:grpSpLocks/>
          </p:cNvGrpSpPr>
          <p:nvPr/>
        </p:nvGrpSpPr>
        <p:grpSpPr bwMode="auto">
          <a:xfrm>
            <a:off x="1143000" y="2971800"/>
            <a:ext cx="2743200" cy="2514600"/>
            <a:chOff x="3141" y="6664"/>
            <a:chExt cx="3420" cy="3600"/>
          </a:xfrm>
        </p:grpSpPr>
        <p:grpSp>
          <p:nvGrpSpPr>
            <p:cNvPr id="165908" name="Group 5"/>
            <p:cNvGrpSpPr>
              <a:grpSpLocks/>
            </p:cNvGrpSpPr>
            <p:nvPr/>
          </p:nvGrpSpPr>
          <p:grpSpPr bwMode="auto">
            <a:xfrm>
              <a:off x="3141" y="6664"/>
              <a:ext cx="3420" cy="3600"/>
              <a:chOff x="5481" y="2344"/>
              <a:chExt cx="3420" cy="3600"/>
            </a:xfrm>
          </p:grpSpPr>
          <p:sp>
            <p:nvSpPr>
              <p:cNvPr id="165911" name="Oval 6"/>
              <p:cNvSpPr>
                <a:spLocks noChangeArrowheads="1"/>
              </p:cNvSpPr>
              <p:nvPr/>
            </p:nvSpPr>
            <p:spPr bwMode="auto">
              <a:xfrm>
                <a:off x="6921" y="2344"/>
                <a:ext cx="900" cy="900"/>
              </a:xfrm>
              <a:prstGeom prst="ellipse">
                <a:avLst/>
              </a:prstGeom>
              <a:solidFill>
                <a:srgbClr val="FFFFFF"/>
              </a:solidFill>
              <a:ln w="9525">
                <a:solidFill>
                  <a:srgbClr val="000000"/>
                </a:solidFill>
                <a:round/>
                <a:headEnd/>
                <a:tailEnd/>
              </a:ln>
            </p:spPr>
            <p:txBody>
              <a:bodyPr/>
              <a:lstStyle/>
              <a:p>
                <a:pPr algn="ctr"/>
                <a:r>
                  <a:rPr lang="en-US" sz="1400"/>
                  <a:t>10</a:t>
                </a:r>
                <a:endParaRPr lang="en-US" sz="2400"/>
              </a:p>
            </p:txBody>
          </p:sp>
          <p:sp>
            <p:nvSpPr>
              <p:cNvPr id="165912" name="Line 7"/>
              <p:cNvSpPr>
                <a:spLocks noChangeShapeType="1"/>
              </p:cNvSpPr>
              <p:nvPr/>
            </p:nvSpPr>
            <p:spPr bwMode="auto">
              <a:xfrm>
                <a:off x="5841" y="2884"/>
                <a:ext cx="1080" cy="0"/>
              </a:xfrm>
              <a:prstGeom prst="line">
                <a:avLst/>
              </a:prstGeom>
              <a:noFill/>
              <a:ln w="9525">
                <a:solidFill>
                  <a:srgbClr val="000000"/>
                </a:solidFill>
                <a:round/>
                <a:headEnd/>
                <a:tailEnd type="triangle" w="med" len="med"/>
              </a:ln>
            </p:spPr>
            <p:txBody>
              <a:bodyPr/>
              <a:lstStyle/>
              <a:p>
                <a:endParaRPr lang="en-US"/>
              </a:p>
            </p:txBody>
          </p:sp>
          <p:sp>
            <p:nvSpPr>
              <p:cNvPr id="165913" name="Line 8"/>
              <p:cNvSpPr>
                <a:spLocks noChangeShapeType="1"/>
              </p:cNvSpPr>
              <p:nvPr/>
            </p:nvSpPr>
            <p:spPr bwMode="auto">
              <a:xfrm>
                <a:off x="7821" y="3064"/>
                <a:ext cx="540" cy="540"/>
              </a:xfrm>
              <a:prstGeom prst="line">
                <a:avLst/>
              </a:prstGeom>
              <a:noFill/>
              <a:ln w="9525">
                <a:solidFill>
                  <a:srgbClr val="000000"/>
                </a:solidFill>
                <a:round/>
                <a:headEnd/>
                <a:tailEnd/>
              </a:ln>
            </p:spPr>
            <p:txBody>
              <a:bodyPr/>
              <a:lstStyle/>
              <a:p>
                <a:endParaRPr lang="en-US"/>
              </a:p>
            </p:txBody>
          </p:sp>
          <p:sp>
            <p:nvSpPr>
              <p:cNvPr id="165914" name="Oval 9"/>
              <p:cNvSpPr>
                <a:spLocks noChangeArrowheads="1"/>
              </p:cNvSpPr>
              <p:nvPr/>
            </p:nvSpPr>
            <p:spPr bwMode="auto">
              <a:xfrm>
                <a:off x="8001" y="3604"/>
                <a:ext cx="900" cy="900"/>
              </a:xfrm>
              <a:prstGeom prst="ellipse">
                <a:avLst/>
              </a:prstGeom>
              <a:solidFill>
                <a:srgbClr val="FFFFFF"/>
              </a:solidFill>
              <a:ln w="9525">
                <a:solidFill>
                  <a:srgbClr val="000000"/>
                </a:solidFill>
                <a:round/>
                <a:headEnd/>
                <a:tailEnd/>
              </a:ln>
            </p:spPr>
            <p:txBody>
              <a:bodyPr/>
              <a:lstStyle/>
              <a:p>
                <a:pPr algn="ctr"/>
                <a:r>
                  <a:rPr lang="en-US" sz="1400"/>
                  <a:t>15</a:t>
                </a:r>
                <a:endParaRPr lang="en-US" sz="2400"/>
              </a:p>
            </p:txBody>
          </p:sp>
          <p:sp>
            <p:nvSpPr>
              <p:cNvPr id="165915" name="Oval 10"/>
              <p:cNvSpPr>
                <a:spLocks noChangeArrowheads="1"/>
              </p:cNvSpPr>
              <p:nvPr/>
            </p:nvSpPr>
            <p:spPr bwMode="auto">
              <a:xfrm>
                <a:off x="7641" y="5044"/>
                <a:ext cx="900" cy="900"/>
              </a:xfrm>
              <a:prstGeom prst="ellipse">
                <a:avLst/>
              </a:prstGeom>
              <a:solidFill>
                <a:srgbClr val="FFFFFF"/>
              </a:solidFill>
              <a:ln w="9525">
                <a:solidFill>
                  <a:srgbClr val="000000"/>
                </a:solidFill>
                <a:round/>
                <a:headEnd/>
                <a:tailEnd/>
              </a:ln>
            </p:spPr>
            <p:txBody>
              <a:bodyPr/>
              <a:lstStyle/>
              <a:p>
                <a:pPr algn="r"/>
                <a:r>
                  <a:rPr lang="en-US" sz="1400"/>
                  <a:t>12</a:t>
                </a:r>
                <a:endParaRPr lang="en-US" sz="2400"/>
              </a:p>
            </p:txBody>
          </p:sp>
          <p:sp>
            <p:nvSpPr>
              <p:cNvPr id="165916" name="Oval 11"/>
              <p:cNvSpPr>
                <a:spLocks noChangeArrowheads="1"/>
              </p:cNvSpPr>
              <p:nvPr/>
            </p:nvSpPr>
            <p:spPr bwMode="auto">
              <a:xfrm>
                <a:off x="5481" y="3784"/>
                <a:ext cx="900" cy="900"/>
              </a:xfrm>
              <a:prstGeom prst="ellipse">
                <a:avLst/>
              </a:prstGeom>
              <a:solidFill>
                <a:srgbClr val="FFFFFF"/>
              </a:solidFill>
              <a:ln w="9525">
                <a:solidFill>
                  <a:srgbClr val="000000"/>
                </a:solidFill>
                <a:round/>
                <a:headEnd/>
                <a:tailEnd/>
              </a:ln>
            </p:spPr>
            <p:txBody>
              <a:bodyPr/>
              <a:lstStyle/>
              <a:p>
                <a:pPr algn="ctr"/>
                <a:r>
                  <a:rPr lang="en-US" sz="1400"/>
                  <a:t>7</a:t>
                </a:r>
                <a:endParaRPr lang="en-US" sz="2400"/>
              </a:p>
            </p:txBody>
          </p:sp>
          <p:sp>
            <p:nvSpPr>
              <p:cNvPr id="165917" name="Line 12"/>
              <p:cNvSpPr>
                <a:spLocks noChangeShapeType="1"/>
              </p:cNvSpPr>
              <p:nvPr/>
            </p:nvSpPr>
            <p:spPr bwMode="auto">
              <a:xfrm flipH="1">
                <a:off x="6201" y="3064"/>
                <a:ext cx="720" cy="720"/>
              </a:xfrm>
              <a:prstGeom prst="line">
                <a:avLst/>
              </a:prstGeom>
              <a:noFill/>
              <a:ln w="9525">
                <a:solidFill>
                  <a:srgbClr val="000000"/>
                </a:solidFill>
                <a:round/>
                <a:headEnd/>
                <a:tailEnd/>
              </a:ln>
            </p:spPr>
            <p:txBody>
              <a:bodyPr/>
              <a:lstStyle/>
              <a:p>
                <a:endParaRPr lang="en-US"/>
              </a:p>
            </p:txBody>
          </p:sp>
          <p:sp>
            <p:nvSpPr>
              <p:cNvPr id="165918" name="Line 13"/>
              <p:cNvSpPr>
                <a:spLocks noChangeShapeType="1"/>
              </p:cNvSpPr>
              <p:nvPr/>
            </p:nvSpPr>
            <p:spPr bwMode="auto">
              <a:xfrm flipH="1">
                <a:off x="8001" y="4504"/>
                <a:ext cx="360" cy="540"/>
              </a:xfrm>
              <a:prstGeom prst="line">
                <a:avLst/>
              </a:prstGeom>
              <a:noFill/>
              <a:ln w="9525">
                <a:solidFill>
                  <a:srgbClr val="000000"/>
                </a:solidFill>
                <a:round/>
                <a:headEnd/>
                <a:tailEnd/>
              </a:ln>
            </p:spPr>
            <p:txBody>
              <a:bodyPr/>
              <a:lstStyle/>
              <a:p>
                <a:endParaRPr lang="en-US"/>
              </a:p>
            </p:txBody>
          </p:sp>
        </p:grpSp>
        <p:sp>
          <p:nvSpPr>
            <p:cNvPr id="165909" name="Oval 14"/>
            <p:cNvSpPr>
              <a:spLocks noChangeArrowheads="1"/>
            </p:cNvSpPr>
            <p:nvPr/>
          </p:nvSpPr>
          <p:spPr bwMode="auto">
            <a:xfrm>
              <a:off x="3861" y="9364"/>
              <a:ext cx="900" cy="900"/>
            </a:xfrm>
            <a:prstGeom prst="ellipse">
              <a:avLst/>
            </a:prstGeom>
            <a:solidFill>
              <a:srgbClr val="FFFFFF"/>
            </a:solidFill>
            <a:ln w="9525">
              <a:solidFill>
                <a:srgbClr val="000000"/>
              </a:solidFill>
              <a:round/>
              <a:headEnd/>
              <a:tailEnd/>
            </a:ln>
          </p:spPr>
          <p:txBody>
            <a:bodyPr/>
            <a:lstStyle/>
            <a:p>
              <a:pPr algn="ctr"/>
              <a:r>
                <a:rPr lang="en-US" sz="1200" b="1"/>
                <a:t>8</a:t>
              </a:r>
              <a:endParaRPr lang="en-US" sz="2400"/>
            </a:p>
          </p:txBody>
        </p:sp>
        <p:sp>
          <p:nvSpPr>
            <p:cNvPr id="165910" name="Line 15"/>
            <p:cNvSpPr>
              <a:spLocks noChangeShapeType="1"/>
            </p:cNvSpPr>
            <p:nvPr/>
          </p:nvSpPr>
          <p:spPr bwMode="auto">
            <a:xfrm>
              <a:off x="3861" y="9004"/>
              <a:ext cx="180" cy="360"/>
            </a:xfrm>
            <a:prstGeom prst="line">
              <a:avLst/>
            </a:prstGeom>
            <a:noFill/>
            <a:ln w="9525">
              <a:solidFill>
                <a:srgbClr val="000000"/>
              </a:solidFill>
              <a:round/>
              <a:headEnd/>
              <a:tailEnd/>
            </a:ln>
          </p:spPr>
          <p:txBody>
            <a:bodyPr/>
            <a:lstStyle/>
            <a:p>
              <a:endParaRPr lang="en-US"/>
            </a:p>
          </p:txBody>
        </p:sp>
      </p:grpSp>
      <p:grpSp>
        <p:nvGrpSpPr>
          <p:cNvPr id="165893" name="Group 16"/>
          <p:cNvGrpSpPr>
            <a:grpSpLocks/>
          </p:cNvGrpSpPr>
          <p:nvPr/>
        </p:nvGrpSpPr>
        <p:grpSpPr bwMode="auto">
          <a:xfrm>
            <a:off x="4876800" y="2819400"/>
            <a:ext cx="3124200" cy="2514600"/>
            <a:chOff x="7101" y="6664"/>
            <a:chExt cx="4500" cy="3600"/>
          </a:xfrm>
        </p:grpSpPr>
        <p:grpSp>
          <p:nvGrpSpPr>
            <p:cNvPr id="165894" name="Group 17"/>
            <p:cNvGrpSpPr>
              <a:grpSpLocks/>
            </p:cNvGrpSpPr>
            <p:nvPr/>
          </p:nvGrpSpPr>
          <p:grpSpPr bwMode="auto">
            <a:xfrm>
              <a:off x="7101" y="6664"/>
              <a:ext cx="3420" cy="3600"/>
              <a:chOff x="3141" y="6664"/>
              <a:chExt cx="3420" cy="3600"/>
            </a:xfrm>
          </p:grpSpPr>
          <p:grpSp>
            <p:nvGrpSpPr>
              <p:cNvPr id="165897" name="Group 18"/>
              <p:cNvGrpSpPr>
                <a:grpSpLocks/>
              </p:cNvGrpSpPr>
              <p:nvPr/>
            </p:nvGrpSpPr>
            <p:grpSpPr bwMode="auto">
              <a:xfrm>
                <a:off x="3141" y="6664"/>
                <a:ext cx="3420" cy="3600"/>
                <a:chOff x="5481" y="2344"/>
                <a:chExt cx="3420" cy="3600"/>
              </a:xfrm>
            </p:grpSpPr>
            <p:sp>
              <p:nvSpPr>
                <p:cNvPr id="165900" name="Oval 19"/>
                <p:cNvSpPr>
                  <a:spLocks noChangeArrowheads="1"/>
                </p:cNvSpPr>
                <p:nvPr/>
              </p:nvSpPr>
              <p:spPr bwMode="auto">
                <a:xfrm>
                  <a:off x="6921" y="2344"/>
                  <a:ext cx="900" cy="900"/>
                </a:xfrm>
                <a:prstGeom prst="ellipse">
                  <a:avLst/>
                </a:prstGeom>
                <a:solidFill>
                  <a:srgbClr val="FFFFFF"/>
                </a:solidFill>
                <a:ln w="9525">
                  <a:solidFill>
                    <a:srgbClr val="000000"/>
                  </a:solidFill>
                  <a:round/>
                  <a:headEnd/>
                  <a:tailEnd/>
                </a:ln>
              </p:spPr>
              <p:txBody>
                <a:bodyPr/>
                <a:lstStyle/>
                <a:p>
                  <a:pPr algn="ctr"/>
                  <a:r>
                    <a:rPr lang="en-US" sz="1400"/>
                    <a:t>10</a:t>
                  </a:r>
                  <a:endParaRPr lang="en-US" sz="2400"/>
                </a:p>
              </p:txBody>
            </p:sp>
            <p:sp>
              <p:nvSpPr>
                <p:cNvPr id="165901" name="Line 20"/>
                <p:cNvSpPr>
                  <a:spLocks noChangeShapeType="1"/>
                </p:cNvSpPr>
                <p:nvPr/>
              </p:nvSpPr>
              <p:spPr bwMode="auto">
                <a:xfrm>
                  <a:off x="5841" y="2884"/>
                  <a:ext cx="1080" cy="0"/>
                </a:xfrm>
                <a:prstGeom prst="line">
                  <a:avLst/>
                </a:prstGeom>
                <a:noFill/>
                <a:ln w="9525">
                  <a:solidFill>
                    <a:srgbClr val="000000"/>
                  </a:solidFill>
                  <a:round/>
                  <a:headEnd/>
                  <a:tailEnd type="triangle" w="med" len="med"/>
                </a:ln>
              </p:spPr>
              <p:txBody>
                <a:bodyPr/>
                <a:lstStyle/>
                <a:p>
                  <a:endParaRPr lang="en-US"/>
                </a:p>
              </p:txBody>
            </p:sp>
            <p:sp>
              <p:nvSpPr>
                <p:cNvPr id="165902" name="Line 21"/>
                <p:cNvSpPr>
                  <a:spLocks noChangeShapeType="1"/>
                </p:cNvSpPr>
                <p:nvPr/>
              </p:nvSpPr>
              <p:spPr bwMode="auto">
                <a:xfrm>
                  <a:off x="7821" y="3064"/>
                  <a:ext cx="540" cy="540"/>
                </a:xfrm>
                <a:prstGeom prst="line">
                  <a:avLst/>
                </a:prstGeom>
                <a:noFill/>
                <a:ln w="9525">
                  <a:solidFill>
                    <a:srgbClr val="000000"/>
                  </a:solidFill>
                  <a:round/>
                  <a:headEnd/>
                  <a:tailEnd/>
                </a:ln>
              </p:spPr>
              <p:txBody>
                <a:bodyPr/>
                <a:lstStyle/>
                <a:p>
                  <a:endParaRPr lang="en-US"/>
                </a:p>
              </p:txBody>
            </p:sp>
            <p:sp>
              <p:nvSpPr>
                <p:cNvPr id="165903" name="Oval 22"/>
                <p:cNvSpPr>
                  <a:spLocks noChangeArrowheads="1"/>
                </p:cNvSpPr>
                <p:nvPr/>
              </p:nvSpPr>
              <p:spPr bwMode="auto">
                <a:xfrm>
                  <a:off x="8001" y="3604"/>
                  <a:ext cx="900" cy="900"/>
                </a:xfrm>
                <a:prstGeom prst="ellipse">
                  <a:avLst/>
                </a:prstGeom>
                <a:solidFill>
                  <a:srgbClr val="FFFFFF"/>
                </a:solidFill>
                <a:ln w="9525">
                  <a:solidFill>
                    <a:srgbClr val="000000"/>
                  </a:solidFill>
                  <a:round/>
                  <a:headEnd/>
                  <a:tailEnd/>
                </a:ln>
              </p:spPr>
              <p:txBody>
                <a:bodyPr/>
                <a:lstStyle/>
                <a:p>
                  <a:pPr algn="ctr"/>
                  <a:r>
                    <a:rPr lang="en-US" sz="1400"/>
                    <a:t>15</a:t>
                  </a:r>
                  <a:endParaRPr lang="en-US" sz="2400"/>
                </a:p>
              </p:txBody>
            </p:sp>
            <p:sp>
              <p:nvSpPr>
                <p:cNvPr id="165904" name="Oval 23"/>
                <p:cNvSpPr>
                  <a:spLocks noChangeArrowheads="1"/>
                </p:cNvSpPr>
                <p:nvPr/>
              </p:nvSpPr>
              <p:spPr bwMode="auto">
                <a:xfrm>
                  <a:off x="7641" y="5044"/>
                  <a:ext cx="900" cy="900"/>
                </a:xfrm>
                <a:prstGeom prst="ellipse">
                  <a:avLst/>
                </a:prstGeom>
                <a:solidFill>
                  <a:srgbClr val="FFFFFF"/>
                </a:solidFill>
                <a:ln w="9525">
                  <a:solidFill>
                    <a:srgbClr val="000000"/>
                  </a:solidFill>
                  <a:round/>
                  <a:headEnd/>
                  <a:tailEnd/>
                </a:ln>
              </p:spPr>
              <p:txBody>
                <a:bodyPr/>
                <a:lstStyle/>
                <a:p>
                  <a:pPr algn="r"/>
                  <a:r>
                    <a:rPr lang="en-US" sz="1400"/>
                    <a:t>12</a:t>
                  </a:r>
                  <a:endParaRPr lang="en-US" sz="2400"/>
                </a:p>
              </p:txBody>
            </p:sp>
            <p:sp>
              <p:nvSpPr>
                <p:cNvPr id="165905" name="Oval 24"/>
                <p:cNvSpPr>
                  <a:spLocks noChangeArrowheads="1"/>
                </p:cNvSpPr>
                <p:nvPr/>
              </p:nvSpPr>
              <p:spPr bwMode="auto">
                <a:xfrm>
                  <a:off x="5481" y="3784"/>
                  <a:ext cx="900" cy="900"/>
                </a:xfrm>
                <a:prstGeom prst="ellipse">
                  <a:avLst/>
                </a:prstGeom>
                <a:solidFill>
                  <a:srgbClr val="FFFFFF"/>
                </a:solidFill>
                <a:ln w="9525">
                  <a:solidFill>
                    <a:srgbClr val="000000"/>
                  </a:solidFill>
                  <a:round/>
                  <a:headEnd/>
                  <a:tailEnd/>
                </a:ln>
              </p:spPr>
              <p:txBody>
                <a:bodyPr/>
                <a:lstStyle/>
                <a:p>
                  <a:pPr algn="ctr"/>
                  <a:r>
                    <a:rPr lang="en-US" sz="1400"/>
                    <a:t>7</a:t>
                  </a:r>
                  <a:endParaRPr lang="en-US" sz="2400"/>
                </a:p>
              </p:txBody>
            </p:sp>
            <p:sp>
              <p:nvSpPr>
                <p:cNvPr id="165906" name="Line 25"/>
                <p:cNvSpPr>
                  <a:spLocks noChangeShapeType="1"/>
                </p:cNvSpPr>
                <p:nvPr/>
              </p:nvSpPr>
              <p:spPr bwMode="auto">
                <a:xfrm flipH="1">
                  <a:off x="6201" y="3064"/>
                  <a:ext cx="720" cy="720"/>
                </a:xfrm>
                <a:prstGeom prst="line">
                  <a:avLst/>
                </a:prstGeom>
                <a:noFill/>
                <a:ln w="9525">
                  <a:solidFill>
                    <a:srgbClr val="000000"/>
                  </a:solidFill>
                  <a:round/>
                  <a:headEnd/>
                  <a:tailEnd/>
                </a:ln>
              </p:spPr>
              <p:txBody>
                <a:bodyPr/>
                <a:lstStyle/>
                <a:p>
                  <a:endParaRPr lang="en-US"/>
                </a:p>
              </p:txBody>
            </p:sp>
            <p:sp>
              <p:nvSpPr>
                <p:cNvPr id="165907" name="Line 26"/>
                <p:cNvSpPr>
                  <a:spLocks noChangeShapeType="1"/>
                </p:cNvSpPr>
                <p:nvPr/>
              </p:nvSpPr>
              <p:spPr bwMode="auto">
                <a:xfrm flipH="1">
                  <a:off x="8001" y="4504"/>
                  <a:ext cx="360" cy="540"/>
                </a:xfrm>
                <a:prstGeom prst="line">
                  <a:avLst/>
                </a:prstGeom>
                <a:noFill/>
                <a:ln w="9525">
                  <a:solidFill>
                    <a:srgbClr val="000000"/>
                  </a:solidFill>
                  <a:round/>
                  <a:headEnd/>
                  <a:tailEnd/>
                </a:ln>
              </p:spPr>
              <p:txBody>
                <a:bodyPr/>
                <a:lstStyle/>
                <a:p>
                  <a:endParaRPr lang="en-US"/>
                </a:p>
              </p:txBody>
            </p:sp>
          </p:grpSp>
          <p:sp>
            <p:nvSpPr>
              <p:cNvPr id="165898" name="Oval 27"/>
              <p:cNvSpPr>
                <a:spLocks noChangeArrowheads="1"/>
              </p:cNvSpPr>
              <p:nvPr/>
            </p:nvSpPr>
            <p:spPr bwMode="auto">
              <a:xfrm>
                <a:off x="3861" y="9364"/>
                <a:ext cx="900" cy="900"/>
              </a:xfrm>
              <a:prstGeom prst="ellipse">
                <a:avLst/>
              </a:prstGeom>
              <a:solidFill>
                <a:srgbClr val="FFFFFF"/>
              </a:solidFill>
              <a:ln w="9525">
                <a:solidFill>
                  <a:srgbClr val="000000"/>
                </a:solidFill>
                <a:round/>
                <a:headEnd/>
                <a:tailEnd/>
              </a:ln>
            </p:spPr>
            <p:txBody>
              <a:bodyPr/>
              <a:lstStyle/>
              <a:p>
                <a:pPr algn="ctr"/>
                <a:r>
                  <a:rPr lang="en-US" sz="1200" b="1"/>
                  <a:t>8</a:t>
                </a:r>
                <a:endParaRPr lang="en-US" sz="2400"/>
              </a:p>
            </p:txBody>
          </p:sp>
          <p:sp>
            <p:nvSpPr>
              <p:cNvPr id="165899" name="Line 28"/>
              <p:cNvSpPr>
                <a:spLocks noChangeShapeType="1"/>
              </p:cNvSpPr>
              <p:nvPr/>
            </p:nvSpPr>
            <p:spPr bwMode="auto">
              <a:xfrm>
                <a:off x="3861" y="9004"/>
                <a:ext cx="180" cy="360"/>
              </a:xfrm>
              <a:prstGeom prst="line">
                <a:avLst/>
              </a:prstGeom>
              <a:noFill/>
              <a:ln w="9525">
                <a:solidFill>
                  <a:srgbClr val="000000"/>
                </a:solidFill>
                <a:round/>
                <a:headEnd/>
                <a:tailEnd/>
              </a:ln>
            </p:spPr>
            <p:txBody>
              <a:bodyPr/>
              <a:lstStyle/>
              <a:p>
                <a:endParaRPr lang="en-US"/>
              </a:p>
            </p:txBody>
          </p:sp>
        </p:grpSp>
        <p:sp>
          <p:nvSpPr>
            <p:cNvPr id="165895" name="Oval 29"/>
            <p:cNvSpPr>
              <a:spLocks noChangeArrowheads="1"/>
            </p:cNvSpPr>
            <p:nvPr/>
          </p:nvSpPr>
          <p:spPr bwMode="auto">
            <a:xfrm>
              <a:off x="10701" y="9364"/>
              <a:ext cx="900" cy="900"/>
            </a:xfrm>
            <a:prstGeom prst="ellipse">
              <a:avLst/>
            </a:prstGeom>
            <a:solidFill>
              <a:srgbClr val="FFFFFF"/>
            </a:solidFill>
            <a:ln w="9525">
              <a:solidFill>
                <a:srgbClr val="000000"/>
              </a:solidFill>
              <a:round/>
              <a:headEnd/>
              <a:tailEnd/>
            </a:ln>
          </p:spPr>
          <p:txBody>
            <a:bodyPr/>
            <a:lstStyle/>
            <a:p>
              <a:pPr algn="ctr"/>
              <a:r>
                <a:rPr lang="en-US" sz="1200" b="1"/>
                <a:t>18</a:t>
              </a:r>
              <a:endParaRPr lang="en-US" sz="2400"/>
            </a:p>
          </p:txBody>
        </p:sp>
        <p:sp>
          <p:nvSpPr>
            <p:cNvPr id="165896" name="Line 30"/>
            <p:cNvSpPr>
              <a:spLocks noChangeShapeType="1"/>
            </p:cNvSpPr>
            <p:nvPr/>
          </p:nvSpPr>
          <p:spPr bwMode="auto">
            <a:xfrm>
              <a:off x="10341" y="8644"/>
              <a:ext cx="540" cy="720"/>
            </a:xfrm>
            <a:prstGeom prst="line">
              <a:avLst/>
            </a:prstGeom>
            <a:noFill/>
            <a:ln w="9525">
              <a:solidFill>
                <a:srgbClr val="000000"/>
              </a:solidFill>
              <a:round/>
              <a:headEnd/>
              <a:tailEnd/>
            </a:ln>
          </p:spPr>
          <p:txBody>
            <a:bodyPr/>
            <a:lstStyle/>
            <a:p>
              <a:endParaRPr lang="en-US"/>
            </a:p>
          </p:txBody>
        </p:sp>
      </p:gr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idx="1"/>
          </p:nvPr>
        </p:nvSpPr>
        <p:spPr/>
        <p:txBody>
          <a:bodyPr/>
          <a:lstStyle/>
          <a:p>
            <a:endParaRPr lang="en-US" smtClean="0"/>
          </a:p>
        </p:txBody>
      </p:sp>
      <p:sp>
        <p:nvSpPr>
          <p:cNvPr id="1761282" name="Rectangle 2"/>
          <p:cNvSpPr>
            <a:spLocks noGrp="1" noChangeArrowheads="1"/>
          </p:cNvSpPr>
          <p:nvPr>
            <p:ph type="title"/>
          </p:nvPr>
        </p:nvSpPr>
        <p:spPr/>
        <p:txBody>
          <a:bodyPr/>
          <a:lstStyle/>
          <a:p>
            <a:pPr fontAlgn="auto">
              <a:spcAft>
                <a:spcPts val="0"/>
              </a:spcAft>
              <a:defRPr/>
            </a:pPr>
            <a:r>
              <a:rPr lang="en-US"/>
              <a:t>Insertion into a Tree</a:t>
            </a:r>
          </a:p>
        </p:txBody>
      </p:sp>
      <p:grpSp>
        <p:nvGrpSpPr>
          <p:cNvPr id="166916" name="Group 4"/>
          <p:cNvGrpSpPr>
            <a:grpSpLocks/>
          </p:cNvGrpSpPr>
          <p:nvPr/>
        </p:nvGrpSpPr>
        <p:grpSpPr bwMode="auto">
          <a:xfrm>
            <a:off x="1066800" y="2667000"/>
            <a:ext cx="3124200" cy="2209800"/>
            <a:chOff x="1881" y="10624"/>
            <a:chExt cx="5220" cy="3600"/>
          </a:xfrm>
        </p:grpSpPr>
        <p:grpSp>
          <p:nvGrpSpPr>
            <p:cNvPr id="166938" name="Group 5"/>
            <p:cNvGrpSpPr>
              <a:grpSpLocks/>
            </p:cNvGrpSpPr>
            <p:nvPr/>
          </p:nvGrpSpPr>
          <p:grpSpPr bwMode="auto">
            <a:xfrm>
              <a:off x="2601" y="10624"/>
              <a:ext cx="4500" cy="3600"/>
              <a:chOff x="7101" y="6664"/>
              <a:chExt cx="4500" cy="3600"/>
            </a:xfrm>
          </p:grpSpPr>
          <p:grpSp>
            <p:nvGrpSpPr>
              <p:cNvPr id="166941" name="Group 6"/>
              <p:cNvGrpSpPr>
                <a:grpSpLocks/>
              </p:cNvGrpSpPr>
              <p:nvPr/>
            </p:nvGrpSpPr>
            <p:grpSpPr bwMode="auto">
              <a:xfrm>
                <a:off x="7101" y="6664"/>
                <a:ext cx="3420" cy="3600"/>
                <a:chOff x="3141" y="6664"/>
                <a:chExt cx="3420" cy="3600"/>
              </a:xfrm>
            </p:grpSpPr>
            <p:grpSp>
              <p:nvGrpSpPr>
                <p:cNvPr id="166944" name="Group 7"/>
                <p:cNvGrpSpPr>
                  <a:grpSpLocks/>
                </p:cNvGrpSpPr>
                <p:nvPr/>
              </p:nvGrpSpPr>
              <p:grpSpPr bwMode="auto">
                <a:xfrm>
                  <a:off x="3141" y="6664"/>
                  <a:ext cx="3420" cy="3600"/>
                  <a:chOff x="5481" y="2344"/>
                  <a:chExt cx="3420" cy="3600"/>
                </a:xfrm>
              </p:grpSpPr>
              <p:sp>
                <p:nvSpPr>
                  <p:cNvPr id="166947" name="Oval 8"/>
                  <p:cNvSpPr>
                    <a:spLocks noChangeArrowheads="1"/>
                  </p:cNvSpPr>
                  <p:nvPr/>
                </p:nvSpPr>
                <p:spPr bwMode="auto">
                  <a:xfrm>
                    <a:off x="6921" y="2344"/>
                    <a:ext cx="900" cy="900"/>
                  </a:xfrm>
                  <a:prstGeom prst="ellipse">
                    <a:avLst/>
                  </a:prstGeom>
                  <a:solidFill>
                    <a:srgbClr val="FFFFFF"/>
                  </a:solidFill>
                  <a:ln w="9525">
                    <a:solidFill>
                      <a:srgbClr val="000000"/>
                    </a:solidFill>
                    <a:round/>
                    <a:headEnd/>
                    <a:tailEnd/>
                  </a:ln>
                </p:spPr>
                <p:txBody>
                  <a:bodyPr/>
                  <a:lstStyle/>
                  <a:p>
                    <a:pPr algn="ctr"/>
                    <a:r>
                      <a:rPr lang="en-US" sz="1400"/>
                      <a:t>10</a:t>
                    </a:r>
                    <a:endParaRPr lang="en-US" sz="2400"/>
                  </a:p>
                </p:txBody>
              </p:sp>
              <p:sp>
                <p:nvSpPr>
                  <p:cNvPr id="166948" name="Line 9"/>
                  <p:cNvSpPr>
                    <a:spLocks noChangeShapeType="1"/>
                  </p:cNvSpPr>
                  <p:nvPr/>
                </p:nvSpPr>
                <p:spPr bwMode="auto">
                  <a:xfrm>
                    <a:off x="5841" y="2884"/>
                    <a:ext cx="1080" cy="0"/>
                  </a:xfrm>
                  <a:prstGeom prst="line">
                    <a:avLst/>
                  </a:prstGeom>
                  <a:noFill/>
                  <a:ln w="9525">
                    <a:solidFill>
                      <a:srgbClr val="000000"/>
                    </a:solidFill>
                    <a:round/>
                    <a:headEnd/>
                    <a:tailEnd type="triangle" w="med" len="med"/>
                  </a:ln>
                </p:spPr>
                <p:txBody>
                  <a:bodyPr/>
                  <a:lstStyle/>
                  <a:p>
                    <a:endParaRPr lang="en-US"/>
                  </a:p>
                </p:txBody>
              </p:sp>
              <p:sp>
                <p:nvSpPr>
                  <p:cNvPr id="166949" name="Line 10"/>
                  <p:cNvSpPr>
                    <a:spLocks noChangeShapeType="1"/>
                  </p:cNvSpPr>
                  <p:nvPr/>
                </p:nvSpPr>
                <p:spPr bwMode="auto">
                  <a:xfrm>
                    <a:off x="7821" y="3064"/>
                    <a:ext cx="540" cy="540"/>
                  </a:xfrm>
                  <a:prstGeom prst="line">
                    <a:avLst/>
                  </a:prstGeom>
                  <a:noFill/>
                  <a:ln w="9525">
                    <a:solidFill>
                      <a:srgbClr val="000000"/>
                    </a:solidFill>
                    <a:round/>
                    <a:headEnd/>
                    <a:tailEnd/>
                  </a:ln>
                </p:spPr>
                <p:txBody>
                  <a:bodyPr/>
                  <a:lstStyle/>
                  <a:p>
                    <a:endParaRPr lang="en-US"/>
                  </a:p>
                </p:txBody>
              </p:sp>
              <p:sp>
                <p:nvSpPr>
                  <p:cNvPr id="166950" name="Oval 11"/>
                  <p:cNvSpPr>
                    <a:spLocks noChangeArrowheads="1"/>
                  </p:cNvSpPr>
                  <p:nvPr/>
                </p:nvSpPr>
                <p:spPr bwMode="auto">
                  <a:xfrm>
                    <a:off x="8001" y="3604"/>
                    <a:ext cx="900" cy="900"/>
                  </a:xfrm>
                  <a:prstGeom prst="ellipse">
                    <a:avLst/>
                  </a:prstGeom>
                  <a:solidFill>
                    <a:srgbClr val="FFFFFF"/>
                  </a:solidFill>
                  <a:ln w="9525">
                    <a:solidFill>
                      <a:srgbClr val="000000"/>
                    </a:solidFill>
                    <a:round/>
                    <a:headEnd/>
                    <a:tailEnd/>
                  </a:ln>
                </p:spPr>
                <p:txBody>
                  <a:bodyPr/>
                  <a:lstStyle/>
                  <a:p>
                    <a:pPr algn="ctr"/>
                    <a:r>
                      <a:rPr lang="en-US" sz="1400"/>
                      <a:t>15</a:t>
                    </a:r>
                    <a:endParaRPr lang="en-US" sz="2400"/>
                  </a:p>
                </p:txBody>
              </p:sp>
              <p:sp>
                <p:nvSpPr>
                  <p:cNvPr id="166951" name="Oval 12"/>
                  <p:cNvSpPr>
                    <a:spLocks noChangeArrowheads="1"/>
                  </p:cNvSpPr>
                  <p:nvPr/>
                </p:nvSpPr>
                <p:spPr bwMode="auto">
                  <a:xfrm>
                    <a:off x="7641" y="5044"/>
                    <a:ext cx="900" cy="900"/>
                  </a:xfrm>
                  <a:prstGeom prst="ellipse">
                    <a:avLst/>
                  </a:prstGeom>
                  <a:solidFill>
                    <a:srgbClr val="FFFFFF"/>
                  </a:solidFill>
                  <a:ln w="9525">
                    <a:solidFill>
                      <a:srgbClr val="000000"/>
                    </a:solidFill>
                    <a:round/>
                    <a:headEnd/>
                    <a:tailEnd/>
                  </a:ln>
                </p:spPr>
                <p:txBody>
                  <a:bodyPr/>
                  <a:lstStyle/>
                  <a:p>
                    <a:pPr algn="r"/>
                    <a:r>
                      <a:rPr lang="en-US" sz="1400"/>
                      <a:t>12</a:t>
                    </a:r>
                    <a:endParaRPr lang="en-US" sz="2400"/>
                  </a:p>
                </p:txBody>
              </p:sp>
              <p:sp>
                <p:nvSpPr>
                  <p:cNvPr id="166952" name="Oval 13"/>
                  <p:cNvSpPr>
                    <a:spLocks noChangeArrowheads="1"/>
                  </p:cNvSpPr>
                  <p:nvPr/>
                </p:nvSpPr>
                <p:spPr bwMode="auto">
                  <a:xfrm>
                    <a:off x="5481" y="3784"/>
                    <a:ext cx="900" cy="900"/>
                  </a:xfrm>
                  <a:prstGeom prst="ellipse">
                    <a:avLst/>
                  </a:prstGeom>
                  <a:solidFill>
                    <a:srgbClr val="FFFFFF"/>
                  </a:solidFill>
                  <a:ln w="9525">
                    <a:solidFill>
                      <a:srgbClr val="000000"/>
                    </a:solidFill>
                    <a:round/>
                    <a:headEnd/>
                    <a:tailEnd/>
                  </a:ln>
                </p:spPr>
                <p:txBody>
                  <a:bodyPr/>
                  <a:lstStyle/>
                  <a:p>
                    <a:pPr algn="ctr"/>
                    <a:r>
                      <a:rPr lang="en-US" sz="1400"/>
                      <a:t>7</a:t>
                    </a:r>
                    <a:endParaRPr lang="en-US" sz="2400"/>
                  </a:p>
                </p:txBody>
              </p:sp>
              <p:sp>
                <p:nvSpPr>
                  <p:cNvPr id="166953" name="Line 14"/>
                  <p:cNvSpPr>
                    <a:spLocks noChangeShapeType="1"/>
                  </p:cNvSpPr>
                  <p:nvPr/>
                </p:nvSpPr>
                <p:spPr bwMode="auto">
                  <a:xfrm flipH="1">
                    <a:off x="6201" y="3064"/>
                    <a:ext cx="720" cy="720"/>
                  </a:xfrm>
                  <a:prstGeom prst="line">
                    <a:avLst/>
                  </a:prstGeom>
                  <a:noFill/>
                  <a:ln w="9525">
                    <a:solidFill>
                      <a:srgbClr val="000000"/>
                    </a:solidFill>
                    <a:round/>
                    <a:headEnd/>
                    <a:tailEnd/>
                  </a:ln>
                </p:spPr>
                <p:txBody>
                  <a:bodyPr/>
                  <a:lstStyle/>
                  <a:p>
                    <a:endParaRPr lang="en-US"/>
                  </a:p>
                </p:txBody>
              </p:sp>
              <p:sp>
                <p:nvSpPr>
                  <p:cNvPr id="166954" name="Line 15"/>
                  <p:cNvSpPr>
                    <a:spLocks noChangeShapeType="1"/>
                  </p:cNvSpPr>
                  <p:nvPr/>
                </p:nvSpPr>
                <p:spPr bwMode="auto">
                  <a:xfrm flipH="1">
                    <a:off x="8001" y="4504"/>
                    <a:ext cx="360" cy="540"/>
                  </a:xfrm>
                  <a:prstGeom prst="line">
                    <a:avLst/>
                  </a:prstGeom>
                  <a:noFill/>
                  <a:ln w="9525">
                    <a:solidFill>
                      <a:srgbClr val="000000"/>
                    </a:solidFill>
                    <a:round/>
                    <a:headEnd/>
                    <a:tailEnd/>
                  </a:ln>
                </p:spPr>
                <p:txBody>
                  <a:bodyPr/>
                  <a:lstStyle/>
                  <a:p>
                    <a:endParaRPr lang="en-US"/>
                  </a:p>
                </p:txBody>
              </p:sp>
            </p:grpSp>
            <p:sp>
              <p:nvSpPr>
                <p:cNvPr id="166945" name="Oval 16"/>
                <p:cNvSpPr>
                  <a:spLocks noChangeArrowheads="1"/>
                </p:cNvSpPr>
                <p:nvPr/>
              </p:nvSpPr>
              <p:spPr bwMode="auto">
                <a:xfrm>
                  <a:off x="3861" y="9364"/>
                  <a:ext cx="900" cy="900"/>
                </a:xfrm>
                <a:prstGeom prst="ellipse">
                  <a:avLst/>
                </a:prstGeom>
                <a:solidFill>
                  <a:srgbClr val="FFFFFF"/>
                </a:solidFill>
                <a:ln w="9525">
                  <a:solidFill>
                    <a:srgbClr val="000000"/>
                  </a:solidFill>
                  <a:round/>
                  <a:headEnd/>
                  <a:tailEnd/>
                </a:ln>
              </p:spPr>
              <p:txBody>
                <a:bodyPr/>
                <a:lstStyle/>
                <a:p>
                  <a:pPr algn="ctr"/>
                  <a:r>
                    <a:rPr lang="en-US" sz="1200" b="1"/>
                    <a:t>8</a:t>
                  </a:r>
                  <a:endParaRPr lang="en-US" sz="2400"/>
                </a:p>
              </p:txBody>
            </p:sp>
            <p:sp>
              <p:nvSpPr>
                <p:cNvPr id="166946" name="Line 17"/>
                <p:cNvSpPr>
                  <a:spLocks noChangeShapeType="1"/>
                </p:cNvSpPr>
                <p:nvPr/>
              </p:nvSpPr>
              <p:spPr bwMode="auto">
                <a:xfrm>
                  <a:off x="3861" y="9004"/>
                  <a:ext cx="180" cy="360"/>
                </a:xfrm>
                <a:prstGeom prst="line">
                  <a:avLst/>
                </a:prstGeom>
                <a:noFill/>
                <a:ln w="9525">
                  <a:solidFill>
                    <a:srgbClr val="000000"/>
                  </a:solidFill>
                  <a:round/>
                  <a:headEnd/>
                  <a:tailEnd/>
                </a:ln>
              </p:spPr>
              <p:txBody>
                <a:bodyPr/>
                <a:lstStyle/>
                <a:p>
                  <a:endParaRPr lang="en-US"/>
                </a:p>
              </p:txBody>
            </p:sp>
          </p:grpSp>
          <p:sp>
            <p:nvSpPr>
              <p:cNvPr id="166942" name="Oval 18"/>
              <p:cNvSpPr>
                <a:spLocks noChangeArrowheads="1"/>
              </p:cNvSpPr>
              <p:nvPr/>
            </p:nvSpPr>
            <p:spPr bwMode="auto">
              <a:xfrm>
                <a:off x="10701" y="9364"/>
                <a:ext cx="900" cy="900"/>
              </a:xfrm>
              <a:prstGeom prst="ellipse">
                <a:avLst/>
              </a:prstGeom>
              <a:solidFill>
                <a:srgbClr val="FFFFFF"/>
              </a:solidFill>
              <a:ln w="9525">
                <a:solidFill>
                  <a:srgbClr val="000000"/>
                </a:solidFill>
                <a:round/>
                <a:headEnd/>
                <a:tailEnd/>
              </a:ln>
            </p:spPr>
            <p:txBody>
              <a:bodyPr/>
              <a:lstStyle/>
              <a:p>
                <a:pPr algn="ctr"/>
                <a:r>
                  <a:rPr lang="en-US" sz="1200" b="1"/>
                  <a:t>18</a:t>
                </a:r>
                <a:endParaRPr lang="en-US" sz="2400"/>
              </a:p>
            </p:txBody>
          </p:sp>
          <p:sp>
            <p:nvSpPr>
              <p:cNvPr id="166943" name="Line 19"/>
              <p:cNvSpPr>
                <a:spLocks noChangeShapeType="1"/>
              </p:cNvSpPr>
              <p:nvPr/>
            </p:nvSpPr>
            <p:spPr bwMode="auto">
              <a:xfrm>
                <a:off x="10341" y="8644"/>
                <a:ext cx="540" cy="720"/>
              </a:xfrm>
              <a:prstGeom prst="line">
                <a:avLst/>
              </a:prstGeom>
              <a:noFill/>
              <a:ln w="9525">
                <a:solidFill>
                  <a:srgbClr val="000000"/>
                </a:solidFill>
                <a:round/>
                <a:headEnd/>
                <a:tailEnd/>
              </a:ln>
            </p:spPr>
            <p:txBody>
              <a:bodyPr/>
              <a:lstStyle/>
              <a:p>
                <a:endParaRPr lang="en-US"/>
              </a:p>
            </p:txBody>
          </p:sp>
        </p:grpSp>
        <p:sp>
          <p:nvSpPr>
            <p:cNvPr id="166939" name="Oval 20"/>
            <p:cNvSpPr>
              <a:spLocks noChangeArrowheads="1"/>
            </p:cNvSpPr>
            <p:nvPr/>
          </p:nvSpPr>
          <p:spPr bwMode="auto">
            <a:xfrm>
              <a:off x="1881" y="13324"/>
              <a:ext cx="900" cy="900"/>
            </a:xfrm>
            <a:prstGeom prst="ellipse">
              <a:avLst/>
            </a:prstGeom>
            <a:solidFill>
              <a:srgbClr val="FFFFFF"/>
            </a:solidFill>
            <a:ln w="9525">
              <a:solidFill>
                <a:srgbClr val="000000"/>
              </a:solidFill>
              <a:round/>
              <a:headEnd/>
              <a:tailEnd/>
            </a:ln>
          </p:spPr>
          <p:txBody>
            <a:bodyPr/>
            <a:lstStyle/>
            <a:p>
              <a:pPr algn="ctr"/>
              <a:r>
                <a:rPr lang="en-US" sz="1200" b="1"/>
                <a:t>6</a:t>
              </a:r>
              <a:endParaRPr lang="en-US" sz="2400"/>
            </a:p>
          </p:txBody>
        </p:sp>
        <p:sp>
          <p:nvSpPr>
            <p:cNvPr id="166940" name="Line 21"/>
            <p:cNvSpPr>
              <a:spLocks noChangeShapeType="1"/>
            </p:cNvSpPr>
            <p:nvPr/>
          </p:nvSpPr>
          <p:spPr bwMode="auto">
            <a:xfrm flipH="1">
              <a:off x="2421" y="12964"/>
              <a:ext cx="360" cy="360"/>
            </a:xfrm>
            <a:prstGeom prst="line">
              <a:avLst/>
            </a:prstGeom>
            <a:noFill/>
            <a:ln w="9525">
              <a:solidFill>
                <a:srgbClr val="000000"/>
              </a:solidFill>
              <a:round/>
              <a:headEnd/>
              <a:tailEnd/>
            </a:ln>
          </p:spPr>
          <p:txBody>
            <a:bodyPr/>
            <a:lstStyle/>
            <a:p>
              <a:endParaRPr lang="en-US"/>
            </a:p>
          </p:txBody>
        </p:sp>
      </p:grpSp>
      <p:grpSp>
        <p:nvGrpSpPr>
          <p:cNvPr id="166917" name="Group 22"/>
          <p:cNvGrpSpPr>
            <a:grpSpLocks/>
          </p:cNvGrpSpPr>
          <p:nvPr/>
        </p:nvGrpSpPr>
        <p:grpSpPr bwMode="auto">
          <a:xfrm>
            <a:off x="4724400" y="2781300"/>
            <a:ext cx="3505200" cy="2628900"/>
            <a:chOff x="6021" y="10444"/>
            <a:chExt cx="5220" cy="3600"/>
          </a:xfrm>
        </p:grpSpPr>
        <p:grpSp>
          <p:nvGrpSpPr>
            <p:cNvPr id="166918" name="Group 23"/>
            <p:cNvGrpSpPr>
              <a:grpSpLocks/>
            </p:cNvGrpSpPr>
            <p:nvPr/>
          </p:nvGrpSpPr>
          <p:grpSpPr bwMode="auto">
            <a:xfrm>
              <a:off x="6021" y="10444"/>
              <a:ext cx="4500" cy="2880"/>
              <a:chOff x="1881" y="10624"/>
              <a:chExt cx="5220" cy="3600"/>
            </a:xfrm>
          </p:grpSpPr>
          <p:grpSp>
            <p:nvGrpSpPr>
              <p:cNvPr id="166921" name="Group 24"/>
              <p:cNvGrpSpPr>
                <a:grpSpLocks/>
              </p:cNvGrpSpPr>
              <p:nvPr/>
            </p:nvGrpSpPr>
            <p:grpSpPr bwMode="auto">
              <a:xfrm>
                <a:off x="2601" y="10624"/>
                <a:ext cx="4500" cy="3600"/>
                <a:chOff x="7101" y="6664"/>
                <a:chExt cx="4500" cy="3600"/>
              </a:xfrm>
            </p:grpSpPr>
            <p:grpSp>
              <p:nvGrpSpPr>
                <p:cNvPr id="166924" name="Group 25"/>
                <p:cNvGrpSpPr>
                  <a:grpSpLocks/>
                </p:cNvGrpSpPr>
                <p:nvPr/>
              </p:nvGrpSpPr>
              <p:grpSpPr bwMode="auto">
                <a:xfrm>
                  <a:off x="7101" y="6664"/>
                  <a:ext cx="3420" cy="3600"/>
                  <a:chOff x="3141" y="6664"/>
                  <a:chExt cx="3420" cy="3600"/>
                </a:xfrm>
              </p:grpSpPr>
              <p:grpSp>
                <p:nvGrpSpPr>
                  <p:cNvPr id="166927" name="Group 26"/>
                  <p:cNvGrpSpPr>
                    <a:grpSpLocks/>
                  </p:cNvGrpSpPr>
                  <p:nvPr/>
                </p:nvGrpSpPr>
                <p:grpSpPr bwMode="auto">
                  <a:xfrm>
                    <a:off x="3141" y="6664"/>
                    <a:ext cx="3420" cy="3600"/>
                    <a:chOff x="5481" y="2344"/>
                    <a:chExt cx="3420" cy="3600"/>
                  </a:xfrm>
                </p:grpSpPr>
                <p:sp>
                  <p:nvSpPr>
                    <p:cNvPr id="166930" name="Oval 27"/>
                    <p:cNvSpPr>
                      <a:spLocks noChangeArrowheads="1"/>
                    </p:cNvSpPr>
                    <p:nvPr/>
                  </p:nvSpPr>
                  <p:spPr bwMode="auto">
                    <a:xfrm>
                      <a:off x="6921" y="2344"/>
                      <a:ext cx="900" cy="900"/>
                    </a:xfrm>
                    <a:prstGeom prst="ellipse">
                      <a:avLst/>
                    </a:prstGeom>
                    <a:solidFill>
                      <a:srgbClr val="FFFFFF"/>
                    </a:solidFill>
                    <a:ln w="9525">
                      <a:solidFill>
                        <a:srgbClr val="000000"/>
                      </a:solidFill>
                      <a:round/>
                      <a:headEnd/>
                      <a:tailEnd/>
                    </a:ln>
                  </p:spPr>
                  <p:txBody>
                    <a:bodyPr/>
                    <a:lstStyle/>
                    <a:p>
                      <a:pPr algn="ctr"/>
                      <a:r>
                        <a:rPr lang="en-US" sz="1400"/>
                        <a:t>10</a:t>
                      </a:r>
                      <a:endParaRPr lang="en-US" sz="2400"/>
                    </a:p>
                  </p:txBody>
                </p:sp>
                <p:sp>
                  <p:nvSpPr>
                    <p:cNvPr id="166931" name="Line 28"/>
                    <p:cNvSpPr>
                      <a:spLocks noChangeShapeType="1"/>
                    </p:cNvSpPr>
                    <p:nvPr/>
                  </p:nvSpPr>
                  <p:spPr bwMode="auto">
                    <a:xfrm>
                      <a:off x="5841" y="2884"/>
                      <a:ext cx="1080" cy="0"/>
                    </a:xfrm>
                    <a:prstGeom prst="line">
                      <a:avLst/>
                    </a:prstGeom>
                    <a:noFill/>
                    <a:ln w="9525">
                      <a:solidFill>
                        <a:srgbClr val="000000"/>
                      </a:solidFill>
                      <a:round/>
                      <a:headEnd/>
                      <a:tailEnd type="triangle" w="med" len="med"/>
                    </a:ln>
                  </p:spPr>
                  <p:txBody>
                    <a:bodyPr/>
                    <a:lstStyle/>
                    <a:p>
                      <a:endParaRPr lang="en-US"/>
                    </a:p>
                  </p:txBody>
                </p:sp>
                <p:sp>
                  <p:nvSpPr>
                    <p:cNvPr id="166932" name="Line 29"/>
                    <p:cNvSpPr>
                      <a:spLocks noChangeShapeType="1"/>
                    </p:cNvSpPr>
                    <p:nvPr/>
                  </p:nvSpPr>
                  <p:spPr bwMode="auto">
                    <a:xfrm>
                      <a:off x="7821" y="3064"/>
                      <a:ext cx="540" cy="540"/>
                    </a:xfrm>
                    <a:prstGeom prst="line">
                      <a:avLst/>
                    </a:prstGeom>
                    <a:noFill/>
                    <a:ln w="9525">
                      <a:solidFill>
                        <a:srgbClr val="000000"/>
                      </a:solidFill>
                      <a:round/>
                      <a:headEnd/>
                      <a:tailEnd/>
                    </a:ln>
                  </p:spPr>
                  <p:txBody>
                    <a:bodyPr/>
                    <a:lstStyle/>
                    <a:p>
                      <a:endParaRPr lang="en-US"/>
                    </a:p>
                  </p:txBody>
                </p:sp>
                <p:sp>
                  <p:nvSpPr>
                    <p:cNvPr id="166933" name="Oval 30"/>
                    <p:cNvSpPr>
                      <a:spLocks noChangeArrowheads="1"/>
                    </p:cNvSpPr>
                    <p:nvPr/>
                  </p:nvSpPr>
                  <p:spPr bwMode="auto">
                    <a:xfrm>
                      <a:off x="8001" y="3604"/>
                      <a:ext cx="900" cy="900"/>
                    </a:xfrm>
                    <a:prstGeom prst="ellipse">
                      <a:avLst/>
                    </a:prstGeom>
                    <a:solidFill>
                      <a:srgbClr val="FFFFFF"/>
                    </a:solidFill>
                    <a:ln w="9525">
                      <a:solidFill>
                        <a:srgbClr val="000000"/>
                      </a:solidFill>
                      <a:round/>
                      <a:headEnd/>
                      <a:tailEnd/>
                    </a:ln>
                  </p:spPr>
                  <p:txBody>
                    <a:bodyPr/>
                    <a:lstStyle/>
                    <a:p>
                      <a:pPr algn="ctr"/>
                      <a:r>
                        <a:rPr lang="en-US" sz="1400"/>
                        <a:t>15</a:t>
                      </a:r>
                      <a:endParaRPr lang="en-US" sz="2400"/>
                    </a:p>
                  </p:txBody>
                </p:sp>
                <p:sp>
                  <p:nvSpPr>
                    <p:cNvPr id="166934" name="Oval 31"/>
                    <p:cNvSpPr>
                      <a:spLocks noChangeArrowheads="1"/>
                    </p:cNvSpPr>
                    <p:nvPr/>
                  </p:nvSpPr>
                  <p:spPr bwMode="auto">
                    <a:xfrm>
                      <a:off x="7641" y="5044"/>
                      <a:ext cx="900" cy="900"/>
                    </a:xfrm>
                    <a:prstGeom prst="ellipse">
                      <a:avLst/>
                    </a:prstGeom>
                    <a:solidFill>
                      <a:srgbClr val="FFFFFF"/>
                    </a:solidFill>
                    <a:ln w="9525">
                      <a:solidFill>
                        <a:srgbClr val="000000"/>
                      </a:solidFill>
                      <a:round/>
                      <a:headEnd/>
                      <a:tailEnd/>
                    </a:ln>
                  </p:spPr>
                  <p:txBody>
                    <a:bodyPr/>
                    <a:lstStyle/>
                    <a:p>
                      <a:pPr algn="r"/>
                      <a:r>
                        <a:rPr lang="en-US" sz="1400"/>
                        <a:t>12</a:t>
                      </a:r>
                      <a:endParaRPr lang="en-US" sz="2400"/>
                    </a:p>
                  </p:txBody>
                </p:sp>
                <p:sp>
                  <p:nvSpPr>
                    <p:cNvPr id="166935" name="Oval 32"/>
                    <p:cNvSpPr>
                      <a:spLocks noChangeArrowheads="1"/>
                    </p:cNvSpPr>
                    <p:nvPr/>
                  </p:nvSpPr>
                  <p:spPr bwMode="auto">
                    <a:xfrm>
                      <a:off x="5481" y="3784"/>
                      <a:ext cx="900" cy="900"/>
                    </a:xfrm>
                    <a:prstGeom prst="ellipse">
                      <a:avLst/>
                    </a:prstGeom>
                    <a:solidFill>
                      <a:srgbClr val="FFFFFF"/>
                    </a:solidFill>
                    <a:ln w="9525">
                      <a:solidFill>
                        <a:srgbClr val="000000"/>
                      </a:solidFill>
                      <a:round/>
                      <a:headEnd/>
                      <a:tailEnd/>
                    </a:ln>
                  </p:spPr>
                  <p:txBody>
                    <a:bodyPr/>
                    <a:lstStyle/>
                    <a:p>
                      <a:pPr algn="ctr"/>
                      <a:r>
                        <a:rPr lang="en-US" sz="1400"/>
                        <a:t>7</a:t>
                      </a:r>
                      <a:endParaRPr lang="en-US" sz="2400"/>
                    </a:p>
                  </p:txBody>
                </p:sp>
                <p:sp>
                  <p:nvSpPr>
                    <p:cNvPr id="166936" name="Line 33"/>
                    <p:cNvSpPr>
                      <a:spLocks noChangeShapeType="1"/>
                    </p:cNvSpPr>
                    <p:nvPr/>
                  </p:nvSpPr>
                  <p:spPr bwMode="auto">
                    <a:xfrm flipH="1">
                      <a:off x="6201" y="3064"/>
                      <a:ext cx="720" cy="720"/>
                    </a:xfrm>
                    <a:prstGeom prst="line">
                      <a:avLst/>
                    </a:prstGeom>
                    <a:noFill/>
                    <a:ln w="9525">
                      <a:solidFill>
                        <a:srgbClr val="000000"/>
                      </a:solidFill>
                      <a:round/>
                      <a:headEnd/>
                      <a:tailEnd/>
                    </a:ln>
                  </p:spPr>
                  <p:txBody>
                    <a:bodyPr/>
                    <a:lstStyle/>
                    <a:p>
                      <a:endParaRPr lang="en-US"/>
                    </a:p>
                  </p:txBody>
                </p:sp>
                <p:sp>
                  <p:nvSpPr>
                    <p:cNvPr id="166937" name="Line 34"/>
                    <p:cNvSpPr>
                      <a:spLocks noChangeShapeType="1"/>
                    </p:cNvSpPr>
                    <p:nvPr/>
                  </p:nvSpPr>
                  <p:spPr bwMode="auto">
                    <a:xfrm flipH="1">
                      <a:off x="8001" y="4504"/>
                      <a:ext cx="360" cy="540"/>
                    </a:xfrm>
                    <a:prstGeom prst="line">
                      <a:avLst/>
                    </a:prstGeom>
                    <a:noFill/>
                    <a:ln w="9525">
                      <a:solidFill>
                        <a:srgbClr val="000000"/>
                      </a:solidFill>
                      <a:round/>
                      <a:headEnd/>
                      <a:tailEnd/>
                    </a:ln>
                  </p:spPr>
                  <p:txBody>
                    <a:bodyPr/>
                    <a:lstStyle/>
                    <a:p>
                      <a:endParaRPr lang="en-US"/>
                    </a:p>
                  </p:txBody>
                </p:sp>
              </p:grpSp>
              <p:sp>
                <p:nvSpPr>
                  <p:cNvPr id="166928" name="Oval 35"/>
                  <p:cNvSpPr>
                    <a:spLocks noChangeArrowheads="1"/>
                  </p:cNvSpPr>
                  <p:nvPr/>
                </p:nvSpPr>
                <p:spPr bwMode="auto">
                  <a:xfrm>
                    <a:off x="3861" y="9364"/>
                    <a:ext cx="900" cy="900"/>
                  </a:xfrm>
                  <a:prstGeom prst="ellipse">
                    <a:avLst/>
                  </a:prstGeom>
                  <a:solidFill>
                    <a:srgbClr val="FFFFFF"/>
                  </a:solidFill>
                  <a:ln w="9525">
                    <a:solidFill>
                      <a:srgbClr val="000000"/>
                    </a:solidFill>
                    <a:round/>
                    <a:headEnd/>
                    <a:tailEnd/>
                  </a:ln>
                </p:spPr>
                <p:txBody>
                  <a:bodyPr/>
                  <a:lstStyle/>
                  <a:p>
                    <a:pPr algn="ctr"/>
                    <a:r>
                      <a:rPr lang="en-US" sz="1200" b="1"/>
                      <a:t>8</a:t>
                    </a:r>
                    <a:endParaRPr lang="en-US" sz="2400"/>
                  </a:p>
                </p:txBody>
              </p:sp>
              <p:sp>
                <p:nvSpPr>
                  <p:cNvPr id="166929" name="Line 36"/>
                  <p:cNvSpPr>
                    <a:spLocks noChangeShapeType="1"/>
                  </p:cNvSpPr>
                  <p:nvPr/>
                </p:nvSpPr>
                <p:spPr bwMode="auto">
                  <a:xfrm>
                    <a:off x="3861" y="9004"/>
                    <a:ext cx="180" cy="360"/>
                  </a:xfrm>
                  <a:prstGeom prst="line">
                    <a:avLst/>
                  </a:prstGeom>
                  <a:noFill/>
                  <a:ln w="9525">
                    <a:solidFill>
                      <a:srgbClr val="000000"/>
                    </a:solidFill>
                    <a:round/>
                    <a:headEnd/>
                    <a:tailEnd/>
                  </a:ln>
                </p:spPr>
                <p:txBody>
                  <a:bodyPr/>
                  <a:lstStyle/>
                  <a:p>
                    <a:endParaRPr lang="en-US"/>
                  </a:p>
                </p:txBody>
              </p:sp>
            </p:grpSp>
            <p:sp>
              <p:nvSpPr>
                <p:cNvPr id="166925" name="Oval 37"/>
                <p:cNvSpPr>
                  <a:spLocks noChangeArrowheads="1"/>
                </p:cNvSpPr>
                <p:nvPr/>
              </p:nvSpPr>
              <p:spPr bwMode="auto">
                <a:xfrm>
                  <a:off x="10701" y="9364"/>
                  <a:ext cx="900" cy="900"/>
                </a:xfrm>
                <a:prstGeom prst="ellipse">
                  <a:avLst/>
                </a:prstGeom>
                <a:solidFill>
                  <a:srgbClr val="FFFFFF"/>
                </a:solidFill>
                <a:ln w="9525">
                  <a:solidFill>
                    <a:srgbClr val="000000"/>
                  </a:solidFill>
                  <a:round/>
                  <a:headEnd/>
                  <a:tailEnd/>
                </a:ln>
              </p:spPr>
              <p:txBody>
                <a:bodyPr/>
                <a:lstStyle/>
                <a:p>
                  <a:pPr algn="ctr"/>
                  <a:r>
                    <a:rPr lang="en-US" sz="1200" b="1"/>
                    <a:t>18</a:t>
                  </a:r>
                  <a:endParaRPr lang="en-US" sz="2400"/>
                </a:p>
              </p:txBody>
            </p:sp>
            <p:sp>
              <p:nvSpPr>
                <p:cNvPr id="166926" name="Line 38"/>
                <p:cNvSpPr>
                  <a:spLocks noChangeShapeType="1"/>
                </p:cNvSpPr>
                <p:nvPr/>
              </p:nvSpPr>
              <p:spPr bwMode="auto">
                <a:xfrm>
                  <a:off x="10341" y="8644"/>
                  <a:ext cx="540" cy="720"/>
                </a:xfrm>
                <a:prstGeom prst="line">
                  <a:avLst/>
                </a:prstGeom>
                <a:noFill/>
                <a:ln w="9525">
                  <a:solidFill>
                    <a:srgbClr val="000000"/>
                  </a:solidFill>
                  <a:round/>
                  <a:headEnd/>
                  <a:tailEnd/>
                </a:ln>
              </p:spPr>
              <p:txBody>
                <a:bodyPr/>
                <a:lstStyle/>
                <a:p>
                  <a:endParaRPr lang="en-US"/>
                </a:p>
              </p:txBody>
            </p:sp>
          </p:grpSp>
          <p:sp>
            <p:nvSpPr>
              <p:cNvPr id="166922" name="Oval 39"/>
              <p:cNvSpPr>
                <a:spLocks noChangeArrowheads="1"/>
              </p:cNvSpPr>
              <p:nvPr/>
            </p:nvSpPr>
            <p:spPr bwMode="auto">
              <a:xfrm>
                <a:off x="1881" y="13324"/>
                <a:ext cx="900" cy="900"/>
              </a:xfrm>
              <a:prstGeom prst="ellipse">
                <a:avLst/>
              </a:prstGeom>
              <a:solidFill>
                <a:srgbClr val="FFFFFF"/>
              </a:solidFill>
              <a:ln w="9525">
                <a:solidFill>
                  <a:srgbClr val="000000"/>
                </a:solidFill>
                <a:round/>
                <a:headEnd/>
                <a:tailEnd/>
              </a:ln>
            </p:spPr>
            <p:txBody>
              <a:bodyPr/>
              <a:lstStyle/>
              <a:p>
                <a:pPr algn="ctr"/>
                <a:r>
                  <a:rPr lang="en-US" sz="1200" b="1"/>
                  <a:t>6</a:t>
                </a:r>
                <a:endParaRPr lang="en-US" sz="2400"/>
              </a:p>
            </p:txBody>
          </p:sp>
          <p:sp>
            <p:nvSpPr>
              <p:cNvPr id="166923" name="Line 40"/>
              <p:cNvSpPr>
                <a:spLocks noChangeShapeType="1"/>
              </p:cNvSpPr>
              <p:nvPr/>
            </p:nvSpPr>
            <p:spPr bwMode="auto">
              <a:xfrm flipH="1">
                <a:off x="2421" y="12964"/>
                <a:ext cx="360" cy="360"/>
              </a:xfrm>
              <a:prstGeom prst="line">
                <a:avLst/>
              </a:prstGeom>
              <a:noFill/>
              <a:ln w="9525">
                <a:solidFill>
                  <a:srgbClr val="000000"/>
                </a:solidFill>
                <a:round/>
                <a:headEnd/>
                <a:tailEnd/>
              </a:ln>
            </p:spPr>
            <p:txBody>
              <a:bodyPr/>
              <a:lstStyle/>
              <a:p>
                <a:endParaRPr lang="en-US"/>
              </a:p>
            </p:txBody>
          </p:sp>
        </p:grpSp>
        <p:sp>
          <p:nvSpPr>
            <p:cNvPr id="166919" name="Oval 41"/>
            <p:cNvSpPr>
              <a:spLocks noChangeArrowheads="1"/>
            </p:cNvSpPr>
            <p:nvPr/>
          </p:nvSpPr>
          <p:spPr bwMode="auto">
            <a:xfrm>
              <a:off x="10521" y="13324"/>
              <a:ext cx="720" cy="720"/>
            </a:xfrm>
            <a:prstGeom prst="ellipse">
              <a:avLst/>
            </a:prstGeom>
            <a:solidFill>
              <a:srgbClr val="FFFFFF"/>
            </a:solidFill>
            <a:ln w="9525">
              <a:solidFill>
                <a:srgbClr val="000000"/>
              </a:solidFill>
              <a:round/>
              <a:headEnd/>
              <a:tailEnd/>
            </a:ln>
          </p:spPr>
          <p:txBody>
            <a:bodyPr/>
            <a:lstStyle/>
            <a:p>
              <a:pPr algn="ctr"/>
              <a:r>
                <a:rPr lang="en-US" sz="1200" b="1"/>
                <a:t>20</a:t>
              </a:r>
              <a:endParaRPr lang="en-US" sz="2400"/>
            </a:p>
          </p:txBody>
        </p:sp>
        <p:sp>
          <p:nvSpPr>
            <p:cNvPr id="166920" name="Line 42"/>
            <p:cNvSpPr>
              <a:spLocks noChangeShapeType="1"/>
            </p:cNvSpPr>
            <p:nvPr/>
          </p:nvSpPr>
          <p:spPr bwMode="auto">
            <a:xfrm>
              <a:off x="10341" y="13324"/>
              <a:ext cx="180" cy="180"/>
            </a:xfrm>
            <a:prstGeom prst="line">
              <a:avLst/>
            </a:prstGeom>
            <a:noFill/>
            <a:ln w="9525">
              <a:solidFill>
                <a:srgbClr val="000000"/>
              </a:solidFill>
              <a:round/>
              <a:headEnd/>
              <a:tailEnd/>
            </a:ln>
          </p:spPr>
          <p:txBody>
            <a:bodyP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685800" y="1371600"/>
            <a:ext cx="7848600" cy="4724400"/>
          </a:xfrm>
        </p:spPr>
        <p:txBody>
          <a:bodyPr/>
          <a:lstStyle/>
          <a:p>
            <a:pPr>
              <a:lnSpc>
                <a:spcPct val="90000"/>
              </a:lnSpc>
            </a:pPr>
            <a:r>
              <a:rPr lang="en-US" smtClean="0"/>
              <a:t>The </a:t>
            </a:r>
            <a:r>
              <a:rPr lang="en-US" b="1" smtClean="0"/>
              <a:t>malloc( )</a:t>
            </a:r>
            <a:r>
              <a:rPr lang="en-US" smtClean="0"/>
              <a:t> function also returns the starting address to the </a:t>
            </a:r>
            <a:r>
              <a:rPr lang="en-US" b="1" smtClean="0"/>
              <a:t>marks_data</a:t>
            </a:r>
            <a:r>
              <a:rPr lang="en-US" smtClean="0"/>
              <a:t> structure variable on the heap. </a:t>
            </a:r>
          </a:p>
          <a:p>
            <a:pPr>
              <a:lnSpc>
                <a:spcPct val="90000"/>
              </a:lnSpc>
            </a:pPr>
            <a:endParaRPr lang="en-US" smtClean="0"/>
          </a:p>
          <a:p>
            <a:pPr>
              <a:lnSpc>
                <a:spcPct val="90000"/>
              </a:lnSpc>
            </a:pPr>
            <a:r>
              <a:rPr lang="en-US" smtClean="0"/>
              <a:t>However, </a:t>
            </a:r>
            <a:r>
              <a:rPr lang="en-US" b="1" smtClean="0"/>
              <a:t>malloc( )</a:t>
            </a:r>
            <a:r>
              <a:rPr lang="en-US" smtClean="0"/>
              <a:t> returns this not as a pointer to a structure variable of type </a:t>
            </a:r>
            <a:r>
              <a:rPr lang="en-US" b="1" smtClean="0"/>
              <a:t>marks_data</a:t>
            </a:r>
            <a:r>
              <a:rPr lang="en-US" smtClean="0"/>
              <a:t> , but as a </a:t>
            </a:r>
            <a:r>
              <a:rPr lang="en-US" b="1" smtClean="0"/>
              <a:t>void</a:t>
            </a:r>
            <a:r>
              <a:rPr lang="en-US" smtClean="0"/>
              <a:t> pointer. </a:t>
            </a:r>
          </a:p>
          <a:p>
            <a:pPr>
              <a:lnSpc>
                <a:spcPct val="90000"/>
              </a:lnSpc>
            </a:pPr>
            <a:endParaRPr lang="en-US" smtClean="0"/>
          </a:p>
          <a:p>
            <a:pPr>
              <a:lnSpc>
                <a:spcPct val="90000"/>
              </a:lnSpc>
            </a:pPr>
            <a:r>
              <a:rPr lang="en-US" smtClean="0"/>
              <a:t>Therefore, the </a:t>
            </a:r>
            <a:r>
              <a:rPr lang="en-US" b="1" smtClean="0"/>
              <a:t>cast operator</a:t>
            </a:r>
            <a:r>
              <a:rPr lang="en-US" smtClean="0"/>
              <a:t> was used on the return value of </a:t>
            </a:r>
            <a:r>
              <a:rPr lang="en-US" b="1" smtClean="0"/>
              <a:t>malloc( )</a:t>
            </a:r>
            <a:r>
              <a:rPr lang="en-US" smtClean="0"/>
              <a:t> to cast it as a pointer to a structure of type </a:t>
            </a:r>
            <a:r>
              <a:rPr lang="en-US" b="1" smtClean="0"/>
              <a:t>marks_data</a:t>
            </a:r>
            <a:r>
              <a:rPr lang="en-US" smtClean="0"/>
              <a:t> before being assigned to </a:t>
            </a:r>
            <a:r>
              <a:rPr lang="en-US" b="1" smtClean="0"/>
              <a:t>ptr</a:t>
            </a:r>
            <a:r>
              <a:rPr lang="en-US" smtClean="0"/>
              <a:t>, which has accordingly been defined to be a pointer to a structure of type </a:t>
            </a:r>
            <a:r>
              <a:rPr lang="en-US" b="1" smtClean="0"/>
              <a:t>marks_data</a:t>
            </a:r>
            <a:r>
              <a:rPr lang="en-US" smtClean="0"/>
              <a:t>. </a:t>
            </a:r>
          </a:p>
        </p:txBody>
      </p:sp>
      <p:sp>
        <p:nvSpPr>
          <p:cNvPr id="1597442" name="Rectangle 2"/>
          <p:cNvSpPr>
            <a:spLocks noGrp="1" noChangeArrowheads="1"/>
          </p:cNvSpPr>
          <p:nvPr>
            <p:ph type="title"/>
          </p:nvPr>
        </p:nvSpPr>
        <p:spPr/>
        <p:txBody>
          <a:bodyPr/>
          <a:lstStyle/>
          <a:p>
            <a:pPr fontAlgn="auto">
              <a:spcAft>
                <a:spcPts val="0"/>
              </a:spcAft>
              <a:defRPr/>
            </a:pPr>
            <a:r>
              <a:rPr lang="en-US"/>
              <a:t>The malloc( ) Function</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idx="1"/>
          </p:nvPr>
        </p:nvSpPr>
        <p:spPr/>
        <p:txBody>
          <a:bodyPr/>
          <a:lstStyle/>
          <a:p>
            <a:pPr>
              <a:lnSpc>
                <a:spcPct val="90000"/>
              </a:lnSpc>
            </a:pPr>
            <a:r>
              <a:rPr lang="en-US" smtClean="0"/>
              <a:t>This example clearly illustrates that given the root of a binary search tree and a value to be added to the tree, we must search for the proper place where the new value can be inserted. </a:t>
            </a:r>
          </a:p>
          <a:p>
            <a:pPr>
              <a:lnSpc>
                <a:spcPct val="90000"/>
              </a:lnSpc>
            </a:pPr>
            <a:endParaRPr lang="en-US" smtClean="0"/>
          </a:p>
          <a:p>
            <a:pPr>
              <a:lnSpc>
                <a:spcPct val="90000"/>
              </a:lnSpc>
            </a:pPr>
            <a:r>
              <a:rPr lang="en-US" smtClean="0"/>
              <a:t>We must also create a node for the new value and finally, we have to adjust the left and right pointers to insert the new node.</a:t>
            </a:r>
          </a:p>
          <a:p>
            <a:pPr>
              <a:lnSpc>
                <a:spcPct val="90000"/>
              </a:lnSpc>
            </a:pPr>
            <a:endParaRPr lang="en-US" smtClean="0"/>
          </a:p>
          <a:p>
            <a:pPr>
              <a:lnSpc>
                <a:spcPct val="90000"/>
              </a:lnSpc>
            </a:pPr>
            <a:r>
              <a:rPr lang="en-US" smtClean="0"/>
              <a:t>To find the insertion place for the new value, say 17, we initialize a temporary pointer p, which points to the root node. </a:t>
            </a:r>
          </a:p>
        </p:txBody>
      </p:sp>
      <p:sp>
        <p:nvSpPr>
          <p:cNvPr id="1762306" name="Rectangle 2"/>
          <p:cNvSpPr>
            <a:spLocks noGrp="1" noChangeArrowheads="1"/>
          </p:cNvSpPr>
          <p:nvPr>
            <p:ph type="title"/>
          </p:nvPr>
        </p:nvSpPr>
        <p:spPr/>
        <p:txBody>
          <a:bodyPr/>
          <a:lstStyle/>
          <a:p>
            <a:pPr fontAlgn="auto">
              <a:spcAft>
                <a:spcPts val="0"/>
              </a:spcAft>
              <a:defRPr/>
            </a:pPr>
            <a:r>
              <a:rPr lang="en-US"/>
              <a:t>Insertion into a Tree</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idx="1"/>
          </p:nvPr>
        </p:nvSpPr>
        <p:spPr/>
        <p:txBody>
          <a:bodyPr/>
          <a:lstStyle/>
          <a:p>
            <a:r>
              <a:rPr lang="en-US" smtClean="0"/>
              <a:t>We can change the contents of p to either move left or right through the tree depending on the value to be inserted. </a:t>
            </a:r>
          </a:p>
          <a:p>
            <a:endParaRPr lang="en-US" smtClean="0"/>
          </a:p>
          <a:p>
            <a:r>
              <a:rPr lang="en-US" smtClean="0"/>
              <a:t>When p becomes null, we know that we have found the insertion place as in the following figure.</a:t>
            </a:r>
          </a:p>
        </p:txBody>
      </p:sp>
      <p:sp>
        <p:nvSpPr>
          <p:cNvPr id="1763330" name="Rectangle 2"/>
          <p:cNvSpPr>
            <a:spLocks noGrp="1" noChangeArrowheads="1"/>
          </p:cNvSpPr>
          <p:nvPr>
            <p:ph type="title"/>
          </p:nvPr>
        </p:nvSpPr>
        <p:spPr/>
        <p:txBody>
          <a:bodyPr/>
          <a:lstStyle/>
          <a:p>
            <a:pPr fontAlgn="auto">
              <a:spcAft>
                <a:spcPts val="0"/>
              </a:spcAft>
              <a:defRPr/>
            </a:pPr>
            <a:r>
              <a:rPr lang="en-US"/>
              <a:t>Insertion into a Tree</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idx="1"/>
          </p:nvPr>
        </p:nvSpPr>
        <p:spPr/>
        <p:txBody>
          <a:bodyPr/>
          <a:lstStyle/>
          <a:p>
            <a:endParaRPr lang="en-US" smtClean="0"/>
          </a:p>
        </p:txBody>
      </p:sp>
      <p:sp>
        <p:nvSpPr>
          <p:cNvPr id="1764354" name="Rectangle 2"/>
          <p:cNvSpPr>
            <a:spLocks noGrp="1" noChangeArrowheads="1"/>
          </p:cNvSpPr>
          <p:nvPr>
            <p:ph type="title"/>
          </p:nvPr>
        </p:nvSpPr>
        <p:spPr/>
        <p:txBody>
          <a:bodyPr/>
          <a:lstStyle/>
          <a:p>
            <a:pPr fontAlgn="auto">
              <a:spcAft>
                <a:spcPts val="0"/>
              </a:spcAft>
              <a:defRPr/>
            </a:pPr>
            <a:r>
              <a:rPr lang="en-US"/>
              <a:t>Insertion into a Tree</a:t>
            </a:r>
          </a:p>
        </p:txBody>
      </p:sp>
      <p:grpSp>
        <p:nvGrpSpPr>
          <p:cNvPr id="169988" name="Group 4"/>
          <p:cNvGrpSpPr>
            <a:grpSpLocks/>
          </p:cNvGrpSpPr>
          <p:nvPr/>
        </p:nvGrpSpPr>
        <p:grpSpPr bwMode="auto">
          <a:xfrm>
            <a:off x="2057400" y="1981200"/>
            <a:ext cx="5257800" cy="3505200"/>
            <a:chOff x="4221" y="3784"/>
            <a:chExt cx="6840" cy="4680"/>
          </a:xfrm>
        </p:grpSpPr>
        <p:grpSp>
          <p:nvGrpSpPr>
            <p:cNvPr id="169989" name="Group 5"/>
            <p:cNvGrpSpPr>
              <a:grpSpLocks/>
            </p:cNvGrpSpPr>
            <p:nvPr/>
          </p:nvGrpSpPr>
          <p:grpSpPr bwMode="auto">
            <a:xfrm>
              <a:off x="4221" y="3784"/>
              <a:ext cx="6300" cy="4680"/>
              <a:chOff x="4221" y="6844"/>
              <a:chExt cx="6300" cy="4680"/>
            </a:xfrm>
          </p:grpSpPr>
          <p:grpSp>
            <p:nvGrpSpPr>
              <p:cNvPr id="169992" name="Group 6"/>
              <p:cNvGrpSpPr>
                <a:grpSpLocks/>
              </p:cNvGrpSpPr>
              <p:nvPr/>
            </p:nvGrpSpPr>
            <p:grpSpPr bwMode="auto">
              <a:xfrm>
                <a:off x="4221" y="6844"/>
                <a:ext cx="6300" cy="4680"/>
                <a:chOff x="4221" y="6664"/>
                <a:chExt cx="6300" cy="4680"/>
              </a:xfrm>
            </p:grpSpPr>
            <p:grpSp>
              <p:nvGrpSpPr>
                <p:cNvPr id="169994" name="Group 7"/>
                <p:cNvGrpSpPr>
                  <a:grpSpLocks/>
                </p:cNvGrpSpPr>
                <p:nvPr/>
              </p:nvGrpSpPr>
              <p:grpSpPr bwMode="auto">
                <a:xfrm>
                  <a:off x="5121" y="6664"/>
                  <a:ext cx="3420" cy="3600"/>
                  <a:chOff x="5481" y="2344"/>
                  <a:chExt cx="3420" cy="3600"/>
                </a:xfrm>
              </p:grpSpPr>
              <p:sp>
                <p:nvSpPr>
                  <p:cNvPr id="170003" name="Oval 8"/>
                  <p:cNvSpPr>
                    <a:spLocks noChangeArrowheads="1"/>
                  </p:cNvSpPr>
                  <p:nvPr/>
                </p:nvSpPr>
                <p:spPr bwMode="auto">
                  <a:xfrm>
                    <a:off x="6921" y="2344"/>
                    <a:ext cx="900" cy="900"/>
                  </a:xfrm>
                  <a:prstGeom prst="ellipse">
                    <a:avLst/>
                  </a:prstGeom>
                  <a:solidFill>
                    <a:srgbClr val="FFFFFF"/>
                  </a:solidFill>
                  <a:ln w="9525">
                    <a:solidFill>
                      <a:srgbClr val="000000"/>
                    </a:solidFill>
                    <a:round/>
                    <a:headEnd/>
                    <a:tailEnd/>
                  </a:ln>
                </p:spPr>
                <p:txBody>
                  <a:bodyPr/>
                  <a:lstStyle/>
                  <a:p>
                    <a:pPr algn="ctr"/>
                    <a:r>
                      <a:rPr lang="en-US" sz="1400"/>
                      <a:t>10</a:t>
                    </a:r>
                    <a:endParaRPr lang="en-US" sz="2400"/>
                  </a:p>
                </p:txBody>
              </p:sp>
              <p:sp>
                <p:nvSpPr>
                  <p:cNvPr id="170004" name="Line 9"/>
                  <p:cNvSpPr>
                    <a:spLocks noChangeShapeType="1"/>
                  </p:cNvSpPr>
                  <p:nvPr/>
                </p:nvSpPr>
                <p:spPr bwMode="auto">
                  <a:xfrm>
                    <a:off x="5841" y="2884"/>
                    <a:ext cx="1080" cy="0"/>
                  </a:xfrm>
                  <a:prstGeom prst="line">
                    <a:avLst/>
                  </a:prstGeom>
                  <a:noFill/>
                  <a:ln w="9525">
                    <a:solidFill>
                      <a:srgbClr val="000000"/>
                    </a:solidFill>
                    <a:round/>
                    <a:headEnd/>
                    <a:tailEnd type="triangle" w="med" len="med"/>
                  </a:ln>
                </p:spPr>
                <p:txBody>
                  <a:bodyPr/>
                  <a:lstStyle/>
                  <a:p>
                    <a:endParaRPr lang="en-US"/>
                  </a:p>
                </p:txBody>
              </p:sp>
              <p:sp>
                <p:nvSpPr>
                  <p:cNvPr id="170005" name="Line 10"/>
                  <p:cNvSpPr>
                    <a:spLocks noChangeShapeType="1"/>
                  </p:cNvSpPr>
                  <p:nvPr/>
                </p:nvSpPr>
                <p:spPr bwMode="auto">
                  <a:xfrm>
                    <a:off x="7821" y="3064"/>
                    <a:ext cx="540" cy="540"/>
                  </a:xfrm>
                  <a:prstGeom prst="line">
                    <a:avLst/>
                  </a:prstGeom>
                  <a:noFill/>
                  <a:ln w="9525">
                    <a:solidFill>
                      <a:srgbClr val="000000"/>
                    </a:solidFill>
                    <a:round/>
                    <a:headEnd/>
                    <a:tailEnd/>
                  </a:ln>
                </p:spPr>
                <p:txBody>
                  <a:bodyPr/>
                  <a:lstStyle/>
                  <a:p>
                    <a:endParaRPr lang="en-US"/>
                  </a:p>
                </p:txBody>
              </p:sp>
              <p:sp>
                <p:nvSpPr>
                  <p:cNvPr id="170006" name="Oval 11"/>
                  <p:cNvSpPr>
                    <a:spLocks noChangeArrowheads="1"/>
                  </p:cNvSpPr>
                  <p:nvPr/>
                </p:nvSpPr>
                <p:spPr bwMode="auto">
                  <a:xfrm>
                    <a:off x="8001" y="3604"/>
                    <a:ext cx="900" cy="900"/>
                  </a:xfrm>
                  <a:prstGeom prst="ellipse">
                    <a:avLst/>
                  </a:prstGeom>
                  <a:solidFill>
                    <a:srgbClr val="FFFFFF"/>
                  </a:solidFill>
                  <a:ln w="9525">
                    <a:solidFill>
                      <a:srgbClr val="000000"/>
                    </a:solidFill>
                    <a:round/>
                    <a:headEnd/>
                    <a:tailEnd/>
                  </a:ln>
                </p:spPr>
                <p:txBody>
                  <a:bodyPr/>
                  <a:lstStyle/>
                  <a:p>
                    <a:pPr algn="ctr"/>
                    <a:r>
                      <a:rPr lang="en-US" sz="1400"/>
                      <a:t>15</a:t>
                    </a:r>
                    <a:endParaRPr lang="en-US" sz="2400"/>
                  </a:p>
                </p:txBody>
              </p:sp>
              <p:sp>
                <p:nvSpPr>
                  <p:cNvPr id="170007" name="Oval 12"/>
                  <p:cNvSpPr>
                    <a:spLocks noChangeArrowheads="1"/>
                  </p:cNvSpPr>
                  <p:nvPr/>
                </p:nvSpPr>
                <p:spPr bwMode="auto">
                  <a:xfrm>
                    <a:off x="7641" y="5044"/>
                    <a:ext cx="900" cy="900"/>
                  </a:xfrm>
                  <a:prstGeom prst="ellipse">
                    <a:avLst/>
                  </a:prstGeom>
                  <a:solidFill>
                    <a:srgbClr val="FFFFFF"/>
                  </a:solidFill>
                  <a:ln w="9525">
                    <a:solidFill>
                      <a:srgbClr val="000000"/>
                    </a:solidFill>
                    <a:round/>
                    <a:headEnd/>
                    <a:tailEnd/>
                  </a:ln>
                </p:spPr>
                <p:txBody>
                  <a:bodyPr/>
                  <a:lstStyle/>
                  <a:p>
                    <a:pPr algn="ctr"/>
                    <a:r>
                      <a:rPr lang="en-US" sz="1400"/>
                      <a:t>12</a:t>
                    </a:r>
                    <a:endParaRPr lang="en-US" sz="2400"/>
                  </a:p>
                </p:txBody>
              </p:sp>
              <p:sp>
                <p:nvSpPr>
                  <p:cNvPr id="170008" name="Oval 13"/>
                  <p:cNvSpPr>
                    <a:spLocks noChangeArrowheads="1"/>
                  </p:cNvSpPr>
                  <p:nvPr/>
                </p:nvSpPr>
                <p:spPr bwMode="auto">
                  <a:xfrm>
                    <a:off x="5481" y="3784"/>
                    <a:ext cx="900" cy="900"/>
                  </a:xfrm>
                  <a:prstGeom prst="ellipse">
                    <a:avLst/>
                  </a:prstGeom>
                  <a:solidFill>
                    <a:srgbClr val="FFFFFF"/>
                  </a:solidFill>
                  <a:ln w="9525">
                    <a:solidFill>
                      <a:srgbClr val="000000"/>
                    </a:solidFill>
                    <a:round/>
                    <a:headEnd/>
                    <a:tailEnd/>
                  </a:ln>
                </p:spPr>
                <p:txBody>
                  <a:bodyPr/>
                  <a:lstStyle/>
                  <a:p>
                    <a:pPr algn="ctr"/>
                    <a:r>
                      <a:rPr lang="en-US" sz="1400"/>
                      <a:t>7</a:t>
                    </a:r>
                    <a:endParaRPr lang="en-US" sz="2400"/>
                  </a:p>
                </p:txBody>
              </p:sp>
              <p:sp>
                <p:nvSpPr>
                  <p:cNvPr id="170009" name="Line 14"/>
                  <p:cNvSpPr>
                    <a:spLocks noChangeShapeType="1"/>
                  </p:cNvSpPr>
                  <p:nvPr/>
                </p:nvSpPr>
                <p:spPr bwMode="auto">
                  <a:xfrm flipH="1">
                    <a:off x="6201" y="3064"/>
                    <a:ext cx="720" cy="720"/>
                  </a:xfrm>
                  <a:prstGeom prst="line">
                    <a:avLst/>
                  </a:prstGeom>
                  <a:noFill/>
                  <a:ln w="9525">
                    <a:solidFill>
                      <a:srgbClr val="000000"/>
                    </a:solidFill>
                    <a:round/>
                    <a:headEnd/>
                    <a:tailEnd/>
                  </a:ln>
                </p:spPr>
                <p:txBody>
                  <a:bodyPr/>
                  <a:lstStyle/>
                  <a:p>
                    <a:endParaRPr lang="en-US"/>
                  </a:p>
                </p:txBody>
              </p:sp>
              <p:sp>
                <p:nvSpPr>
                  <p:cNvPr id="170010" name="Line 15"/>
                  <p:cNvSpPr>
                    <a:spLocks noChangeShapeType="1"/>
                  </p:cNvSpPr>
                  <p:nvPr/>
                </p:nvSpPr>
                <p:spPr bwMode="auto">
                  <a:xfrm flipH="1">
                    <a:off x="8001" y="4504"/>
                    <a:ext cx="360" cy="540"/>
                  </a:xfrm>
                  <a:prstGeom prst="line">
                    <a:avLst/>
                  </a:prstGeom>
                  <a:noFill/>
                  <a:ln w="9525">
                    <a:solidFill>
                      <a:srgbClr val="000000"/>
                    </a:solidFill>
                    <a:round/>
                    <a:headEnd/>
                    <a:tailEnd/>
                  </a:ln>
                </p:spPr>
                <p:txBody>
                  <a:bodyPr/>
                  <a:lstStyle/>
                  <a:p>
                    <a:endParaRPr lang="en-US"/>
                  </a:p>
                </p:txBody>
              </p:sp>
            </p:grpSp>
            <p:sp>
              <p:nvSpPr>
                <p:cNvPr id="169995" name="Oval 16"/>
                <p:cNvSpPr>
                  <a:spLocks noChangeArrowheads="1"/>
                </p:cNvSpPr>
                <p:nvPr/>
              </p:nvSpPr>
              <p:spPr bwMode="auto">
                <a:xfrm>
                  <a:off x="6021" y="9364"/>
                  <a:ext cx="900" cy="900"/>
                </a:xfrm>
                <a:prstGeom prst="ellipse">
                  <a:avLst/>
                </a:prstGeom>
                <a:solidFill>
                  <a:srgbClr val="FFFFFF"/>
                </a:solidFill>
                <a:ln w="9525">
                  <a:solidFill>
                    <a:srgbClr val="000000"/>
                  </a:solidFill>
                  <a:round/>
                  <a:headEnd/>
                  <a:tailEnd/>
                </a:ln>
              </p:spPr>
              <p:txBody>
                <a:bodyPr/>
                <a:lstStyle/>
                <a:p>
                  <a:pPr algn="ctr"/>
                  <a:r>
                    <a:rPr lang="en-US" sz="1400"/>
                    <a:t>8</a:t>
                  </a:r>
                  <a:endParaRPr lang="en-US" sz="2400"/>
                </a:p>
              </p:txBody>
            </p:sp>
            <p:sp>
              <p:nvSpPr>
                <p:cNvPr id="169996" name="Oval 17"/>
                <p:cNvSpPr>
                  <a:spLocks noChangeArrowheads="1"/>
                </p:cNvSpPr>
                <p:nvPr/>
              </p:nvSpPr>
              <p:spPr bwMode="auto">
                <a:xfrm>
                  <a:off x="8721" y="9364"/>
                  <a:ext cx="900" cy="900"/>
                </a:xfrm>
                <a:prstGeom prst="ellipse">
                  <a:avLst/>
                </a:prstGeom>
                <a:solidFill>
                  <a:srgbClr val="FFFFFF"/>
                </a:solidFill>
                <a:ln w="9525">
                  <a:solidFill>
                    <a:srgbClr val="000000"/>
                  </a:solidFill>
                  <a:round/>
                  <a:headEnd/>
                  <a:tailEnd/>
                </a:ln>
              </p:spPr>
              <p:txBody>
                <a:bodyPr/>
                <a:lstStyle/>
                <a:p>
                  <a:pPr algn="ctr"/>
                  <a:r>
                    <a:rPr lang="en-US" sz="1400"/>
                    <a:t>18</a:t>
                  </a:r>
                  <a:endParaRPr lang="en-US" sz="2400"/>
                </a:p>
              </p:txBody>
            </p:sp>
            <p:sp>
              <p:nvSpPr>
                <p:cNvPr id="169997" name="Oval 18"/>
                <p:cNvSpPr>
                  <a:spLocks noChangeArrowheads="1"/>
                </p:cNvSpPr>
                <p:nvPr/>
              </p:nvSpPr>
              <p:spPr bwMode="auto">
                <a:xfrm>
                  <a:off x="4221" y="9364"/>
                  <a:ext cx="900" cy="900"/>
                </a:xfrm>
                <a:prstGeom prst="ellipse">
                  <a:avLst/>
                </a:prstGeom>
                <a:solidFill>
                  <a:srgbClr val="FFFFFF"/>
                </a:solidFill>
                <a:ln w="9525">
                  <a:solidFill>
                    <a:srgbClr val="000000"/>
                  </a:solidFill>
                  <a:round/>
                  <a:headEnd/>
                  <a:tailEnd/>
                </a:ln>
              </p:spPr>
              <p:txBody>
                <a:bodyPr/>
                <a:lstStyle/>
                <a:p>
                  <a:pPr algn="ctr"/>
                  <a:r>
                    <a:rPr lang="en-US" sz="1400"/>
                    <a:t>6</a:t>
                  </a:r>
                  <a:endParaRPr lang="en-US" sz="2400"/>
                </a:p>
              </p:txBody>
            </p:sp>
            <p:sp>
              <p:nvSpPr>
                <p:cNvPr id="169998" name="Oval 19"/>
                <p:cNvSpPr>
                  <a:spLocks noChangeArrowheads="1"/>
                </p:cNvSpPr>
                <p:nvPr/>
              </p:nvSpPr>
              <p:spPr bwMode="auto">
                <a:xfrm>
                  <a:off x="9621" y="10444"/>
                  <a:ext cx="900" cy="900"/>
                </a:xfrm>
                <a:prstGeom prst="ellipse">
                  <a:avLst/>
                </a:prstGeom>
                <a:solidFill>
                  <a:srgbClr val="FFFFFF"/>
                </a:solidFill>
                <a:ln w="9525">
                  <a:solidFill>
                    <a:srgbClr val="000000"/>
                  </a:solidFill>
                  <a:round/>
                  <a:headEnd/>
                  <a:tailEnd/>
                </a:ln>
              </p:spPr>
              <p:txBody>
                <a:bodyPr/>
                <a:lstStyle/>
                <a:p>
                  <a:pPr algn="ctr"/>
                  <a:r>
                    <a:rPr lang="en-US" sz="1400"/>
                    <a:t>20</a:t>
                  </a:r>
                  <a:endParaRPr lang="en-US" sz="2400"/>
                </a:p>
              </p:txBody>
            </p:sp>
            <p:sp>
              <p:nvSpPr>
                <p:cNvPr id="169999" name="Line 20"/>
                <p:cNvSpPr>
                  <a:spLocks noChangeShapeType="1"/>
                </p:cNvSpPr>
                <p:nvPr/>
              </p:nvSpPr>
              <p:spPr bwMode="auto">
                <a:xfrm flipH="1">
                  <a:off x="4941" y="9004"/>
                  <a:ext cx="360" cy="360"/>
                </a:xfrm>
                <a:prstGeom prst="line">
                  <a:avLst/>
                </a:prstGeom>
                <a:noFill/>
                <a:ln w="9525">
                  <a:solidFill>
                    <a:srgbClr val="000000"/>
                  </a:solidFill>
                  <a:round/>
                  <a:headEnd/>
                  <a:tailEnd/>
                </a:ln>
              </p:spPr>
              <p:txBody>
                <a:bodyPr/>
                <a:lstStyle/>
                <a:p>
                  <a:endParaRPr lang="en-US"/>
                </a:p>
              </p:txBody>
            </p:sp>
            <p:sp>
              <p:nvSpPr>
                <p:cNvPr id="170000" name="Line 21"/>
                <p:cNvSpPr>
                  <a:spLocks noChangeShapeType="1"/>
                </p:cNvSpPr>
                <p:nvPr/>
              </p:nvSpPr>
              <p:spPr bwMode="auto">
                <a:xfrm>
                  <a:off x="5661" y="9004"/>
                  <a:ext cx="540" cy="540"/>
                </a:xfrm>
                <a:prstGeom prst="line">
                  <a:avLst/>
                </a:prstGeom>
                <a:noFill/>
                <a:ln w="9525">
                  <a:solidFill>
                    <a:srgbClr val="000000"/>
                  </a:solidFill>
                  <a:round/>
                  <a:headEnd/>
                  <a:tailEnd/>
                </a:ln>
              </p:spPr>
              <p:txBody>
                <a:bodyPr/>
                <a:lstStyle/>
                <a:p>
                  <a:endParaRPr lang="en-US"/>
                </a:p>
              </p:txBody>
            </p:sp>
            <p:sp>
              <p:nvSpPr>
                <p:cNvPr id="170001" name="Line 22"/>
                <p:cNvSpPr>
                  <a:spLocks noChangeShapeType="1"/>
                </p:cNvSpPr>
                <p:nvPr/>
              </p:nvSpPr>
              <p:spPr bwMode="auto">
                <a:xfrm>
                  <a:off x="8361" y="8824"/>
                  <a:ext cx="540" cy="720"/>
                </a:xfrm>
                <a:prstGeom prst="line">
                  <a:avLst/>
                </a:prstGeom>
                <a:noFill/>
                <a:ln w="9525">
                  <a:solidFill>
                    <a:srgbClr val="000000"/>
                  </a:solidFill>
                  <a:round/>
                  <a:headEnd/>
                  <a:tailEnd/>
                </a:ln>
              </p:spPr>
              <p:txBody>
                <a:bodyPr/>
                <a:lstStyle/>
                <a:p>
                  <a:endParaRPr lang="en-US"/>
                </a:p>
              </p:txBody>
            </p:sp>
            <p:sp>
              <p:nvSpPr>
                <p:cNvPr id="170002" name="Line 23"/>
                <p:cNvSpPr>
                  <a:spLocks noChangeShapeType="1"/>
                </p:cNvSpPr>
                <p:nvPr/>
              </p:nvSpPr>
              <p:spPr bwMode="auto">
                <a:xfrm>
                  <a:off x="9441" y="10084"/>
                  <a:ext cx="360" cy="360"/>
                </a:xfrm>
                <a:prstGeom prst="line">
                  <a:avLst/>
                </a:prstGeom>
                <a:noFill/>
                <a:ln w="9525">
                  <a:solidFill>
                    <a:srgbClr val="000000"/>
                  </a:solidFill>
                  <a:round/>
                  <a:headEnd/>
                  <a:tailEnd/>
                </a:ln>
              </p:spPr>
              <p:txBody>
                <a:bodyPr/>
                <a:lstStyle/>
                <a:p>
                  <a:endParaRPr lang="en-US"/>
                </a:p>
              </p:txBody>
            </p:sp>
          </p:grpSp>
          <p:sp>
            <p:nvSpPr>
              <p:cNvPr id="169993" name="Text Box 24"/>
              <p:cNvSpPr txBox="1">
                <a:spLocks noChangeArrowheads="1"/>
              </p:cNvSpPr>
              <p:nvPr/>
            </p:nvSpPr>
            <p:spPr bwMode="auto">
              <a:xfrm>
                <a:off x="5481" y="7024"/>
                <a:ext cx="900" cy="360"/>
              </a:xfrm>
              <a:prstGeom prst="rect">
                <a:avLst/>
              </a:prstGeom>
              <a:solidFill>
                <a:srgbClr val="FFFFFF"/>
              </a:solidFill>
              <a:ln w="9525">
                <a:noFill/>
                <a:miter lim="800000"/>
                <a:headEnd/>
                <a:tailEnd/>
              </a:ln>
            </p:spPr>
            <p:txBody>
              <a:bodyPr/>
              <a:lstStyle/>
              <a:p>
                <a:r>
                  <a:rPr lang="en-US" sz="1200"/>
                  <a:t>Root</a:t>
                </a:r>
                <a:endParaRPr lang="en-US" sz="2400"/>
              </a:p>
            </p:txBody>
          </p:sp>
        </p:grpSp>
        <p:sp>
          <p:nvSpPr>
            <p:cNvPr id="169990" name="Line 25"/>
            <p:cNvSpPr>
              <a:spLocks noChangeShapeType="1"/>
            </p:cNvSpPr>
            <p:nvPr/>
          </p:nvSpPr>
          <p:spPr bwMode="auto">
            <a:xfrm flipH="1">
              <a:off x="9621" y="6844"/>
              <a:ext cx="540" cy="0"/>
            </a:xfrm>
            <a:prstGeom prst="line">
              <a:avLst/>
            </a:prstGeom>
            <a:noFill/>
            <a:ln w="9525">
              <a:solidFill>
                <a:srgbClr val="000000"/>
              </a:solidFill>
              <a:round/>
              <a:headEnd/>
              <a:tailEnd type="triangle" w="med" len="med"/>
            </a:ln>
          </p:spPr>
          <p:txBody>
            <a:bodyPr/>
            <a:lstStyle/>
            <a:p>
              <a:endParaRPr lang="en-US"/>
            </a:p>
          </p:txBody>
        </p:sp>
        <p:sp>
          <p:nvSpPr>
            <p:cNvPr id="169991" name="Text Box 26"/>
            <p:cNvSpPr txBox="1">
              <a:spLocks noChangeArrowheads="1"/>
            </p:cNvSpPr>
            <p:nvPr/>
          </p:nvSpPr>
          <p:spPr bwMode="auto">
            <a:xfrm>
              <a:off x="10161" y="6484"/>
              <a:ext cx="900" cy="540"/>
            </a:xfrm>
            <a:prstGeom prst="rect">
              <a:avLst/>
            </a:prstGeom>
            <a:solidFill>
              <a:srgbClr val="FFFFFF"/>
            </a:solidFill>
            <a:ln w="9525">
              <a:noFill/>
              <a:miter lim="800000"/>
              <a:headEnd/>
              <a:tailEnd/>
            </a:ln>
          </p:spPr>
          <p:txBody>
            <a:bodyPr/>
            <a:lstStyle/>
            <a:p>
              <a:r>
                <a:rPr lang="en-US" sz="1400"/>
                <a:t>p</a:t>
              </a:r>
              <a:endParaRPr lang="en-US" sz="2400"/>
            </a:p>
          </p:txBody>
        </p:sp>
      </p:gr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noChangeArrowheads="1"/>
          </p:cNvSpPr>
          <p:nvPr>
            <p:ph idx="1"/>
          </p:nvPr>
        </p:nvSpPr>
        <p:spPr/>
        <p:txBody>
          <a:bodyPr/>
          <a:lstStyle/>
          <a:p>
            <a:r>
              <a:rPr lang="en-US" smtClean="0"/>
              <a:t>But once p becomes null, it is not possible to link the new node at this position because there is no access to the node that p was pointing to (node with value 18) just before it became null. </a:t>
            </a:r>
          </a:p>
          <a:p>
            <a:endParaRPr lang="en-US" smtClean="0"/>
          </a:p>
          <a:p>
            <a:r>
              <a:rPr lang="en-US" smtClean="0"/>
              <a:t>From the following figure, p becomes null when we have found that 17 will be inserted at the left of 18.</a:t>
            </a:r>
          </a:p>
          <a:p>
            <a:endParaRPr lang="en-US" smtClean="0"/>
          </a:p>
          <a:p>
            <a:endParaRPr lang="en-US" smtClean="0"/>
          </a:p>
        </p:txBody>
      </p:sp>
      <p:sp>
        <p:nvSpPr>
          <p:cNvPr id="1765378" name="Rectangle 2"/>
          <p:cNvSpPr>
            <a:spLocks noGrp="1" noChangeArrowheads="1"/>
          </p:cNvSpPr>
          <p:nvPr>
            <p:ph type="title"/>
          </p:nvPr>
        </p:nvSpPr>
        <p:spPr/>
        <p:txBody>
          <a:bodyPr/>
          <a:lstStyle/>
          <a:p>
            <a:pPr fontAlgn="auto">
              <a:spcAft>
                <a:spcPts val="0"/>
              </a:spcAft>
              <a:defRPr/>
            </a:pPr>
            <a:r>
              <a:rPr lang="en-US"/>
              <a:t>Insertion into a Tree</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idx="1"/>
          </p:nvPr>
        </p:nvSpPr>
        <p:spPr/>
        <p:txBody>
          <a:bodyPr/>
          <a:lstStyle/>
          <a:p>
            <a:endParaRPr lang="en-US" smtClean="0"/>
          </a:p>
        </p:txBody>
      </p:sp>
      <p:sp>
        <p:nvSpPr>
          <p:cNvPr id="1766402" name="Rectangle 2"/>
          <p:cNvSpPr>
            <a:spLocks noGrp="1" noChangeArrowheads="1"/>
          </p:cNvSpPr>
          <p:nvPr>
            <p:ph type="title"/>
          </p:nvPr>
        </p:nvSpPr>
        <p:spPr/>
        <p:txBody>
          <a:bodyPr/>
          <a:lstStyle/>
          <a:p>
            <a:pPr fontAlgn="auto">
              <a:spcAft>
                <a:spcPts val="0"/>
              </a:spcAft>
              <a:defRPr/>
            </a:pPr>
            <a:r>
              <a:rPr lang="en-US"/>
              <a:t>Insertion into a Tree</a:t>
            </a:r>
          </a:p>
        </p:txBody>
      </p:sp>
      <p:grpSp>
        <p:nvGrpSpPr>
          <p:cNvPr id="172036" name="Group 4"/>
          <p:cNvGrpSpPr>
            <a:grpSpLocks/>
          </p:cNvGrpSpPr>
          <p:nvPr/>
        </p:nvGrpSpPr>
        <p:grpSpPr bwMode="auto">
          <a:xfrm>
            <a:off x="2209800" y="2286000"/>
            <a:ext cx="4343400" cy="3352800"/>
            <a:chOff x="3501" y="10264"/>
            <a:chExt cx="6300" cy="4680"/>
          </a:xfrm>
        </p:grpSpPr>
        <p:grpSp>
          <p:nvGrpSpPr>
            <p:cNvPr id="172037" name="Group 5"/>
            <p:cNvGrpSpPr>
              <a:grpSpLocks/>
            </p:cNvGrpSpPr>
            <p:nvPr/>
          </p:nvGrpSpPr>
          <p:grpSpPr bwMode="auto">
            <a:xfrm>
              <a:off x="3501" y="10264"/>
              <a:ext cx="6300" cy="4680"/>
              <a:chOff x="4221" y="6844"/>
              <a:chExt cx="6300" cy="4680"/>
            </a:xfrm>
          </p:grpSpPr>
          <p:grpSp>
            <p:nvGrpSpPr>
              <p:cNvPr id="172042" name="Group 6"/>
              <p:cNvGrpSpPr>
                <a:grpSpLocks/>
              </p:cNvGrpSpPr>
              <p:nvPr/>
            </p:nvGrpSpPr>
            <p:grpSpPr bwMode="auto">
              <a:xfrm>
                <a:off x="4221" y="6844"/>
                <a:ext cx="6300" cy="4680"/>
                <a:chOff x="4221" y="6664"/>
                <a:chExt cx="6300" cy="4680"/>
              </a:xfrm>
            </p:grpSpPr>
            <p:grpSp>
              <p:nvGrpSpPr>
                <p:cNvPr id="172044" name="Group 7"/>
                <p:cNvGrpSpPr>
                  <a:grpSpLocks/>
                </p:cNvGrpSpPr>
                <p:nvPr/>
              </p:nvGrpSpPr>
              <p:grpSpPr bwMode="auto">
                <a:xfrm>
                  <a:off x="5121" y="6664"/>
                  <a:ext cx="3420" cy="3600"/>
                  <a:chOff x="5481" y="2344"/>
                  <a:chExt cx="3420" cy="3600"/>
                </a:xfrm>
              </p:grpSpPr>
              <p:sp>
                <p:nvSpPr>
                  <p:cNvPr id="172053" name="Oval 8"/>
                  <p:cNvSpPr>
                    <a:spLocks noChangeArrowheads="1"/>
                  </p:cNvSpPr>
                  <p:nvPr/>
                </p:nvSpPr>
                <p:spPr bwMode="auto">
                  <a:xfrm>
                    <a:off x="6921" y="2344"/>
                    <a:ext cx="900" cy="900"/>
                  </a:xfrm>
                  <a:prstGeom prst="ellipse">
                    <a:avLst/>
                  </a:prstGeom>
                  <a:solidFill>
                    <a:srgbClr val="FFFFFF"/>
                  </a:solidFill>
                  <a:ln w="9525">
                    <a:solidFill>
                      <a:srgbClr val="000000"/>
                    </a:solidFill>
                    <a:round/>
                    <a:headEnd/>
                    <a:tailEnd/>
                  </a:ln>
                </p:spPr>
                <p:txBody>
                  <a:bodyPr/>
                  <a:lstStyle/>
                  <a:p>
                    <a:pPr algn="ctr"/>
                    <a:r>
                      <a:rPr lang="en-US" sz="1400"/>
                      <a:t>10</a:t>
                    </a:r>
                    <a:endParaRPr lang="en-US" sz="2400"/>
                  </a:p>
                </p:txBody>
              </p:sp>
              <p:sp>
                <p:nvSpPr>
                  <p:cNvPr id="172054" name="Line 9"/>
                  <p:cNvSpPr>
                    <a:spLocks noChangeShapeType="1"/>
                  </p:cNvSpPr>
                  <p:nvPr/>
                </p:nvSpPr>
                <p:spPr bwMode="auto">
                  <a:xfrm>
                    <a:off x="5841" y="2884"/>
                    <a:ext cx="1080" cy="0"/>
                  </a:xfrm>
                  <a:prstGeom prst="line">
                    <a:avLst/>
                  </a:prstGeom>
                  <a:noFill/>
                  <a:ln w="9525">
                    <a:solidFill>
                      <a:srgbClr val="000000"/>
                    </a:solidFill>
                    <a:round/>
                    <a:headEnd/>
                    <a:tailEnd type="triangle" w="med" len="med"/>
                  </a:ln>
                </p:spPr>
                <p:txBody>
                  <a:bodyPr/>
                  <a:lstStyle/>
                  <a:p>
                    <a:endParaRPr lang="en-US"/>
                  </a:p>
                </p:txBody>
              </p:sp>
              <p:sp>
                <p:nvSpPr>
                  <p:cNvPr id="172055" name="Line 10"/>
                  <p:cNvSpPr>
                    <a:spLocks noChangeShapeType="1"/>
                  </p:cNvSpPr>
                  <p:nvPr/>
                </p:nvSpPr>
                <p:spPr bwMode="auto">
                  <a:xfrm>
                    <a:off x="7821" y="3064"/>
                    <a:ext cx="540" cy="540"/>
                  </a:xfrm>
                  <a:prstGeom prst="line">
                    <a:avLst/>
                  </a:prstGeom>
                  <a:noFill/>
                  <a:ln w="9525">
                    <a:solidFill>
                      <a:srgbClr val="000000"/>
                    </a:solidFill>
                    <a:round/>
                    <a:headEnd/>
                    <a:tailEnd/>
                  </a:ln>
                </p:spPr>
                <p:txBody>
                  <a:bodyPr/>
                  <a:lstStyle/>
                  <a:p>
                    <a:endParaRPr lang="en-US"/>
                  </a:p>
                </p:txBody>
              </p:sp>
              <p:sp>
                <p:nvSpPr>
                  <p:cNvPr id="172056" name="Oval 11"/>
                  <p:cNvSpPr>
                    <a:spLocks noChangeArrowheads="1"/>
                  </p:cNvSpPr>
                  <p:nvPr/>
                </p:nvSpPr>
                <p:spPr bwMode="auto">
                  <a:xfrm>
                    <a:off x="8001" y="3604"/>
                    <a:ext cx="900" cy="900"/>
                  </a:xfrm>
                  <a:prstGeom prst="ellipse">
                    <a:avLst/>
                  </a:prstGeom>
                  <a:solidFill>
                    <a:srgbClr val="FFFFFF"/>
                  </a:solidFill>
                  <a:ln w="9525">
                    <a:solidFill>
                      <a:srgbClr val="000000"/>
                    </a:solidFill>
                    <a:round/>
                    <a:headEnd/>
                    <a:tailEnd/>
                  </a:ln>
                </p:spPr>
                <p:txBody>
                  <a:bodyPr/>
                  <a:lstStyle/>
                  <a:p>
                    <a:pPr algn="ctr"/>
                    <a:r>
                      <a:rPr lang="en-US" sz="1400"/>
                      <a:t>15</a:t>
                    </a:r>
                    <a:endParaRPr lang="en-US" sz="2400"/>
                  </a:p>
                </p:txBody>
              </p:sp>
              <p:sp>
                <p:nvSpPr>
                  <p:cNvPr id="172057" name="Oval 12"/>
                  <p:cNvSpPr>
                    <a:spLocks noChangeArrowheads="1"/>
                  </p:cNvSpPr>
                  <p:nvPr/>
                </p:nvSpPr>
                <p:spPr bwMode="auto">
                  <a:xfrm>
                    <a:off x="7641" y="5044"/>
                    <a:ext cx="900" cy="900"/>
                  </a:xfrm>
                  <a:prstGeom prst="ellipse">
                    <a:avLst/>
                  </a:prstGeom>
                  <a:solidFill>
                    <a:srgbClr val="FFFFFF"/>
                  </a:solidFill>
                  <a:ln w="9525">
                    <a:solidFill>
                      <a:srgbClr val="000000"/>
                    </a:solidFill>
                    <a:round/>
                    <a:headEnd/>
                    <a:tailEnd/>
                  </a:ln>
                </p:spPr>
                <p:txBody>
                  <a:bodyPr/>
                  <a:lstStyle/>
                  <a:p>
                    <a:pPr algn="ctr"/>
                    <a:r>
                      <a:rPr lang="en-US" sz="1400"/>
                      <a:t>12</a:t>
                    </a:r>
                    <a:endParaRPr lang="en-US" sz="2400"/>
                  </a:p>
                </p:txBody>
              </p:sp>
              <p:sp>
                <p:nvSpPr>
                  <p:cNvPr id="172058" name="Oval 13"/>
                  <p:cNvSpPr>
                    <a:spLocks noChangeArrowheads="1"/>
                  </p:cNvSpPr>
                  <p:nvPr/>
                </p:nvSpPr>
                <p:spPr bwMode="auto">
                  <a:xfrm>
                    <a:off x="5481" y="3784"/>
                    <a:ext cx="900" cy="900"/>
                  </a:xfrm>
                  <a:prstGeom prst="ellipse">
                    <a:avLst/>
                  </a:prstGeom>
                  <a:solidFill>
                    <a:srgbClr val="FFFFFF"/>
                  </a:solidFill>
                  <a:ln w="9525">
                    <a:solidFill>
                      <a:srgbClr val="000000"/>
                    </a:solidFill>
                    <a:round/>
                    <a:headEnd/>
                    <a:tailEnd/>
                  </a:ln>
                </p:spPr>
                <p:txBody>
                  <a:bodyPr/>
                  <a:lstStyle/>
                  <a:p>
                    <a:pPr algn="ctr"/>
                    <a:r>
                      <a:rPr lang="en-US" sz="1400"/>
                      <a:t>7</a:t>
                    </a:r>
                    <a:endParaRPr lang="en-US" sz="2400"/>
                  </a:p>
                </p:txBody>
              </p:sp>
              <p:sp>
                <p:nvSpPr>
                  <p:cNvPr id="172059" name="Line 14"/>
                  <p:cNvSpPr>
                    <a:spLocks noChangeShapeType="1"/>
                  </p:cNvSpPr>
                  <p:nvPr/>
                </p:nvSpPr>
                <p:spPr bwMode="auto">
                  <a:xfrm flipH="1">
                    <a:off x="6201" y="3064"/>
                    <a:ext cx="720" cy="720"/>
                  </a:xfrm>
                  <a:prstGeom prst="line">
                    <a:avLst/>
                  </a:prstGeom>
                  <a:noFill/>
                  <a:ln w="9525">
                    <a:solidFill>
                      <a:srgbClr val="000000"/>
                    </a:solidFill>
                    <a:round/>
                    <a:headEnd/>
                    <a:tailEnd/>
                  </a:ln>
                </p:spPr>
                <p:txBody>
                  <a:bodyPr/>
                  <a:lstStyle/>
                  <a:p>
                    <a:endParaRPr lang="en-US"/>
                  </a:p>
                </p:txBody>
              </p:sp>
              <p:sp>
                <p:nvSpPr>
                  <p:cNvPr id="172060" name="Line 15"/>
                  <p:cNvSpPr>
                    <a:spLocks noChangeShapeType="1"/>
                  </p:cNvSpPr>
                  <p:nvPr/>
                </p:nvSpPr>
                <p:spPr bwMode="auto">
                  <a:xfrm flipH="1">
                    <a:off x="8001" y="4504"/>
                    <a:ext cx="360" cy="540"/>
                  </a:xfrm>
                  <a:prstGeom prst="line">
                    <a:avLst/>
                  </a:prstGeom>
                  <a:noFill/>
                  <a:ln w="9525">
                    <a:solidFill>
                      <a:srgbClr val="000000"/>
                    </a:solidFill>
                    <a:round/>
                    <a:headEnd/>
                    <a:tailEnd/>
                  </a:ln>
                </p:spPr>
                <p:txBody>
                  <a:bodyPr/>
                  <a:lstStyle/>
                  <a:p>
                    <a:endParaRPr lang="en-US"/>
                  </a:p>
                </p:txBody>
              </p:sp>
            </p:grpSp>
            <p:sp>
              <p:nvSpPr>
                <p:cNvPr id="172045" name="Oval 16"/>
                <p:cNvSpPr>
                  <a:spLocks noChangeArrowheads="1"/>
                </p:cNvSpPr>
                <p:nvPr/>
              </p:nvSpPr>
              <p:spPr bwMode="auto">
                <a:xfrm>
                  <a:off x="6021" y="9364"/>
                  <a:ext cx="900" cy="900"/>
                </a:xfrm>
                <a:prstGeom prst="ellipse">
                  <a:avLst/>
                </a:prstGeom>
                <a:solidFill>
                  <a:srgbClr val="FFFFFF"/>
                </a:solidFill>
                <a:ln w="9525">
                  <a:solidFill>
                    <a:srgbClr val="000000"/>
                  </a:solidFill>
                  <a:round/>
                  <a:headEnd/>
                  <a:tailEnd/>
                </a:ln>
              </p:spPr>
              <p:txBody>
                <a:bodyPr/>
                <a:lstStyle/>
                <a:p>
                  <a:pPr algn="ctr"/>
                  <a:r>
                    <a:rPr lang="en-US" sz="1400"/>
                    <a:t>8</a:t>
                  </a:r>
                  <a:endParaRPr lang="en-US" sz="2400"/>
                </a:p>
              </p:txBody>
            </p:sp>
            <p:sp>
              <p:nvSpPr>
                <p:cNvPr id="172046" name="Oval 17"/>
                <p:cNvSpPr>
                  <a:spLocks noChangeArrowheads="1"/>
                </p:cNvSpPr>
                <p:nvPr/>
              </p:nvSpPr>
              <p:spPr bwMode="auto">
                <a:xfrm>
                  <a:off x="8721" y="9364"/>
                  <a:ext cx="900" cy="900"/>
                </a:xfrm>
                <a:prstGeom prst="ellipse">
                  <a:avLst/>
                </a:prstGeom>
                <a:solidFill>
                  <a:srgbClr val="FFFFFF"/>
                </a:solidFill>
                <a:ln w="9525">
                  <a:solidFill>
                    <a:srgbClr val="000000"/>
                  </a:solidFill>
                  <a:round/>
                  <a:headEnd/>
                  <a:tailEnd/>
                </a:ln>
              </p:spPr>
              <p:txBody>
                <a:bodyPr/>
                <a:lstStyle/>
                <a:p>
                  <a:pPr algn="ctr"/>
                  <a:r>
                    <a:rPr lang="en-US" sz="1400"/>
                    <a:t>18</a:t>
                  </a:r>
                  <a:endParaRPr lang="en-US" sz="2400"/>
                </a:p>
              </p:txBody>
            </p:sp>
            <p:sp>
              <p:nvSpPr>
                <p:cNvPr id="172047" name="Oval 18"/>
                <p:cNvSpPr>
                  <a:spLocks noChangeArrowheads="1"/>
                </p:cNvSpPr>
                <p:nvPr/>
              </p:nvSpPr>
              <p:spPr bwMode="auto">
                <a:xfrm>
                  <a:off x="4221" y="9364"/>
                  <a:ext cx="900" cy="900"/>
                </a:xfrm>
                <a:prstGeom prst="ellipse">
                  <a:avLst/>
                </a:prstGeom>
                <a:solidFill>
                  <a:srgbClr val="FFFFFF"/>
                </a:solidFill>
                <a:ln w="9525">
                  <a:solidFill>
                    <a:srgbClr val="000000"/>
                  </a:solidFill>
                  <a:round/>
                  <a:headEnd/>
                  <a:tailEnd/>
                </a:ln>
              </p:spPr>
              <p:txBody>
                <a:bodyPr/>
                <a:lstStyle/>
                <a:p>
                  <a:pPr algn="ctr"/>
                  <a:r>
                    <a:rPr lang="en-US" sz="1400"/>
                    <a:t>6</a:t>
                  </a:r>
                  <a:endParaRPr lang="en-US" sz="2400"/>
                </a:p>
              </p:txBody>
            </p:sp>
            <p:sp>
              <p:nvSpPr>
                <p:cNvPr id="172048" name="Oval 19"/>
                <p:cNvSpPr>
                  <a:spLocks noChangeArrowheads="1"/>
                </p:cNvSpPr>
                <p:nvPr/>
              </p:nvSpPr>
              <p:spPr bwMode="auto">
                <a:xfrm>
                  <a:off x="9621" y="10444"/>
                  <a:ext cx="900" cy="900"/>
                </a:xfrm>
                <a:prstGeom prst="ellipse">
                  <a:avLst/>
                </a:prstGeom>
                <a:solidFill>
                  <a:srgbClr val="FFFFFF"/>
                </a:solidFill>
                <a:ln w="9525">
                  <a:solidFill>
                    <a:srgbClr val="000000"/>
                  </a:solidFill>
                  <a:round/>
                  <a:headEnd/>
                  <a:tailEnd/>
                </a:ln>
              </p:spPr>
              <p:txBody>
                <a:bodyPr/>
                <a:lstStyle/>
                <a:p>
                  <a:pPr algn="ctr"/>
                  <a:r>
                    <a:rPr lang="en-US" sz="1400"/>
                    <a:t>20</a:t>
                  </a:r>
                  <a:endParaRPr lang="en-US" sz="2400"/>
                </a:p>
              </p:txBody>
            </p:sp>
            <p:sp>
              <p:nvSpPr>
                <p:cNvPr id="172049" name="Line 20"/>
                <p:cNvSpPr>
                  <a:spLocks noChangeShapeType="1"/>
                </p:cNvSpPr>
                <p:nvPr/>
              </p:nvSpPr>
              <p:spPr bwMode="auto">
                <a:xfrm flipH="1">
                  <a:off x="4941" y="9004"/>
                  <a:ext cx="360" cy="360"/>
                </a:xfrm>
                <a:prstGeom prst="line">
                  <a:avLst/>
                </a:prstGeom>
                <a:noFill/>
                <a:ln w="9525">
                  <a:solidFill>
                    <a:srgbClr val="000000"/>
                  </a:solidFill>
                  <a:round/>
                  <a:headEnd/>
                  <a:tailEnd/>
                </a:ln>
              </p:spPr>
              <p:txBody>
                <a:bodyPr/>
                <a:lstStyle/>
                <a:p>
                  <a:endParaRPr lang="en-US"/>
                </a:p>
              </p:txBody>
            </p:sp>
            <p:sp>
              <p:nvSpPr>
                <p:cNvPr id="172050" name="Line 21"/>
                <p:cNvSpPr>
                  <a:spLocks noChangeShapeType="1"/>
                </p:cNvSpPr>
                <p:nvPr/>
              </p:nvSpPr>
              <p:spPr bwMode="auto">
                <a:xfrm>
                  <a:off x="5661" y="9004"/>
                  <a:ext cx="540" cy="540"/>
                </a:xfrm>
                <a:prstGeom prst="line">
                  <a:avLst/>
                </a:prstGeom>
                <a:noFill/>
                <a:ln w="9525">
                  <a:solidFill>
                    <a:srgbClr val="000000"/>
                  </a:solidFill>
                  <a:round/>
                  <a:headEnd/>
                  <a:tailEnd/>
                </a:ln>
              </p:spPr>
              <p:txBody>
                <a:bodyPr/>
                <a:lstStyle/>
                <a:p>
                  <a:endParaRPr lang="en-US"/>
                </a:p>
              </p:txBody>
            </p:sp>
            <p:sp>
              <p:nvSpPr>
                <p:cNvPr id="172051" name="Line 22"/>
                <p:cNvSpPr>
                  <a:spLocks noChangeShapeType="1"/>
                </p:cNvSpPr>
                <p:nvPr/>
              </p:nvSpPr>
              <p:spPr bwMode="auto">
                <a:xfrm>
                  <a:off x="8361" y="8824"/>
                  <a:ext cx="540" cy="720"/>
                </a:xfrm>
                <a:prstGeom prst="line">
                  <a:avLst/>
                </a:prstGeom>
                <a:noFill/>
                <a:ln w="9525">
                  <a:solidFill>
                    <a:srgbClr val="000000"/>
                  </a:solidFill>
                  <a:round/>
                  <a:headEnd/>
                  <a:tailEnd/>
                </a:ln>
              </p:spPr>
              <p:txBody>
                <a:bodyPr/>
                <a:lstStyle/>
                <a:p>
                  <a:endParaRPr lang="en-US"/>
                </a:p>
              </p:txBody>
            </p:sp>
            <p:sp>
              <p:nvSpPr>
                <p:cNvPr id="172052" name="Line 23"/>
                <p:cNvSpPr>
                  <a:spLocks noChangeShapeType="1"/>
                </p:cNvSpPr>
                <p:nvPr/>
              </p:nvSpPr>
              <p:spPr bwMode="auto">
                <a:xfrm>
                  <a:off x="9441" y="10084"/>
                  <a:ext cx="360" cy="360"/>
                </a:xfrm>
                <a:prstGeom prst="line">
                  <a:avLst/>
                </a:prstGeom>
                <a:noFill/>
                <a:ln w="9525">
                  <a:solidFill>
                    <a:srgbClr val="000000"/>
                  </a:solidFill>
                  <a:round/>
                  <a:headEnd/>
                  <a:tailEnd/>
                </a:ln>
              </p:spPr>
              <p:txBody>
                <a:bodyPr/>
                <a:lstStyle/>
                <a:p>
                  <a:endParaRPr lang="en-US"/>
                </a:p>
              </p:txBody>
            </p:sp>
          </p:grpSp>
          <p:sp>
            <p:nvSpPr>
              <p:cNvPr id="172043" name="Text Box 24"/>
              <p:cNvSpPr txBox="1">
                <a:spLocks noChangeArrowheads="1"/>
              </p:cNvSpPr>
              <p:nvPr/>
            </p:nvSpPr>
            <p:spPr bwMode="auto">
              <a:xfrm>
                <a:off x="5481" y="7024"/>
                <a:ext cx="900" cy="360"/>
              </a:xfrm>
              <a:prstGeom prst="rect">
                <a:avLst/>
              </a:prstGeom>
              <a:solidFill>
                <a:srgbClr val="FFFFFF"/>
              </a:solidFill>
              <a:ln w="9525">
                <a:noFill/>
                <a:miter lim="800000"/>
                <a:headEnd/>
                <a:tailEnd/>
              </a:ln>
            </p:spPr>
            <p:txBody>
              <a:bodyPr/>
              <a:lstStyle/>
              <a:p>
                <a:r>
                  <a:rPr lang="en-US" sz="1200"/>
                  <a:t>Root</a:t>
                </a:r>
                <a:endParaRPr lang="en-US" sz="2400"/>
              </a:p>
            </p:txBody>
          </p:sp>
        </p:grpSp>
        <p:sp>
          <p:nvSpPr>
            <p:cNvPr id="172038" name="Text Box 25"/>
            <p:cNvSpPr txBox="1">
              <a:spLocks noChangeArrowheads="1"/>
            </p:cNvSpPr>
            <p:nvPr/>
          </p:nvSpPr>
          <p:spPr bwMode="auto">
            <a:xfrm>
              <a:off x="6561" y="14224"/>
              <a:ext cx="900" cy="540"/>
            </a:xfrm>
            <a:prstGeom prst="rect">
              <a:avLst/>
            </a:prstGeom>
            <a:solidFill>
              <a:srgbClr val="FFFFFF"/>
            </a:solidFill>
            <a:ln w="9525">
              <a:noFill/>
              <a:miter lim="800000"/>
              <a:headEnd/>
              <a:tailEnd/>
            </a:ln>
          </p:spPr>
          <p:txBody>
            <a:bodyPr/>
            <a:lstStyle/>
            <a:p>
              <a:r>
                <a:rPr lang="en-US" sz="1400"/>
                <a:t>p</a:t>
              </a:r>
              <a:endParaRPr lang="en-US" sz="2400"/>
            </a:p>
          </p:txBody>
        </p:sp>
        <p:sp>
          <p:nvSpPr>
            <p:cNvPr id="172039" name="Oval 26"/>
            <p:cNvSpPr>
              <a:spLocks noChangeArrowheads="1"/>
            </p:cNvSpPr>
            <p:nvPr/>
          </p:nvSpPr>
          <p:spPr bwMode="auto">
            <a:xfrm>
              <a:off x="7461" y="14044"/>
              <a:ext cx="900" cy="900"/>
            </a:xfrm>
            <a:prstGeom prst="ellipse">
              <a:avLst/>
            </a:prstGeom>
            <a:solidFill>
              <a:srgbClr val="FFFFFF"/>
            </a:solidFill>
            <a:ln w="9525">
              <a:solidFill>
                <a:srgbClr val="000000"/>
              </a:solidFill>
              <a:round/>
              <a:headEnd/>
              <a:tailEnd/>
            </a:ln>
          </p:spPr>
          <p:txBody>
            <a:bodyPr/>
            <a:lstStyle/>
            <a:p>
              <a:pPr algn="ctr"/>
              <a:r>
                <a:rPr lang="en-US" sz="1200"/>
                <a:t>null</a:t>
              </a:r>
              <a:endParaRPr lang="en-US" sz="2400"/>
            </a:p>
          </p:txBody>
        </p:sp>
        <p:sp>
          <p:nvSpPr>
            <p:cNvPr id="172040" name="Line 27"/>
            <p:cNvSpPr>
              <a:spLocks noChangeShapeType="1"/>
            </p:cNvSpPr>
            <p:nvPr/>
          </p:nvSpPr>
          <p:spPr bwMode="auto">
            <a:xfrm>
              <a:off x="6921" y="14584"/>
              <a:ext cx="540" cy="0"/>
            </a:xfrm>
            <a:prstGeom prst="line">
              <a:avLst/>
            </a:prstGeom>
            <a:noFill/>
            <a:ln w="9525">
              <a:solidFill>
                <a:srgbClr val="000000"/>
              </a:solidFill>
              <a:round/>
              <a:headEnd/>
              <a:tailEnd type="triangle" w="med" len="med"/>
            </a:ln>
          </p:spPr>
          <p:txBody>
            <a:bodyPr/>
            <a:lstStyle/>
            <a:p>
              <a:endParaRPr lang="en-US"/>
            </a:p>
          </p:txBody>
        </p:sp>
        <p:sp>
          <p:nvSpPr>
            <p:cNvPr id="172041" name="Line 28"/>
            <p:cNvSpPr>
              <a:spLocks noChangeShapeType="1"/>
            </p:cNvSpPr>
            <p:nvPr/>
          </p:nvSpPr>
          <p:spPr bwMode="auto">
            <a:xfrm flipH="1">
              <a:off x="7821" y="13684"/>
              <a:ext cx="360" cy="360"/>
            </a:xfrm>
            <a:prstGeom prst="line">
              <a:avLst/>
            </a:prstGeom>
            <a:noFill/>
            <a:ln w="9525">
              <a:solidFill>
                <a:srgbClr val="000000"/>
              </a:solidFill>
              <a:round/>
              <a:headEnd/>
              <a:tailEnd/>
            </a:ln>
          </p:spPr>
          <p:txBody>
            <a:bodyPr/>
            <a:lstStyle/>
            <a:p>
              <a:endParaRPr lang="en-US"/>
            </a:p>
          </p:txBody>
        </p:sp>
      </p:gr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idx="1"/>
          </p:nvPr>
        </p:nvSpPr>
        <p:spPr>
          <a:xfrm>
            <a:off x="685800" y="1371600"/>
            <a:ext cx="7924800" cy="4724400"/>
          </a:xfrm>
        </p:spPr>
        <p:txBody>
          <a:bodyPr/>
          <a:lstStyle/>
          <a:p>
            <a:r>
              <a:rPr lang="en-US" smtClean="0"/>
              <a:t>You therefore need a way to climb back into the tree so that you can access the node containing 18, in order to make its left pointer point to the new node with the value 17. </a:t>
            </a:r>
          </a:p>
          <a:p>
            <a:endParaRPr lang="en-US" smtClean="0"/>
          </a:p>
          <a:p>
            <a:r>
              <a:rPr lang="en-US" smtClean="0"/>
              <a:t>For this, you need a pointer that points to the node containing 18 when p becomes null. </a:t>
            </a:r>
          </a:p>
          <a:p>
            <a:endParaRPr lang="en-US" smtClean="0"/>
          </a:p>
          <a:p>
            <a:r>
              <a:rPr lang="en-US" smtClean="0"/>
              <a:t>To achieve this, you need to have another pointer (trail) that must follow p as p moves through the tree. </a:t>
            </a:r>
          </a:p>
        </p:txBody>
      </p:sp>
      <p:sp>
        <p:nvSpPr>
          <p:cNvPr id="1767426" name="Rectangle 2"/>
          <p:cNvSpPr>
            <a:spLocks noGrp="1" noChangeArrowheads="1"/>
          </p:cNvSpPr>
          <p:nvPr>
            <p:ph type="title"/>
          </p:nvPr>
        </p:nvSpPr>
        <p:spPr/>
        <p:txBody>
          <a:bodyPr/>
          <a:lstStyle/>
          <a:p>
            <a:pPr fontAlgn="auto">
              <a:spcAft>
                <a:spcPts val="0"/>
              </a:spcAft>
              <a:defRPr/>
            </a:pPr>
            <a:r>
              <a:rPr lang="en-US"/>
              <a:t>Insertion into a Tree</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p:cNvSpPr>
            <a:spLocks noGrp="1" noChangeArrowheads="1"/>
          </p:cNvSpPr>
          <p:nvPr>
            <p:ph idx="1"/>
          </p:nvPr>
        </p:nvSpPr>
        <p:spPr/>
        <p:txBody>
          <a:bodyPr/>
          <a:lstStyle/>
          <a:p>
            <a:pPr>
              <a:lnSpc>
                <a:spcPct val="90000"/>
              </a:lnSpc>
            </a:pPr>
            <a:r>
              <a:rPr lang="en-US" smtClean="0"/>
              <a:t>When p becomes null, this pointer will point to the leaf node (the node with value 18) to which you must link the new node (node with value 17).</a:t>
            </a:r>
          </a:p>
          <a:p>
            <a:pPr>
              <a:lnSpc>
                <a:spcPct val="90000"/>
              </a:lnSpc>
            </a:pPr>
            <a:endParaRPr lang="en-US" smtClean="0"/>
          </a:p>
          <a:p>
            <a:pPr>
              <a:lnSpc>
                <a:spcPct val="90000"/>
              </a:lnSpc>
            </a:pPr>
            <a:r>
              <a:rPr lang="en-US" smtClean="0"/>
              <a:t>Once you know the insertion place, you must adjust the pointers of the new node. </a:t>
            </a:r>
          </a:p>
          <a:p>
            <a:pPr>
              <a:lnSpc>
                <a:spcPct val="90000"/>
              </a:lnSpc>
            </a:pPr>
            <a:endParaRPr lang="en-US" smtClean="0"/>
          </a:p>
          <a:p>
            <a:pPr>
              <a:lnSpc>
                <a:spcPct val="90000"/>
              </a:lnSpc>
            </a:pPr>
            <a:r>
              <a:rPr lang="en-US" smtClean="0"/>
              <a:t>At this point, you only have a pointer to the leaf node to which the new node is to be linked. </a:t>
            </a:r>
          </a:p>
          <a:p>
            <a:pPr>
              <a:lnSpc>
                <a:spcPct val="90000"/>
              </a:lnSpc>
            </a:pPr>
            <a:endParaRPr lang="en-US" smtClean="0"/>
          </a:p>
          <a:p>
            <a:pPr>
              <a:lnSpc>
                <a:spcPct val="90000"/>
              </a:lnSpc>
            </a:pPr>
            <a:r>
              <a:rPr lang="en-US" smtClean="0"/>
              <a:t>You must determine whether the insertion is to be done at the left subtree or the right subtree of the leaf node. </a:t>
            </a:r>
          </a:p>
        </p:txBody>
      </p:sp>
      <p:sp>
        <p:nvSpPr>
          <p:cNvPr id="1768450" name="Rectangle 2"/>
          <p:cNvSpPr>
            <a:spLocks noGrp="1" noChangeArrowheads="1"/>
          </p:cNvSpPr>
          <p:nvPr>
            <p:ph type="title"/>
          </p:nvPr>
        </p:nvSpPr>
        <p:spPr/>
        <p:txBody>
          <a:bodyPr/>
          <a:lstStyle/>
          <a:p>
            <a:pPr fontAlgn="auto">
              <a:spcAft>
                <a:spcPts val="0"/>
              </a:spcAft>
              <a:defRPr/>
            </a:pPr>
            <a:r>
              <a:rPr lang="en-US"/>
              <a:t>Insertion into a Tree</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noChangeArrowheads="1"/>
          </p:cNvSpPr>
          <p:nvPr>
            <p:ph idx="1"/>
          </p:nvPr>
        </p:nvSpPr>
        <p:spPr/>
        <p:txBody>
          <a:bodyPr/>
          <a:lstStyle/>
          <a:p>
            <a:r>
              <a:rPr lang="en-US" smtClean="0"/>
              <a:t>To do that, you must compare the value to be inserted with the value in the leaf node. </a:t>
            </a:r>
          </a:p>
          <a:p>
            <a:endParaRPr lang="en-US" smtClean="0"/>
          </a:p>
          <a:p>
            <a:r>
              <a:rPr lang="en-US" smtClean="0"/>
              <a:t>If the value in the leaf node is greater, we insert the new node as its left child; otherwise we insert the new node as its right child.</a:t>
            </a:r>
          </a:p>
          <a:p>
            <a:endParaRPr lang="en-US" smtClean="0"/>
          </a:p>
        </p:txBody>
      </p:sp>
      <p:sp>
        <p:nvSpPr>
          <p:cNvPr id="1769474" name="Rectangle 2"/>
          <p:cNvSpPr>
            <a:spLocks noGrp="1" noChangeArrowheads="1"/>
          </p:cNvSpPr>
          <p:nvPr>
            <p:ph type="title"/>
          </p:nvPr>
        </p:nvSpPr>
        <p:spPr/>
        <p:txBody>
          <a:bodyPr/>
          <a:lstStyle/>
          <a:p>
            <a:pPr fontAlgn="auto">
              <a:spcAft>
                <a:spcPts val="0"/>
              </a:spcAft>
              <a:defRPr/>
            </a:pPr>
            <a:r>
              <a:rPr lang="en-US"/>
              <a:t>Insertion into a Tree</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idx="1"/>
          </p:nvPr>
        </p:nvSpPr>
        <p:spPr/>
        <p:txBody>
          <a:bodyPr/>
          <a:lstStyle/>
          <a:p>
            <a:pPr>
              <a:lnSpc>
                <a:spcPct val="90000"/>
              </a:lnSpc>
            </a:pPr>
            <a:r>
              <a:rPr lang="en-US" smtClean="0"/>
              <a:t>A special case of insertion that you need to watch out for arises when the tree in which you are inserting a node is an empty tree. </a:t>
            </a:r>
          </a:p>
          <a:p>
            <a:pPr>
              <a:lnSpc>
                <a:spcPct val="90000"/>
              </a:lnSpc>
            </a:pPr>
            <a:endParaRPr lang="en-US" smtClean="0"/>
          </a:p>
          <a:p>
            <a:pPr>
              <a:lnSpc>
                <a:spcPct val="90000"/>
              </a:lnSpc>
            </a:pPr>
            <a:r>
              <a:rPr lang="en-US" smtClean="0"/>
              <a:t>You must treat it as a special case because when p equals null, the second pointer (trail) trailing p will also be null, and any reference to info of trail like trail-&gt;info will be illegal. </a:t>
            </a:r>
          </a:p>
          <a:p>
            <a:pPr>
              <a:lnSpc>
                <a:spcPct val="90000"/>
              </a:lnSpc>
            </a:pPr>
            <a:endParaRPr lang="en-US" smtClean="0"/>
          </a:p>
          <a:p>
            <a:pPr>
              <a:lnSpc>
                <a:spcPct val="90000"/>
              </a:lnSpc>
            </a:pPr>
            <a:r>
              <a:rPr lang="en-US" smtClean="0"/>
              <a:t>You can check for an empty tree by determining if trail is equal to null. If that is so, we can initialize root to point to the new node.</a:t>
            </a:r>
          </a:p>
        </p:txBody>
      </p:sp>
      <p:sp>
        <p:nvSpPr>
          <p:cNvPr id="1770498" name="Rectangle 2"/>
          <p:cNvSpPr>
            <a:spLocks noGrp="1" noChangeArrowheads="1"/>
          </p:cNvSpPr>
          <p:nvPr>
            <p:ph type="title"/>
          </p:nvPr>
        </p:nvSpPr>
        <p:spPr/>
        <p:txBody>
          <a:bodyPr/>
          <a:lstStyle/>
          <a:p>
            <a:pPr fontAlgn="auto">
              <a:spcAft>
                <a:spcPts val="0"/>
              </a:spcAft>
              <a:defRPr/>
            </a:pPr>
            <a:r>
              <a:rPr lang="en-US" sz="2800"/>
              <a:t>Creating a Tree – A Special Case </a:t>
            </a:r>
            <a:br>
              <a:rPr lang="en-US" sz="2800"/>
            </a:br>
            <a:r>
              <a:rPr lang="en-US" sz="2800"/>
              <a:t>of Insertion</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idx="1"/>
          </p:nvPr>
        </p:nvSpPr>
        <p:spPr/>
        <p:txBody>
          <a:bodyPr/>
          <a:lstStyle/>
          <a:p>
            <a:r>
              <a:rPr lang="en-US" smtClean="0"/>
              <a:t>The C function for insertion into a binary tree takes two parameters; one is the pointer to the root node (root), and the other is the value to be inserted (x). </a:t>
            </a:r>
          </a:p>
          <a:p>
            <a:endParaRPr lang="en-US" smtClean="0"/>
          </a:p>
          <a:p>
            <a:r>
              <a:rPr lang="en-US" smtClean="0"/>
              <a:t>You will implement this algorithm by allocating the nodes dynamically and by linking them using pointer variables. The following is the code implementation of the insert algorithm.</a:t>
            </a:r>
          </a:p>
        </p:txBody>
      </p:sp>
      <p:sp>
        <p:nvSpPr>
          <p:cNvPr id="1771522" name="Rectangle 2"/>
          <p:cNvSpPr>
            <a:spLocks noGrp="1" noChangeArrowheads="1"/>
          </p:cNvSpPr>
          <p:nvPr>
            <p:ph type="title"/>
          </p:nvPr>
        </p:nvSpPr>
        <p:spPr/>
        <p:txBody>
          <a:bodyPr/>
          <a:lstStyle/>
          <a:p>
            <a:pPr fontAlgn="auto">
              <a:spcAft>
                <a:spcPts val="0"/>
              </a:spcAft>
              <a:defRPr/>
            </a:pPr>
            <a:r>
              <a:rPr lang="en-US" sz="2800"/>
              <a:t>Code Implementation For Insertion </a:t>
            </a:r>
            <a:br>
              <a:rPr lang="en-US" sz="2800"/>
            </a:br>
            <a:r>
              <a:rPr lang="en-US" sz="2800"/>
              <a:t>Into a Tree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lstStyle/>
          <a:p>
            <a:r>
              <a:rPr lang="en-US" smtClean="0"/>
              <a:t>Suppose, you have been given a task to store a list of marks. </a:t>
            </a:r>
            <a:r>
              <a:rPr lang="en-US" b="1" smtClean="0"/>
              <a:t>The size of the list is not known</a:t>
            </a:r>
            <a:r>
              <a:rPr lang="en-US" smtClean="0"/>
              <a:t>. </a:t>
            </a:r>
          </a:p>
          <a:p>
            <a:endParaRPr lang="en-US" smtClean="0"/>
          </a:p>
          <a:p>
            <a:r>
              <a:rPr lang="en-US" smtClean="0"/>
              <a:t>If it were known, then it would have facilitated the creation of an array of the said number of elements and have the marks entered into it. </a:t>
            </a:r>
          </a:p>
          <a:p>
            <a:endParaRPr lang="en-US" smtClean="0"/>
          </a:p>
          <a:p>
            <a:r>
              <a:rPr lang="en-US" smtClean="0"/>
              <a:t>Elements of an array are contiguously located, and therefore, array manipulation is easy using an integer variable as a subscript, or using pointer arithmetic. </a:t>
            </a:r>
          </a:p>
        </p:txBody>
      </p:sp>
      <p:sp>
        <p:nvSpPr>
          <p:cNvPr id="1595394" name="Rectangle 2"/>
          <p:cNvSpPr>
            <a:spLocks noGrp="1" noChangeArrowheads="1"/>
          </p:cNvSpPr>
          <p:nvPr>
            <p:ph type="title"/>
          </p:nvPr>
        </p:nvSpPr>
        <p:spPr/>
        <p:txBody>
          <a:bodyPr/>
          <a:lstStyle/>
          <a:p>
            <a:pPr fontAlgn="auto">
              <a:spcAft>
                <a:spcPts val="0"/>
              </a:spcAft>
              <a:defRPr/>
            </a:pPr>
            <a:r>
              <a:rPr lang="en-US"/>
              <a:t>Self-Referential Structures</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idx="1"/>
          </p:nvPr>
        </p:nvSpPr>
        <p:spPr/>
        <p:txBody>
          <a:bodyPr/>
          <a:lstStyle/>
          <a:p>
            <a:r>
              <a:rPr lang="en-US" sz="2000" smtClean="0"/>
              <a:t>tree insert(s,x)</a:t>
            </a:r>
          </a:p>
          <a:p>
            <a:r>
              <a:rPr lang="en-US" sz="2000" smtClean="0"/>
              <a:t>int x;</a:t>
            </a:r>
          </a:p>
          <a:p>
            <a:r>
              <a:rPr lang="en-US" sz="2000" smtClean="0"/>
              <a:t>tree *s;</a:t>
            </a:r>
          </a:p>
          <a:p>
            <a:r>
              <a:rPr lang="en-US" sz="2000" smtClean="0"/>
              <a:t>{</a:t>
            </a:r>
          </a:p>
          <a:p>
            <a:r>
              <a:rPr lang="en-US" sz="2000" smtClean="0"/>
              <a:t> tree *trail, *p, *q;</a:t>
            </a:r>
          </a:p>
          <a:p>
            <a:r>
              <a:rPr lang="en-US" sz="2000" smtClean="0"/>
              <a:t> q = (struct tree *) malloc (sizeof(tree));</a:t>
            </a:r>
          </a:p>
          <a:p>
            <a:r>
              <a:rPr lang="en-US" sz="2000" smtClean="0"/>
              <a:t> q-&gt;info = x;</a:t>
            </a:r>
          </a:p>
          <a:p>
            <a:r>
              <a:rPr lang="en-US" sz="2000" smtClean="0"/>
              <a:t> q-&gt;left = null;</a:t>
            </a:r>
          </a:p>
          <a:p>
            <a:r>
              <a:rPr lang="en-US" sz="2000" smtClean="0"/>
              <a:t> q-&gt;right = null;</a:t>
            </a:r>
          </a:p>
          <a:p>
            <a:r>
              <a:rPr lang="en-US" sz="2000" smtClean="0"/>
              <a:t> p = s;</a:t>
            </a:r>
          </a:p>
          <a:p>
            <a:r>
              <a:rPr lang="en-US" sz="2000" smtClean="0"/>
              <a:t> trail = null;</a:t>
            </a:r>
          </a:p>
          <a:p>
            <a:r>
              <a:rPr lang="en-US" sz="2000" smtClean="0"/>
              <a:t> </a:t>
            </a:r>
          </a:p>
        </p:txBody>
      </p:sp>
      <p:sp>
        <p:nvSpPr>
          <p:cNvPr id="1772546" name="Rectangle 2"/>
          <p:cNvSpPr>
            <a:spLocks noGrp="1" noChangeArrowheads="1"/>
          </p:cNvSpPr>
          <p:nvPr>
            <p:ph type="title"/>
          </p:nvPr>
        </p:nvSpPr>
        <p:spPr/>
        <p:txBody>
          <a:bodyPr/>
          <a:lstStyle/>
          <a:p>
            <a:pPr fontAlgn="auto">
              <a:spcAft>
                <a:spcPts val="0"/>
              </a:spcAft>
              <a:defRPr/>
            </a:pPr>
            <a:r>
              <a:rPr lang="en-US" sz="2800"/>
              <a:t>Code Implementation For Insertion </a:t>
            </a:r>
            <a:br>
              <a:rPr lang="en-US" sz="2800"/>
            </a:br>
            <a:r>
              <a:rPr lang="en-US" sz="2800"/>
              <a:t>Into a Tree</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p:cNvSpPr>
            <a:spLocks noGrp="1" noChangeArrowheads="1"/>
          </p:cNvSpPr>
          <p:nvPr>
            <p:ph idx="1"/>
          </p:nvPr>
        </p:nvSpPr>
        <p:spPr/>
        <p:txBody>
          <a:bodyPr/>
          <a:lstStyle/>
          <a:p>
            <a:r>
              <a:rPr lang="en-US" sz="2000" smtClean="0"/>
              <a:t>while (p != null)</a:t>
            </a:r>
          </a:p>
          <a:p>
            <a:r>
              <a:rPr lang="en-US" sz="2000" smtClean="0"/>
              <a:t> {</a:t>
            </a:r>
          </a:p>
          <a:p>
            <a:r>
              <a:rPr lang="en-US" sz="2000" smtClean="0"/>
              <a:t>  trail = p;</a:t>
            </a:r>
          </a:p>
          <a:p>
            <a:r>
              <a:rPr lang="en-US" sz="2000" smtClean="0"/>
              <a:t>  if (x &lt; p-&gt;info)</a:t>
            </a:r>
          </a:p>
          <a:p>
            <a:r>
              <a:rPr lang="en-US" sz="2000" smtClean="0"/>
              <a:t>   {</a:t>
            </a:r>
          </a:p>
          <a:p>
            <a:r>
              <a:rPr lang="en-US" sz="2000" smtClean="0"/>
              <a:t>    p = p-&gt;left;</a:t>
            </a:r>
          </a:p>
          <a:p>
            <a:r>
              <a:rPr lang="en-US" sz="2000" smtClean="0"/>
              <a:t>   }</a:t>
            </a:r>
          </a:p>
          <a:p>
            <a:r>
              <a:rPr lang="en-US" sz="2000" smtClean="0"/>
              <a:t>  else</a:t>
            </a:r>
          </a:p>
          <a:p>
            <a:r>
              <a:rPr lang="en-US" sz="2000" smtClean="0"/>
              <a:t>   {</a:t>
            </a:r>
          </a:p>
          <a:p>
            <a:r>
              <a:rPr lang="en-US" sz="2000" smtClean="0"/>
              <a:t>    p = p-&gt;right;</a:t>
            </a:r>
          </a:p>
          <a:p>
            <a:r>
              <a:rPr lang="en-US" sz="2000" smtClean="0"/>
              <a:t>   }</a:t>
            </a:r>
          </a:p>
          <a:p>
            <a:r>
              <a:rPr lang="en-US" sz="2000" smtClean="0"/>
              <a:t> }</a:t>
            </a:r>
          </a:p>
          <a:p>
            <a:endParaRPr lang="en-US" sz="2000" smtClean="0"/>
          </a:p>
        </p:txBody>
      </p:sp>
      <p:sp>
        <p:nvSpPr>
          <p:cNvPr id="1773570" name="Rectangle 2"/>
          <p:cNvSpPr>
            <a:spLocks noGrp="1" noChangeArrowheads="1"/>
          </p:cNvSpPr>
          <p:nvPr>
            <p:ph type="title"/>
          </p:nvPr>
        </p:nvSpPr>
        <p:spPr/>
        <p:txBody>
          <a:bodyPr/>
          <a:lstStyle/>
          <a:p>
            <a:pPr fontAlgn="auto">
              <a:spcAft>
                <a:spcPts val="0"/>
              </a:spcAft>
              <a:defRPr/>
            </a:pPr>
            <a:r>
              <a:rPr lang="en-US" sz="2800"/>
              <a:t>Code Implementation For Insertion </a:t>
            </a:r>
            <a:br>
              <a:rPr lang="en-US" sz="2800"/>
            </a:br>
            <a:r>
              <a:rPr lang="en-US" sz="2800"/>
              <a:t>Into a Tree</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idx="1"/>
          </p:nvPr>
        </p:nvSpPr>
        <p:spPr/>
        <p:txBody>
          <a:bodyPr/>
          <a:lstStyle/>
          <a:p>
            <a:pPr>
              <a:lnSpc>
                <a:spcPct val="80000"/>
              </a:lnSpc>
            </a:pPr>
            <a:r>
              <a:rPr lang="en-US" sz="1800" smtClean="0"/>
              <a:t>/*insertion into an empty tree; a special case of insertion */</a:t>
            </a:r>
          </a:p>
          <a:p>
            <a:pPr>
              <a:lnSpc>
                <a:spcPct val="80000"/>
              </a:lnSpc>
            </a:pPr>
            <a:r>
              <a:rPr lang="en-US" sz="1800" smtClean="0"/>
              <a:t>if (trail == null)</a:t>
            </a:r>
          </a:p>
          <a:p>
            <a:pPr>
              <a:lnSpc>
                <a:spcPct val="80000"/>
              </a:lnSpc>
            </a:pPr>
            <a:r>
              <a:rPr lang="en-US" sz="1800" smtClean="0"/>
              <a:t> {</a:t>
            </a:r>
          </a:p>
          <a:p>
            <a:pPr>
              <a:lnSpc>
                <a:spcPct val="80000"/>
              </a:lnSpc>
            </a:pPr>
            <a:r>
              <a:rPr lang="en-US" sz="1800" smtClean="0"/>
              <a:t>  s = q;</a:t>
            </a:r>
          </a:p>
          <a:p>
            <a:pPr>
              <a:lnSpc>
                <a:spcPct val="80000"/>
              </a:lnSpc>
            </a:pPr>
            <a:r>
              <a:rPr lang="en-US" sz="1800" smtClean="0"/>
              <a:t>  return (s);</a:t>
            </a:r>
          </a:p>
          <a:p>
            <a:pPr>
              <a:lnSpc>
                <a:spcPct val="80000"/>
              </a:lnSpc>
            </a:pPr>
            <a:r>
              <a:rPr lang="en-US" sz="1800" smtClean="0"/>
              <a:t> }</a:t>
            </a:r>
          </a:p>
          <a:p>
            <a:pPr>
              <a:lnSpc>
                <a:spcPct val="80000"/>
              </a:lnSpc>
            </a:pPr>
            <a:r>
              <a:rPr lang="en-US" sz="1800" smtClean="0"/>
              <a:t>if(x &lt; trail-&gt;info)</a:t>
            </a:r>
          </a:p>
          <a:p>
            <a:pPr>
              <a:lnSpc>
                <a:spcPct val="80000"/>
              </a:lnSpc>
            </a:pPr>
            <a:r>
              <a:rPr lang="en-US" sz="1800" smtClean="0"/>
              <a:t> {</a:t>
            </a:r>
          </a:p>
          <a:p>
            <a:pPr>
              <a:lnSpc>
                <a:spcPct val="80000"/>
              </a:lnSpc>
            </a:pPr>
            <a:r>
              <a:rPr lang="en-US" sz="1800" smtClean="0"/>
              <a:t>  trail-&gt;left = q;</a:t>
            </a:r>
          </a:p>
          <a:p>
            <a:pPr>
              <a:lnSpc>
                <a:spcPct val="80000"/>
              </a:lnSpc>
            </a:pPr>
            <a:r>
              <a:rPr lang="en-US" sz="1800" smtClean="0"/>
              <a:t> }</a:t>
            </a:r>
          </a:p>
          <a:p>
            <a:pPr>
              <a:lnSpc>
                <a:spcPct val="80000"/>
              </a:lnSpc>
            </a:pPr>
            <a:r>
              <a:rPr lang="en-US" sz="1800" smtClean="0"/>
              <a:t>else</a:t>
            </a:r>
          </a:p>
          <a:p>
            <a:pPr>
              <a:lnSpc>
                <a:spcPct val="80000"/>
              </a:lnSpc>
            </a:pPr>
            <a:r>
              <a:rPr lang="en-US" sz="1800" smtClean="0"/>
              <a:t> {</a:t>
            </a:r>
          </a:p>
          <a:p>
            <a:pPr>
              <a:lnSpc>
                <a:spcPct val="80000"/>
              </a:lnSpc>
            </a:pPr>
            <a:r>
              <a:rPr lang="en-US" sz="1800" smtClean="0"/>
              <a:t>  trail-&gt;right = q;</a:t>
            </a:r>
          </a:p>
          <a:p>
            <a:pPr>
              <a:lnSpc>
                <a:spcPct val="80000"/>
              </a:lnSpc>
            </a:pPr>
            <a:r>
              <a:rPr lang="en-US" sz="1800" smtClean="0"/>
              <a:t> }</a:t>
            </a:r>
          </a:p>
          <a:p>
            <a:pPr>
              <a:lnSpc>
                <a:spcPct val="80000"/>
              </a:lnSpc>
            </a:pPr>
            <a:r>
              <a:rPr lang="en-US" sz="1800" smtClean="0"/>
              <a:t>return (s);</a:t>
            </a:r>
          </a:p>
          <a:p>
            <a:pPr>
              <a:lnSpc>
                <a:spcPct val="80000"/>
              </a:lnSpc>
            </a:pPr>
            <a:r>
              <a:rPr lang="en-US" sz="1800" smtClean="0"/>
              <a:t>}</a:t>
            </a:r>
          </a:p>
        </p:txBody>
      </p:sp>
      <p:sp>
        <p:nvSpPr>
          <p:cNvPr id="1774594" name="Rectangle 2"/>
          <p:cNvSpPr>
            <a:spLocks noGrp="1" noChangeArrowheads="1"/>
          </p:cNvSpPr>
          <p:nvPr>
            <p:ph type="title"/>
          </p:nvPr>
        </p:nvSpPr>
        <p:spPr/>
        <p:txBody>
          <a:bodyPr/>
          <a:lstStyle/>
          <a:p>
            <a:pPr fontAlgn="auto">
              <a:spcAft>
                <a:spcPts val="0"/>
              </a:spcAft>
              <a:defRPr/>
            </a:pPr>
            <a:r>
              <a:rPr lang="en-US" sz="2800"/>
              <a:t>Code Implementation For Insertion </a:t>
            </a:r>
            <a:br>
              <a:rPr lang="en-US" sz="2800"/>
            </a:br>
            <a:r>
              <a:rPr lang="en-US" sz="2800"/>
              <a:t>Into a Tree</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p:cNvSpPr>
            <a:spLocks noGrp="1" noChangeArrowheads="1"/>
          </p:cNvSpPr>
          <p:nvPr>
            <p:ph idx="1"/>
          </p:nvPr>
        </p:nvSpPr>
        <p:spPr/>
        <p:txBody>
          <a:bodyPr/>
          <a:lstStyle/>
          <a:p>
            <a:pPr>
              <a:lnSpc>
                <a:spcPct val="90000"/>
              </a:lnSpc>
            </a:pPr>
            <a:r>
              <a:rPr lang="en-US" smtClean="0"/>
              <a:t>You have seen that to insert a node, you must compare x with root-&gt;info. </a:t>
            </a:r>
          </a:p>
          <a:p>
            <a:pPr>
              <a:lnSpc>
                <a:spcPct val="90000"/>
              </a:lnSpc>
            </a:pPr>
            <a:endParaRPr lang="en-US" smtClean="0"/>
          </a:p>
          <a:p>
            <a:pPr>
              <a:lnSpc>
                <a:spcPct val="90000"/>
              </a:lnSpc>
            </a:pPr>
            <a:r>
              <a:rPr lang="en-US" smtClean="0"/>
              <a:t>If x is less than root-&gt;info, then x must be inserted into the left subtree. </a:t>
            </a:r>
          </a:p>
          <a:p>
            <a:pPr>
              <a:lnSpc>
                <a:spcPct val="90000"/>
              </a:lnSpc>
            </a:pPr>
            <a:endParaRPr lang="en-US" smtClean="0"/>
          </a:p>
          <a:p>
            <a:pPr>
              <a:lnSpc>
                <a:spcPct val="90000"/>
              </a:lnSpc>
            </a:pPr>
            <a:r>
              <a:rPr lang="en-US" smtClean="0"/>
              <a:t>Otherwise, x must be inserted into the right subtree. </a:t>
            </a:r>
          </a:p>
          <a:p>
            <a:pPr>
              <a:lnSpc>
                <a:spcPct val="90000"/>
              </a:lnSpc>
            </a:pPr>
            <a:endParaRPr lang="en-US" smtClean="0"/>
          </a:p>
          <a:p>
            <a:pPr>
              <a:lnSpc>
                <a:spcPct val="90000"/>
              </a:lnSpc>
            </a:pPr>
            <a:r>
              <a:rPr lang="en-US" smtClean="0"/>
              <a:t>This description suggests a recursive method where you compare the new value (x) with the one in the root and you use exactly the same insertion method either on the left subtree or on the right subtree. </a:t>
            </a:r>
          </a:p>
          <a:p>
            <a:pPr>
              <a:lnSpc>
                <a:spcPct val="90000"/>
              </a:lnSpc>
            </a:pPr>
            <a:endParaRPr lang="en-US" smtClean="0"/>
          </a:p>
        </p:txBody>
      </p:sp>
      <p:sp>
        <p:nvSpPr>
          <p:cNvPr id="1775618" name="Rectangle 2"/>
          <p:cNvSpPr>
            <a:spLocks noGrp="1" noChangeArrowheads="1"/>
          </p:cNvSpPr>
          <p:nvPr>
            <p:ph type="title"/>
          </p:nvPr>
        </p:nvSpPr>
        <p:spPr/>
        <p:txBody>
          <a:bodyPr/>
          <a:lstStyle/>
          <a:p>
            <a:pPr fontAlgn="auto">
              <a:spcAft>
                <a:spcPts val="0"/>
              </a:spcAft>
              <a:defRPr/>
            </a:pPr>
            <a:r>
              <a:rPr lang="en-US" sz="2800"/>
              <a:t>Code Implementation For Insertion </a:t>
            </a:r>
            <a:br>
              <a:rPr lang="en-US" sz="2800"/>
            </a:br>
            <a:r>
              <a:rPr lang="en-US" sz="2800"/>
              <a:t>Into a Tree Using Recursion</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noChangeArrowheads="1"/>
          </p:cNvSpPr>
          <p:nvPr>
            <p:ph idx="1"/>
          </p:nvPr>
        </p:nvSpPr>
        <p:spPr/>
        <p:txBody>
          <a:bodyPr/>
          <a:lstStyle/>
          <a:p>
            <a:r>
              <a:rPr lang="en-US" sz="2000" smtClean="0"/>
              <a:t>The base case is inserting a node into an empty tree.</a:t>
            </a:r>
          </a:p>
          <a:p>
            <a:endParaRPr lang="en-US" sz="2000" smtClean="0"/>
          </a:p>
          <a:p>
            <a:r>
              <a:rPr lang="en-US" sz="2000" smtClean="0"/>
              <a:t>You can write a recursive routine (rinsert) to insert a node recursively as follows:</a:t>
            </a:r>
          </a:p>
          <a:p>
            <a:r>
              <a:rPr lang="en-US" sz="2000" smtClean="0"/>
              <a:t>tree rinsert (s,x)</a:t>
            </a:r>
          </a:p>
          <a:p>
            <a:r>
              <a:rPr lang="en-US" sz="2000" smtClean="0"/>
              <a:t>tree *s;</a:t>
            </a:r>
          </a:p>
          <a:p>
            <a:r>
              <a:rPr lang="en-US" sz="2000" smtClean="0"/>
              <a:t>int x;</a:t>
            </a:r>
          </a:p>
          <a:p>
            <a:r>
              <a:rPr lang="en-US" sz="2000" smtClean="0"/>
              <a:t> {</a:t>
            </a:r>
          </a:p>
          <a:p>
            <a:r>
              <a:rPr lang="en-US" sz="2000" smtClean="0"/>
              <a:t>  /* insertion into an empty tree; a special case </a:t>
            </a:r>
          </a:p>
          <a:p>
            <a:r>
              <a:rPr lang="en-US" sz="2000" smtClean="0"/>
              <a:t>  of insertion */</a:t>
            </a:r>
          </a:p>
          <a:p>
            <a:r>
              <a:rPr lang="en-US" sz="2000" smtClean="0"/>
              <a:t>  if (!s)</a:t>
            </a:r>
          </a:p>
          <a:p>
            <a:r>
              <a:rPr lang="en-US" sz="2000" smtClean="0"/>
              <a:t>   {</a:t>
            </a:r>
          </a:p>
          <a:p>
            <a:r>
              <a:rPr lang="en-US" sz="2000" smtClean="0"/>
              <a:t>   s=(struct tree*) malloc (sizeof(struct tree));</a:t>
            </a:r>
          </a:p>
          <a:p>
            <a:endParaRPr lang="en-US" sz="2000" smtClean="0"/>
          </a:p>
        </p:txBody>
      </p:sp>
      <p:sp>
        <p:nvSpPr>
          <p:cNvPr id="1776642" name="Rectangle 2"/>
          <p:cNvSpPr>
            <a:spLocks noGrp="1" noChangeArrowheads="1"/>
          </p:cNvSpPr>
          <p:nvPr>
            <p:ph type="title"/>
          </p:nvPr>
        </p:nvSpPr>
        <p:spPr/>
        <p:txBody>
          <a:bodyPr/>
          <a:lstStyle/>
          <a:p>
            <a:pPr fontAlgn="auto">
              <a:spcAft>
                <a:spcPts val="0"/>
              </a:spcAft>
              <a:defRPr/>
            </a:pPr>
            <a:r>
              <a:rPr lang="en-US" sz="2800"/>
              <a:t>Code Implementation For Insertion </a:t>
            </a:r>
            <a:br>
              <a:rPr lang="en-US" sz="2800"/>
            </a:br>
            <a:r>
              <a:rPr lang="en-US" sz="2800"/>
              <a:t>Into a Tree Using Recursion</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p:cNvSpPr>
            <a:spLocks noGrp="1" noChangeArrowheads="1"/>
          </p:cNvSpPr>
          <p:nvPr>
            <p:ph idx="1"/>
          </p:nvPr>
        </p:nvSpPr>
        <p:spPr/>
        <p:txBody>
          <a:bodyPr/>
          <a:lstStyle/>
          <a:p>
            <a:r>
              <a:rPr lang="en-US" sz="2000" smtClean="0"/>
              <a:t>s-&gt;info = x;</a:t>
            </a:r>
          </a:p>
          <a:p>
            <a:r>
              <a:rPr lang="en-US" sz="2000" smtClean="0"/>
              <a:t>   s-&gt;left = null;</a:t>
            </a:r>
          </a:p>
          <a:p>
            <a:r>
              <a:rPr lang="en-US" sz="2000" smtClean="0"/>
              <a:t>   s-&gt;right = null;</a:t>
            </a:r>
          </a:p>
          <a:p>
            <a:r>
              <a:rPr lang="en-US" sz="2000" smtClean="0"/>
              <a:t>   return (s);</a:t>
            </a:r>
          </a:p>
          <a:p>
            <a:r>
              <a:rPr lang="en-US" sz="2000" smtClean="0"/>
              <a:t>  }</a:t>
            </a:r>
          </a:p>
          <a:p>
            <a:r>
              <a:rPr lang="en-US" sz="2000" smtClean="0"/>
              <a:t> if (x &lt; s-&gt;info)</a:t>
            </a:r>
          </a:p>
          <a:p>
            <a:r>
              <a:rPr lang="en-US" sz="2000" smtClean="0"/>
              <a:t>   s-&gt;left = rinsert(x, s-&gt;left);</a:t>
            </a:r>
          </a:p>
          <a:p>
            <a:r>
              <a:rPr lang="en-US" sz="2000" smtClean="0"/>
              <a:t> else</a:t>
            </a:r>
          </a:p>
          <a:p>
            <a:r>
              <a:rPr lang="en-US" sz="2000" smtClean="0"/>
              <a:t>   if (x &gt; s-&gt;info)</a:t>
            </a:r>
          </a:p>
          <a:p>
            <a:r>
              <a:rPr lang="en-US" sz="2000" smtClean="0"/>
              <a:t>   s-&gt;right = rinsert(x, s-&gt;right);</a:t>
            </a:r>
          </a:p>
          <a:p>
            <a:r>
              <a:rPr lang="en-US" sz="2000" smtClean="0"/>
              <a:t>return (s);</a:t>
            </a:r>
          </a:p>
          <a:p>
            <a:r>
              <a:rPr lang="en-US" sz="2000" smtClean="0"/>
              <a:t>}</a:t>
            </a:r>
          </a:p>
        </p:txBody>
      </p:sp>
      <p:sp>
        <p:nvSpPr>
          <p:cNvPr id="1777666" name="Rectangle 2"/>
          <p:cNvSpPr>
            <a:spLocks noGrp="1" noChangeArrowheads="1"/>
          </p:cNvSpPr>
          <p:nvPr>
            <p:ph type="title"/>
          </p:nvPr>
        </p:nvSpPr>
        <p:spPr/>
        <p:txBody>
          <a:bodyPr/>
          <a:lstStyle/>
          <a:p>
            <a:pPr fontAlgn="auto">
              <a:spcAft>
                <a:spcPts val="0"/>
              </a:spcAft>
              <a:defRPr/>
            </a:pPr>
            <a:r>
              <a:rPr lang="en-US" sz="2800"/>
              <a:t>Code Implementation For Insertion </a:t>
            </a:r>
            <a:br>
              <a:rPr lang="en-US" sz="2800"/>
            </a:br>
            <a:r>
              <a:rPr lang="en-US" sz="2800"/>
              <a:t>Into a Tree Using Recursion</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noChangeArrowheads="1"/>
          </p:cNvSpPr>
          <p:nvPr>
            <p:ph idx="1"/>
          </p:nvPr>
        </p:nvSpPr>
        <p:spPr/>
        <p:txBody>
          <a:bodyPr/>
          <a:lstStyle/>
          <a:p>
            <a:r>
              <a:rPr lang="en-US" smtClean="0"/>
              <a:t>The shape of a binary tree is determined by the order in which the nodes are inserted. </a:t>
            </a:r>
          </a:p>
          <a:p>
            <a:endParaRPr lang="en-US" smtClean="0"/>
          </a:p>
          <a:p>
            <a:r>
              <a:rPr lang="en-US" smtClean="0"/>
              <a:t>Given the following input, their insertion into the tree in the same order would more or less produce a balanced binary search tree as shown below: </a:t>
            </a:r>
          </a:p>
          <a:p>
            <a:pPr lvl="1"/>
            <a:r>
              <a:rPr lang="en-US" smtClean="0"/>
              <a:t>Input values: 10, 15, 12, 7, 8, 18, 6, 20</a:t>
            </a:r>
          </a:p>
        </p:txBody>
      </p:sp>
      <p:sp>
        <p:nvSpPr>
          <p:cNvPr id="1778690" name="Rectangle 2"/>
          <p:cNvSpPr>
            <a:spLocks noGrp="1" noChangeArrowheads="1"/>
          </p:cNvSpPr>
          <p:nvPr>
            <p:ph type="title"/>
          </p:nvPr>
        </p:nvSpPr>
        <p:spPr>
          <a:xfrm>
            <a:off x="228600" y="228600"/>
            <a:ext cx="7772400" cy="990600"/>
          </a:xfrm>
        </p:spPr>
        <p:txBody>
          <a:bodyPr/>
          <a:lstStyle/>
          <a:p>
            <a:pPr fontAlgn="auto">
              <a:spcAft>
                <a:spcPts val="0"/>
              </a:spcAft>
              <a:defRPr/>
            </a:pPr>
            <a:r>
              <a:rPr lang="en-US" sz="2800"/>
              <a:t>Circumstances When a Binary Tree Degenerates </a:t>
            </a:r>
            <a:br>
              <a:rPr lang="en-US" sz="2800"/>
            </a:br>
            <a:r>
              <a:rPr lang="en-US" sz="2800"/>
              <a:t>Into a Linked List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3"/>
          <p:cNvSpPr>
            <a:spLocks noGrp="1" noChangeArrowheads="1"/>
          </p:cNvSpPr>
          <p:nvPr>
            <p:ph idx="1"/>
          </p:nvPr>
        </p:nvSpPr>
        <p:spPr/>
        <p:txBody>
          <a:bodyPr/>
          <a:lstStyle/>
          <a:p>
            <a:endParaRPr lang="en-US" smtClean="0"/>
          </a:p>
        </p:txBody>
      </p:sp>
      <p:sp>
        <p:nvSpPr>
          <p:cNvPr id="1779714" name="Rectangle 2"/>
          <p:cNvSpPr>
            <a:spLocks noGrp="1" noChangeArrowheads="1"/>
          </p:cNvSpPr>
          <p:nvPr>
            <p:ph type="title"/>
          </p:nvPr>
        </p:nvSpPr>
        <p:spPr>
          <a:xfrm>
            <a:off x="228600" y="228600"/>
            <a:ext cx="7772400" cy="990600"/>
          </a:xfrm>
        </p:spPr>
        <p:txBody>
          <a:bodyPr/>
          <a:lstStyle/>
          <a:p>
            <a:pPr fontAlgn="auto">
              <a:spcAft>
                <a:spcPts val="0"/>
              </a:spcAft>
              <a:defRPr/>
            </a:pPr>
            <a:r>
              <a:rPr lang="en-US" sz="2800"/>
              <a:t>Circumstances When a Binary Tree Degenerates </a:t>
            </a:r>
            <a:br>
              <a:rPr lang="en-US" sz="2800"/>
            </a:br>
            <a:r>
              <a:rPr lang="en-US" sz="2800"/>
              <a:t>Into a Linked List </a:t>
            </a:r>
          </a:p>
        </p:txBody>
      </p:sp>
      <p:grpSp>
        <p:nvGrpSpPr>
          <p:cNvPr id="185348" name="Group 4"/>
          <p:cNvGrpSpPr>
            <a:grpSpLocks/>
          </p:cNvGrpSpPr>
          <p:nvPr/>
        </p:nvGrpSpPr>
        <p:grpSpPr bwMode="auto">
          <a:xfrm>
            <a:off x="1905000" y="2057400"/>
            <a:ext cx="5029200" cy="3352800"/>
            <a:chOff x="4221" y="6844"/>
            <a:chExt cx="6300" cy="4680"/>
          </a:xfrm>
        </p:grpSpPr>
        <p:grpSp>
          <p:nvGrpSpPr>
            <p:cNvPr id="185349" name="Group 5"/>
            <p:cNvGrpSpPr>
              <a:grpSpLocks/>
            </p:cNvGrpSpPr>
            <p:nvPr/>
          </p:nvGrpSpPr>
          <p:grpSpPr bwMode="auto">
            <a:xfrm>
              <a:off x="4221" y="6844"/>
              <a:ext cx="6300" cy="4680"/>
              <a:chOff x="4221" y="6664"/>
              <a:chExt cx="6300" cy="4680"/>
            </a:xfrm>
          </p:grpSpPr>
          <p:grpSp>
            <p:nvGrpSpPr>
              <p:cNvPr id="185351" name="Group 6"/>
              <p:cNvGrpSpPr>
                <a:grpSpLocks/>
              </p:cNvGrpSpPr>
              <p:nvPr/>
            </p:nvGrpSpPr>
            <p:grpSpPr bwMode="auto">
              <a:xfrm>
                <a:off x="5121" y="6664"/>
                <a:ext cx="3420" cy="3600"/>
                <a:chOff x="5481" y="2344"/>
                <a:chExt cx="3420" cy="3600"/>
              </a:xfrm>
            </p:grpSpPr>
            <p:sp>
              <p:nvSpPr>
                <p:cNvPr id="185360" name="Oval 7"/>
                <p:cNvSpPr>
                  <a:spLocks noChangeArrowheads="1"/>
                </p:cNvSpPr>
                <p:nvPr/>
              </p:nvSpPr>
              <p:spPr bwMode="auto">
                <a:xfrm>
                  <a:off x="6921" y="2344"/>
                  <a:ext cx="900" cy="900"/>
                </a:xfrm>
                <a:prstGeom prst="ellipse">
                  <a:avLst/>
                </a:prstGeom>
                <a:solidFill>
                  <a:srgbClr val="FFFFFF"/>
                </a:solidFill>
                <a:ln w="9525">
                  <a:solidFill>
                    <a:srgbClr val="000000"/>
                  </a:solidFill>
                  <a:round/>
                  <a:headEnd/>
                  <a:tailEnd/>
                </a:ln>
              </p:spPr>
              <p:txBody>
                <a:bodyPr/>
                <a:lstStyle/>
                <a:p>
                  <a:pPr algn="ctr"/>
                  <a:r>
                    <a:rPr lang="en-US" sz="1400"/>
                    <a:t>10</a:t>
                  </a:r>
                  <a:endParaRPr lang="en-US" sz="2400"/>
                </a:p>
              </p:txBody>
            </p:sp>
            <p:sp>
              <p:nvSpPr>
                <p:cNvPr id="185361" name="Line 8"/>
                <p:cNvSpPr>
                  <a:spLocks noChangeShapeType="1"/>
                </p:cNvSpPr>
                <p:nvPr/>
              </p:nvSpPr>
              <p:spPr bwMode="auto">
                <a:xfrm>
                  <a:off x="5841" y="2884"/>
                  <a:ext cx="1080" cy="0"/>
                </a:xfrm>
                <a:prstGeom prst="line">
                  <a:avLst/>
                </a:prstGeom>
                <a:noFill/>
                <a:ln w="9525">
                  <a:solidFill>
                    <a:srgbClr val="000000"/>
                  </a:solidFill>
                  <a:round/>
                  <a:headEnd/>
                  <a:tailEnd type="triangle" w="med" len="med"/>
                </a:ln>
              </p:spPr>
              <p:txBody>
                <a:bodyPr/>
                <a:lstStyle/>
                <a:p>
                  <a:endParaRPr lang="en-US"/>
                </a:p>
              </p:txBody>
            </p:sp>
            <p:sp>
              <p:nvSpPr>
                <p:cNvPr id="185362" name="Line 9"/>
                <p:cNvSpPr>
                  <a:spLocks noChangeShapeType="1"/>
                </p:cNvSpPr>
                <p:nvPr/>
              </p:nvSpPr>
              <p:spPr bwMode="auto">
                <a:xfrm>
                  <a:off x="7821" y="3064"/>
                  <a:ext cx="540" cy="540"/>
                </a:xfrm>
                <a:prstGeom prst="line">
                  <a:avLst/>
                </a:prstGeom>
                <a:noFill/>
                <a:ln w="9525">
                  <a:solidFill>
                    <a:srgbClr val="000000"/>
                  </a:solidFill>
                  <a:round/>
                  <a:headEnd/>
                  <a:tailEnd/>
                </a:ln>
              </p:spPr>
              <p:txBody>
                <a:bodyPr/>
                <a:lstStyle/>
                <a:p>
                  <a:endParaRPr lang="en-US"/>
                </a:p>
              </p:txBody>
            </p:sp>
            <p:sp>
              <p:nvSpPr>
                <p:cNvPr id="185363" name="Oval 10"/>
                <p:cNvSpPr>
                  <a:spLocks noChangeArrowheads="1"/>
                </p:cNvSpPr>
                <p:nvPr/>
              </p:nvSpPr>
              <p:spPr bwMode="auto">
                <a:xfrm>
                  <a:off x="8001" y="3604"/>
                  <a:ext cx="900" cy="900"/>
                </a:xfrm>
                <a:prstGeom prst="ellipse">
                  <a:avLst/>
                </a:prstGeom>
                <a:solidFill>
                  <a:srgbClr val="FFFFFF"/>
                </a:solidFill>
                <a:ln w="9525">
                  <a:solidFill>
                    <a:srgbClr val="000000"/>
                  </a:solidFill>
                  <a:round/>
                  <a:headEnd/>
                  <a:tailEnd/>
                </a:ln>
              </p:spPr>
              <p:txBody>
                <a:bodyPr/>
                <a:lstStyle/>
                <a:p>
                  <a:pPr algn="ctr"/>
                  <a:r>
                    <a:rPr lang="en-US" sz="1400"/>
                    <a:t>15</a:t>
                  </a:r>
                  <a:endParaRPr lang="en-US" sz="2400"/>
                </a:p>
              </p:txBody>
            </p:sp>
            <p:sp>
              <p:nvSpPr>
                <p:cNvPr id="185364" name="Oval 11"/>
                <p:cNvSpPr>
                  <a:spLocks noChangeArrowheads="1"/>
                </p:cNvSpPr>
                <p:nvPr/>
              </p:nvSpPr>
              <p:spPr bwMode="auto">
                <a:xfrm>
                  <a:off x="7641" y="5044"/>
                  <a:ext cx="900" cy="900"/>
                </a:xfrm>
                <a:prstGeom prst="ellipse">
                  <a:avLst/>
                </a:prstGeom>
                <a:solidFill>
                  <a:srgbClr val="FFFFFF"/>
                </a:solidFill>
                <a:ln w="9525">
                  <a:solidFill>
                    <a:srgbClr val="000000"/>
                  </a:solidFill>
                  <a:round/>
                  <a:headEnd/>
                  <a:tailEnd/>
                </a:ln>
              </p:spPr>
              <p:txBody>
                <a:bodyPr/>
                <a:lstStyle/>
                <a:p>
                  <a:pPr algn="ctr"/>
                  <a:r>
                    <a:rPr lang="en-US" sz="1400"/>
                    <a:t>12</a:t>
                  </a:r>
                  <a:endParaRPr lang="en-US" sz="2400"/>
                </a:p>
              </p:txBody>
            </p:sp>
            <p:sp>
              <p:nvSpPr>
                <p:cNvPr id="185365" name="Oval 12"/>
                <p:cNvSpPr>
                  <a:spLocks noChangeArrowheads="1"/>
                </p:cNvSpPr>
                <p:nvPr/>
              </p:nvSpPr>
              <p:spPr bwMode="auto">
                <a:xfrm>
                  <a:off x="5481" y="3784"/>
                  <a:ext cx="900" cy="900"/>
                </a:xfrm>
                <a:prstGeom prst="ellipse">
                  <a:avLst/>
                </a:prstGeom>
                <a:solidFill>
                  <a:srgbClr val="FFFFFF"/>
                </a:solidFill>
                <a:ln w="9525">
                  <a:solidFill>
                    <a:srgbClr val="000000"/>
                  </a:solidFill>
                  <a:round/>
                  <a:headEnd/>
                  <a:tailEnd/>
                </a:ln>
              </p:spPr>
              <p:txBody>
                <a:bodyPr/>
                <a:lstStyle/>
                <a:p>
                  <a:pPr algn="ctr"/>
                  <a:r>
                    <a:rPr lang="en-US" sz="1400"/>
                    <a:t>7</a:t>
                  </a:r>
                  <a:endParaRPr lang="en-US" sz="2400"/>
                </a:p>
              </p:txBody>
            </p:sp>
            <p:sp>
              <p:nvSpPr>
                <p:cNvPr id="185366" name="Line 13"/>
                <p:cNvSpPr>
                  <a:spLocks noChangeShapeType="1"/>
                </p:cNvSpPr>
                <p:nvPr/>
              </p:nvSpPr>
              <p:spPr bwMode="auto">
                <a:xfrm flipH="1">
                  <a:off x="6201" y="3064"/>
                  <a:ext cx="720" cy="720"/>
                </a:xfrm>
                <a:prstGeom prst="line">
                  <a:avLst/>
                </a:prstGeom>
                <a:noFill/>
                <a:ln w="9525">
                  <a:solidFill>
                    <a:srgbClr val="000000"/>
                  </a:solidFill>
                  <a:round/>
                  <a:headEnd/>
                  <a:tailEnd/>
                </a:ln>
              </p:spPr>
              <p:txBody>
                <a:bodyPr/>
                <a:lstStyle/>
                <a:p>
                  <a:endParaRPr lang="en-US"/>
                </a:p>
              </p:txBody>
            </p:sp>
            <p:sp>
              <p:nvSpPr>
                <p:cNvPr id="185367" name="Line 14"/>
                <p:cNvSpPr>
                  <a:spLocks noChangeShapeType="1"/>
                </p:cNvSpPr>
                <p:nvPr/>
              </p:nvSpPr>
              <p:spPr bwMode="auto">
                <a:xfrm flipH="1">
                  <a:off x="8001" y="4504"/>
                  <a:ext cx="360" cy="540"/>
                </a:xfrm>
                <a:prstGeom prst="line">
                  <a:avLst/>
                </a:prstGeom>
                <a:noFill/>
                <a:ln w="9525">
                  <a:solidFill>
                    <a:srgbClr val="000000"/>
                  </a:solidFill>
                  <a:round/>
                  <a:headEnd/>
                  <a:tailEnd/>
                </a:ln>
              </p:spPr>
              <p:txBody>
                <a:bodyPr/>
                <a:lstStyle/>
                <a:p>
                  <a:endParaRPr lang="en-US"/>
                </a:p>
              </p:txBody>
            </p:sp>
          </p:grpSp>
          <p:sp>
            <p:nvSpPr>
              <p:cNvPr id="185352" name="Oval 15"/>
              <p:cNvSpPr>
                <a:spLocks noChangeArrowheads="1"/>
              </p:cNvSpPr>
              <p:nvPr/>
            </p:nvSpPr>
            <p:spPr bwMode="auto">
              <a:xfrm>
                <a:off x="6021" y="9364"/>
                <a:ext cx="900" cy="900"/>
              </a:xfrm>
              <a:prstGeom prst="ellipse">
                <a:avLst/>
              </a:prstGeom>
              <a:solidFill>
                <a:srgbClr val="FFFFFF"/>
              </a:solidFill>
              <a:ln w="9525">
                <a:solidFill>
                  <a:srgbClr val="000000"/>
                </a:solidFill>
                <a:round/>
                <a:headEnd/>
                <a:tailEnd/>
              </a:ln>
            </p:spPr>
            <p:txBody>
              <a:bodyPr/>
              <a:lstStyle/>
              <a:p>
                <a:pPr algn="ctr"/>
                <a:r>
                  <a:rPr lang="en-US" sz="1400"/>
                  <a:t>8</a:t>
                </a:r>
                <a:endParaRPr lang="en-US" sz="2400"/>
              </a:p>
            </p:txBody>
          </p:sp>
          <p:sp>
            <p:nvSpPr>
              <p:cNvPr id="185353" name="Oval 16"/>
              <p:cNvSpPr>
                <a:spLocks noChangeArrowheads="1"/>
              </p:cNvSpPr>
              <p:nvPr/>
            </p:nvSpPr>
            <p:spPr bwMode="auto">
              <a:xfrm>
                <a:off x="8721" y="9364"/>
                <a:ext cx="900" cy="900"/>
              </a:xfrm>
              <a:prstGeom prst="ellipse">
                <a:avLst/>
              </a:prstGeom>
              <a:solidFill>
                <a:srgbClr val="FFFFFF"/>
              </a:solidFill>
              <a:ln w="9525">
                <a:solidFill>
                  <a:srgbClr val="000000"/>
                </a:solidFill>
                <a:round/>
                <a:headEnd/>
                <a:tailEnd/>
              </a:ln>
            </p:spPr>
            <p:txBody>
              <a:bodyPr/>
              <a:lstStyle/>
              <a:p>
                <a:pPr algn="ctr"/>
                <a:r>
                  <a:rPr lang="en-US" sz="1400"/>
                  <a:t>18</a:t>
                </a:r>
                <a:endParaRPr lang="en-US" sz="2400"/>
              </a:p>
            </p:txBody>
          </p:sp>
          <p:sp>
            <p:nvSpPr>
              <p:cNvPr id="185354" name="Oval 17"/>
              <p:cNvSpPr>
                <a:spLocks noChangeArrowheads="1"/>
              </p:cNvSpPr>
              <p:nvPr/>
            </p:nvSpPr>
            <p:spPr bwMode="auto">
              <a:xfrm>
                <a:off x="4221" y="9364"/>
                <a:ext cx="900" cy="900"/>
              </a:xfrm>
              <a:prstGeom prst="ellipse">
                <a:avLst/>
              </a:prstGeom>
              <a:solidFill>
                <a:srgbClr val="FFFFFF"/>
              </a:solidFill>
              <a:ln w="9525">
                <a:solidFill>
                  <a:srgbClr val="000000"/>
                </a:solidFill>
                <a:round/>
                <a:headEnd/>
                <a:tailEnd/>
              </a:ln>
            </p:spPr>
            <p:txBody>
              <a:bodyPr/>
              <a:lstStyle/>
              <a:p>
                <a:pPr algn="ctr"/>
                <a:r>
                  <a:rPr lang="en-US" sz="1400"/>
                  <a:t>6</a:t>
                </a:r>
                <a:endParaRPr lang="en-US" sz="2400"/>
              </a:p>
            </p:txBody>
          </p:sp>
          <p:sp>
            <p:nvSpPr>
              <p:cNvPr id="185355" name="Oval 18"/>
              <p:cNvSpPr>
                <a:spLocks noChangeArrowheads="1"/>
              </p:cNvSpPr>
              <p:nvPr/>
            </p:nvSpPr>
            <p:spPr bwMode="auto">
              <a:xfrm>
                <a:off x="9621" y="10444"/>
                <a:ext cx="900" cy="900"/>
              </a:xfrm>
              <a:prstGeom prst="ellipse">
                <a:avLst/>
              </a:prstGeom>
              <a:solidFill>
                <a:srgbClr val="FFFFFF"/>
              </a:solidFill>
              <a:ln w="9525">
                <a:solidFill>
                  <a:srgbClr val="000000"/>
                </a:solidFill>
                <a:round/>
                <a:headEnd/>
                <a:tailEnd/>
              </a:ln>
            </p:spPr>
            <p:txBody>
              <a:bodyPr/>
              <a:lstStyle/>
              <a:p>
                <a:pPr algn="ctr"/>
                <a:r>
                  <a:rPr lang="en-US" sz="1400"/>
                  <a:t>20</a:t>
                </a:r>
                <a:endParaRPr lang="en-US" sz="2400"/>
              </a:p>
            </p:txBody>
          </p:sp>
          <p:sp>
            <p:nvSpPr>
              <p:cNvPr id="185356" name="Line 19"/>
              <p:cNvSpPr>
                <a:spLocks noChangeShapeType="1"/>
              </p:cNvSpPr>
              <p:nvPr/>
            </p:nvSpPr>
            <p:spPr bwMode="auto">
              <a:xfrm flipH="1">
                <a:off x="4941" y="9004"/>
                <a:ext cx="360" cy="360"/>
              </a:xfrm>
              <a:prstGeom prst="line">
                <a:avLst/>
              </a:prstGeom>
              <a:noFill/>
              <a:ln w="9525">
                <a:solidFill>
                  <a:srgbClr val="000000"/>
                </a:solidFill>
                <a:round/>
                <a:headEnd/>
                <a:tailEnd/>
              </a:ln>
            </p:spPr>
            <p:txBody>
              <a:bodyPr/>
              <a:lstStyle/>
              <a:p>
                <a:endParaRPr lang="en-US"/>
              </a:p>
            </p:txBody>
          </p:sp>
          <p:sp>
            <p:nvSpPr>
              <p:cNvPr id="185357" name="Line 20"/>
              <p:cNvSpPr>
                <a:spLocks noChangeShapeType="1"/>
              </p:cNvSpPr>
              <p:nvPr/>
            </p:nvSpPr>
            <p:spPr bwMode="auto">
              <a:xfrm>
                <a:off x="5661" y="9004"/>
                <a:ext cx="540" cy="540"/>
              </a:xfrm>
              <a:prstGeom prst="line">
                <a:avLst/>
              </a:prstGeom>
              <a:noFill/>
              <a:ln w="9525">
                <a:solidFill>
                  <a:srgbClr val="000000"/>
                </a:solidFill>
                <a:round/>
                <a:headEnd/>
                <a:tailEnd/>
              </a:ln>
            </p:spPr>
            <p:txBody>
              <a:bodyPr/>
              <a:lstStyle/>
              <a:p>
                <a:endParaRPr lang="en-US"/>
              </a:p>
            </p:txBody>
          </p:sp>
          <p:sp>
            <p:nvSpPr>
              <p:cNvPr id="185358" name="Line 21"/>
              <p:cNvSpPr>
                <a:spLocks noChangeShapeType="1"/>
              </p:cNvSpPr>
              <p:nvPr/>
            </p:nvSpPr>
            <p:spPr bwMode="auto">
              <a:xfrm>
                <a:off x="8361" y="8824"/>
                <a:ext cx="540" cy="720"/>
              </a:xfrm>
              <a:prstGeom prst="line">
                <a:avLst/>
              </a:prstGeom>
              <a:noFill/>
              <a:ln w="9525">
                <a:solidFill>
                  <a:srgbClr val="000000"/>
                </a:solidFill>
                <a:round/>
                <a:headEnd/>
                <a:tailEnd/>
              </a:ln>
            </p:spPr>
            <p:txBody>
              <a:bodyPr/>
              <a:lstStyle/>
              <a:p>
                <a:endParaRPr lang="en-US"/>
              </a:p>
            </p:txBody>
          </p:sp>
          <p:sp>
            <p:nvSpPr>
              <p:cNvPr id="185359" name="Line 22"/>
              <p:cNvSpPr>
                <a:spLocks noChangeShapeType="1"/>
              </p:cNvSpPr>
              <p:nvPr/>
            </p:nvSpPr>
            <p:spPr bwMode="auto">
              <a:xfrm>
                <a:off x="9441" y="10084"/>
                <a:ext cx="360" cy="360"/>
              </a:xfrm>
              <a:prstGeom prst="line">
                <a:avLst/>
              </a:prstGeom>
              <a:noFill/>
              <a:ln w="9525">
                <a:solidFill>
                  <a:srgbClr val="000000"/>
                </a:solidFill>
                <a:round/>
                <a:headEnd/>
                <a:tailEnd/>
              </a:ln>
            </p:spPr>
            <p:txBody>
              <a:bodyPr/>
              <a:lstStyle/>
              <a:p>
                <a:endParaRPr lang="en-US"/>
              </a:p>
            </p:txBody>
          </p:sp>
        </p:grpSp>
        <p:sp>
          <p:nvSpPr>
            <p:cNvPr id="185350" name="Text Box 23"/>
            <p:cNvSpPr txBox="1">
              <a:spLocks noChangeArrowheads="1"/>
            </p:cNvSpPr>
            <p:nvPr/>
          </p:nvSpPr>
          <p:spPr bwMode="auto">
            <a:xfrm>
              <a:off x="5481" y="7024"/>
              <a:ext cx="900" cy="360"/>
            </a:xfrm>
            <a:prstGeom prst="rect">
              <a:avLst/>
            </a:prstGeom>
            <a:solidFill>
              <a:srgbClr val="FFFFFF"/>
            </a:solidFill>
            <a:ln w="9525">
              <a:noFill/>
              <a:miter lim="800000"/>
              <a:headEnd/>
              <a:tailEnd/>
            </a:ln>
          </p:spPr>
          <p:txBody>
            <a:bodyPr/>
            <a:lstStyle/>
            <a:p>
              <a:r>
                <a:rPr lang="en-US" sz="1200"/>
                <a:t>Root</a:t>
              </a:r>
              <a:endParaRPr lang="en-US" sz="2400"/>
            </a:p>
          </p:txBody>
        </p:sp>
      </p:gr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noChangeArrowheads="1"/>
          </p:cNvSpPr>
          <p:nvPr>
            <p:ph idx="1"/>
          </p:nvPr>
        </p:nvSpPr>
        <p:spPr/>
        <p:txBody>
          <a:bodyPr/>
          <a:lstStyle/>
          <a:p>
            <a:r>
              <a:rPr lang="en-US" smtClean="0"/>
              <a:t>If the same input is given in the sorted order as</a:t>
            </a:r>
          </a:p>
          <a:p>
            <a:r>
              <a:rPr lang="en-US" smtClean="0"/>
              <a:t>6, 7, 8, 10, 12, 15, 18, 20, you will construct a lopsided tree with only right subtrees starting from the root. </a:t>
            </a:r>
          </a:p>
          <a:p>
            <a:endParaRPr lang="en-US" smtClean="0"/>
          </a:p>
          <a:p>
            <a:r>
              <a:rPr lang="en-US" smtClean="0"/>
              <a:t>Such a tree will be conspicuous by the absence of its left subtree from the top. </a:t>
            </a:r>
          </a:p>
        </p:txBody>
      </p:sp>
      <p:sp>
        <p:nvSpPr>
          <p:cNvPr id="1780738" name="Rectangle 2"/>
          <p:cNvSpPr>
            <a:spLocks noGrp="1" noChangeArrowheads="1"/>
          </p:cNvSpPr>
          <p:nvPr>
            <p:ph type="title"/>
          </p:nvPr>
        </p:nvSpPr>
        <p:spPr>
          <a:xfrm>
            <a:off x="228600" y="228600"/>
            <a:ext cx="7772400" cy="990600"/>
          </a:xfrm>
        </p:spPr>
        <p:txBody>
          <a:bodyPr/>
          <a:lstStyle/>
          <a:p>
            <a:pPr fontAlgn="auto">
              <a:spcAft>
                <a:spcPts val="0"/>
              </a:spcAft>
              <a:defRPr/>
            </a:pPr>
            <a:r>
              <a:rPr lang="en-US" sz="2800"/>
              <a:t>Circumstances When a Binary Tree Degenerates </a:t>
            </a:r>
            <a:br>
              <a:rPr lang="en-US" sz="2800"/>
            </a:br>
            <a:r>
              <a:rPr lang="en-US" sz="2800"/>
              <a:t>Into a Linked List </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p:cNvSpPr>
            <a:spLocks noGrp="1" noChangeArrowheads="1"/>
          </p:cNvSpPr>
          <p:nvPr>
            <p:ph idx="1"/>
          </p:nvPr>
        </p:nvSpPr>
        <p:spPr/>
        <p:txBody>
          <a:bodyPr/>
          <a:lstStyle/>
          <a:p>
            <a:endParaRPr lang="en-US" smtClean="0"/>
          </a:p>
        </p:txBody>
      </p:sp>
      <p:sp>
        <p:nvSpPr>
          <p:cNvPr id="1781762" name="Rectangle 2"/>
          <p:cNvSpPr>
            <a:spLocks noGrp="1" noChangeArrowheads="1"/>
          </p:cNvSpPr>
          <p:nvPr>
            <p:ph type="title"/>
          </p:nvPr>
        </p:nvSpPr>
        <p:spPr>
          <a:xfrm>
            <a:off x="228600" y="228600"/>
            <a:ext cx="7772400" cy="990600"/>
          </a:xfrm>
        </p:spPr>
        <p:txBody>
          <a:bodyPr/>
          <a:lstStyle/>
          <a:p>
            <a:pPr fontAlgn="auto">
              <a:spcAft>
                <a:spcPts val="0"/>
              </a:spcAft>
              <a:defRPr/>
            </a:pPr>
            <a:r>
              <a:rPr lang="en-US" sz="2800"/>
              <a:t>Circumstances When a Binary Tree Degenerates </a:t>
            </a:r>
            <a:br>
              <a:rPr lang="en-US" sz="2800"/>
            </a:br>
            <a:r>
              <a:rPr lang="en-US" sz="2800"/>
              <a:t>Into a Linked List </a:t>
            </a:r>
          </a:p>
        </p:txBody>
      </p:sp>
      <p:grpSp>
        <p:nvGrpSpPr>
          <p:cNvPr id="187396" name="Group 4"/>
          <p:cNvGrpSpPr>
            <a:grpSpLocks/>
          </p:cNvGrpSpPr>
          <p:nvPr/>
        </p:nvGrpSpPr>
        <p:grpSpPr bwMode="auto">
          <a:xfrm>
            <a:off x="1600200" y="1676400"/>
            <a:ext cx="5638800" cy="4305300"/>
            <a:chOff x="2781" y="1444"/>
            <a:chExt cx="8280" cy="6480"/>
          </a:xfrm>
        </p:grpSpPr>
        <p:sp>
          <p:nvSpPr>
            <p:cNvPr id="187397" name="Text Box 5"/>
            <p:cNvSpPr txBox="1">
              <a:spLocks noChangeArrowheads="1"/>
            </p:cNvSpPr>
            <p:nvPr/>
          </p:nvSpPr>
          <p:spPr bwMode="auto">
            <a:xfrm>
              <a:off x="2781" y="7384"/>
              <a:ext cx="8280" cy="540"/>
            </a:xfrm>
            <a:prstGeom prst="rect">
              <a:avLst/>
            </a:prstGeom>
            <a:solidFill>
              <a:srgbClr val="FFFFFF"/>
            </a:solidFill>
            <a:ln w="9525">
              <a:noFill/>
              <a:miter lim="800000"/>
              <a:headEnd/>
              <a:tailEnd/>
            </a:ln>
          </p:spPr>
          <p:txBody>
            <a:bodyPr/>
            <a:lstStyle/>
            <a:p>
              <a:pPr algn="ctr"/>
              <a:r>
                <a:rPr lang="en-US" sz="1400"/>
                <a:t>A Lopsided Binary Tree With Only Right Subtrees</a:t>
              </a:r>
              <a:endParaRPr lang="en-US" sz="2400"/>
            </a:p>
          </p:txBody>
        </p:sp>
        <p:grpSp>
          <p:nvGrpSpPr>
            <p:cNvPr id="187398" name="Group 6"/>
            <p:cNvGrpSpPr>
              <a:grpSpLocks/>
            </p:cNvGrpSpPr>
            <p:nvPr/>
          </p:nvGrpSpPr>
          <p:grpSpPr bwMode="auto">
            <a:xfrm>
              <a:off x="3861" y="1444"/>
              <a:ext cx="5940" cy="5940"/>
              <a:chOff x="3861" y="1444"/>
              <a:chExt cx="5940" cy="5940"/>
            </a:xfrm>
          </p:grpSpPr>
          <p:sp>
            <p:nvSpPr>
              <p:cNvPr id="187399" name="Oval 7"/>
              <p:cNvSpPr>
                <a:spLocks noChangeArrowheads="1"/>
              </p:cNvSpPr>
              <p:nvPr/>
            </p:nvSpPr>
            <p:spPr bwMode="auto">
              <a:xfrm>
                <a:off x="3861" y="1444"/>
                <a:ext cx="720" cy="720"/>
              </a:xfrm>
              <a:prstGeom prst="ellipse">
                <a:avLst/>
              </a:prstGeom>
              <a:solidFill>
                <a:srgbClr val="FFFFFF"/>
              </a:solidFill>
              <a:ln w="9525">
                <a:solidFill>
                  <a:srgbClr val="000000"/>
                </a:solidFill>
                <a:round/>
                <a:headEnd/>
                <a:tailEnd/>
              </a:ln>
            </p:spPr>
            <p:txBody>
              <a:bodyPr/>
              <a:lstStyle/>
              <a:p>
                <a:r>
                  <a:rPr lang="en-US" sz="1200"/>
                  <a:t>6</a:t>
                </a:r>
                <a:endParaRPr lang="en-US" sz="2400"/>
              </a:p>
            </p:txBody>
          </p:sp>
          <p:sp>
            <p:nvSpPr>
              <p:cNvPr id="187400" name="Oval 8"/>
              <p:cNvSpPr>
                <a:spLocks noChangeArrowheads="1"/>
              </p:cNvSpPr>
              <p:nvPr/>
            </p:nvSpPr>
            <p:spPr bwMode="auto">
              <a:xfrm>
                <a:off x="4761" y="2164"/>
                <a:ext cx="720" cy="720"/>
              </a:xfrm>
              <a:prstGeom prst="ellipse">
                <a:avLst/>
              </a:prstGeom>
              <a:solidFill>
                <a:srgbClr val="FFFFFF"/>
              </a:solidFill>
              <a:ln w="9525">
                <a:solidFill>
                  <a:srgbClr val="000000"/>
                </a:solidFill>
                <a:round/>
                <a:headEnd/>
                <a:tailEnd/>
              </a:ln>
            </p:spPr>
            <p:txBody>
              <a:bodyPr/>
              <a:lstStyle/>
              <a:p>
                <a:r>
                  <a:rPr lang="en-US" sz="1200"/>
                  <a:t>7</a:t>
                </a:r>
                <a:endParaRPr lang="en-US" sz="2400"/>
              </a:p>
            </p:txBody>
          </p:sp>
          <p:sp>
            <p:nvSpPr>
              <p:cNvPr id="187401" name="Oval 9"/>
              <p:cNvSpPr>
                <a:spLocks noChangeArrowheads="1"/>
              </p:cNvSpPr>
              <p:nvPr/>
            </p:nvSpPr>
            <p:spPr bwMode="auto">
              <a:xfrm>
                <a:off x="5481" y="2884"/>
                <a:ext cx="720" cy="720"/>
              </a:xfrm>
              <a:prstGeom prst="ellipse">
                <a:avLst/>
              </a:prstGeom>
              <a:solidFill>
                <a:srgbClr val="FFFFFF"/>
              </a:solidFill>
              <a:ln w="9525">
                <a:solidFill>
                  <a:srgbClr val="000000"/>
                </a:solidFill>
                <a:round/>
                <a:headEnd/>
                <a:tailEnd/>
              </a:ln>
            </p:spPr>
            <p:txBody>
              <a:bodyPr/>
              <a:lstStyle/>
              <a:p>
                <a:r>
                  <a:rPr lang="en-US" sz="1200"/>
                  <a:t>8</a:t>
                </a:r>
                <a:endParaRPr lang="en-US" sz="2400"/>
              </a:p>
            </p:txBody>
          </p:sp>
          <p:sp>
            <p:nvSpPr>
              <p:cNvPr id="187402" name="Oval 10"/>
              <p:cNvSpPr>
                <a:spLocks noChangeArrowheads="1"/>
              </p:cNvSpPr>
              <p:nvPr/>
            </p:nvSpPr>
            <p:spPr bwMode="auto">
              <a:xfrm>
                <a:off x="6201" y="3604"/>
                <a:ext cx="720" cy="720"/>
              </a:xfrm>
              <a:prstGeom prst="ellipse">
                <a:avLst/>
              </a:prstGeom>
              <a:solidFill>
                <a:srgbClr val="FFFFFF"/>
              </a:solidFill>
              <a:ln w="9525">
                <a:solidFill>
                  <a:srgbClr val="000000"/>
                </a:solidFill>
                <a:round/>
                <a:headEnd/>
                <a:tailEnd/>
              </a:ln>
            </p:spPr>
            <p:txBody>
              <a:bodyPr/>
              <a:lstStyle/>
              <a:p>
                <a:r>
                  <a:rPr lang="en-US" sz="1200"/>
                  <a:t>10</a:t>
                </a:r>
                <a:endParaRPr lang="en-US" sz="2400"/>
              </a:p>
            </p:txBody>
          </p:sp>
          <p:sp>
            <p:nvSpPr>
              <p:cNvPr id="187403" name="Oval 11"/>
              <p:cNvSpPr>
                <a:spLocks noChangeArrowheads="1"/>
              </p:cNvSpPr>
              <p:nvPr/>
            </p:nvSpPr>
            <p:spPr bwMode="auto">
              <a:xfrm>
                <a:off x="6921" y="4324"/>
                <a:ext cx="720" cy="720"/>
              </a:xfrm>
              <a:prstGeom prst="ellipse">
                <a:avLst/>
              </a:prstGeom>
              <a:solidFill>
                <a:srgbClr val="FFFFFF"/>
              </a:solidFill>
              <a:ln w="9525">
                <a:solidFill>
                  <a:srgbClr val="000000"/>
                </a:solidFill>
                <a:round/>
                <a:headEnd/>
                <a:tailEnd/>
              </a:ln>
            </p:spPr>
            <p:txBody>
              <a:bodyPr/>
              <a:lstStyle/>
              <a:p>
                <a:r>
                  <a:rPr lang="en-US" sz="1200"/>
                  <a:t>12</a:t>
                </a:r>
                <a:endParaRPr lang="en-US" sz="2400"/>
              </a:p>
            </p:txBody>
          </p:sp>
          <p:sp>
            <p:nvSpPr>
              <p:cNvPr id="187404" name="Oval 12"/>
              <p:cNvSpPr>
                <a:spLocks noChangeArrowheads="1"/>
              </p:cNvSpPr>
              <p:nvPr/>
            </p:nvSpPr>
            <p:spPr bwMode="auto">
              <a:xfrm>
                <a:off x="7641" y="5044"/>
                <a:ext cx="720" cy="720"/>
              </a:xfrm>
              <a:prstGeom prst="ellipse">
                <a:avLst/>
              </a:prstGeom>
              <a:solidFill>
                <a:srgbClr val="FFFFFF"/>
              </a:solidFill>
              <a:ln w="9525">
                <a:solidFill>
                  <a:srgbClr val="000000"/>
                </a:solidFill>
                <a:round/>
                <a:headEnd/>
                <a:tailEnd/>
              </a:ln>
            </p:spPr>
            <p:txBody>
              <a:bodyPr/>
              <a:lstStyle/>
              <a:p>
                <a:r>
                  <a:rPr lang="en-US" sz="1200"/>
                  <a:t>15</a:t>
                </a:r>
                <a:endParaRPr lang="en-US" sz="2400"/>
              </a:p>
            </p:txBody>
          </p:sp>
          <p:sp>
            <p:nvSpPr>
              <p:cNvPr id="187405" name="Oval 13"/>
              <p:cNvSpPr>
                <a:spLocks noChangeArrowheads="1"/>
              </p:cNvSpPr>
              <p:nvPr/>
            </p:nvSpPr>
            <p:spPr bwMode="auto">
              <a:xfrm>
                <a:off x="8361" y="5764"/>
                <a:ext cx="720" cy="720"/>
              </a:xfrm>
              <a:prstGeom prst="ellipse">
                <a:avLst/>
              </a:prstGeom>
              <a:solidFill>
                <a:srgbClr val="FFFFFF"/>
              </a:solidFill>
              <a:ln w="9525">
                <a:solidFill>
                  <a:srgbClr val="000000"/>
                </a:solidFill>
                <a:round/>
                <a:headEnd/>
                <a:tailEnd/>
              </a:ln>
            </p:spPr>
            <p:txBody>
              <a:bodyPr/>
              <a:lstStyle/>
              <a:p>
                <a:r>
                  <a:rPr lang="en-US" sz="1200"/>
                  <a:t>18</a:t>
                </a:r>
                <a:endParaRPr lang="en-US" sz="2400"/>
              </a:p>
            </p:txBody>
          </p:sp>
          <p:sp>
            <p:nvSpPr>
              <p:cNvPr id="187406" name="Oval 14"/>
              <p:cNvSpPr>
                <a:spLocks noChangeArrowheads="1"/>
              </p:cNvSpPr>
              <p:nvPr/>
            </p:nvSpPr>
            <p:spPr bwMode="auto">
              <a:xfrm>
                <a:off x="9081" y="6664"/>
                <a:ext cx="720" cy="720"/>
              </a:xfrm>
              <a:prstGeom prst="ellipse">
                <a:avLst/>
              </a:prstGeom>
              <a:solidFill>
                <a:srgbClr val="FFFFFF"/>
              </a:solidFill>
              <a:ln w="9525">
                <a:solidFill>
                  <a:srgbClr val="000000"/>
                </a:solidFill>
                <a:round/>
                <a:headEnd/>
                <a:tailEnd/>
              </a:ln>
            </p:spPr>
            <p:txBody>
              <a:bodyPr/>
              <a:lstStyle/>
              <a:p>
                <a:r>
                  <a:rPr lang="en-US" sz="1200"/>
                  <a:t>20</a:t>
                </a:r>
                <a:endParaRPr lang="en-US" sz="2400"/>
              </a:p>
            </p:txBody>
          </p:sp>
          <p:sp>
            <p:nvSpPr>
              <p:cNvPr id="187407" name="Line 15"/>
              <p:cNvSpPr>
                <a:spLocks noChangeShapeType="1"/>
              </p:cNvSpPr>
              <p:nvPr/>
            </p:nvSpPr>
            <p:spPr bwMode="auto">
              <a:xfrm>
                <a:off x="5301" y="2884"/>
                <a:ext cx="180" cy="180"/>
              </a:xfrm>
              <a:prstGeom prst="line">
                <a:avLst/>
              </a:prstGeom>
              <a:noFill/>
              <a:ln w="9525">
                <a:solidFill>
                  <a:srgbClr val="000000"/>
                </a:solidFill>
                <a:round/>
                <a:headEnd/>
                <a:tailEnd/>
              </a:ln>
            </p:spPr>
            <p:txBody>
              <a:bodyPr/>
              <a:lstStyle/>
              <a:p>
                <a:endParaRPr lang="en-US"/>
              </a:p>
            </p:txBody>
          </p:sp>
          <p:sp>
            <p:nvSpPr>
              <p:cNvPr id="187408" name="Line 16"/>
              <p:cNvSpPr>
                <a:spLocks noChangeShapeType="1"/>
              </p:cNvSpPr>
              <p:nvPr/>
            </p:nvSpPr>
            <p:spPr bwMode="auto">
              <a:xfrm>
                <a:off x="6021" y="3604"/>
                <a:ext cx="180" cy="180"/>
              </a:xfrm>
              <a:prstGeom prst="line">
                <a:avLst/>
              </a:prstGeom>
              <a:noFill/>
              <a:ln w="9525">
                <a:solidFill>
                  <a:srgbClr val="000000"/>
                </a:solidFill>
                <a:round/>
                <a:headEnd/>
                <a:tailEnd/>
              </a:ln>
            </p:spPr>
            <p:txBody>
              <a:bodyPr/>
              <a:lstStyle/>
              <a:p>
                <a:endParaRPr lang="en-US"/>
              </a:p>
            </p:txBody>
          </p:sp>
          <p:sp>
            <p:nvSpPr>
              <p:cNvPr id="187409" name="Line 17"/>
              <p:cNvSpPr>
                <a:spLocks noChangeShapeType="1"/>
              </p:cNvSpPr>
              <p:nvPr/>
            </p:nvSpPr>
            <p:spPr bwMode="auto">
              <a:xfrm>
                <a:off x="6741" y="4324"/>
                <a:ext cx="180" cy="180"/>
              </a:xfrm>
              <a:prstGeom prst="line">
                <a:avLst/>
              </a:prstGeom>
              <a:noFill/>
              <a:ln w="9525">
                <a:solidFill>
                  <a:srgbClr val="000000"/>
                </a:solidFill>
                <a:round/>
                <a:headEnd/>
                <a:tailEnd/>
              </a:ln>
            </p:spPr>
            <p:txBody>
              <a:bodyPr/>
              <a:lstStyle/>
              <a:p>
                <a:endParaRPr lang="en-US"/>
              </a:p>
            </p:txBody>
          </p:sp>
          <p:sp>
            <p:nvSpPr>
              <p:cNvPr id="187410" name="Line 18"/>
              <p:cNvSpPr>
                <a:spLocks noChangeShapeType="1"/>
              </p:cNvSpPr>
              <p:nvPr/>
            </p:nvSpPr>
            <p:spPr bwMode="auto">
              <a:xfrm>
                <a:off x="7461" y="5044"/>
                <a:ext cx="180" cy="180"/>
              </a:xfrm>
              <a:prstGeom prst="line">
                <a:avLst/>
              </a:prstGeom>
              <a:noFill/>
              <a:ln w="9525">
                <a:solidFill>
                  <a:srgbClr val="000000"/>
                </a:solidFill>
                <a:round/>
                <a:headEnd/>
                <a:tailEnd/>
              </a:ln>
            </p:spPr>
            <p:txBody>
              <a:bodyPr/>
              <a:lstStyle/>
              <a:p>
                <a:endParaRPr lang="en-US"/>
              </a:p>
            </p:txBody>
          </p:sp>
          <p:sp>
            <p:nvSpPr>
              <p:cNvPr id="187411" name="Line 19"/>
              <p:cNvSpPr>
                <a:spLocks noChangeShapeType="1"/>
              </p:cNvSpPr>
              <p:nvPr/>
            </p:nvSpPr>
            <p:spPr bwMode="auto">
              <a:xfrm>
                <a:off x="8181" y="5764"/>
                <a:ext cx="180" cy="180"/>
              </a:xfrm>
              <a:prstGeom prst="line">
                <a:avLst/>
              </a:prstGeom>
              <a:noFill/>
              <a:ln w="9525">
                <a:solidFill>
                  <a:srgbClr val="000000"/>
                </a:solidFill>
                <a:round/>
                <a:headEnd/>
                <a:tailEnd/>
              </a:ln>
            </p:spPr>
            <p:txBody>
              <a:bodyPr/>
              <a:lstStyle/>
              <a:p>
                <a:endParaRPr lang="en-US"/>
              </a:p>
            </p:txBody>
          </p:sp>
          <p:sp>
            <p:nvSpPr>
              <p:cNvPr id="187412" name="Line 20"/>
              <p:cNvSpPr>
                <a:spLocks noChangeShapeType="1"/>
              </p:cNvSpPr>
              <p:nvPr/>
            </p:nvSpPr>
            <p:spPr bwMode="auto">
              <a:xfrm>
                <a:off x="8721" y="6484"/>
                <a:ext cx="360" cy="360"/>
              </a:xfrm>
              <a:prstGeom prst="line">
                <a:avLst/>
              </a:prstGeom>
              <a:noFill/>
              <a:ln w="9525">
                <a:solidFill>
                  <a:srgbClr val="000000"/>
                </a:solidFill>
                <a:round/>
                <a:headEnd/>
                <a:tailEnd/>
              </a:ln>
            </p:spPr>
            <p:txBody>
              <a:bodyPr/>
              <a:lstStyle/>
              <a:p>
                <a:endParaRPr lang="en-US"/>
              </a:p>
            </p:txBody>
          </p:sp>
          <p:sp>
            <p:nvSpPr>
              <p:cNvPr id="187413" name="Line 21"/>
              <p:cNvSpPr>
                <a:spLocks noChangeShapeType="1"/>
              </p:cNvSpPr>
              <p:nvPr/>
            </p:nvSpPr>
            <p:spPr bwMode="auto">
              <a:xfrm>
                <a:off x="4401" y="2164"/>
                <a:ext cx="360" cy="360"/>
              </a:xfrm>
              <a:prstGeom prst="line">
                <a:avLst/>
              </a:prstGeom>
              <a:noFill/>
              <a:ln w="9525">
                <a:solidFill>
                  <a:srgbClr val="000000"/>
                </a:solidFill>
                <a:round/>
                <a:headEnd/>
                <a:tailEnd/>
              </a:ln>
            </p:spPr>
            <p:txBody>
              <a:bodyPr/>
              <a:lstStyle/>
              <a:p>
                <a:endParaRPr lang="en-US"/>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85800" y="1371600"/>
            <a:ext cx="8001000" cy="4724400"/>
          </a:xfrm>
        </p:spPr>
        <p:txBody>
          <a:bodyPr/>
          <a:lstStyle/>
          <a:p>
            <a:r>
              <a:rPr lang="en-US" smtClean="0"/>
              <a:t>However, when runtime variables of a particular type are declared on the heap, let's say a structure type in which we are going to store the marks, </a:t>
            </a:r>
            <a:r>
              <a:rPr lang="en-US" b="1" smtClean="0"/>
              <a:t>each variable of the structure type marks will be located at a different memory location on the heap, and not contiguously located. </a:t>
            </a:r>
          </a:p>
          <a:p>
            <a:endParaRPr lang="en-US" b="1" smtClean="0"/>
          </a:p>
          <a:p>
            <a:r>
              <a:rPr lang="en-US" b="1" smtClean="0"/>
              <a:t>Therefore, these variables cannot be processed the way arrays are processed, i.e., using a subscript, or using pointer arithmetic.</a:t>
            </a:r>
          </a:p>
          <a:p>
            <a:endParaRPr lang="en-US" b="1" smtClean="0"/>
          </a:p>
          <a:p>
            <a:r>
              <a:rPr lang="en-US" b="1" smtClean="0"/>
              <a:t>An answer to this is a self-referential structure.</a:t>
            </a:r>
            <a:r>
              <a:rPr lang="en-US" smtClean="0"/>
              <a:t> </a:t>
            </a:r>
          </a:p>
        </p:txBody>
      </p:sp>
      <p:sp>
        <p:nvSpPr>
          <p:cNvPr id="1598466" name="Rectangle 2"/>
          <p:cNvSpPr>
            <a:spLocks noGrp="1" noChangeArrowheads="1"/>
          </p:cNvSpPr>
          <p:nvPr>
            <p:ph type="title"/>
          </p:nvPr>
        </p:nvSpPr>
        <p:spPr/>
        <p:txBody>
          <a:bodyPr/>
          <a:lstStyle/>
          <a:p>
            <a:pPr fontAlgn="auto">
              <a:spcAft>
                <a:spcPts val="0"/>
              </a:spcAft>
              <a:defRPr/>
            </a:pPr>
            <a:r>
              <a:rPr lang="en-US"/>
              <a:t>Self-Referential Structures</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idx="1"/>
          </p:nvPr>
        </p:nvSpPr>
        <p:spPr/>
        <p:txBody>
          <a:bodyPr/>
          <a:lstStyle/>
          <a:p>
            <a:r>
              <a:rPr lang="en-US" smtClean="0"/>
              <a:t>However if you reverse the input as </a:t>
            </a:r>
          </a:p>
          <a:p>
            <a:r>
              <a:rPr lang="en-US" smtClean="0"/>
              <a:t>20, 18, 15, 12, 10, 8, 7, 6, and insert them into a tree in the same sequence, you will construct a lopsided tree with only the left subtrees starting from the root. </a:t>
            </a:r>
          </a:p>
          <a:p>
            <a:endParaRPr lang="en-US" smtClean="0"/>
          </a:p>
          <a:p>
            <a:r>
              <a:rPr lang="en-US" smtClean="0"/>
              <a:t>Such a tree will be conspicuous by the absence of its right subtree from the top.</a:t>
            </a:r>
          </a:p>
        </p:txBody>
      </p:sp>
      <p:sp>
        <p:nvSpPr>
          <p:cNvPr id="1782786" name="Rectangle 2"/>
          <p:cNvSpPr>
            <a:spLocks noGrp="1" noChangeArrowheads="1"/>
          </p:cNvSpPr>
          <p:nvPr>
            <p:ph type="title"/>
          </p:nvPr>
        </p:nvSpPr>
        <p:spPr>
          <a:xfrm>
            <a:off x="228600" y="228600"/>
            <a:ext cx="7772400" cy="990600"/>
          </a:xfrm>
        </p:spPr>
        <p:txBody>
          <a:bodyPr/>
          <a:lstStyle/>
          <a:p>
            <a:pPr fontAlgn="auto">
              <a:spcAft>
                <a:spcPts val="0"/>
              </a:spcAft>
              <a:defRPr/>
            </a:pPr>
            <a:r>
              <a:rPr lang="en-US" sz="2800"/>
              <a:t>Circumstances When a Binary Tree Degenerates </a:t>
            </a:r>
            <a:br>
              <a:rPr lang="en-US" sz="2800"/>
            </a:br>
            <a:r>
              <a:rPr lang="en-US" sz="2800"/>
              <a:t>Into a Linked List </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noChangeArrowheads="1"/>
          </p:cNvSpPr>
          <p:nvPr>
            <p:ph idx="1"/>
          </p:nvPr>
        </p:nvSpPr>
        <p:spPr/>
        <p:txBody>
          <a:bodyPr/>
          <a:lstStyle/>
          <a:p>
            <a:endParaRPr lang="en-US" smtClean="0"/>
          </a:p>
        </p:txBody>
      </p:sp>
      <p:sp>
        <p:nvSpPr>
          <p:cNvPr id="1783810" name="Rectangle 2"/>
          <p:cNvSpPr>
            <a:spLocks noGrp="1" noChangeArrowheads="1"/>
          </p:cNvSpPr>
          <p:nvPr>
            <p:ph type="title"/>
          </p:nvPr>
        </p:nvSpPr>
        <p:spPr>
          <a:xfrm>
            <a:off x="228600" y="228600"/>
            <a:ext cx="7772400" cy="990600"/>
          </a:xfrm>
        </p:spPr>
        <p:txBody>
          <a:bodyPr/>
          <a:lstStyle/>
          <a:p>
            <a:pPr fontAlgn="auto">
              <a:spcAft>
                <a:spcPts val="0"/>
              </a:spcAft>
              <a:defRPr/>
            </a:pPr>
            <a:r>
              <a:rPr lang="en-US" sz="2800"/>
              <a:t>Circumstances When a Binary Tree Degenerates </a:t>
            </a:r>
            <a:br>
              <a:rPr lang="en-US" sz="2800"/>
            </a:br>
            <a:r>
              <a:rPr lang="en-US" sz="2800"/>
              <a:t>Into a Linked List</a:t>
            </a:r>
          </a:p>
        </p:txBody>
      </p:sp>
      <p:grpSp>
        <p:nvGrpSpPr>
          <p:cNvPr id="189444" name="Group 4"/>
          <p:cNvGrpSpPr>
            <a:grpSpLocks/>
          </p:cNvGrpSpPr>
          <p:nvPr/>
        </p:nvGrpSpPr>
        <p:grpSpPr bwMode="auto">
          <a:xfrm>
            <a:off x="1447800" y="1828800"/>
            <a:ext cx="5867400" cy="3733800"/>
            <a:chOff x="2781" y="7924"/>
            <a:chExt cx="8100" cy="5220"/>
          </a:xfrm>
        </p:grpSpPr>
        <p:sp>
          <p:nvSpPr>
            <p:cNvPr id="189445" name="Text Box 5"/>
            <p:cNvSpPr txBox="1">
              <a:spLocks noChangeArrowheads="1"/>
            </p:cNvSpPr>
            <p:nvPr/>
          </p:nvSpPr>
          <p:spPr bwMode="auto">
            <a:xfrm>
              <a:off x="2781" y="12604"/>
              <a:ext cx="7560" cy="540"/>
            </a:xfrm>
            <a:prstGeom prst="rect">
              <a:avLst/>
            </a:prstGeom>
            <a:solidFill>
              <a:srgbClr val="FFFFFF"/>
            </a:solidFill>
            <a:ln w="9525">
              <a:noFill/>
              <a:miter lim="800000"/>
              <a:headEnd/>
              <a:tailEnd/>
            </a:ln>
          </p:spPr>
          <p:txBody>
            <a:bodyPr/>
            <a:lstStyle/>
            <a:p>
              <a:pPr algn="ctr"/>
              <a:r>
                <a:rPr lang="en-US" sz="1400"/>
                <a:t>A Lopsided Binary Tree With Only Left Subtrees</a:t>
              </a:r>
              <a:endParaRPr lang="en-US" sz="2400"/>
            </a:p>
          </p:txBody>
        </p:sp>
        <p:sp>
          <p:nvSpPr>
            <p:cNvPr id="189446" name="Oval 6"/>
            <p:cNvSpPr>
              <a:spLocks noChangeArrowheads="1"/>
            </p:cNvSpPr>
            <p:nvPr/>
          </p:nvSpPr>
          <p:spPr bwMode="auto">
            <a:xfrm>
              <a:off x="10161" y="7924"/>
              <a:ext cx="720" cy="720"/>
            </a:xfrm>
            <a:prstGeom prst="ellipse">
              <a:avLst/>
            </a:prstGeom>
            <a:solidFill>
              <a:srgbClr val="FFFFFF"/>
            </a:solidFill>
            <a:ln w="9525">
              <a:solidFill>
                <a:srgbClr val="000000"/>
              </a:solidFill>
              <a:round/>
              <a:headEnd/>
              <a:tailEnd/>
            </a:ln>
          </p:spPr>
          <p:txBody>
            <a:bodyPr/>
            <a:lstStyle/>
            <a:p>
              <a:r>
                <a:rPr lang="en-US" sz="1200"/>
                <a:t>20</a:t>
              </a:r>
              <a:endParaRPr lang="en-US" sz="2400"/>
            </a:p>
          </p:txBody>
        </p:sp>
        <p:sp>
          <p:nvSpPr>
            <p:cNvPr id="189447" name="Oval 7"/>
            <p:cNvSpPr>
              <a:spLocks noChangeArrowheads="1"/>
            </p:cNvSpPr>
            <p:nvPr/>
          </p:nvSpPr>
          <p:spPr bwMode="auto">
            <a:xfrm>
              <a:off x="9261" y="8464"/>
              <a:ext cx="720" cy="720"/>
            </a:xfrm>
            <a:prstGeom prst="ellipse">
              <a:avLst/>
            </a:prstGeom>
            <a:solidFill>
              <a:srgbClr val="FFFFFF"/>
            </a:solidFill>
            <a:ln w="9525">
              <a:solidFill>
                <a:srgbClr val="000000"/>
              </a:solidFill>
              <a:round/>
              <a:headEnd/>
              <a:tailEnd/>
            </a:ln>
          </p:spPr>
          <p:txBody>
            <a:bodyPr/>
            <a:lstStyle/>
            <a:p>
              <a:r>
                <a:rPr lang="en-US" sz="1200"/>
                <a:t>18</a:t>
              </a:r>
              <a:endParaRPr lang="en-US" sz="2400"/>
            </a:p>
          </p:txBody>
        </p:sp>
        <p:sp>
          <p:nvSpPr>
            <p:cNvPr id="189448" name="Oval 8"/>
            <p:cNvSpPr>
              <a:spLocks noChangeArrowheads="1"/>
            </p:cNvSpPr>
            <p:nvPr/>
          </p:nvSpPr>
          <p:spPr bwMode="auto">
            <a:xfrm>
              <a:off x="8361" y="9004"/>
              <a:ext cx="720" cy="720"/>
            </a:xfrm>
            <a:prstGeom prst="ellipse">
              <a:avLst/>
            </a:prstGeom>
            <a:solidFill>
              <a:srgbClr val="FFFFFF"/>
            </a:solidFill>
            <a:ln w="9525">
              <a:solidFill>
                <a:srgbClr val="000000"/>
              </a:solidFill>
              <a:round/>
              <a:headEnd/>
              <a:tailEnd/>
            </a:ln>
          </p:spPr>
          <p:txBody>
            <a:bodyPr/>
            <a:lstStyle/>
            <a:p>
              <a:r>
                <a:rPr lang="en-US" sz="1200"/>
                <a:t>15</a:t>
              </a:r>
              <a:endParaRPr lang="en-US" sz="2400"/>
            </a:p>
          </p:txBody>
        </p:sp>
        <p:sp>
          <p:nvSpPr>
            <p:cNvPr id="189449" name="Oval 9"/>
            <p:cNvSpPr>
              <a:spLocks noChangeArrowheads="1"/>
            </p:cNvSpPr>
            <p:nvPr/>
          </p:nvSpPr>
          <p:spPr bwMode="auto">
            <a:xfrm>
              <a:off x="7461" y="9544"/>
              <a:ext cx="720" cy="720"/>
            </a:xfrm>
            <a:prstGeom prst="ellipse">
              <a:avLst/>
            </a:prstGeom>
            <a:solidFill>
              <a:srgbClr val="FFFFFF"/>
            </a:solidFill>
            <a:ln w="9525">
              <a:solidFill>
                <a:srgbClr val="000000"/>
              </a:solidFill>
              <a:round/>
              <a:headEnd/>
              <a:tailEnd/>
            </a:ln>
          </p:spPr>
          <p:txBody>
            <a:bodyPr/>
            <a:lstStyle/>
            <a:p>
              <a:r>
                <a:rPr lang="en-US" sz="1200"/>
                <a:t>12</a:t>
              </a:r>
              <a:endParaRPr lang="en-US" sz="2400"/>
            </a:p>
          </p:txBody>
        </p:sp>
        <p:sp>
          <p:nvSpPr>
            <p:cNvPr id="189450" name="Oval 10"/>
            <p:cNvSpPr>
              <a:spLocks noChangeArrowheads="1"/>
            </p:cNvSpPr>
            <p:nvPr/>
          </p:nvSpPr>
          <p:spPr bwMode="auto">
            <a:xfrm>
              <a:off x="6561" y="10084"/>
              <a:ext cx="720" cy="720"/>
            </a:xfrm>
            <a:prstGeom prst="ellipse">
              <a:avLst/>
            </a:prstGeom>
            <a:solidFill>
              <a:srgbClr val="FFFFFF"/>
            </a:solidFill>
            <a:ln w="9525">
              <a:solidFill>
                <a:srgbClr val="000000"/>
              </a:solidFill>
              <a:round/>
              <a:headEnd/>
              <a:tailEnd/>
            </a:ln>
          </p:spPr>
          <p:txBody>
            <a:bodyPr/>
            <a:lstStyle/>
            <a:p>
              <a:r>
                <a:rPr lang="en-US" sz="1200"/>
                <a:t>10</a:t>
              </a:r>
              <a:endParaRPr lang="en-US" sz="2400"/>
            </a:p>
          </p:txBody>
        </p:sp>
        <p:sp>
          <p:nvSpPr>
            <p:cNvPr id="189451" name="Oval 11"/>
            <p:cNvSpPr>
              <a:spLocks noChangeArrowheads="1"/>
            </p:cNvSpPr>
            <p:nvPr/>
          </p:nvSpPr>
          <p:spPr bwMode="auto">
            <a:xfrm>
              <a:off x="5661" y="10624"/>
              <a:ext cx="720" cy="720"/>
            </a:xfrm>
            <a:prstGeom prst="ellipse">
              <a:avLst/>
            </a:prstGeom>
            <a:solidFill>
              <a:srgbClr val="FFFFFF"/>
            </a:solidFill>
            <a:ln w="9525">
              <a:solidFill>
                <a:srgbClr val="000000"/>
              </a:solidFill>
              <a:round/>
              <a:headEnd/>
              <a:tailEnd/>
            </a:ln>
          </p:spPr>
          <p:txBody>
            <a:bodyPr/>
            <a:lstStyle/>
            <a:p>
              <a:r>
                <a:rPr lang="en-US" sz="1200"/>
                <a:t>8</a:t>
              </a:r>
              <a:endParaRPr lang="en-US" sz="2400"/>
            </a:p>
          </p:txBody>
        </p:sp>
        <p:sp>
          <p:nvSpPr>
            <p:cNvPr id="189452" name="Oval 12"/>
            <p:cNvSpPr>
              <a:spLocks noChangeArrowheads="1"/>
            </p:cNvSpPr>
            <p:nvPr/>
          </p:nvSpPr>
          <p:spPr bwMode="auto">
            <a:xfrm>
              <a:off x="4761" y="11164"/>
              <a:ext cx="720" cy="720"/>
            </a:xfrm>
            <a:prstGeom prst="ellipse">
              <a:avLst/>
            </a:prstGeom>
            <a:solidFill>
              <a:srgbClr val="FFFFFF"/>
            </a:solidFill>
            <a:ln w="9525">
              <a:solidFill>
                <a:srgbClr val="000000"/>
              </a:solidFill>
              <a:round/>
              <a:headEnd/>
              <a:tailEnd/>
            </a:ln>
          </p:spPr>
          <p:txBody>
            <a:bodyPr/>
            <a:lstStyle/>
            <a:p>
              <a:r>
                <a:rPr lang="en-US" sz="1200"/>
                <a:t>7</a:t>
              </a:r>
              <a:endParaRPr lang="en-US" sz="2400"/>
            </a:p>
          </p:txBody>
        </p:sp>
        <p:sp>
          <p:nvSpPr>
            <p:cNvPr id="189453" name="Oval 13"/>
            <p:cNvSpPr>
              <a:spLocks noChangeArrowheads="1"/>
            </p:cNvSpPr>
            <p:nvPr/>
          </p:nvSpPr>
          <p:spPr bwMode="auto">
            <a:xfrm>
              <a:off x="3861" y="11884"/>
              <a:ext cx="720" cy="720"/>
            </a:xfrm>
            <a:prstGeom prst="ellipse">
              <a:avLst/>
            </a:prstGeom>
            <a:solidFill>
              <a:srgbClr val="FFFFFF"/>
            </a:solidFill>
            <a:ln w="9525">
              <a:solidFill>
                <a:srgbClr val="000000"/>
              </a:solidFill>
              <a:round/>
              <a:headEnd/>
              <a:tailEnd/>
            </a:ln>
          </p:spPr>
          <p:txBody>
            <a:bodyPr/>
            <a:lstStyle/>
            <a:p>
              <a:r>
                <a:rPr lang="en-US" sz="1200"/>
                <a:t>6</a:t>
              </a:r>
              <a:endParaRPr lang="en-US" sz="2400"/>
            </a:p>
          </p:txBody>
        </p:sp>
        <p:sp>
          <p:nvSpPr>
            <p:cNvPr id="189454" name="Line 14"/>
            <p:cNvSpPr>
              <a:spLocks noChangeShapeType="1"/>
            </p:cNvSpPr>
            <p:nvPr/>
          </p:nvSpPr>
          <p:spPr bwMode="auto">
            <a:xfrm flipH="1">
              <a:off x="9981" y="8464"/>
              <a:ext cx="180" cy="180"/>
            </a:xfrm>
            <a:prstGeom prst="line">
              <a:avLst/>
            </a:prstGeom>
            <a:noFill/>
            <a:ln w="9525">
              <a:solidFill>
                <a:srgbClr val="000000"/>
              </a:solidFill>
              <a:round/>
              <a:headEnd/>
              <a:tailEnd/>
            </a:ln>
          </p:spPr>
          <p:txBody>
            <a:bodyPr/>
            <a:lstStyle/>
            <a:p>
              <a:endParaRPr lang="en-US"/>
            </a:p>
          </p:txBody>
        </p:sp>
        <p:sp>
          <p:nvSpPr>
            <p:cNvPr id="189455" name="Line 15"/>
            <p:cNvSpPr>
              <a:spLocks noChangeShapeType="1"/>
            </p:cNvSpPr>
            <p:nvPr/>
          </p:nvSpPr>
          <p:spPr bwMode="auto">
            <a:xfrm flipH="1">
              <a:off x="9081" y="9004"/>
              <a:ext cx="180" cy="180"/>
            </a:xfrm>
            <a:prstGeom prst="line">
              <a:avLst/>
            </a:prstGeom>
            <a:noFill/>
            <a:ln w="9525">
              <a:solidFill>
                <a:srgbClr val="000000"/>
              </a:solidFill>
              <a:round/>
              <a:headEnd/>
              <a:tailEnd/>
            </a:ln>
          </p:spPr>
          <p:txBody>
            <a:bodyPr/>
            <a:lstStyle/>
            <a:p>
              <a:endParaRPr lang="en-US"/>
            </a:p>
          </p:txBody>
        </p:sp>
        <p:sp>
          <p:nvSpPr>
            <p:cNvPr id="189456" name="Line 16"/>
            <p:cNvSpPr>
              <a:spLocks noChangeShapeType="1"/>
            </p:cNvSpPr>
            <p:nvPr/>
          </p:nvSpPr>
          <p:spPr bwMode="auto">
            <a:xfrm flipH="1">
              <a:off x="8181" y="9544"/>
              <a:ext cx="180" cy="180"/>
            </a:xfrm>
            <a:prstGeom prst="line">
              <a:avLst/>
            </a:prstGeom>
            <a:noFill/>
            <a:ln w="9525">
              <a:solidFill>
                <a:srgbClr val="000000"/>
              </a:solidFill>
              <a:round/>
              <a:headEnd/>
              <a:tailEnd/>
            </a:ln>
          </p:spPr>
          <p:txBody>
            <a:bodyPr/>
            <a:lstStyle/>
            <a:p>
              <a:endParaRPr lang="en-US"/>
            </a:p>
          </p:txBody>
        </p:sp>
        <p:sp>
          <p:nvSpPr>
            <p:cNvPr id="189457" name="Line 17"/>
            <p:cNvSpPr>
              <a:spLocks noChangeShapeType="1"/>
            </p:cNvSpPr>
            <p:nvPr/>
          </p:nvSpPr>
          <p:spPr bwMode="auto">
            <a:xfrm flipH="1">
              <a:off x="6381" y="10624"/>
              <a:ext cx="180" cy="180"/>
            </a:xfrm>
            <a:prstGeom prst="line">
              <a:avLst/>
            </a:prstGeom>
            <a:noFill/>
            <a:ln w="9525">
              <a:solidFill>
                <a:srgbClr val="000000"/>
              </a:solidFill>
              <a:round/>
              <a:headEnd/>
              <a:tailEnd/>
            </a:ln>
          </p:spPr>
          <p:txBody>
            <a:bodyPr/>
            <a:lstStyle/>
            <a:p>
              <a:endParaRPr lang="en-US"/>
            </a:p>
          </p:txBody>
        </p:sp>
        <p:sp>
          <p:nvSpPr>
            <p:cNvPr id="189458" name="Line 18"/>
            <p:cNvSpPr>
              <a:spLocks noChangeShapeType="1"/>
            </p:cNvSpPr>
            <p:nvPr/>
          </p:nvSpPr>
          <p:spPr bwMode="auto">
            <a:xfrm flipH="1">
              <a:off x="7281" y="10084"/>
              <a:ext cx="180" cy="180"/>
            </a:xfrm>
            <a:prstGeom prst="line">
              <a:avLst/>
            </a:prstGeom>
            <a:noFill/>
            <a:ln w="9525">
              <a:solidFill>
                <a:srgbClr val="000000"/>
              </a:solidFill>
              <a:round/>
              <a:headEnd/>
              <a:tailEnd/>
            </a:ln>
          </p:spPr>
          <p:txBody>
            <a:bodyPr/>
            <a:lstStyle/>
            <a:p>
              <a:endParaRPr lang="en-US"/>
            </a:p>
          </p:txBody>
        </p:sp>
        <p:sp>
          <p:nvSpPr>
            <p:cNvPr id="189459" name="Line 19"/>
            <p:cNvSpPr>
              <a:spLocks noChangeShapeType="1"/>
            </p:cNvSpPr>
            <p:nvPr/>
          </p:nvSpPr>
          <p:spPr bwMode="auto">
            <a:xfrm flipH="1">
              <a:off x="5481" y="11164"/>
              <a:ext cx="180" cy="180"/>
            </a:xfrm>
            <a:prstGeom prst="line">
              <a:avLst/>
            </a:prstGeom>
            <a:noFill/>
            <a:ln w="9525">
              <a:solidFill>
                <a:srgbClr val="000000"/>
              </a:solidFill>
              <a:round/>
              <a:headEnd/>
              <a:tailEnd/>
            </a:ln>
          </p:spPr>
          <p:txBody>
            <a:bodyPr/>
            <a:lstStyle/>
            <a:p>
              <a:endParaRPr lang="en-US"/>
            </a:p>
          </p:txBody>
        </p:sp>
        <p:sp>
          <p:nvSpPr>
            <p:cNvPr id="189460" name="Line 20"/>
            <p:cNvSpPr>
              <a:spLocks noChangeShapeType="1"/>
            </p:cNvSpPr>
            <p:nvPr/>
          </p:nvSpPr>
          <p:spPr bwMode="auto">
            <a:xfrm flipH="1">
              <a:off x="4581" y="11704"/>
              <a:ext cx="360" cy="360"/>
            </a:xfrm>
            <a:prstGeom prst="line">
              <a:avLst/>
            </a:prstGeom>
            <a:noFill/>
            <a:ln w="9525">
              <a:solidFill>
                <a:srgbClr val="00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3"/>
          <p:cNvSpPr>
            <a:spLocks noGrp="1" noChangeArrowheads="1"/>
          </p:cNvSpPr>
          <p:nvPr>
            <p:ph idx="1"/>
          </p:nvPr>
        </p:nvSpPr>
        <p:spPr/>
        <p:txBody>
          <a:bodyPr/>
          <a:lstStyle/>
          <a:p>
            <a:r>
              <a:rPr lang="en-US" smtClean="0"/>
              <a:t>An important function for maintaining a binary search tree is to delete a specific node from the tree. </a:t>
            </a:r>
          </a:p>
          <a:p>
            <a:endParaRPr lang="en-US" smtClean="0"/>
          </a:p>
          <a:p>
            <a:r>
              <a:rPr lang="en-US" smtClean="0"/>
              <a:t>The method to delete a node depends on the specific position of the node in the tree. </a:t>
            </a:r>
          </a:p>
          <a:p>
            <a:endParaRPr lang="en-US" smtClean="0"/>
          </a:p>
          <a:p>
            <a:r>
              <a:rPr lang="en-US" smtClean="0"/>
              <a:t>The algorithm to delete a node can be subdivided into different cases.</a:t>
            </a:r>
          </a:p>
        </p:txBody>
      </p:sp>
      <p:sp>
        <p:nvSpPr>
          <p:cNvPr id="1785858" name="Rectangle 2"/>
          <p:cNvSpPr>
            <a:spLocks noGrp="1" noChangeArrowheads="1"/>
          </p:cNvSpPr>
          <p:nvPr>
            <p:ph type="title"/>
          </p:nvPr>
        </p:nvSpPr>
        <p:spPr/>
        <p:txBody>
          <a:bodyPr/>
          <a:lstStyle/>
          <a:p>
            <a:pPr fontAlgn="auto">
              <a:spcAft>
                <a:spcPts val="0"/>
              </a:spcAft>
              <a:defRPr/>
            </a:pPr>
            <a:r>
              <a:rPr lang="en-US"/>
              <a:t>Deletion from a Binary Search Tree</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noChangeArrowheads="1"/>
          </p:cNvSpPr>
          <p:nvPr>
            <p:ph idx="1"/>
          </p:nvPr>
        </p:nvSpPr>
        <p:spPr/>
        <p:txBody>
          <a:bodyPr/>
          <a:lstStyle/>
          <a:p>
            <a:r>
              <a:rPr lang="en-US" smtClean="0"/>
              <a:t>If the node to be deleted is a leaf, you only need to set appropriate link of its parent to null, and do away with the node that is to be deleted. </a:t>
            </a:r>
          </a:p>
          <a:p>
            <a:endParaRPr lang="en-US" smtClean="0"/>
          </a:p>
          <a:p>
            <a:r>
              <a:rPr lang="en-US" smtClean="0"/>
              <a:t>For example, to delete a node containing 1 in the following figure, we have to set the left pointer of its parent (pointing to 1) to null. </a:t>
            </a:r>
          </a:p>
          <a:p>
            <a:endParaRPr lang="en-US" smtClean="0"/>
          </a:p>
          <a:p>
            <a:r>
              <a:rPr lang="en-US" smtClean="0"/>
              <a:t>The following diagram illustrates this.</a:t>
            </a:r>
          </a:p>
        </p:txBody>
      </p:sp>
      <p:sp>
        <p:nvSpPr>
          <p:cNvPr id="1786882" name="Rectangle 2"/>
          <p:cNvSpPr>
            <a:spLocks noGrp="1" noChangeArrowheads="1"/>
          </p:cNvSpPr>
          <p:nvPr>
            <p:ph type="title"/>
          </p:nvPr>
        </p:nvSpPr>
        <p:spPr/>
        <p:txBody>
          <a:bodyPr/>
          <a:lstStyle/>
          <a:p>
            <a:pPr fontAlgn="auto">
              <a:spcAft>
                <a:spcPts val="0"/>
              </a:spcAft>
              <a:defRPr/>
            </a:pPr>
            <a:r>
              <a:rPr lang="en-US"/>
              <a:t>Case I – Deletion Of The Leaf Node </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3"/>
          <p:cNvSpPr>
            <a:spLocks noGrp="1" noChangeArrowheads="1"/>
          </p:cNvSpPr>
          <p:nvPr>
            <p:ph idx="1"/>
          </p:nvPr>
        </p:nvSpPr>
        <p:spPr/>
        <p:txBody>
          <a:bodyPr/>
          <a:lstStyle/>
          <a:p>
            <a:endParaRPr lang="en-US" smtClean="0"/>
          </a:p>
        </p:txBody>
      </p:sp>
      <p:sp>
        <p:nvSpPr>
          <p:cNvPr id="1787906" name="Rectangle 2"/>
          <p:cNvSpPr>
            <a:spLocks noGrp="1" noChangeArrowheads="1"/>
          </p:cNvSpPr>
          <p:nvPr>
            <p:ph type="title"/>
          </p:nvPr>
        </p:nvSpPr>
        <p:spPr/>
        <p:txBody>
          <a:bodyPr/>
          <a:lstStyle/>
          <a:p>
            <a:pPr fontAlgn="auto">
              <a:spcAft>
                <a:spcPts val="0"/>
              </a:spcAft>
              <a:defRPr/>
            </a:pPr>
            <a:r>
              <a:rPr lang="en-US"/>
              <a:t>Case I – Deletion Of The Leaf Node</a:t>
            </a:r>
          </a:p>
        </p:txBody>
      </p:sp>
      <p:grpSp>
        <p:nvGrpSpPr>
          <p:cNvPr id="192516" name="Group 4"/>
          <p:cNvGrpSpPr>
            <a:grpSpLocks/>
          </p:cNvGrpSpPr>
          <p:nvPr/>
        </p:nvGrpSpPr>
        <p:grpSpPr bwMode="auto">
          <a:xfrm>
            <a:off x="1371600" y="2514600"/>
            <a:ext cx="6324600" cy="2743200"/>
            <a:chOff x="3501" y="6844"/>
            <a:chExt cx="5580" cy="1980"/>
          </a:xfrm>
        </p:grpSpPr>
        <p:sp>
          <p:nvSpPr>
            <p:cNvPr id="192517" name="Oval 5"/>
            <p:cNvSpPr>
              <a:spLocks noChangeArrowheads="1"/>
            </p:cNvSpPr>
            <p:nvPr/>
          </p:nvSpPr>
          <p:spPr bwMode="auto">
            <a:xfrm>
              <a:off x="4221" y="6844"/>
              <a:ext cx="720" cy="720"/>
            </a:xfrm>
            <a:prstGeom prst="ellipse">
              <a:avLst/>
            </a:prstGeom>
            <a:solidFill>
              <a:srgbClr val="FFFFFF"/>
            </a:solidFill>
            <a:ln w="9525">
              <a:solidFill>
                <a:srgbClr val="000000"/>
              </a:solidFill>
              <a:round/>
              <a:headEnd/>
              <a:tailEnd/>
            </a:ln>
          </p:spPr>
          <p:txBody>
            <a:bodyPr/>
            <a:lstStyle/>
            <a:p>
              <a:pPr algn="ctr"/>
              <a:r>
                <a:rPr lang="en-US" sz="1400"/>
                <a:t>2</a:t>
              </a:r>
              <a:endParaRPr lang="en-US" sz="2400"/>
            </a:p>
          </p:txBody>
        </p:sp>
        <p:sp>
          <p:nvSpPr>
            <p:cNvPr id="192518" name="Line 6"/>
            <p:cNvSpPr>
              <a:spLocks noChangeShapeType="1"/>
            </p:cNvSpPr>
            <p:nvPr/>
          </p:nvSpPr>
          <p:spPr bwMode="auto">
            <a:xfrm flipH="1">
              <a:off x="4041" y="7564"/>
              <a:ext cx="360" cy="540"/>
            </a:xfrm>
            <a:prstGeom prst="line">
              <a:avLst/>
            </a:prstGeom>
            <a:noFill/>
            <a:ln w="9525">
              <a:solidFill>
                <a:srgbClr val="000000"/>
              </a:solidFill>
              <a:round/>
              <a:headEnd/>
              <a:tailEnd/>
            </a:ln>
          </p:spPr>
          <p:txBody>
            <a:bodyPr/>
            <a:lstStyle/>
            <a:p>
              <a:endParaRPr lang="en-US"/>
            </a:p>
          </p:txBody>
        </p:sp>
        <p:sp>
          <p:nvSpPr>
            <p:cNvPr id="192519" name="Text Box 7"/>
            <p:cNvSpPr txBox="1">
              <a:spLocks noChangeArrowheads="1"/>
            </p:cNvSpPr>
            <p:nvPr/>
          </p:nvSpPr>
          <p:spPr bwMode="auto">
            <a:xfrm>
              <a:off x="6021" y="7924"/>
              <a:ext cx="1080" cy="540"/>
            </a:xfrm>
            <a:prstGeom prst="rect">
              <a:avLst/>
            </a:prstGeom>
            <a:solidFill>
              <a:srgbClr val="FFFFFF"/>
            </a:solidFill>
            <a:ln w="9525">
              <a:noFill/>
              <a:miter lim="800000"/>
              <a:headEnd/>
              <a:tailEnd/>
            </a:ln>
          </p:spPr>
          <p:txBody>
            <a:bodyPr/>
            <a:lstStyle/>
            <a:p>
              <a:pPr algn="ctr"/>
              <a:r>
                <a:rPr lang="en-US" sz="1400"/>
                <a:t>p</a:t>
              </a:r>
              <a:endParaRPr lang="en-US" sz="2400"/>
            </a:p>
          </p:txBody>
        </p:sp>
        <p:sp>
          <p:nvSpPr>
            <p:cNvPr id="192520" name="Oval 8"/>
            <p:cNvSpPr>
              <a:spLocks noChangeArrowheads="1"/>
            </p:cNvSpPr>
            <p:nvPr/>
          </p:nvSpPr>
          <p:spPr bwMode="auto">
            <a:xfrm>
              <a:off x="7641" y="6844"/>
              <a:ext cx="720" cy="720"/>
            </a:xfrm>
            <a:prstGeom prst="ellipse">
              <a:avLst/>
            </a:prstGeom>
            <a:solidFill>
              <a:srgbClr val="FFFFFF"/>
            </a:solidFill>
            <a:ln w="9525">
              <a:solidFill>
                <a:srgbClr val="000000"/>
              </a:solidFill>
              <a:round/>
              <a:headEnd/>
              <a:tailEnd/>
            </a:ln>
          </p:spPr>
          <p:txBody>
            <a:bodyPr/>
            <a:lstStyle/>
            <a:p>
              <a:pPr algn="ctr"/>
              <a:r>
                <a:rPr lang="en-US" sz="1400"/>
                <a:t>2</a:t>
              </a:r>
              <a:endParaRPr lang="en-US" sz="2400"/>
            </a:p>
          </p:txBody>
        </p:sp>
        <p:sp>
          <p:nvSpPr>
            <p:cNvPr id="192521" name="Oval 9"/>
            <p:cNvSpPr>
              <a:spLocks noChangeArrowheads="1"/>
            </p:cNvSpPr>
            <p:nvPr/>
          </p:nvSpPr>
          <p:spPr bwMode="auto">
            <a:xfrm>
              <a:off x="6921" y="8104"/>
              <a:ext cx="720" cy="720"/>
            </a:xfrm>
            <a:prstGeom prst="ellipse">
              <a:avLst/>
            </a:prstGeom>
            <a:solidFill>
              <a:srgbClr val="FFFFFF"/>
            </a:solidFill>
            <a:ln w="9525">
              <a:solidFill>
                <a:srgbClr val="000000"/>
              </a:solidFill>
              <a:round/>
              <a:headEnd/>
              <a:tailEnd/>
            </a:ln>
          </p:spPr>
          <p:txBody>
            <a:bodyPr/>
            <a:lstStyle/>
            <a:p>
              <a:pPr algn="ctr"/>
              <a:r>
                <a:rPr lang="en-US" sz="900"/>
                <a:t>null</a:t>
              </a:r>
              <a:endParaRPr lang="en-US" sz="2400"/>
            </a:p>
          </p:txBody>
        </p:sp>
        <p:sp>
          <p:nvSpPr>
            <p:cNvPr id="192522" name="Oval 10"/>
            <p:cNvSpPr>
              <a:spLocks noChangeArrowheads="1"/>
            </p:cNvSpPr>
            <p:nvPr/>
          </p:nvSpPr>
          <p:spPr bwMode="auto">
            <a:xfrm>
              <a:off x="8361" y="8104"/>
              <a:ext cx="720" cy="720"/>
            </a:xfrm>
            <a:prstGeom prst="ellipse">
              <a:avLst/>
            </a:prstGeom>
            <a:solidFill>
              <a:srgbClr val="FFFFFF"/>
            </a:solidFill>
            <a:ln w="9525">
              <a:solidFill>
                <a:srgbClr val="000000"/>
              </a:solidFill>
              <a:round/>
              <a:headEnd/>
              <a:tailEnd/>
            </a:ln>
          </p:spPr>
          <p:txBody>
            <a:bodyPr/>
            <a:lstStyle/>
            <a:p>
              <a:pPr algn="ctr"/>
              <a:r>
                <a:rPr lang="en-US" sz="1400"/>
                <a:t>3</a:t>
              </a:r>
              <a:endParaRPr lang="en-US" sz="2400"/>
            </a:p>
          </p:txBody>
        </p:sp>
        <p:sp>
          <p:nvSpPr>
            <p:cNvPr id="192523" name="Oval 11"/>
            <p:cNvSpPr>
              <a:spLocks noChangeArrowheads="1"/>
            </p:cNvSpPr>
            <p:nvPr/>
          </p:nvSpPr>
          <p:spPr bwMode="auto">
            <a:xfrm>
              <a:off x="4941" y="8104"/>
              <a:ext cx="720" cy="720"/>
            </a:xfrm>
            <a:prstGeom prst="ellipse">
              <a:avLst/>
            </a:prstGeom>
            <a:solidFill>
              <a:srgbClr val="FFFFFF"/>
            </a:solidFill>
            <a:ln w="9525">
              <a:solidFill>
                <a:srgbClr val="000000"/>
              </a:solidFill>
              <a:round/>
              <a:headEnd/>
              <a:tailEnd/>
            </a:ln>
          </p:spPr>
          <p:txBody>
            <a:bodyPr/>
            <a:lstStyle/>
            <a:p>
              <a:pPr algn="ctr"/>
              <a:r>
                <a:rPr lang="en-US" sz="1400"/>
                <a:t>3</a:t>
              </a:r>
              <a:endParaRPr lang="en-US" sz="2400"/>
            </a:p>
          </p:txBody>
        </p:sp>
        <p:sp>
          <p:nvSpPr>
            <p:cNvPr id="192524" name="Oval 12"/>
            <p:cNvSpPr>
              <a:spLocks noChangeArrowheads="1"/>
            </p:cNvSpPr>
            <p:nvPr/>
          </p:nvSpPr>
          <p:spPr bwMode="auto">
            <a:xfrm>
              <a:off x="3501" y="8104"/>
              <a:ext cx="720" cy="720"/>
            </a:xfrm>
            <a:prstGeom prst="ellipse">
              <a:avLst/>
            </a:prstGeom>
            <a:solidFill>
              <a:srgbClr val="FFFFFF"/>
            </a:solidFill>
            <a:ln w="9525">
              <a:solidFill>
                <a:srgbClr val="000000"/>
              </a:solidFill>
              <a:round/>
              <a:headEnd/>
              <a:tailEnd/>
            </a:ln>
          </p:spPr>
          <p:txBody>
            <a:bodyPr/>
            <a:lstStyle/>
            <a:p>
              <a:pPr algn="ctr"/>
              <a:r>
                <a:rPr lang="en-US" sz="1400"/>
                <a:t>1</a:t>
              </a:r>
              <a:endParaRPr lang="en-US" sz="2400"/>
            </a:p>
          </p:txBody>
        </p:sp>
        <p:sp>
          <p:nvSpPr>
            <p:cNvPr id="192525" name="Line 13"/>
            <p:cNvSpPr>
              <a:spLocks noChangeShapeType="1"/>
            </p:cNvSpPr>
            <p:nvPr/>
          </p:nvSpPr>
          <p:spPr bwMode="auto">
            <a:xfrm>
              <a:off x="4761" y="7564"/>
              <a:ext cx="360" cy="540"/>
            </a:xfrm>
            <a:prstGeom prst="line">
              <a:avLst/>
            </a:prstGeom>
            <a:noFill/>
            <a:ln w="9525">
              <a:solidFill>
                <a:srgbClr val="000000"/>
              </a:solidFill>
              <a:round/>
              <a:headEnd/>
              <a:tailEnd/>
            </a:ln>
          </p:spPr>
          <p:txBody>
            <a:bodyPr/>
            <a:lstStyle/>
            <a:p>
              <a:endParaRPr lang="en-US"/>
            </a:p>
          </p:txBody>
        </p:sp>
        <p:sp>
          <p:nvSpPr>
            <p:cNvPr id="192526" name="Line 14"/>
            <p:cNvSpPr>
              <a:spLocks noChangeShapeType="1"/>
            </p:cNvSpPr>
            <p:nvPr/>
          </p:nvSpPr>
          <p:spPr bwMode="auto">
            <a:xfrm flipH="1">
              <a:off x="7461" y="7564"/>
              <a:ext cx="360" cy="540"/>
            </a:xfrm>
            <a:prstGeom prst="line">
              <a:avLst/>
            </a:prstGeom>
            <a:noFill/>
            <a:ln w="9525">
              <a:solidFill>
                <a:srgbClr val="000000"/>
              </a:solidFill>
              <a:round/>
              <a:headEnd/>
              <a:tailEnd/>
            </a:ln>
          </p:spPr>
          <p:txBody>
            <a:bodyPr/>
            <a:lstStyle/>
            <a:p>
              <a:endParaRPr lang="en-US"/>
            </a:p>
          </p:txBody>
        </p:sp>
        <p:sp>
          <p:nvSpPr>
            <p:cNvPr id="192527" name="Line 15"/>
            <p:cNvSpPr>
              <a:spLocks noChangeShapeType="1"/>
            </p:cNvSpPr>
            <p:nvPr/>
          </p:nvSpPr>
          <p:spPr bwMode="auto">
            <a:xfrm>
              <a:off x="8181" y="7564"/>
              <a:ext cx="360" cy="540"/>
            </a:xfrm>
            <a:prstGeom prst="line">
              <a:avLst/>
            </a:prstGeom>
            <a:noFill/>
            <a:ln w="9525">
              <a:solidFill>
                <a:srgbClr val="000000"/>
              </a:solidFill>
              <a:round/>
              <a:headEnd/>
              <a:tailEnd/>
            </a:ln>
          </p:spPr>
          <p:txBody>
            <a:bodyPr/>
            <a:lstStyle/>
            <a:p>
              <a:endParaRPr lang="en-US"/>
            </a:p>
          </p:txBody>
        </p:sp>
        <p:sp>
          <p:nvSpPr>
            <p:cNvPr id="192528" name="Line 16"/>
            <p:cNvSpPr>
              <a:spLocks noChangeShapeType="1"/>
            </p:cNvSpPr>
            <p:nvPr/>
          </p:nvSpPr>
          <p:spPr bwMode="auto">
            <a:xfrm>
              <a:off x="6201" y="8284"/>
              <a:ext cx="720" cy="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noChangeArrowheads="1"/>
          </p:cNvSpPr>
          <p:nvPr>
            <p:ph idx="1"/>
          </p:nvPr>
        </p:nvSpPr>
        <p:spPr/>
        <p:txBody>
          <a:bodyPr/>
          <a:lstStyle/>
          <a:p>
            <a:r>
              <a:rPr lang="en-US" smtClean="0"/>
              <a:t>If the node to be deleted has only one child, you cannot simply make the link of the parent to nil as you did in the case of a leaf node. </a:t>
            </a:r>
          </a:p>
          <a:p>
            <a:endParaRPr lang="en-US" smtClean="0"/>
          </a:p>
          <a:p>
            <a:r>
              <a:rPr lang="en-US" smtClean="0"/>
              <a:t>Because if you do so, you will lose all of the descendants of the node that you are deleting from the tree. </a:t>
            </a:r>
          </a:p>
          <a:p>
            <a:endParaRPr lang="en-US" smtClean="0"/>
          </a:p>
          <a:p>
            <a:r>
              <a:rPr lang="en-US" smtClean="0"/>
              <a:t>So, you need to adjust the link from the parent of deleted node to point to the child of the node you intend to delete. You can subsequently dispose of the deleted node. </a:t>
            </a:r>
          </a:p>
        </p:txBody>
      </p:sp>
      <p:sp>
        <p:nvSpPr>
          <p:cNvPr id="1788930" name="Rectangle 2"/>
          <p:cNvSpPr>
            <a:spLocks noGrp="1" noChangeArrowheads="1"/>
          </p:cNvSpPr>
          <p:nvPr>
            <p:ph type="title"/>
          </p:nvPr>
        </p:nvSpPr>
        <p:spPr/>
        <p:txBody>
          <a:bodyPr/>
          <a:lstStyle/>
          <a:p>
            <a:pPr fontAlgn="auto">
              <a:spcAft>
                <a:spcPts val="0"/>
              </a:spcAft>
              <a:defRPr/>
            </a:pPr>
            <a:r>
              <a:rPr lang="en-US" sz="2800"/>
              <a:t>Case II – Deletion Of a Node </a:t>
            </a:r>
            <a:br>
              <a:rPr lang="en-US" sz="2800"/>
            </a:br>
            <a:r>
              <a:rPr lang="en-US" sz="2800"/>
              <a:t>With a Single Child</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noChangeArrowheads="1"/>
          </p:cNvSpPr>
          <p:nvPr>
            <p:ph idx="1"/>
          </p:nvPr>
        </p:nvSpPr>
        <p:spPr/>
        <p:txBody>
          <a:bodyPr/>
          <a:lstStyle/>
          <a:p>
            <a:endParaRPr lang="en-US" smtClean="0"/>
          </a:p>
        </p:txBody>
      </p:sp>
      <p:sp>
        <p:nvSpPr>
          <p:cNvPr id="1789954" name="Rectangle 2"/>
          <p:cNvSpPr>
            <a:spLocks noGrp="1" noChangeArrowheads="1"/>
          </p:cNvSpPr>
          <p:nvPr>
            <p:ph type="title"/>
          </p:nvPr>
        </p:nvSpPr>
        <p:spPr/>
        <p:txBody>
          <a:bodyPr/>
          <a:lstStyle/>
          <a:p>
            <a:pPr fontAlgn="auto">
              <a:spcAft>
                <a:spcPts val="0"/>
              </a:spcAft>
              <a:defRPr/>
            </a:pPr>
            <a:r>
              <a:rPr lang="en-US" sz="2800"/>
              <a:t>Case II – Deletion Of a Node </a:t>
            </a:r>
            <a:br>
              <a:rPr lang="en-US" sz="2800"/>
            </a:br>
            <a:r>
              <a:rPr lang="en-US" sz="2800"/>
              <a:t>With a Single Child</a:t>
            </a:r>
          </a:p>
        </p:txBody>
      </p:sp>
      <p:grpSp>
        <p:nvGrpSpPr>
          <p:cNvPr id="194564" name="Group 4"/>
          <p:cNvGrpSpPr>
            <a:grpSpLocks/>
          </p:cNvGrpSpPr>
          <p:nvPr/>
        </p:nvGrpSpPr>
        <p:grpSpPr bwMode="auto">
          <a:xfrm>
            <a:off x="1600200" y="1752600"/>
            <a:ext cx="6400800" cy="2514600"/>
            <a:chOff x="2781" y="1264"/>
            <a:chExt cx="8640" cy="3060"/>
          </a:xfrm>
        </p:grpSpPr>
        <p:grpSp>
          <p:nvGrpSpPr>
            <p:cNvPr id="194566" name="Group 5"/>
            <p:cNvGrpSpPr>
              <a:grpSpLocks/>
            </p:cNvGrpSpPr>
            <p:nvPr/>
          </p:nvGrpSpPr>
          <p:grpSpPr bwMode="auto">
            <a:xfrm>
              <a:off x="2781" y="1264"/>
              <a:ext cx="4140" cy="2880"/>
              <a:chOff x="3141" y="12244"/>
              <a:chExt cx="4140" cy="2880"/>
            </a:xfrm>
          </p:grpSpPr>
          <p:sp>
            <p:nvSpPr>
              <p:cNvPr id="194579" name="Text Box 6"/>
              <p:cNvSpPr txBox="1">
                <a:spLocks noChangeArrowheads="1"/>
              </p:cNvSpPr>
              <p:nvPr/>
            </p:nvSpPr>
            <p:spPr bwMode="auto">
              <a:xfrm>
                <a:off x="3141" y="13504"/>
                <a:ext cx="2160" cy="360"/>
              </a:xfrm>
              <a:prstGeom prst="rect">
                <a:avLst/>
              </a:prstGeom>
              <a:solidFill>
                <a:srgbClr val="FFFFFF"/>
              </a:solidFill>
              <a:ln w="9525">
                <a:noFill/>
                <a:miter lim="800000"/>
                <a:headEnd/>
                <a:tailEnd/>
              </a:ln>
            </p:spPr>
            <p:txBody>
              <a:bodyPr/>
              <a:lstStyle/>
              <a:p>
                <a:r>
                  <a:rPr lang="en-US" sz="1000"/>
                  <a:t>Node to be deleted</a:t>
                </a:r>
                <a:endParaRPr lang="en-US" sz="2400"/>
              </a:p>
            </p:txBody>
          </p:sp>
          <p:sp>
            <p:nvSpPr>
              <p:cNvPr id="194580" name="Oval 7"/>
              <p:cNvSpPr>
                <a:spLocks noChangeArrowheads="1"/>
              </p:cNvSpPr>
              <p:nvPr/>
            </p:nvSpPr>
            <p:spPr bwMode="auto">
              <a:xfrm>
                <a:off x="5841" y="12244"/>
                <a:ext cx="720" cy="720"/>
              </a:xfrm>
              <a:prstGeom prst="ellipse">
                <a:avLst/>
              </a:prstGeom>
              <a:solidFill>
                <a:srgbClr val="FFFFFF"/>
              </a:solidFill>
              <a:ln w="9525">
                <a:solidFill>
                  <a:srgbClr val="000000"/>
                </a:solidFill>
                <a:round/>
                <a:headEnd/>
                <a:tailEnd/>
              </a:ln>
            </p:spPr>
            <p:txBody>
              <a:bodyPr/>
              <a:lstStyle/>
              <a:p>
                <a:pPr algn="ctr"/>
                <a:r>
                  <a:rPr lang="en-US" sz="1400"/>
                  <a:t>5</a:t>
                </a:r>
                <a:endParaRPr lang="en-US" sz="2400"/>
              </a:p>
            </p:txBody>
          </p:sp>
          <p:sp>
            <p:nvSpPr>
              <p:cNvPr id="194581" name="Line 8"/>
              <p:cNvSpPr>
                <a:spLocks noChangeShapeType="1"/>
              </p:cNvSpPr>
              <p:nvPr/>
            </p:nvSpPr>
            <p:spPr bwMode="auto">
              <a:xfrm flipH="1">
                <a:off x="5661" y="12964"/>
                <a:ext cx="360" cy="540"/>
              </a:xfrm>
              <a:prstGeom prst="line">
                <a:avLst/>
              </a:prstGeom>
              <a:noFill/>
              <a:ln w="9525">
                <a:solidFill>
                  <a:srgbClr val="000000"/>
                </a:solidFill>
                <a:round/>
                <a:headEnd/>
                <a:tailEnd/>
              </a:ln>
            </p:spPr>
            <p:txBody>
              <a:bodyPr/>
              <a:lstStyle/>
              <a:p>
                <a:endParaRPr lang="en-US"/>
              </a:p>
            </p:txBody>
          </p:sp>
          <p:sp>
            <p:nvSpPr>
              <p:cNvPr id="194582" name="Oval 9"/>
              <p:cNvSpPr>
                <a:spLocks noChangeArrowheads="1"/>
              </p:cNvSpPr>
              <p:nvPr/>
            </p:nvSpPr>
            <p:spPr bwMode="auto">
              <a:xfrm>
                <a:off x="6561" y="13504"/>
                <a:ext cx="720" cy="720"/>
              </a:xfrm>
              <a:prstGeom prst="ellipse">
                <a:avLst/>
              </a:prstGeom>
              <a:solidFill>
                <a:srgbClr val="FFFFFF"/>
              </a:solidFill>
              <a:ln w="9525">
                <a:solidFill>
                  <a:srgbClr val="000000"/>
                </a:solidFill>
                <a:round/>
                <a:headEnd/>
                <a:tailEnd/>
              </a:ln>
            </p:spPr>
            <p:txBody>
              <a:bodyPr/>
              <a:lstStyle/>
              <a:p>
                <a:pPr algn="ctr"/>
                <a:r>
                  <a:rPr lang="en-US" sz="1400"/>
                  <a:t>4</a:t>
                </a:r>
                <a:endParaRPr lang="en-US" sz="2400"/>
              </a:p>
            </p:txBody>
          </p:sp>
          <p:sp>
            <p:nvSpPr>
              <p:cNvPr id="194583" name="Oval 10"/>
              <p:cNvSpPr>
                <a:spLocks noChangeArrowheads="1"/>
              </p:cNvSpPr>
              <p:nvPr/>
            </p:nvSpPr>
            <p:spPr bwMode="auto">
              <a:xfrm>
                <a:off x="5121" y="13504"/>
                <a:ext cx="720" cy="720"/>
              </a:xfrm>
              <a:prstGeom prst="ellipse">
                <a:avLst/>
              </a:prstGeom>
              <a:solidFill>
                <a:srgbClr val="FFFFFF"/>
              </a:solidFill>
              <a:ln w="9525">
                <a:solidFill>
                  <a:srgbClr val="000000"/>
                </a:solidFill>
                <a:round/>
                <a:headEnd/>
                <a:tailEnd/>
              </a:ln>
            </p:spPr>
            <p:txBody>
              <a:bodyPr/>
              <a:lstStyle/>
              <a:p>
                <a:pPr algn="ctr"/>
                <a:r>
                  <a:rPr lang="en-US" sz="1400"/>
                  <a:t>3</a:t>
                </a:r>
                <a:endParaRPr lang="en-US" sz="2400"/>
              </a:p>
            </p:txBody>
          </p:sp>
          <p:sp>
            <p:nvSpPr>
              <p:cNvPr id="194584" name="Line 11"/>
              <p:cNvSpPr>
                <a:spLocks noChangeShapeType="1"/>
              </p:cNvSpPr>
              <p:nvPr/>
            </p:nvSpPr>
            <p:spPr bwMode="auto">
              <a:xfrm>
                <a:off x="6381" y="12964"/>
                <a:ext cx="360" cy="540"/>
              </a:xfrm>
              <a:prstGeom prst="line">
                <a:avLst/>
              </a:prstGeom>
              <a:noFill/>
              <a:ln w="9525">
                <a:solidFill>
                  <a:srgbClr val="000000"/>
                </a:solidFill>
                <a:round/>
                <a:headEnd/>
                <a:tailEnd/>
              </a:ln>
            </p:spPr>
            <p:txBody>
              <a:bodyPr/>
              <a:lstStyle/>
              <a:p>
                <a:endParaRPr lang="en-US"/>
              </a:p>
            </p:txBody>
          </p:sp>
          <p:sp>
            <p:nvSpPr>
              <p:cNvPr id="194585" name="Oval 12"/>
              <p:cNvSpPr>
                <a:spLocks noChangeArrowheads="1"/>
              </p:cNvSpPr>
              <p:nvPr/>
            </p:nvSpPr>
            <p:spPr bwMode="auto">
              <a:xfrm>
                <a:off x="4401" y="14404"/>
                <a:ext cx="720" cy="720"/>
              </a:xfrm>
              <a:prstGeom prst="ellipse">
                <a:avLst/>
              </a:prstGeom>
              <a:solidFill>
                <a:srgbClr val="FFFFFF"/>
              </a:solidFill>
              <a:ln w="9525">
                <a:solidFill>
                  <a:srgbClr val="000000"/>
                </a:solidFill>
                <a:round/>
                <a:headEnd/>
                <a:tailEnd/>
              </a:ln>
            </p:spPr>
            <p:txBody>
              <a:bodyPr/>
              <a:lstStyle/>
              <a:p>
                <a:pPr algn="ctr"/>
                <a:r>
                  <a:rPr lang="en-US" sz="1400"/>
                  <a:t>2</a:t>
                </a:r>
                <a:endParaRPr lang="en-US" sz="2400"/>
              </a:p>
            </p:txBody>
          </p:sp>
          <p:sp>
            <p:nvSpPr>
              <p:cNvPr id="194586" name="Line 13"/>
              <p:cNvSpPr>
                <a:spLocks noChangeShapeType="1"/>
              </p:cNvSpPr>
              <p:nvPr/>
            </p:nvSpPr>
            <p:spPr bwMode="auto">
              <a:xfrm flipH="1">
                <a:off x="4941" y="14224"/>
                <a:ext cx="360" cy="360"/>
              </a:xfrm>
              <a:prstGeom prst="line">
                <a:avLst/>
              </a:prstGeom>
              <a:noFill/>
              <a:ln w="9525">
                <a:solidFill>
                  <a:srgbClr val="000000"/>
                </a:solidFill>
                <a:round/>
                <a:headEnd/>
                <a:tailEnd/>
              </a:ln>
            </p:spPr>
            <p:txBody>
              <a:bodyPr/>
              <a:lstStyle/>
              <a:p>
                <a:endParaRPr lang="en-US"/>
              </a:p>
            </p:txBody>
          </p:sp>
          <p:sp>
            <p:nvSpPr>
              <p:cNvPr id="194587" name="Line 14"/>
              <p:cNvSpPr>
                <a:spLocks noChangeShapeType="1"/>
              </p:cNvSpPr>
              <p:nvPr/>
            </p:nvSpPr>
            <p:spPr bwMode="auto">
              <a:xfrm>
                <a:off x="3861" y="13864"/>
                <a:ext cx="1260" cy="0"/>
              </a:xfrm>
              <a:prstGeom prst="line">
                <a:avLst/>
              </a:prstGeom>
              <a:noFill/>
              <a:ln w="9525">
                <a:solidFill>
                  <a:srgbClr val="000000"/>
                </a:solidFill>
                <a:round/>
                <a:headEnd/>
                <a:tailEnd type="triangle" w="med" len="med"/>
              </a:ln>
            </p:spPr>
            <p:txBody>
              <a:bodyPr/>
              <a:lstStyle/>
              <a:p>
                <a:endParaRPr lang="en-US"/>
              </a:p>
            </p:txBody>
          </p:sp>
        </p:grpSp>
        <p:grpSp>
          <p:nvGrpSpPr>
            <p:cNvPr id="194567" name="Group 15"/>
            <p:cNvGrpSpPr>
              <a:grpSpLocks/>
            </p:cNvGrpSpPr>
            <p:nvPr/>
          </p:nvGrpSpPr>
          <p:grpSpPr bwMode="auto">
            <a:xfrm>
              <a:off x="7281" y="1444"/>
              <a:ext cx="4140" cy="2880"/>
              <a:chOff x="7101" y="12424"/>
              <a:chExt cx="4140" cy="2880"/>
            </a:xfrm>
          </p:grpSpPr>
          <p:grpSp>
            <p:nvGrpSpPr>
              <p:cNvPr id="194568" name="Group 16"/>
              <p:cNvGrpSpPr>
                <a:grpSpLocks/>
              </p:cNvGrpSpPr>
              <p:nvPr/>
            </p:nvGrpSpPr>
            <p:grpSpPr bwMode="auto">
              <a:xfrm>
                <a:off x="7101" y="12424"/>
                <a:ext cx="4140" cy="2880"/>
                <a:chOff x="3141" y="12244"/>
                <a:chExt cx="4140" cy="2880"/>
              </a:xfrm>
            </p:grpSpPr>
            <p:sp>
              <p:nvSpPr>
                <p:cNvPr id="194570" name="Text Box 17"/>
                <p:cNvSpPr txBox="1">
                  <a:spLocks noChangeArrowheads="1"/>
                </p:cNvSpPr>
                <p:nvPr/>
              </p:nvSpPr>
              <p:spPr bwMode="auto">
                <a:xfrm>
                  <a:off x="3141" y="13504"/>
                  <a:ext cx="2160" cy="360"/>
                </a:xfrm>
                <a:prstGeom prst="rect">
                  <a:avLst/>
                </a:prstGeom>
                <a:solidFill>
                  <a:srgbClr val="FFFFFF"/>
                </a:solidFill>
                <a:ln w="9525">
                  <a:noFill/>
                  <a:miter lim="800000"/>
                  <a:headEnd/>
                  <a:tailEnd/>
                </a:ln>
              </p:spPr>
              <p:txBody>
                <a:bodyPr/>
                <a:lstStyle/>
                <a:p>
                  <a:r>
                    <a:rPr lang="en-US" sz="1000"/>
                    <a:t>Node to be deleted</a:t>
                  </a:r>
                  <a:endParaRPr lang="en-US" sz="2400"/>
                </a:p>
              </p:txBody>
            </p:sp>
            <p:sp>
              <p:nvSpPr>
                <p:cNvPr id="194571" name="Oval 18"/>
                <p:cNvSpPr>
                  <a:spLocks noChangeArrowheads="1"/>
                </p:cNvSpPr>
                <p:nvPr/>
              </p:nvSpPr>
              <p:spPr bwMode="auto">
                <a:xfrm>
                  <a:off x="5841" y="12244"/>
                  <a:ext cx="720" cy="720"/>
                </a:xfrm>
                <a:prstGeom prst="ellipse">
                  <a:avLst/>
                </a:prstGeom>
                <a:solidFill>
                  <a:srgbClr val="FFFFFF"/>
                </a:solidFill>
                <a:ln w="9525">
                  <a:solidFill>
                    <a:srgbClr val="000000"/>
                  </a:solidFill>
                  <a:round/>
                  <a:headEnd/>
                  <a:tailEnd/>
                </a:ln>
              </p:spPr>
              <p:txBody>
                <a:bodyPr/>
                <a:lstStyle/>
                <a:p>
                  <a:pPr algn="ctr"/>
                  <a:r>
                    <a:rPr lang="en-US" sz="1400"/>
                    <a:t>5</a:t>
                  </a:r>
                  <a:endParaRPr lang="en-US" sz="2400"/>
                </a:p>
              </p:txBody>
            </p:sp>
            <p:sp>
              <p:nvSpPr>
                <p:cNvPr id="194572" name="Line 19"/>
                <p:cNvSpPr>
                  <a:spLocks noChangeShapeType="1"/>
                </p:cNvSpPr>
                <p:nvPr/>
              </p:nvSpPr>
              <p:spPr bwMode="auto">
                <a:xfrm flipH="1">
                  <a:off x="5661" y="12964"/>
                  <a:ext cx="360" cy="540"/>
                </a:xfrm>
                <a:prstGeom prst="line">
                  <a:avLst/>
                </a:prstGeom>
                <a:noFill/>
                <a:ln w="9525">
                  <a:solidFill>
                    <a:srgbClr val="000000"/>
                  </a:solidFill>
                  <a:round/>
                  <a:headEnd/>
                  <a:tailEnd/>
                </a:ln>
              </p:spPr>
              <p:txBody>
                <a:bodyPr/>
                <a:lstStyle/>
                <a:p>
                  <a:endParaRPr lang="en-US"/>
                </a:p>
              </p:txBody>
            </p:sp>
            <p:sp>
              <p:nvSpPr>
                <p:cNvPr id="194573" name="Oval 20"/>
                <p:cNvSpPr>
                  <a:spLocks noChangeArrowheads="1"/>
                </p:cNvSpPr>
                <p:nvPr/>
              </p:nvSpPr>
              <p:spPr bwMode="auto">
                <a:xfrm>
                  <a:off x="6561" y="13504"/>
                  <a:ext cx="720" cy="720"/>
                </a:xfrm>
                <a:prstGeom prst="ellipse">
                  <a:avLst/>
                </a:prstGeom>
                <a:solidFill>
                  <a:srgbClr val="FFFFFF"/>
                </a:solidFill>
                <a:ln w="9525">
                  <a:solidFill>
                    <a:srgbClr val="000000"/>
                  </a:solidFill>
                  <a:round/>
                  <a:headEnd/>
                  <a:tailEnd/>
                </a:ln>
              </p:spPr>
              <p:txBody>
                <a:bodyPr/>
                <a:lstStyle/>
                <a:p>
                  <a:pPr algn="ctr"/>
                  <a:r>
                    <a:rPr lang="en-US" sz="1400"/>
                    <a:t>4</a:t>
                  </a:r>
                  <a:endParaRPr lang="en-US" sz="2400"/>
                </a:p>
              </p:txBody>
            </p:sp>
            <p:sp>
              <p:nvSpPr>
                <p:cNvPr id="194574" name="Oval 21"/>
                <p:cNvSpPr>
                  <a:spLocks noChangeArrowheads="1"/>
                </p:cNvSpPr>
                <p:nvPr/>
              </p:nvSpPr>
              <p:spPr bwMode="auto">
                <a:xfrm>
                  <a:off x="5121" y="13504"/>
                  <a:ext cx="720" cy="720"/>
                </a:xfrm>
                <a:prstGeom prst="ellipse">
                  <a:avLst/>
                </a:prstGeom>
                <a:solidFill>
                  <a:srgbClr val="FFFFFF"/>
                </a:solidFill>
                <a:ln w="9525">
                  <a:solidFill>
                    <a:srgbClr val="000000"/>
                  </a:solidFill>
                  <a:round/>
                  <a:headEnd/>
                  <a:tailEnd/>
                </a:ln>
              </p:spPr>
              <p:txBody>
                <a:bodyPr/>
                <a:lstStyle/>
                <a:p>
                  <a:pPr algn="ctr"/>
                  <a:r>
                    <a:rPr lang="en-US" sz="1400"/>
                    <a:t>3</a:t>
                  </a:r>
                  <a:endParaRPr lang="en-US" sz="2400"/>
                </a:p>
              </p:txBody>
            </p:sp>
            <p:sp>
              <p:nvSpPr>
                <p:cNvPr id="194575" name="Line 22"/>
                <p:cNvSpPr>
                  <a:spLocks noChangeShapeType="1"/>
                </p:cNvSpPr>
                <p:nvPr/>
              </p:nvSpPr>
              <p:spPr bwMode="auto">
                <a:xfrm>
                  <a:off x="6381" y="12964"/>
                  <a:ext cx="360" cy="540"/>
                </a:xfrm>
                <a:prstGeom prst="line">
                  <a:avLst/>
                </a:prstGeom>
                <a:noFill/>
                <a:ln w="9525">
                  <a:solidFill>
                    <a:srgbClr val="000000"/>
                  </a:solidFill>
                  <a:round/>
                  <a:headEnd/>
                  <a:tailEnd/>
                </a:ln>
              </p:spPr>
              <p:txBody>
                <a:bodyPr/>
                <a:lstStyle/>
                <a:p>
                  <a:endParaRPr lang="en-US"/>
                </a:p>
              </p:txBody>
            </p:sp>
            <p:sp>
              <p:nvSpPr>
                <p:cNvPr id="194576" name="Oval 23"/>
                <p:cNvSpPr>
                  <a:spLocks noChangeArrowheads="1"/>
                </p:cNvSpPr>
                <p:nvPr/>
              </p:nvSpPr>
              <p:spPr bwMode="auto">
                <a:xfrm>
                  <a:off x="4401" y="14404"/>
                  <a:ext cx="720" cy="720"/>
                </a:xfrm>
                <a:prstGeom prst="ellipse">
                  <a:avLst/>
                </a:prstGeom>
                <a:solidFill>
                  <a:srgbClr val="FFFFFF"/>
                </a:solidFill>
                <a:ln w="9525">
                  <a:solidFill>
                    <a:srgbClr val="000000"/>
                  </a:solidFill>
                  <a:round/>
                  <a:headEnd/>
                  <a:tailEnd/>
                </a:ln>
              </p:spPr>
              <p:txBody>
                <a:bodyPr/>
                <a:lstStyle/>
                <a:p>
                  <a:pPr algn="ctr"/>
                  <a:r>
                    <a:rPr lang="en-US" sz="1400"/>
                    <a:t>2</a:t>
                  </a:r>
                  <a:endParaRPr lang="en-US" sz="2400"/>
                </a:p>
              </p:txBody>
            </p:sp>
            <p:sp>
              <p:nvSpPr>
                <p:cNvPr id="194577" name="Line 24"/>
                <p:cNvSpPr>
                  <a:spLocks noChangeShapeType="1"/>
                </p:cNvSpPr>
                <p:nvPr/>
              </p:nvSpPr>
              <p:spPr bwMode="auto">
                <a:xfrm flipH="1">
                  <a:off x="4941" y="14224"/>
                  <a:ext cx="360" cy="360"/>
                </a:xfrm>
                <a:prstGeom prst="line">
                  <a:avLst/>
                </a:prstGeom>
                <a:noFill/>
                <a:ln w="9525">
                  <a:solidFill>
                    <a:srgbClr val="000000"/>
                  </a:solidFill>
                  <a:round/>
                  <a:headEnd/>
                  <a:tailEnd/>
                </a:ln>
              </p:spPr>
              <p:txBody>
                <a:bodyPr/>
                <a:lstStyle/>
                <a:p>
                  <a:endParaRPr lang="en-US"/>
                </a:p>
              </p:txBody>
            </p:sp>
            <p:sp>
              <p:nvSpPr>
                <p:cNvPr id="194578" name="Line 25"/>
                <p:cNvSpPr>
                  <a:spLocks noChangeShapeType="1"/>
                </p:cNvSpPr>
                <p:nvPr/>
              </p:nvSpPr>
              <p:spPr bwMode="auto">
                <a:xfrm>
                  <a:off x="3861" y="13864"/>
                  <a:ext cx="1260" cy="0"/>
                </a:xfrm>
                <a:prstGeom prst="line">
                  <a:avLst/>
                </a:prstGeom>
                <a:noFill/>
                <a:ln w="9525">
                  <a:solidFill>
                    <a:srgbClr val="000000"/>
                  </a:solidFill>
                  <a:round/>
                  <a:headEnd/>
                  <a:tailEnd type="triangle" w="med" len="med"/>
                </a:ln>
              </p:spPr>
              <p:txBody>
                <a:bodyPr/>
                <a:lstStyle/>
                <a:p>
                  <a:endParaRPr lang="en-US"/>
                </a:p>
              </p:txBody>
            </p:sp>
          </p:grpSp>
          <p:sp>
            <p:nvSpPr>
              <p:cNvPr id="194569" name="Arc 26"/>
              <p:cNvSpPr>
                <a:spLocks/>
              </p:cNvSpPr>
              <p:nvPr/>
            </p:nvSpPr>
            <p:spPr bwMode="auto">
              <a:xfrm rot="4868188" flipH="1" flipV="1">
                <a:off x="8220" y="12588"/>
                <a:ext cx="2085" cy="2160"/>
              </a:xfrm>
              <a:custGeom>
                <a:avLst/>
                <a:gdLst>
                  <a:gd name="T0" fmla="*/ 0 w 21258"/>
                  <a:gd name="T1" fmla="*/ 0 h 21600"/>
                  <a:gd name="T2" fmla="*/ 2085 w 21258"/>
                  <a:gd name="T3" fmla="*/ 1777 h 21600"/>
                  <a:gd name="T4" fmla="*/ 0 w 21258"/>
                  <a:gd name="T5" fmla="*/ 2160 h 21600"/>
                  <a:gd name="T6" fmla="*/ 0 60000 65536"/>
                  <a:gd name="T7" fmla="*/ 0 60000 65536"/>
                  <a:gd name="T8" fmla="*/ 0 60000 65536"/>
                  <a:gd name="T9" fmla="*/ 0 w 21258"/>
                  <a:gd name="T10" fmla="*/ 0 h 21600"/>
                  <a:gd name="T11" fmla="*/ 21258 w 21258"/>
                  <a:gd name="T12" fmla="*/ 21600 h 21600"/>
                </a:gdLst>
                <a:ahLst/>
                <a:cxnLst>
                  <a:cxn ang="T6">
                    <a:pos x="T0" y="T1"/>
                  </a:cxn>
                  <a:cxn ang="T7">
                    <a:pos x="T2" y="T3"/>
                  </a:cxn>
                  <a:cxn ang="T8">
                    <a:pos x="T4" y="T5"/>
                  </a:cxn>
                </a:cxnLst>
                <a:rect l="T9" t="T10" r="T11" b="T12"/>
                <a:pathLst>
                  <a:path w="21258" h="21600" fill="none" extrusionOk="0">
                    <a:moveTo>
                      <a:pt x="-1" y="0"/>
                    </a:moveTo>
                    <a:cubicBezTo>
                      <a:pt x="10453" y="0"/>
                      <a:pt x="19406" y="7485"/>
                      <a:pt x="21258" y="17772"/>
                    </a:cubicBezTo>
                  </a:path>
                  <a:path w="21258" h="21600" stroke="0" extrusionOk="0">
                    <a:moveTo>
                      <a:pt x="-1" y="0"/>
                    </a:moveTo>
                    <a:cubicBezTo>
                      <a:pt x="10453" y="0"/>
                      <a:pt x="19406" y="7485"/>
                      <a:pt x="21258" y="17772"/>
                    </a:cubicBezTo>
                    <a:lnTo>
                      <a:pt x="0" y="21600"/>
                    </a:lnTo>
                    <a:close/>
                  </a:path>
                </a:pathLst>
              </a:custGeom>
              <a:noFill/>
              <a:ln w="9525">
                <a:solidFill>
                  <a:srgbClr val="000000"/>
                </a:solidFill>
                <a:round/>
                <a:headEnd type="triangle" w="med" len="med"/>
                <a:tailEnd type="triangle" w="med" len="med"/>
              </a:ln>
            </p:spPr>
            <p:txBody>
              <a:bodyPr/>
              <a:lstStyle/>
              <a:p>
                <a:endParaRPr lang="en-US"/>
              </a:p>
            </p:txBody>
          </p:sp>
        </p:grpSp>
      </p:grpSp>
      <p:sp>
        <p:nvSpPr>
          <p:cNvPr id="194565" name="Text Box 27"/>
          <p:cNvSpPr txBox="1">
            <a:spLocks noChangeArrowheads="1"/>
          </p:cNvSpPr>
          <p:nvPr/>
        </p:nvSpPr>
        <p:spPr bwMode="auto">
          <a:xfrm>
            <a:off x="1143000" y="4556125"/>
            <a:ext cx="6858000" cy="1311275"/>
          </a:xfrm>
          <a:prstGeom prst="rect">
            <a:avLst/>
          </a:prstGeom>
          <a:noFill/>
          <a:ln w="9525" algn="ctr">
            <a:noFill/>
            <a:miter lim="800000"/>
            <a:headEnd/>
            <a:tailEnd/>
          </a:ln>
        </p:spPr>
        <p:txBody>
          <a:bodyPr>
            <a:spAutoFit/>
          </a:bodyPr>
          <a:lstStyle/>
          <a:p>
            <a:pPr>
              <a:spcBef>
                <a:spcPct val="50000"/>
              </a:spcBef>
            </a:pPr>
            <a:r>
              <a:rPr lang="en-US" sz="2000"/>
              <a:t>To delete node containing the value 3, where the right subtree of 3 is empty, we simply make the link of the parent of the node with the value 3 (node with value 5) point to the child of 3 (node with the value 2).</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noChangeArrowheads="1"/>
          </p:cNvSpPr>
          <p:nvPr>
            <p:ph idx="1"/>
          </p:nvPr>
        </p:nvSpPr>
        <p:spPr/>
        <p:txBody>
          <a:bodyPr/>
          <a:lstStyle/>
          <a:p>
            <a:r>
              <a:rPr lang="en-US" smtClean="0"/>
              <a:t>Complications arise when you have to delete a node with two children. </a:t>
            </a:r>
          </a:p>
          <a:p>
            <a:endParaRPr lang="en-US" smtClean="0"/>
          </a:p>
          <a:p>
            <a:r>
              <a:rPr lang="en-US" smtClean="0"/>
              <a:t>There is no way you can make the parent of the deleted node to point to both of the children of the deleted node. </a:t>
            </a:r>
          </a:p>
          <a:p>
            <a:endParaRPr lang="en-US" smtClean="0"/>
          </a:p>
          <a:p>
            <a:r>
              <a:rPr lang="en-US" smtClean="0"/>
              <a:t>So, you attach one of the subtrees of the node to be deleted to the parent, and then link the other subtree onto the appropriate node of the first subtree. </a:t>
            </a:r>
          </a:p>
        </p:txBody>
      </p:sp>
      <p:sp>
        <p:nvSpPr>
          <p:cNvPr id="1790978" name="Rectangle 2"/>
          <p:cNvSpPr>
            <a:spLocks noGrp="1" noChangeArrowheads="1"/>
          </p:cNvSpPr>
          <p:nvPr>
            <p:ph type="title"/>
          </p:nvPr>
        </p:nvSpPr>
        <p:spPr/>
        <p:txBody>
          <a:bodyPr/>
          <a:lstStyle/>
          <a:p>
            <a:pPr fontAlgn="auto">
              <a:spcAft>
                <a:spcPts val="0"/>
              </a:spcAft>
              <a:defRPr/>
            </a:pPr>
            <a:r>
              <a:rPr lang="en-US" sz="2800"/>
              <a:t>Case III – Deletion Of a Node </a:t>
            </a:r>
            <a:br>
              <a:rPr lang="en-US" sz="2800"/>
            </a:br>
            <a:r>
              <a:rPr lang="en-US" sz="2800"/>
              <a:t>With Two Child Nodes</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noChangeArrowheads="1"/>
          </p:cNvSpPr>
          <p:nvPr>
            <p:ph idx="1"/>
          </p:nvPr>
        </p:nvSpPr>
        <p:spPr/>
        <p:txBody>
          <a:bodyPr/>
          <a:lstStyle/>
          <a:p>
            <a:pPr>
              <a:lnSpc>
                <a:spcPct val="90000"/>
              </a:lnSpc>
            </a:pPr>
            <a:r>
              <a:rPr lang="en-US" smtClean="0"/>
              <a:t>You can attach the right subtree to the parent node and then link the left subtree on to the appropriate node of the right subtree. </a:t>
            </a:r>
          </a:p>
          <a:p>
            <a:pPr>
              <a:lnSpc>
                <a:spcPct val="90000"/>
              </a:lnSpc>
            </a:pPr>
            <a:endParaRPr lang="en-US" smtClean="0"/>
          </a:p>
          <a:p>
            <a:pPr>
              <a:lnSpc>
                <a:spcPct val="90000"/>
              </a:lnSpc>
            </a:pPr>
            <a:r>
              <a:rPr lang="en-US" smtClean="0"/>
              <a:t>Therefore, you must attach the left subtree as far to the left as possible. This proper place can be found by going left until an empty left subtree is found. </a:t>
            </a:r>
          </a:p>
          <a:p>
            <a:pPr>
              <a:lnSpc>
                <a:spcPct val="90000"/>
              </a:lnSpc>
            </a:pPr>
            <a:endParaRPr lang="en-US" smtClean="0"/>
          </a:p>
          <a:p>
            <a:pPr>
              <a:lnSpc>
                <a:spcPct val="90000"/>
              </a:lnSpc>
            </a:pPr>
            <a:r>
              <a:rPr lang="en-US" smtClean="0"/>
              <a:t>For example, if you delete the node containing x as shown in the following figure, you make the parent of x (node with the value r) point to the right subtree of x (node containing y) and then go as far left as possible (to the left of the node containing y) and attach the left subtree there.</a:t>
            </a:r>
          </a:p>
        </p:txBody>
      </p:sp>
      <p:sp>
        <p:nvSpPr>
          <p:cNvPr id="1792002" name="Rectangle 2"/>
          <p:cNvSpPr>
            <a:spLocks noGrp="1" noChangeArrowheads="1"/>
          </p:cNvSpPr>
          <p:nvPr>
            <p:ph type="title"/>
          </p:nvPr>
        </p:nvSpPr>
        <p:spPr/>
        <p:txBody>
          <a:bodyPr/>
          <a:lstStyle/>
          <a:p>
            <a:pPr fontAlgn="auto">
              <a:spcAft>
                <a:spcPts val="0"/>
              </a:spcAft>
              <a:defRPr/>
            </a:pPr>
            <a:r>
              <a:rPr lang="en-US" sz="2800"/>
              <a:t>Case III – Deletion Of a Node </a:t>
            </a:r>
            <a:br>
              <a:rPr lang="en-US" sz="2800"/>
            </a:br>
            <a:r>
              <a:rPr lang="en-US" sz="2800"/>
              <a:t>With Two Child Nodes</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noChangeArrowheads="1"/>
          </p:cNvSpPr>
          <p:nvPr>
            <p:ph idx="1"/>
          </p:nvPr>
        </p:nvSpPr>
        <p:spPr/>
        <p:txBody>
          <a:bodyPr/>
          <a:lstStyle/>
          <a:p>
            <a:endParaRPr lang="en-US" smtClean="0"/>
          </a:p>
        </p:txBody>
      </p:sp>
      <p:sp>
        <p:nvSpPr>
          <p:cNvPr id="1793026" name="Rectangle 2"/>
          <p:cNvSpPr>
            <a:spLocks noGrp="1" noChangeArrowheads="1"/>
          </p:cNvSpPr>
          <p:nvPr>
            <p:ph type="title"/>
          </p:nvPr>
        </p:nvSpPr>
        <p:spPr/>
        <p:txBody>
          <a:bodyPr/>
          <a:lstStyle/>
          <a:p>
            <a:pPr fontAlgn="auto">
              <a:spcAft>
                <a:spcPts val="0"/>
              </a:spcAft>
              <a:defRPr/>
            </a:pPr>
            <a:r>
              <a:rPr lang="en-US" sz="2800"/>
              <a:t>Case III – Deletion Of a Node </a:t>
            </a:r>
            <a:br>
              <a:rPr lang="en-US" sz="2800"/>
            </a:br>
            <a:r>
              <a:rPr lang="en-US" sz="2800"/>
              <a:t>With Two Child Nodes</a:t>
            </a:r>
          </a:p>
        </p:txBody>
      </p:sp>
      <p:grpSp>
        <p:nvGrpSpPr>
          <p:cNvPr id="197636" name="Group 4"/>
          <p:cNvGrpSpPr>
            <a:grpSpLocks/>
          </p:cNvGrpSpPr>
          <p:nvPr/>
        </p:nvGrpSpPr>
        <p:grpSpPr bwMode="auto">
          <a:xfrm>
            <a:off x="1295400" y="2209800"/>
            <a:ext cx="6248400" cy="3581400"/>
            <a:chOff x="2241" y="1444"/>
            <a:chExt cx="9000" cy="5940"/>
          </a:xfrm>
        </p:grpSpPr>
        <p:grpSp>
          <p:nvGrpSpPr>
            <p:cNvPr id="197637" name="Group 5"/>
            <p:cNvGrpSpPr>
              <a:grpSpLocks/>
            </p:cNvGrpSpPr>
            <p:nvPr/>
          </p:nvGrpSpPr>
          <p:grpSpPr bwMode="auto">
            <a:xfrm>
              <a:off x="2241" y="1444"/>
              <a:ext cx="4140" cy="5940"/>
              <a:chOff x="2241" y="1444"/>
              <a:chExt cx="4140" cy="5940"/>
            </a:xfrm>
          </p:grpSpPr>
          <p:sp>
            <p:nvSpPr>
              <p:cNvPr id="197653" name="Oval 6"/>
              <p:cNvSpPr>
                <a:spLocks noChangeArrowheads="1"/>
              </p:cNvSpPr>
              <p:nvPr/>
            </p:nvSpPr>
            <p:spPr bwMode="auto">
              <a:xfrm>
                <a:off x="4581" y="3964"/>
                <a:ext cx="720" cy="720"/>
              </a:xfrm>
              <a:prstGeom prst="ellipse">
                <a:avLst/>
              </a:prstGeom>
              <a:solidFill>
                <a:srgbClr val="FFFFFF"/>
              </a:solidFill>
              <a:ln w="9525">
                <a:solidFill>
                  <a:srgbClr val="000000"/>
                </a:solidFill>
                <a:round/>
                <a:headEnd/>
                <a:tailEnd/>
              </a:ln>
            </p:spPr>
            <p:txBody>
              <a:bodyPr/>
              <a:lstStyle/>
              <a:p>
                <a:pPr algn="ctr"/>
                <a:r>
                  <a:rPr lang="en-US" sz="1400"/>
                  <a:t>y</a:t>
                </a:r>
                <a:endParaRPr lang="en-US" sz="2400"/>
              </a:p>
            </p:txBody>
          </p:sp>
          <p:grpSp>
            <p:nvGrpSpPr>
              <p:cNvPr id="197654" name="Group 7"/>
              <p:cNvGrpSpPr>
                <a:grpSpLocks/>
              </p:cNvGrpSpPr>
              <p:nvPr/>
            </p:nvGrpSpPr>
            <p:grpSpPr bwMode="auto">
              <a:xfrm>
                <a:off x="2241" y="1444"/>
                <a:ext cx="4140" cy="5940"/>
                <a:chOff x="2241" y="1444"/>
                <a:chExt cx="4140" cy="5940"/>
              </a:xfrm>
            </p:grpSpPr>
            <p:sp>
              <p:nvSpPr>
                <p:cNvPr id="197655" name="Text Box 8"/>
                <p:cNvSpPr txBox="1">
                  <a:spLocks noChangeArrowheads="1"/>
                </p:cNvSpPr>
                <p:nvPr/>
              </p:nvSpPr>
              <p:spPr bwMode="auto">
                <a:xfrm>
                  <a:off x="4581" y="2704"/>
                  <a:ext cx="1800" cy="360"/>
                </a:xfrm>
                <a:prstGeom prst="rect">
                  <a:avLst/>
                </a:prstGeom>
                <a:solidFill>
                  <a:srgbClr val="FFFFFF"/>
                </a:solidFill>
                <a:ln w="9525">
                  <a:noFill/>
                  <a:miter lim="800000"/>
                  <a:headEnd/>
                  <a:tailEnd/>
                </a:ln>
              </p:spPr>
              <p:txBody>
                <a:bodyPr/>
                <a:lstStyle/>
                <a:p>
                  <a:r>
                    <a:rPr lang="en-US" sz="1200"/>
                    <a:t>Delete node x</a:t>
                  </a:r>
                  <a:endParaRPr lang="en-US" sz="2400"/>
                </a:p>
              </p:txBody>
            </p:sp>
            <p:sp>
              <p:nvSpPr>
                <p:cNvPr id="197656" name="Oval 9"/>
                <p:cNvSpPr>
                  <a:spLocks noChangeArrowheads="1"/>
                </p:cNvSpPr>
                <p:nvPr/>
              </p:nvSpPr>
              <p:spPr bwMode="auto">
                <a:xfrm>
                  <a:off x="3141" y="1444"/>
                  <a:ext cx="720" cy="720"/>
                </a:xfrm>
                <a:prstGeom prst="ellipse">
                  <a:avLst/>
                </a:prstGeom>
                <a:solidFill>
                  <a:srgbClr val="FFFFFF"/>
                </a:solidFill>
                <a:ln w="9525">
                  <a:solidFill>
                    <a:srgbClr val="000000"/>
                  </a:solidFill>
                  <a:round/>
                  <a:headEnd/>
                  <a:tailEnd/>
                </a:ln>
              </p:spPr>
              <p:txBody>
                <a:bodyPr/>
                <a:lstStyle/>
                <a:p>
                  <a:pPr algn="ctr"/>
                  <a:r>
                    <a:rPr lang="en-US" sz="1400"/>
                    <a:t>r</a:t>
                  </a:r>
                  <a:endParaRPr lang="en-US" sz="2400"/>
                </a:p>
              </p:txBody>
            </p:sp>
            <p:sp>
              <p:nvSpPr>
                <p:cNvPr id="197657" name="Oval 10"/>
                <p:cNvSpPr>
                  <a:spLocks noChangeArrowheads="1"/>
                </p:cNvSpPr>
                <p:nvPr/>
              </p:nvSpPr>
              <p:spPr bwMode="auto">
                <a:xfrm>
                  <a:off x="2421" y="2704"/>
                  <a:ext cx="720" cy="720"/>
                </a:xfrm>
                <a:prstGeom prst="ellipse">
                  <a:avLst/>
                </a:prstGeom>
                <a:solidFill>
                  <a:srgbClr val="FFFFFF"/>
                </a:solidFill>
                <a:ln w="9525">
                  <a:solidFill>
                    <a:srgbClr val="000000"/>
                  </a:solidFill>
                  <a:round/>
                  <a:headEnd/>
                  <a:tailEnd/>
                </a:ln>
              </p:spPr>
              <p:txBody>
                <a:bodyPr/>
                <a:lstStyle/>
                <a:p>
                  <a:pPr algn="ctr"/>
                  <a:r>
                    <a:rPr lang="en-US" sz="1400"/>
                    <a:t>q</a:t>
                  </a:r>
                  <a:endParaRPr lang="en-US" sz="2400"/>
                </a:p>
              </p:txBody>
            </p:sp>
            <p:sp>
              <p:nvSpPr>
                <p:cNvPr id="197658" name="Oval 11"/>
                <p:cNvSpPr>
                  <a:spLocks noChangeArrowheads="1"/>
                </p:cNvSpPr>
                <p:nvPr/>
              </p:nvSpPr>
              <p:spPr bwMode="auto">
                <a:xfrm>
                  <a:off x="3861" y="2704"/>
                  <a:ext cx="720" cy="720"/>
                </a:xfrm>
                <a:prstGeom prst="ellipse">
                  <a:avLst/>
                </a:prstGeom>
                <a:solidFill>
                  <a:srgbClr val="FFFFFF"/>
                </a:solidFill>
                <a:ln w="9525">
                  <a:solidFill>
                    <a:srgbClr val="000000"/>
                  </a:solidFill>
                  <a:round/>
                  <a:headEnd/>
                  <a:tailEnd/>
                </a:ln>
              </p:spPr>
              <p:txBody>
                <a:bodyPr/>
                <a:lstStyle/>
                <a:p>
                  <a:pPr algn="ctr"/>
                  <a:r>
                    <a:rPr lang="en-US" sz="1400"/>
                    <a:t>x</a:t>
                  </a:r>
                  <a:endParaRPr lang="en-US" sz="2400"/>
                </a:p>
              </p:txBody>
            </p:sp>
            <p:sp>
              <p:nvSpPr>
                <p:cNvPr id="197659" name="Oval 12"/>
                <p:cNvSpPr>
                  <a:spLocks noChangeArrowheads="1"/>
                </p:cNvSpPr>
                <p:nvPr/>
              </p:nvSpPr>
              <p:spPr bwMode="auto">
                <a:xfrm>
                  <a:off x="3141" y="3964"/>
                  <a:ext cx="720" cy="720"/>
                </a:xfrm>
                <a:prstGeom prst="ellipse">
                  <a:avLst/>
                </a:prstGeom>
                <a:solidFill>
                  <a:srgbClr val="FFFFFF"/>
                </a:solidFill>
                <a:ln w="9525">
                  <a:solidFill>
                    <a:srgbClr val="000000"/>
                  </a:solidFill>
                  <a:round/>
                  <a:headEnd/>
                  <a:tailEnd/>
                </a:ln>
              </p:spPr>
              <p:txBody>
                <a:bodyPr/>
                <a:lstStyle/>
                <a:p>
                  <a:pPr algn="ctr"/>
                  <a:r>
                    <a:rPr lang="en-US" sz="1400"/>
                    <a:t>t</a:t>
                  </a:r>
                  <a:endParaRPr lang="en-US" sz="2400"/>
                </a:p>
              </p:txBody>
            </p:sp>
            <p:sp>
              <p:nvSpPr>
                <p:cNvPr id="197660" name="Oval 13"/>
                <p:cNvSpPr>
                  <a:spLocks noChangeArrowheads="1"/>
                </p:cNvSpPr>
                <p:nvPr/>
              </p:nvSpPr>
              <p:spPr bwMode="auto">
                <a:xfrm>
                  <a:off x="2241" y="5404"/>
                  <a:ext cx="720" cy="720"/>
                </a:xfrm>
                <a:prstGeom prst="ellipse">
                  <a:avLst/>
                </a:prstGeom>
                <a:solidFill>
                  <a:srgbClr val="FFFFFF"/>
                </a:solidFill>
                <a:ln w="9525">
                  <a:solidFill>
                    <a:srgbClr val="000000"/>
                  </a:solidFill>
                  <a:round/>
                  <a:headEnd/>
                  <a:tailEnd/>
                </a:ln>
              </p:spPr>
              <p:txBody>
                <a:bodyPr/>
                <a:lstStyle/>
                <a:p>
                  <a:pPr algn="ctr"/>
                  <a:r>
                    <a:rPr lang="en-US" sz="1400"/>
                    <a:t>s</a:t>
                  </a:r>
                  <a:endParaRPr lang="en-US" sz="2400"/>
                </a:p>
              </p:txBody>
            </p:sp>
            <p:sp>
              <p:nvSpPr>
                <p:cNvPr id="197661" name="Oval 14"/>
                <p:cNvSpPr>
                  <a:spLocks noChangeArrowheads="1"/>
                </p:cNvSpPr>
                <p:nvPr/>
              </p:nvSpPr>
              <p:spPr bwMode="auto">
                <a:xfrm>
                  <a:off x="3681" y="5404"/>
                  <a:ext cx="720" cy="720"/>
                </a:xfrm>
                <a:prstGeom prst="ellipse">
                  <a:avLst/>
                </a:prstGeom>
                <a:solidFill>
                  <a:srgbClr val="FFFFFF"/>
                </a:solidFill>
                <a:ln w="9525">
                  <a:solidFill>
                    <a:srgbClr val="000000"/>
                  </a:solidFill>
                  <a:round/>
                  <a:headEnd/>
                  <a:tailEnd/>
                </a:ln>
              </p:spPr>
              <p:txBody>
                <a:bodyPr/>
                <a:lstStyle/>
                <a:p>
                  <a:pPr algn="ctr"/>
                  <a:r>
                    <a:rPr lang="en-US" sz="1400"/>
                    <a:t>u</a:t>
                  </a:r>
                  <a:endParaRPr lang="en-US" sz="2400"/>
                </a:p>
              </p:txBody>
            </p:sp>
            <p:sp>
              <p:nvSpPr>
                <p:cNvPr id="197662" name="Oval 15"/>
                <p:cNvSpPr>
                  <a:spLocks noChangeArrowheads="1"/>
                </p:cNvSpPr>
                <p:nvPr/>
              </p:nvSpPr>
              <p:spPr bwMode="auto">
                <a:xfrm>
                  <a:off x="5301" y="5224"/>
                  <a:ext cx="720" cy="720"/>
                </a:xfrm>
                <a:prstGeom prst="ellipse">
                  <a:avLst/>
                </a:prstGeom>
                <a:solidFill>
                  <a:srgbClr val="FFFFFF"/>
                </a:solidFill>
                <a:ln w="9525">
                  <a:solidFill>
                    <a:srgbClr val="000000"/>
                  </a:solidFill>
                  <a:round/>
                  <a:headEnd/>
                  <a:tailEnd/>
                </a:ln>
              </p:spPr>
              <p:txBody>
                <a:bodyPr/>
                <a:lstStyle/>
                <a:p>
                  <a:pPr algn="ctr"/>
                  <a:r>
                    <a:rPr lang="en-US" sz="1400"/>
                    <a:t>z</a:t>
                  </a:r>
                  <a:endParaRPr lang="en-US" sz="2400"/>
                </a:p>
              </p:txBody>
            </p:sp>
            <p:sp>
              <p:nvSpPr>
                <p:cNvPr id="197663" name="Line 16"/>
                <p:cNvSpPr>
                  <a:spLocks noChangeShapeType="1"/>
                </p:cNvSpPr>
                <p:nvPr/>
              </p:nvSpPr>
              <p:spPr bwMode="auto">
                <a:xfrm flipH="1">
                  <a:off x="2961" y="2164"/>
                  <a:ext cx="360" cy="540"/>
                </a:xfrm>
                <a:prstGeom prst="line">
                  <a:avLst/>
                </a:prstGeom>
                <a:noFill/>
                <a:ln w="9525">
                  <a:solidFill>
                    <a:srgbClr val="000000"/>
                  </a:solidFill>
                  <a:round/>
                  <a:headEnd/>
                  <a:tailEnd/>
                </a:ln>
              </p:spPr>
              <p:txBody>
                <a:bodyPr/>
                <a:lstStyle/>
                <a:p>
                  <a:endParaRPr lang="en-US"/>
                </a:p>
              </p:txBody>
            </p:sp>
            <p:sp>
              <p:nvSpPr>
                <p:cNvPr id="197664" name="Line 17"/>
                <p:cNvSpPr>
                  <a:spLocks noChangeShapeType="1"/>
                </p:cNvSpPr>
                <p:nvPr/>
              </p:nvSpPr>
              <p:spPr bwMode="auto">
                <a:xfrm>
                  <a:off x="3681" y="2164"/>
                  <a:ext cx="360" cy="540"/>
                </a:xfrm>
                <a:prstGeom prst="line">
                  <a:avLst/>
                </a:prstGeom>
                <a:noFill/>
                <a:ln w="9525">
                  <a:solidFill>
                    <a:srgbClr val="000000"/>
                  </a:solidFill>
                  <a:round/>
                  <a:headEnd/>
                  <a:tailEnd/>
                </a:ln>
              </p:spPr>
              <p:txBody>
                <a:bodyPr/>
                <a:lstStyle/>
                <a:p>
                  <a:endParaRPr lang="en-US"/>
                </a:p>
              </p:txBody>
            </p:sp>
            <p:sp>
              <p:nvSpPr>
                <p:cNvPr id="197665" name="Line 18"/>
                <p:cNvSpPr>
                  <a:spLocks noChangeShapeType="1"/>
                </p:cNvSpPr>
                <p:nvPr/>
              </p:nvSpPr>
              <p:spPr bwMode="auto">
                <a:xfrm flipH="1">
                  <a:off x="3501" y="3424"/>
                  <a:ext cx="540" cy="540"/>
                </a:xfrm>
                <a:prstGeom prst="line">
                  <a:avLst/>
                </a:prstGeom>
                <a:noFill/>
                <a:ln w="9525">
                  <a:solidFill>
                    <a:srgbClr val="000000"/>
                  </a:solidFill>
                  <a:round/>
                  <a:headEnd/>
                  <a:tailEnd/>
                </a:ln>
              </p:spPr>
              <p:txBody>
                <a:bodyPr/>
                <a:lstStyle/>
                <a:p>
                  <a:endParaRPr lang="en-US"/>
                </a:p>
              </p:txBody>
            </p:sp>
            <p:sp>
              <p:nvSpPr>
                <p:cNvPr id="197666" name="Line 19"/>
                <p:cNvSpPr>
                  <a:spLocks noChangeShapeType="1"/>
                </p:cNvSpPr>
                <p:nvPr/>
              </p:nvSpPr>
              <p:spPr bwMode="auto">
                <a:xfrm>
                  <a:off x="4401" y="3424"/>
                  <a:ext cx="360" cy="540"/>
                </a:xfrm>
                <a:prstGeom prst="line">
                  <a:avLst/>
                </a:prstGeom>
                <a:noFill/>
                <a:ln w="9525">
                  <a:solidFill>
                    <a:srgbClr val="000000"/>
                  </a:solidFill>
                  <a:round/>
                  <a:headEnd/>
                  <a:tailEnd/>
                </a:ln>
              </p:spPr>
              <p:txBody>
                <a:bodyPr/>
                <a:lstStyle/>
                <a:p>
                  <a:endParaRPr lang="en-US"/>
                </a:p>
              </p:txBody>
            </p:sp>
            <p:sp>
              <p:nvSpPr>
                <p:cNvPr id="197667" name="Line 20"/>
                <p:cNvSpPr>
                  <a:spLocks noChangeShapeType="1"/>
                </p:cNvSpPr>
                <p:nvPr/>
              </p:nvSpPr>
              <p:spPr bwMode="auto">
                <a:xfrm flipH="1">
                  <a:off x="2781" y="4684"/>
                  <a:ext cx="540" cy="720"/>
                </a:xfrm>
                <a:prstGeom prst="line">
                  <a:avLst/>
                </a:prstGeom>
                <a:noFill/>
                <a:ln w="9525">
                  <a:solidFill>
                    <a:srgbClr val="000000"/>
                  </a:solidFill>
                  <a:round/>
                  <a:headEnd/>
                  <a:tailEnd/>
                </a:ln>
              </p:spPr>
              <p:txBody>
                <a:bodyPr/>
                <a:lstStyle/>
                <a:p>
                  <a:endParaRPr lang="en-US"/>
                </a:p>
              </p:txBody>
            </p:sp>
            <p:sp>
              <p:nvSpPr>
                <p:cNvPr id="197668" name="Line 21"/>
                <p:cNvSpPr>
                  <a:spLocks noChangeShapeType="1"/>
                </p:cNvSpPr>
                <p:nvPr/>
              </p:nvSpPr>
              <p:spPr bwMode="auto">
                <a:xfrm>
                  <a:off x="3501" y="4684"/>
                  <a:ext cx="360" cy="720"/>
                </a:xfrm>
                <a:prstGeom prst="line">
                  <a:avLst/>
                </a:prstGeom>
                <a:noFill/>
                <a:ln w="9525">
                  <a:solidFill>
                    <a:srgbClr val="000000"/>
                  </a:solidFill>
                  <a:round/>
                  <a:headEnd/>
                  <a:tailEnd/>
                </a:ln>
              </p:spPr>
              <p:txBody>
                <a:bodyPr/>
                <a:lstStyle/>
                <a:p>
                  <a:endParaRPr lang="en-US"/>
                </a:p>
              </p:txBody>
            </p:sp>
            <p:sp>
              <p:nvSpPr>
                <p:cNvPr id="197669" name="Line 22"/>
                <p:cNvSpPr>
                  <a:spLocks noChangeShapeType="1"/>
                </p:cNvSpPr>
                <p:nvPr/>
              </p:nvSpPr>
              <p:spPr bwMode="auto">
                <a:xfrm>
                  <a:off x="5121" y="4684"/>
                  <a:ext cx="360" cy="540"/>
                </a:xfrm>
                <a:prstGeom prst="line">
                  <a:avLst/>
                </a:prstGeom>
                <a:noFill/>
                <a:ln w="9525">
                  <a:solidFill>
                    <a:srgbClr val="000000"/>
                  </a:solidFill>
                  <a:round/>
                  <a:headEnd/>
                  <a:tailEnd/>
                </a:ln>
              </p:spPr>
              <p:txBody>
                <a:bodyPr/>
                <a:lstStyle/>
                <a:p>
                  <a:endParaRPr lang="en-US"/>
                </a:p>
              </p:txBody>
            </p:sp>
            <p:sp>
              <p:nvSpPr>
                <p:cNvPr id="197670" name="Line 23"/>
                <p:cNvSpPr>
                  <a:spLocks noChangeShapeType="1"/>
                </p:cNvSpPr>
                <p:nvPr/>
              </p:nvSpPr>
              <p:spPr bwMode="auto">
                <a:xfrm flipH="1">
                  <a:off x="4581" y="3064"/>
                  <a:ext cx="1440" cy="0"/>
                </a:xfrm>
                <a:prstGeom prst="line">
                  <a:avLst/>
                </a:prstGeom>
                <a:noFill/>
                <a:ln w="9525">
                  <a:solidFill>
                    <a:srgbClr val="000000"/>
                  </a:solidFill>
                  <a:round/>
                  <a:headEnd/>
                  <a:tailEnd type="triangle" w="med" len="med"/>
                </a:ln>
              </p:spPr>
              <p:txBody>
                <a:bodyPr/>
                <a:lstStyle/>
                <a:p>
                  <a:endParaRPr lang="en-US"/>
                </a:p>
              </p:txBody>
            </p:sp>
            <p:sp>
              <p:nvSpPr>
                <p:cNvPr id="197671" name="Arc 24"/>
                <p:cNvSpPr>
                  <a:spLocks/>
                </p:cNvSpPr>
                <p:nvPr/>
              </p:nvSpPr>
              <p:spPr bwMode="auto">
                <a:xfrm>
                  <a:off x="3861" y="1624"/>
                  <a:ext cx="1260" cy="2412"/>
                </a:xfrm>
                <a:custGeom>
                  <a:avLst/>
                  <a:gdLst>
                    <a:gd name="T0" fmla="*/ 0 w 21600"/>
                    <a:gd name="T1" fmla="*/ 0 h 22259"/>
                    <a:gd name="T2" fmla="*/ 1259 w 21600"/>
                    <a:gd name="T3" fmla="*/ 2412 h 22259"/>
                    <a:gd name="T4" fmla="*/ 0 w 21600"/>
                    <a:gd name="T5" fmla="*/ 2341 h 22259"/>
                    <a:gd name="T6" fmla="*/ 0 60000 65536"/>
                    <a:gd name="T7" fmla="*/ 0 60000 65536"/>
                    <a:gd name="T8" fmla="*/ 0 60000 65536"/>
                    <a:gd name="T9" fmla="*/ 0 w 21600"/>
                    <a:gd name="T10" fmla="*/ 0 h 22259"/>
                    <a:gd name="T11" fmla="*/ 21600 w 21600"/>
                    <a:gd name="T12" fmla="*/ 22259 h 22259"/>
                  </a:gdLst>
                  <a:ahLst/>
                  <a:cxnLst>
                    <a:cxn ang="T6">
                      <a:pos x="T0" y="T1"/>
                    </a:cxn>
                    <a:cxn ang="T7">
                      <a:pos x="T2" y="T3"/>
                    </a:cxn>
                    <a:cxn ang="T8">
                      <a:pos x="T4" y="T5"/>
                    </a:cxn>
                  </a:cxnLst>
                  <a:rect l="T9" t="T10" r="T11" b="T12"/>
                  <a:pathLst>
                    <a:path w="21600" h="22259" fill="none" extrusionOk="0">
                      <a:moveTo>
                        <a:pt x="-1" y="0"/>
                      </a:moveTo>
                      <a:cubicBezTo>
                        <a:pt x="11929" y="0"/>
                        <a:pt x="21600" y="9670"/>
                        <a:pt x="21600" y="21600"/>
                      </a:cubicBezTo>
                      <a:cubicBezTo>
                        <a:pt x="21600" y="21819"/>
                        <a:pt x="21596" y="22039"/>
                        <a:pt x="21589" y="22258"/>
                      </a:cubicBezTo>
                    </a:path>
                    <a:path w="21600" h="22259" stroke="0" extrusionOk="0">
                      <a:moveTo>
                        <a:pt x="-1" y="0"/>
                      </a:moveTo>
                      <a:cubicBezTo>
                        <a:pt x="11929" y="0"/>
                        <a:pt x="21600" y="9670"/>
                        <a:pt x="21600" y="21600"/>
                      </a:cubicBezTo>
                      <a:cubicBezTo>
                        <a:pt x="21600" y="21819"/>
                        <a:pt x="21596" y="22039"/>
                        <a:pt x="21589" y="22258"/>
                      </a:cubicBezTo>
                      <a:lnTo>
                        <a:pt x="0" y="21600"/>
                      </a:lnTo>
                      <a:close/>
                    </a:path>
                  </a:pathLst>
                </a:custGeom>
                <a:noFill/>
                <a:ln w="9525">
                  <a:solidFill>
                    <a:srgbClr val="000000"/>
                  </a:solidFill>
                  <a:prstDash val="dashDot"/>
                  <a:round/>
                  <a:headEnd/>
                  <a:tailEnd type="triangle" w="med" len="med"/>
                </a:ln>
              </p:spPr>
              <p:txBody>
                <a:bodyPr/>
                <a:lstStyle/>
                <a:p>
                  <a:endParaRPr lang="en-US"/>
                </a:p>
              </p:txBody>
            </p:sp>
            <p:sp>
              <p:nvSpPr>
                <p:cNvPr id="197672" name="Arc 25"/>
                <p:cNvSpPr>
                  <a:spLocks/>
                </p:cNvSpPr>
                <p:nvPr/>
              </p:nvSpPr>
              <p:spPr bwMode="auto">
                <a:xfrm rot="9604627">
                  <a:off x="3652" y="4119"/>
                  <a:ext cx="1190" cy="924"/>
                </a:xfrm>
                <a:custGeom>
                  <a:avLst/>
                  <a:gdLst>
                    <a:gd name="T0" fmla="*/ 0 w 28537"/>
                    <a:gd name="T1" fmla="*/ 69 h 21600"/>
                    <a:gd name="T2" fmla="*/ 1190 w 28537"/>
                    <a:gd name="T3" fmla="*/ 612 h 21600"/>
                    <a:gd name="T4" fmla="*/ 342 w 28537"/>
                    <a:gd name="T5" fmla="*/ 924 h 21600"/>
                    <a:gd name="T6" fmla="*/ 0 60000 65536"/>
                    <a:gd name="T7" fmla="*/ 0 60000 65536"/>
                    <a:gd name="T8" fmla="*/ 0 60000 65536"/>
                    <a:gd name="T9" fmla="*/ 0 w 28537"/>
                    <a:gd name="T10" fmla="*/ 0 h 21600"/>
                    <a:gd name="T11" fmla="*/ 28537 w 28537"/>
                    <a:gd name="T12" fmla="*/ 21600 h 21600"/>
                  </a:gdLst>
                  <a:ahLst/>
                  <a:cxnLst>
                    <a:cxn ang="T6">
                      <a:pos x="T0" y="T1"/>
                    </a:cxn>
                    <a:cxn ang="T7">
                      <a:pos x="T2" y="T3"/>
                    </a:cxn>
                    <a:cxn ang="T8">
                      <a:pos x="T4" y="T5"/>
                    </a:cxn>
                  </a:cxnLst>
                  <a:rect l="T9" t="T10" r="T11" b="T12"/>
                  <a:pathLst>
                    <a:path w="28537" h="21600" fill="none" extrusionOk="0">
                      <a:moveTo>
                        <a:pt x="-1" y="1617"/>
                      </a:moveTo>
                      <a:cubicBezTo>
                        <a:pt x="2602" y="549"/>
                        <a:pt x="5388" y="-1"/>
                        <a:pt x="8202" y="0"/>
                      </a:cubicBezTo>
                      <a:cubicBezTo>
                        <a:pt x="17323" y="0"/>
                        <a:pt x="25461" y="5729"/>
                        <a:pt x="28536" y="14316"/>
                      </a:cubicBezTo>
                    </a:path>
                    <a:path w="28537" h="21600" stroke="0" extrusionOk="0">
                      <a:moveTo>
                        <a:pt x="-1" y="1617"/>
                      </a:moveTo>
                      <a:cubicBezTo>
                        <a:pt x="2602" y="549"/>
                        <a:pt x="5388" y="-1"/>
                        <a:pt x="8202" y="0"/>
                      </a:cubicBezTo>
                      <a:cubicBezTo>
                        <a:pt x="17323" y="0"/>
                        <a:pt x="25461" y="5729"/>
                        <a:pt x="28536" y="14316"/>
                      </a:cubicBezTo>
                      <a:lnTo>
                        <a:pt x="8202" y="21600"/>
                      </a:lnTo>
                      <a:close/>
                    </a:path>
                  </a:pathLst>
                </a:custGeom>
                <a:noFill/>
                <a:ln w="9525">
                  <a:solidFill>
                    <a:srgbClr val="000000"/>
                  </a:solidFill>
                  <a:prstDash val="dash"/>
                  <a:round/>
                  <a:headEnd/>
                  <a:tailEnd type="triangle" w="med" len="med"/>
                </a:ln>
              </p:spPr>
              <p:txBody>
                <a:bodyPr/>
                <a:lstStyle/>
                <a:p>
                  <a:endParaRPr lang="en-US"/>
                </a:p>
              </p:txBody>
            </p:sp>
            <p:sp>
              <p:nvSpPr>
                <p:cNvPr id="197673" name="Text Box 26"/>
                <p:cNvSpPr txBox="1">
                  <a:spLocks noChangeArrowheads="1"/>
                </p:cNvSpPr>
                <p:nvPr/>
              </p:nvSpPr>
              <p:spPr bwMode="auto">
                <a:xfrm>
                  <a:off x="2241" y="6844"/>
                  <a:ext cx="4140" cy="540"/>
                </a:xfrm>
                <a:prstGeom prst="rect">
                  <a:avLst/>
                </a:prstGeom>
                <a:solidFill>
                  <a:srgbClr val="FFFFFF"/>
                </a:solidFill>
                <a:ln w="9525">
                  <a:noFill/>
                  <a:miter lim="800000"/>
                  <a:headEnd/>
                  <a:tailEnd/>
                </a:ln>
              </p:spPr>
              <p:txBody>
                <a:bodyPr/>
                <a:lstStyle/>
                <a:p>
                  <a:pPr algn="ctr"/>
                  <a:r>
                    <a:rPr lang="en-US" sz="1400"/>
                    <a:t>Before Deletion of Node x</a:t>
                  </a:r>
                  <a:endParaRPr lang="en-US" sz="2400"/>
                </a:p>
              </p:txBody>
            </p:sp>
          </p:grpSp>
        </p:grpSp>
        <p:grpSp>
          <p:nvGrpSpPr>
            <p:cNvPr id="197638" name="Group 27"/>
            <p:cNvGrpSpPr>
              <a:grpSpLocks/>
            </p:cNvGrpSpPr>
            <p:nvPr/>
          </p:nvGrpSpPr>
          <p:grpSpPr bwMode="auto">
            <a:xfrm>
              <a:off x="7101" y="1804"/>
              <a:ext cx="4140" cy="5580"/>
              <a:chOff x="7101" y="1804"/>
              <a:chExt cx="4140" cy="5580"/>
            </a:xfrm>
          </p:grpSpPr>
          <p:sp>
            <p:nvSpPr>
              <p:cNvPr id="197639" name="Oval 28"/>
              <p:cNvSpPr>
                <a:spLocks noChangeArrowheads="1"/>
              </p:cNvSpPr>
              <p:nvPr/>
            </p:nvSpPr>
            <p:spPr bwMode="auto">
              <a:xfrm>
                <a:off x="8361" y="1804"/>
                <a:ext cx="720" cy="720"/>
              </a:xfrm>
              <a:prstGeom prst="ellipse">
                <a:avLst/>
              </a:prstGeom>
              <a:solidFill>
                <a:srgbClr val="FFFFFF"/>
              </a:solidFill>
              <a:ln w="9525">
                <a:solidFill>
                  <a:srgbClr val="000000"/>
                </a:solidFill>
                <a:round/>
                <a:headEnd/>
                <a:tailEnd/>
              </a:ln>
            </p:spPr>
            <p:txBody>
              <a:bodyPr/>
              <a:lstStyle/>
              <a:p>
                <a:pPr algn="ctr"/>
                <a:r>
                  <a:rPr lang="en-US" sz="1400"/>
                  <a:t>r</a:t>
                </a:r>
                <a:endParaRPr lang="en-US" sz="2400"/>
              </a:p>
            </p:txBody>
          </p:sp>
          <p:sp>
            <p:nvSpPr>
              <p:cNvPr id="197640" name="Oval 29"/>
              <p:cNvSpPr>
                <a:spLocks noChangeArrowheads="1"/>
              </p:cNvSpPr>
              <p:nvPr/>
            </p:nvSpPr>
            <p:spPr bwMode="auto">
              <a:xfrm>
                <a:off x="7641" y="3064"/>
                <a:ext cx="720" cy="720"/>
              </a:xfrm>
              <a:prstGeom prst="ellipse">
                <a:avLst/>
              </a:prstGeom>
              <a:solidFill>
                <a:srgbClr val="FFFFFF"/>
              </a:solidFill>
              <a:ln w="9525">
                <a:solidFill>
                  <a:srgbClr val="000000"/>
                </a:solidFill>
                <a:round/>
                <a:headEnd/>
                <a:tailEnd/>
              </a:ln>
            </p:spPr>
            <p:txBody>
              <a:bodyPr/>
              <a:lstStyle/>
              <a:p>
                <a:pPr algn="ctr"/>
                <a:r>
                  <a:rPr lang="en-US" sz="1400"/>
                  <a:t>q</a:t>
                </a:r>
                <a:endParaRPr lang="en-US" sz="2400"/>
              </a:p>
            </p:txBody>
          </p:sp>
          <p:sp>
            <p:nvSpPr>
              <p:cNvPr id="197641" name="Oval 30"/>
              <p:cNvSpPr>
                <a:spLocks noChangeArrowheads="1"/>
              </p:cNvSpPr>
              <p:nvPr/>
            </p:nvSpPr>
            <p:spPr bwMode="auto">
              <a:xfrm>
                <a:off x="8361" y="4324"/>
                <a:ext cx="720" cy="720"/>
              </a:xfrm>
              <a:prstGeom prst="ellipse">
                <a:avLst/>
              </a:prstGeom>
              <a:solidFill>
                <a:srgbClr val="FFFFFF"/>
              </a:solidFill>
              <a:ln w="9525">
                <a:solidFill>
                  <a:srgbClr val="000000"/>
                </a:solidFill>
                <a:round/>
                <a:headEnd/>
                <a:tailEnd/>
              </a:ln>
            </p:spPr>
            <p:txBody>
              <a:bodyPr/>
              <a:lstStyle/>
              <a:p>
                <a:pPr algn="ctr"/>
                <a:r>
                  <a:rPr lang="en-US" sz="1400"/>
                  <a:t>t</a:t>
                </a:r>
                <a:endParaRPr lang="en-US" sz="2400"/>
              </a:p>
            </p:txBody>
          </p:sp>
          <p:sp>
            <p:nvSpPr>
              <p:cNvPr id="197642" name="Oval 31"/>
              <p:cNvSpPr>
                <a:spLocks noChangeArrowheads="1"/>
              </p:cNvSpPr>
              <p:nvPr/>
            </p:nvSpPr>
            <p:spPr bwMode="auto">
              <a:xfrm>
                <a:off x="9081" y="3064"/>
                <a:ext cx="720" cy="720"/>
              </a:xfrm>
              <a:prstGeom prst="ellipse">
                <a:avLst/>
              </a:prstGeom>
              <a:solidFill>
                <a:srgbClr val="FFFFFF"/>
              </a:solidFill>
              <a:ln w="9525">
                <a:solidFill>
                  <a:srgbClr val="000000"/>
                </a:solidFill>
                <a:round/>
                <a:headEnd/>
                <a:tailEnd/>
              </a:ln>
            </p:spPr>
            <p:txBody>
              <a:bodyPr/>
              <a:lstStyle/>
              <a:p>
                <a:pPr algn="ctr"/>
                <a:r>
                  <a:rPr lang="en-US" sz="1400"/>
                  <a:t>y</a:t>
                </a:r>
                <a:endParaRPr lang="en-US" sz="2400"/>
              </a:p>
            </p:txBody>
          </p:sp>
          <p:sp>
            <p:nvSpPr>
              <p:cNvPr id="197643" name="Oval 32"/>
              <p:cNvSpPr>
                <a:spLocks noChangeArrowheads="1"/>
              </p:cNvSpPr>
              <p:nvPr/>
            </p:nvSpPr>
            <p:spPr bwMode="auto">
              <a:xfrm>
                <a:off x="7461" y="5764"/>
                <a:ext cx="720" cy="720"/>
              </a:xfrm>
              <a:prstGeom prst="ellipse">
                <a:avLst/>
              </a:prstGeom>
              <a:solidFill>
                <a:srgbClr val="FFFFFF"/>
              </a:solidFill>
              <a:ln w="9525">
                <a:solidFill>
                  <a:srgbClr val="000000"/>
                </a:solidFill>
                <a:round/>
                <a:headEnd/>
                <a:tailEnd/>
              </a:ln>
            </p:spPr>
            <p:txBody>
              <a:bodyPr/>
              <a:lstStyle/>
              <a:p>
                <a:pPr algn="ctr"/>
                <a:r>
                  <a:rPr lang="en-US" sz="1400"/>
                  <a:t>s</a:t>
                </a:r>
                <a:endParaRPr lang="en-US" sz="2400"/>
              </a:p>
            </p:txBody>
          </p:sp>
          <p:sp>
            <p:nvSpPr>
              <p:cNvPr id="197644" name="Oval 33"/>
              <p:cNvSpPr>
                <a:spLocks noChangeArrowheads="1"/>
              </p:cNvSpPr>
              <p:nvPr/>
            </p:nvSpPr>
            <p:spPr bwMode="auto">
              <a:xfrm>
                <a:off x="8901" y="5764"/>
                <a:ext cx="720" cy="720"/>
              </a:xfrm>
              <a:prstGeom prst="ellipse">
                <a:avLst/>
              </a:prstGeom>
              <a:solidFill>
                <a:srgbClr val="FFFFFF"/>
              </a:solidFill>
              <a:ln w="9525">
                <a:solidFill>
                  <a:srgbClr val="000000"/>
                </a:solidFill>
                <a:round/>
                <a:headEnd/>
                <a:tailEnd/>
              </a:ln>
            </p:spPr>
            <p:txBody>
              <a:bodyPr/>
              <a:lstStyle/>
              <a:p>
                <a:pPr algn="ctr"/>
                <a:r>
                  <a:rPr lang="en-US" sz="1400"/>
                  <a:t>u</a:t>
                </a:r>
                <a:endParaRPr lang="en-US" sz="2400"/>
              </a:p>
            </p:txBody>
          </p:sp>
          <p:sp>
            <p:nvSpPr>
              <p:cNvPr id="197645" name="Oval 34"/>
              <p:cNvSpPr>
                <a:spLocks noChangeArrowheads="1"/>
              </p:cNvSpPr>
              <p:nvPr/>
            </p:nvSpPr>
            <p:spPr bwMode="auto">
              <a:xfrm>
                <a:off x="9801" y="4324"/>
                <a:ext cx="720" cy="720"/>
              </a:xfrm>
              <a:prstGeom prst="ellipse">
                <a:avLst/>
              </a:prstGeom>
              <a:solidFill>
                <a:srgbClr val="FFFFFF"/>
              </a:solidFill>
              <a:ln w="9525">
                <a:solidFill>
                  <a:srgbClr val="000000"/>
                </a:solidFill>
                <a:round/>
                <a:headEnd/>
                <a:tailEnd/>
              </a:ln>
            </p:spPr>
            <p:txBody>
              <a:bodyPr/>
              <a:lstStyle/>
              <a:p>
                <a:pPr algn="ctr"/>
                <a:r>
                  <a:rPr lang="en-US" sz="1400"/>
                  <a:t>z</a:t>
                </a:r>
                <a:endParaRPr lang="en-US" sz="2400"/>
              </a:p>
            </p:txBody>
          </p:sp>
          <p:sp>
            <p:nvSpPr>
              <p:cNvPr id="197646" name="Line 35"/>
              <p:cNvSpPr>
                <a:spLocks noChangeShapeType="1"/>
              </p:cNvSpPr>
              <p:nvPr/>
            </p:nvSpPr>
            <p:spPr bwMode="auto">
              <a:xfrm flipH="1">
                <a:off x="8181" y="2524"/>
                <a:ext cx="360" cy="540"/>
              </a:xfrm>
              <a:prstGeom prst="line">
                <a:avLst/>
              </a:prstGeom>
              <a:noFill/>
              <a:ln w="9525">
                <a:solidFill>
                  <a:srgbClr val="000000"/>
                </a:solidFill>
                <a:round/>
                <a:headEnd/>
                <a:tailEnd/>
              </a:ln>
            </p:spPr>
            <p:txBody>
              <a:bodyPr/>
              <a:lstStyle/>
              <a:p>
                <a:endParaRPr lang="en-US"/>
              </a:p>
            </p:txBody>
          </p:sp>
          <p:sp>
            <p:nvSpPr>
              <p:cNvPr id="197647" name="Line 36"/>
              <p:cNvSpPr>
                <a:spLocks noChangeShapeType="1"/>
              </p:cNvSpPr>
              <p:nvPr/>
            </p:nvSpPr>
            <p:spPr bwMode="auto">
              <a:xfrm>
                <a:off x="8901" y="2524"/>
                <a:ext cx="360" cy="540"/>
              </a:xfrm>
              <a:prstGeom prst="line">
                <a:avLst/>
              </a:prstGeom>
              <a:noFill/>
              <a:ln w="9525">
                <a:solidFill>
                  <a:srgbClr val="000000"/>
                </a:solidFill>
                <a:round/>
                <a:headEnd/>
                <a:tailEnd/>
              </a:ln>
            </p:spPr>
            <p:txBody>
              <a:bodyPr/>
              <a:lstStyle/>
              <a:p>
                <a:endParaRPr lang="en-US"/>
              </a:p>
            </p:txBody>
          </p:sp>
          <p:sp>
            <p:nvSpPr>
              <p:cNvPr id="197648" name="Line 37"/>
              <p:cNvSpPr>
                <a:spLocks noChangeShapeType="1"/>
              </p:cNvSpPr>
              <p:nvPr/>
            </p:nvSpPr>
            <p:spPr bwMode="auto">
              <a:xfrm flipH="1">
                <a:off x="8721" y="3784"/>
                <a:ext cx="540" cy="540"/>
              </a:xfrm>
              <a:prstGeom prst="line">
                <a:avLst/>
              </a:prstGeom>
              <a:noFill/>
              <a:ln w="9525">
                <a:solidFill>
                  <a:srgbClr val="000000"/>
                </a:solidFill>
                <a:round/>
                <a:headEnd/>
                <a:tailEnd/>
              </a:ln>
            </p:spPr>
            <p:txBody>
              <a:bodyPr/>
              <a:lstStyle/>
              <a:p>
                <a:endParaRPr lang="en-US"/>
              </a:p>
            </p:txBody>
          </p:sp>
          <p:sp>
            <p:nvSpPr>
              <p:cNvPr id="197649" name="Line 38"/>
              <p:cNvSpPr>
                <a:spLocks noChangeShapeType="1"/>
              </p:cNvSpPr>
              <p:nvPr/>
            </p:nvSpPr>
            <p:spPr bwMode="auto">
              <a:xfrm flipH="1">
                <a:off x="8001" y="5044"/>
                <a:ext cx="540" cy="720"/>
              </a:xfrm>
              <a:prstGeom prst="line">
                <a:avLst/>
              </a:prstGeom>
              <a:noFill/>
              <a:ln w="9525">
                <a:solidFill>
                  <a:srgbClr val="000000"/>
                </a:solidFill>
                <a:round/>
                <a:headEnd/>
                <a:tailEnd/>
              </a:ln>
            </p:spPr>
            <p:txBody>
              <a:bodyPr/>
              <a:lstStyle/>
              <a:p>
                <a:endParaRPr lang="en-US"/>
              </a:p>
            </p:txBody>
          </p:sp>
          <p:sp>
            <p:nvSpPr>
              <p:cNvPr id="197650" name="Line 39"/>
              <p:cNvSpPr>
                <a:spLocks noChangeShapeType="1"/>
              </p:cNvSpPr>
              <p:nvPr/>
            </p:nvSpPr>
            <p:spPr bwMode="auto">
              <a:xfrm>
                <a:off x="8721" y="5044"/>
                <a:ext cx="360" cy="720"/>
              </a:xfrm>
              <a:prstGeom prst="line">
                <a:avLst/>
              </a:prstGeom>
              <a:noFill/>
              <a:ln w="9525">
                <a:solidFill>
                  <a:srgbClr val="000000"/>
                </a:solidFill>
                <a:round/>
                <a:headEnd/>
                <a:tailEnd/>
              </a:ln>
            </p:spPr>
            <p:txBody>
              <a:bodyPr/>
              <a:lstStyle/>
              <a:p>
                <a:endParaRPr lang="en-US"/>
              </a:p>
            </p:txBody>
          </p:sp>
          <p:sp>
            <p:nvSpPr>
              <p:cNvPr id="197651" name="Line 40"/>
              <p:cNvSpPr>
                <a:spLocks noChangeShapeType="1"/>
              </p:cNvSpPr>
              <p:nvPr/>
            </p:nvSpPr>
            <p:spPr bwMode="auto">
              <a:xfrm>
                <a:off x="9621" y="3784"/>
                <a:ext cx="360" cy="540"/>
              </a:xfrm>
              <a:prstGeom prst="line">
                <a:avLst/>
              </a:prstGeom>
              <a:noFill/>
              <a:ln w="9525">
                <a:solidFill>
                  <a:srgbClr val="000000"/>
                </a:solidFill>
                <a:round/>
                <a:headEnd/>
                <a:tailEnd/>
              </a:ln>
            </p:spPr>
            <p:txBody>
              <a:bodyPr/>
              <a:lstStyle/>
              <a:p>
                <a:endParaRPr lang="en-US"/>
              </a:p>
            </p:txBody>
          </p:sp>
          <p:sp>
            <p:nvSpPr>
              <p:cNvPr id="197652" name="Text Box 41"/>
              <p:cNvSpPr txBox="1">
                <a:spLocks noChangeArrowheads="1"/>
              </p:cNvSpPr>
              <p:nvPr/>
            </p:nvSpPr>
            <p:spPr bwMode="auto">
              <a:xfrm>
                <a:off x="7101" y="6844"/>
                <a:ext cx="4140" cy="540"/>
              </a:xfrm>
              <a:prstGeom prst="rect">
                <a:avLst/>
              </a:prstGeom>
              <a:solidFill>
                <a:srgbClr val="FFFFFF"/>
              </a:solidFill>
              <a:ln w="9525">
                <a:noFill/>
                <a:miter lim="800000"/>
                <a:headEnd/>
                <a:tailEnd/>
              </a:ln>
            </p:spPr>
            <p:txBody>
              <a:bodyPr/>
              <a:lstStyle/>
              <a:p>
                <a:pPr algn="ctr"/>
                <a:r>
                  <a:rPr lang="en-US" sz="1400"/>
                  <a:t>After Deletion of Node x</a:t>
                </a:r>
                <a:endParaRPr lang="en-US" sz="2400"/>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r>
              <a:rPr lang="en-US" b="1" smtClean="0"/>
              <a:t>A self-referential structure is so defined that one of the elements of the structure variable is able to reference another subsequent structure variable of the same type, wherever it may be located on the heap. </a:t>
            </a:r>
          </a:p>
          <a:p>
            <a:endParaRPr lang="en-US" b="1" smtClean="0"/>
          </a:p>
          <a:p>
            <a:r>
              <a:rPr lang="en-US" b="1" smtClean="0"/>
              <a:t>In other words, each variable maintains a link to another variable of the same type, thus forming a non-contiguous, loosely linked data structure.</a:t>
            </a:r>
          </a:p>
          <a:p>
            <a:endParaRPr lang="en-US" b="1" smtClean="0"/>
          </a:p>
          <a:p>
            <a:r>
              <a:rPr lang="en-US" b="1" smtClean="0"/>
              <a:t>This self-referential data structure is also called a linked list.</a:t>
            </a:r>
          </a:p>
        </p:txBody>
      </p:sp>
      <p:sp>
        <p:nvSpPr>
          <p:cNvPr id="1599490" name="Rectangle 2"/>
          <p:cNvSpPr>
            <a:spLocks noGrp="1" noChangeArrowheads="1"/>
          </p:cNvSpPr>
          <p:nvPr>
            <p:ph type="title"/>
          </p:nvPr>
        </p:nvSpPr>
        <p:spPr/>
        <p:txBody>
          <a:bodyPr/>
          <a:lstStyle/>
          <a:p>
            <a:pPr fontAlgn="auto">
              <a:spcAft>
                <a:spcPts val="0"/>
              </a:spcAft>
              <a:defRPr/>
            </a:pPr>
            <a:r>
              <a:rPr lang="en-US"/>
              <a:t>Self-Referential Structures</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3"/>
          <p:cNvSpPr>
            <a:spLocks noGrp="1" noChangeArrowheads="1"/>
          </p:cNvSpPr>
          <p:nvPr>
            <p:ph idx="1"/>
          </p:nvPr>
        </p:nvSpPr>
        <p:spPr>
          <a:xfrm>
            <a:off x="685800" y="1295400"/>
            <a:ext cx="7772400" cy="4876800"/>
          </a:xfrm>
        </p:spPr>
        <p:txBody>
          <a:bodyPr/>
          <a:lstStyle/>
          <a:p>
            <a:pPr>
              <a:lnSpc>
                <a:spcPct val="80000"/>
              </a:lnSpc>
            </a:pPr>
            <a:r>
              <a:rPr lang="en-US" sz="1800" smtClean="0"/>
              <a:t>void delete (p)</a:t>
            </a:r>
          </a:p>
          <a:p>
            <a:pPr>
              <a:lnSpc>
                <a:spcPct val="80000"/>
              </a:lnSpc>
            </a:pPr>
            <a:r>
              <a:rPr lang="en-US" sz="1800" smtClean="0"/>
              <a:t>Struct tree *p</a:t>
            </a:r>
          </a:p>
          <a:p>
            <a:pPr>
              <a:lnSpc>
                <a:spcPct val="80000"/>
              </a:lnSpc>
            </a:pPr>
            <a:r>
              <a:rPr lang="en-US" sz="1800" smtClean="0"/>
              <a:t> {</a:t>
            </a:r>
          </a:p>
          <a:p>
            <a:pPr>
              <a:lnSpc>
                <a:spcPct val="80000"/>
              </a:lnSpc>
            </a:pPr>
            <a:r>
              <a:rPr lang="en-US" sz="1800" smtClean="0"/>
              <a:t>  struct tree *temp</a:t>
            </a:r>
          </a:p>
          <a:p>
            <a:pPr>
              <a:lnSpc>
                <a:spcPct val="80000"/>
              </a:lnSpc>
            </a:pPr>
            <a:r>
              <a:rPr lang="en-US" sz="1800" smtClean="0"/>
              <a:t>  if (p == null)</a:t>
            </a:r>
          </a:p>
          <a:p>
            <a:pPr>
              <a:lnSpc>
                <a:spcPct val="80000"/>
              </a:lnSpc>
            </a:pPr>
            <a:r>
              <a:rPr lang="en-US" sz="1800" smtClean="0"/>
              <a:t>  printf(“Trying to delete a non-existent node”);</a:t>
            </a:r>
          </a:p>
          <a:p>
            <a:pPr>
              <a:lnSpc>
                <a:spcPct val="80000"/>
              </a:lnSpc>
            </a:pPr>
            <a:r>
              <a:rPr lang="en-US" sz="1800" smtClean="0"/>
              <a:t>  else if (p-&gt;left == null)</a:t>
            </a:r>
          </a:p>
          <a:p>
            <a:pPr>
              <a:lnSpc>
                <a:spcPct val="80000"/>
              </a:lnSpc>
            </a:pPr>
            <a:r>
              <a:rPr lang="en-US" sz="1800" smtClean="0"/>
              <a:t>   {</a:t>
            </a:r>
          </a:p>
          <a:p>
            <a:pPr>
              <a:lnSpc>
                <a:spcPct val="80000"/>
              </a:lnSpc>
            </a:pPr>
            <a:r>
              <a:rPr lang="en-US" sz="1800" smtClean="0"/>
              <a:t>    temp = p;</a:t>
            </a:r>
          </a:p>
          <a:p>
            <a:pPr>
              <a:lnSpc>
                <a:spcPct val="80000"/>
              </a:lnSpc>
            </a:pPr>
            <a:r>
              <a:rPr lang="en-US" sz="1800" smtClean="0"/>
              <a:t>    p = p-&gt;right;</a:t>
            </a:r>
          </a:p>
          <a:p>
            <a:pPr>
              <a:lnSpc>
                <a:spcPct val="80000"/>
              </a:lnSpc>
            </a:pPr>
            <a:r>
              <a:rPr lang="en-US" sz="1800" smtClean="0"/>
              <a:t>    free(temp);</a:t>
            </a:r>
          </a:p>
          <a:p>
            <a:pPr>
              <a:lnSpc>
                <a:spcPct val="80000"/>
              </a:lnSpc>
            </a:pPr>
            <a:r>
              <a:rPr lang="en-US" sz="1800" smtClean="0"/>
              <a:t>   }</a:t>
            </a:r>
          </a:p>
          <a:p>
            <a:pPr>
              <a:lnSpc>
                <a:spcPct val="80000"/>
              </a:lnSpc>
            </a:pPr>
            <a:r>
              <a:rPr lang="en-US" sz="1800" smtClean="0"/>
              <a:t>  else if (p-&gt;right == null)</a:t>
            </a:r>
          </a:p>
          <a:p>
            <a:pPr>
              <a:lnSpc>
                <a:spcPct val="80000"/>
              </a:lnSpc>
            </a:pPr>
            <a:r>
              <a:rPr lang="en-US" sz="1800" smtClean="0"/>
              <a:t>   {</a:t>
            </a:r>
          </a:p>
          <a:p>
            <a:pPr>
              <a:lnSpc>
                <a:spcPct val="80000"/>
              </a:lnSpc>
            </a:pPr>
            <a:r>
              <a:rPr lang="en-US" sz="1800" smtClean="0"/>
              <a:t>    temp = p;</a:t>
            </a:r>
          </a:p>
          <a:p>
            <a:pPr>
              <a:lnSpc>
                <a:spcPct val="80000"/>
              </a:lnSpc>
            </a:pPr>
            <a:r>
              <a:rPr lang="en-US" sz="1800" smtClean="0"/>
              <a:t>    p = p-&gt;left;</a:t>
            </a:r>
          </a:p>
          <a:p>
            <a:pPr>
              <a:lnSpc>
                <a:spcPct val="80000"/>
              </a:lnSpc>
            </a:pPr>
            <a:r>
              <a:rPr lang="en-US" sz="1800" smtClean="0"/>
              <a:t>    free (temp);</a:t>
            </a:r>
          </a:p>
          <a:p>
            <a:pPr>
              <a:lnSpc>
                <a:spcPct val="80000"/>
              </a:lnSpc>
            </a:pPr>
            <a:r>
              <a:rPr lang="en-US" sz="1800" smtClean="0"/>
              <a:t>   }</a:t>
            </a:r>
          </a:p>
        </p:txBody>
      </p:sp>
      <p:sp>
        <p:nvSpPr>
          <p:cNvPr id="1794050" name="Rectangle 2"/>
          <p:cNvSpPr>
            <a:spLocks noGrp="1" noChangeArrowheads="1"/>
          </p:cNvSpPr>
          <p:nvPr>
            <p:ph type="title"/>
          </p:nvPr>
        </p:nvSpPr>
        <p:spPr/>
        <p:txBody>
          <a:bodyPr/>
          <a:lstStyle/>
          <a:p>
            <a:pPr fontAlgn="auto">
              <a:spcAft>
                <a:spcPts val="0"/>
              </a:spcAft>
              <a:defRPr/>
            </a:pPr>
            <a:r>
              <a:rPr lang="en-US" sz="2800"/>
              <a:t>Code Implementation for Node Deletion</a:t>
            </a:r>
            <a:br>
              <a:rPr lang="en-US" sz="2800"/>
            </a:br>
            <a:r>
              <a:rPr lang="en-US" sz="2800"/>
              <a:t>for Cases I, II &amp; III</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3"/>
          <p:cNvSpPr>
            <a:spLocks noGrp="1" noChangeArrowheads="1"/>
          </p:cNvSpPr>
          <p:nvPr>
            <p:ph idx="1"/>
          </p:nvPr>
        </p:nvSpPr>
        <p:spPr/>
        <p:txBody>
          <a:bodyPr/>
          <a:lstStyle/>
          <a:p>
            <a:pPr>
              <a:lnSpc>
                <a:spcPct val="90000"/>
              </a:lnSpc>
            </a:pPr>
            <a:r>
              <a:rPr lang="en-US" sz="1800" smtClean="0"/>
              <a:t>else if(p-&gt;left != null &amp;&amp; p-&gt;right!= null)</a:t>
            </a:r>
          </a:p>
          <a:p>
            <a:pPr>
              <a:lnSpc>
                <a:spcPct val="90000"/>
              </a:lnSpc>
            </a:pPr>
            <a:r>
              <a:rPr lang="en-US" sz="1800" smtClean="0"/>
              <a:t>    {</a:t>
            </a:r>
          </a:p>
          <a:p>
            <a:pPr>
              <a:lnSpc>
                <a:spcPct val="90000"/>
              </a:lnSpc>
            </a:pPr>
            <a:r>
              <a:rPr lang="en-US" sz="1800" smtClean="0"/>
              <a:t>     temp = p-&gt;right;</a:t>
            </a:r>
          </a:p>
          <a:p>
            <a:pPr>
              <a:lnSpc>
                <a:spcPct val="90000"/>
              </a:lnSpc>
            </a:pPr>
            <a:r>
              <a:rPr lang="en-US" sz="1800" smtClean="0"/>
              <a:t>     while (temp-&gt;left != null)</a:t>
            </a:r>
          </a:p>
          <a:p>
            <a:pPr>
              <a:lnSpc>
                <a:spcPct val="90000"/>
              </a:lnSpc>
            </a:pPr>
            <a:r>
              <a:rPr lang="en-US" sz="1800" smtClean="0"/>
              <a:t>      {</a:t>
            </a:r>
          </a:p>
          <a:p>
            <a:pPr>
              <a:lnSpc>
                <a:spcPct val="90000"/>
              </a:lnSpc>
            </a:pPr>
            <a:r>
              <a:rPr lang="en-US" sz="1800" smtClean="0"/>
              <a:t>       temp = temp-&gt;left;</a:t>
            </a:r>
          </a:p>
          <a:p>
            <a:pPr>
              <a:lnSpc>
                <a:spcPct val="90000"/>
              </a:lnSpc>
            </a:pPr>
            <a:r>
              <a:rPr lang="en-US" sz="1800" smtClean="0"/>
              <a:t>      }</a:t>
            </a:r>
          </a:p>
          <a:p>
            <a:pPr>
              <a:lnSpc>
                <a:spcPct val="90000"/>
              </a:lnSpc>
            </a:pPr>
            <a:r>
              <a:rPr lang="en-US" sz="1800" smtClean="0"/>
              <a:t>     temp-&gt;left = p-&gt;left;</a:t>
            </a:r>
          </a:p>
          <a:p>
            <a:pPr>
              <a:lnSpc>
                <a:spcPct val="90000"/>
              </a:lnSpc>
            </a:pPr>
            <a:r>
              <a:rPr lang="en-US" sz="1800" smtClean="0"/>
              <a:t>     temp = p;</a:t>
            </a:r>
          </a:p>
          <a:p>
            <a:pPr>
              <a:lnSpc>
                <a:spcPct val="90000"/>
              </a:lnSpc>
            </a:pPr>
            <a:r>
              <a:rPr lang="en-US" sz="1800" smtClean="0"/>
              <a:t>     p = p-&gt;right;</a:t>
            </a:r>
          </a:p>
          <a:p>
            <a:pPr>
              <a:lnSpc>
                <a:spcPct val="90000"/>
              </a:lnSpc>
            </a:pPr>
            <a:r>
              <a:rPr lang="en-US" sz="1800" smtClean="0"/>
              <a:t>     free (Temp);</a:t>
            </a:r>
          </a:p>
          <a:p>
            <a:pPr>
              <a:lnSpc>
                <a:spcPct val="90000"/>
              </a:lnSpc>
            </a:pPr>
            <a:r>
              <a:rPr lang="en-US" sz="1800" smtClean="0"/>
              <a:t>    }</a:t>
            </a:r>
          </a:p>
          <a:p>
            <a:pPr>
              <a:lnSpc>
                <a:spcPct val="90000"/>
              </a:lnSpc>
            </a:pPr>
            <a:r>
              <a:rPr lang="en-US" sz="1800" smtClean="0"/>
              <a:t> }</a:t>
            </a:r>
          </a:p>
        </p:txBody>
      </p:sp>
      <p:sp>
        <p:nvSpPr>
          <p:cNvPr id="1795074" name="Rectangle 2"/>
          <p:cNvSpPr>
            <a:spLocks noGrp="1" noChangeArrowheads="1"/>
          </p:cNvSpPr>
          <p:nvPr>
            <p:ph type="title"/>
          </p:nvPr>
        </p:nvSpPr>
        <p:spPr/>
        <p:txBody>
          <a:bodyPr/>
          <a:lstStyle/>
          <a:p>
            <a:pPr fontAlgn="auto">
              <a:spcAft>
                <a:spcPts val="0"/>
              </a:spcAft>
              <a:defRPr/>
            </a:pPr>
            <a:r>
              <a:rPr lang="en-US" sz="2800"/>
              <a:t>Code Implementation for Node Deletion</a:t>
            </a:r>
            <a:br>
              <a:rPr lang="en-US" sz="2800"/>
            </a:br>
            <a:r>
              <a:rPr lang="en-US" sz="2800"/>
              <a:t>for Cases I, II &amp; III</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noChangeArrowheads="1"/>
          </p:cNvSpPr>
          <p:nvPr>
            <p:ph idx="1"/>
          </p:nvPr>
        </p:nvSpPr>
        <p:spPr/>
        <p:txBody>
          <a:bodyPr/>
          <a:lstStyle/>
          <a:p>
            <a:r>
              <a:rPr lang="en-US" smtClean="0"/>
              <a:t>Note that the while loop stops when it finds a node with an empty left subtree so that the left subtree of the node to be deleted can be attached here. </a:t>
            </a:r>
          </a:p>
          <a:p>
            <a:endParaRPr lang="en-US" smtClean="0"/>
          </a:p>
          <a:p>
            <a:r>
              <a:rPr lang="en-US" smtClean="0"/>
              <a:t>Also, note that you first attach the left subtree at the proper place and then attach the right subtree to the parent node of the node to be deleted.</a:t>
            </a:r>
          </a:p>
          <a:p>
            <a:endParaRPr lang="en-US" smtClean="0"/>
          </a:p>
          <a:p>
            <a:endParaRPr lang="en-US" smtClean="0"/>
          </a:p>
        </p:txBody>
      </p:sp>
      <p:sp>
        <p:nvSpPr>
          <p:cNvPr id="1796098" name="Rectangle 2"/>
          <p:cNvSpPr>
            <a:spLocks noGrp="1" noChangeArrowheads="1"/>
          </p:cNvSpPr>
          <p:nvPr>
            <p:ph type="title"/>
          </p:nvPr>
        </p:nvSpPr>
        <p:spPr/>
        <p:txBody>
          <a:bodyPr/>
          <a:lstStyle/>
          <a:p>
            <a:pPr fontAlgn="auto">
              <a:spcAft>
                <a:spcPts val="0"/>
              </a:spcAft>
              <a:defRPr/>
            </a:pPr>
            <a:r>
              <a:rPr lang="en-US" sz="2800"/>
              <a:t>Code Implementation for Node Deletion</a:t>
            </a:r>
            <a:br>
              <a:rPr lang="en-US" sz="2800"/>
            </a:br>
            <a:r>
              <a:rPr lang="en-US" sz="2800"/>
              <a:t>for Cases I, II &amp; III</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p:cNvSpPr>
            <a:spLocks noGrp="1" noChangeArrowheads="1"/>
          </p:cNvSpPr>
          <p:nvPr>
            <p:ph idx="1"/>
          </p:nvPr>
        </p:nvSpPr>
        <p:spPr/>
        <p:txBody>
          <a:bodyPr/>
          <a:lstStyle/>
          <a:p>
            <a:r>
              <a:rPr lang="en-US" smtClean="0"/>
              <a:t>To search a tree, you employ a traversal pointer p, and set it equal to the root of the tree. </a:t>
            </a:r>
          </a:p>
          <a:p>
            <a:endParaRPr lang="en-US" smtClean="0"/>
          </a:p>
          <a:p>
            <a:r>
              <a:rPr lang="en-US" smtClean="0"/>
              <a:t>Then you compare the information field of p with the given value x. If the information is equal to x, you exit the routine and return the current value of p. </a:t>
            </a:r>
          </a:p>
          <a:p>
            <a:endParaRPr lang="en-US" smtClean="0"/>
          </a:p>
          <a:p>
            <a:r>
              <a:rPr lang="en-US" smtClean="0"/>
              <a:t>If x is less than p-&gt;info, you search in the left subtree of p. </a:t>
            </a:r>
          </a:p>
          <a:p>
            <a:endParaRPr lang="en-US" smtClean="0"/>
          </a:p>
          <a:p>
            <a:r>
              <a:rPr lang="en-US" smtClean="0"/>
              <a:t>Otherwise, you search in the right subtree of p by making p equal to p-&gt;right. </a:t>
            </a:r>
          </a:p>
        </p:txBody>
      </p:sp>
      <p:sp>
        <p:nvSpPr>
          <p:cNvPr id="1798146" name="Rectangle 2"/>
          <p:cNvSpPr>
            <a:spLocks noGrp="1" noChangeArrowheads="1"/>
          </p:cNvSpPr>
          <p:nvPr>
            <p:ph type="title"/>
          </p:nvPr>
        </p:nvSpPr>
        <p:spPr/>
        <p:txBody>
          <a:bodyPr/>
          <a:lstStyle/>
          <a:p>
            <a:pPr fontAlgn="auto">
              <a:spcAft>
                <a:spcPts val="0"/>
              </a:spcAft>
              <a:defRPr/>
            </a:pPr>
            <a:r>
              <a:rPr lang="en-US"/>
              <a:t>Search The Tree</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noChangeArrowheads="1"/>
          </p:cNvSpPr>
          <p:nvPr>
            <p:ph idx="1"/>
          </p:nvPr>
        </p:nvSpPr>
        <p:spPr/>
        <p:txBody>
          <a:bodyPr/>
          <a:lstStyle/>
          <a:p>
            <a:pPr>
              <a:lnSpc>
                <a:spcPct val="80000"/>
              </a:lnSpc>
            </a:pPr>
            <a:r>
              <a:rPr lang="en-US" sz="1800" smtClean="0"/>
              <a:t>You continue searching until you have found the desired value or reach the end of the tree. You can write the code implementation for a tree search as follows:</a:t>
            </a:r>
          </a:p>
          <a:p>
            <a:pPr>
              <a:lnSpc>
                <a:spcPct val="80000"/>
              </a:lnSpc>
            </a:pPr>
            <a:endParaRPr lang="en-US" sz="1800" smtClean="0"/>
          </a:p>
          <a:p>
            <a:pPr>
              <a:lnSpc>
                <a:spcPct val="80000"/>
              </a:lnSpc>
            </a:pPr>
            <a:r>
              <a:rPr lang="en-US" sz="1800" smtClean="0"/>
              <a:t>search (p,x)</a:t>
            </a:r>
          </a:p>
          <a:p>
            <a:pPr>
              <a:lnSpc>
                <a:spcPct val="80000"/>
              </a:lnSpc>
            </a:pPr>
            <a:r>
              <a:rPr lang="en-US" sz="1800" smtClean="0"/>
              <a:t>int x;</a:t>
            </a:r>
          </a:p>
          <a:p>
            <a:pPr>
              <a:lnSpc>
                <a:spcPct val="80000"/>
              </a:lnSpc>
            </a:pPr>
            <a:r>
              <a:rPr lang="en-US" sz="1800" smtClean="0"/>
              <a:t>struct tree *p;</a:t>
            </a:r>
          </a:p>
          <a:p>
            <a:pPr>
              <a:lnSpc>
                <a:spcPct val="80000"/>
              </a:lnSpc>
            </a:pPr>
            <a:r>
              <a:rPr lang="en-US" sz="1800" smtClean="0"/>
              <a:t> {</a:t>
            </a:r>
          </a:p>
          <a:p>
            <a:pPr>
              <a:lnSpc>
                <a:spcPct val="80000"/>
              </a:lnSpc>
            </a:pPr>
            <a:r>
              <a:rPr lang="en-US" sz="1800" smtClean="0"/>
              <a:t>  p = root;</a:t>
            </a:r>
          </a:p>
          <a:p>
            <a:pPr>
              <a:lnSpc>
                <a:spcPct val="80000"/>
              </a:lnSpc>
            </a:pPr>
            <a:r>
              <a:rPr lang="en-US" sz="1800" smtClean="0"/>
              <a:t>  while (p != null &amp;&amp; p-&gt;info != x)</a:t>
            </a:r>
          </a:p>
          <a:p>
            <a:pPr>
              <a:lnSpc>
                <a:spcPct val="80000"/>
              </a:lnSpc>
            </a:pPr>
            <a:r>
              <a:rPr lang="en-US" sz="1800" smtClean="0"/>
              <a:t>   {</a:t>
            </a:r>
          </a:p>
          <a:p>
            <a:pPr>
              <a:lnSpc>
                <a:spcPct val="80000"/>
              </a:lnSpc>
            </a:pPr>
            <a:r>
              <a:rPr lang="en-US" sz="1800" smtClean="0"/>
              <a:t>    if (p-&gt;info &gt; x)</a:t>
            </a:r>
          </a:p>
          <a:p>
            <a:pPr>
              <a:lnSpc>
                <a:spcPct val="80000"/>
              </a:lnSpc>
            </a:pPr>
            <a:r>
              <a:rPr lang="en-US" sz="1800" smtClean="0"/>
              <a:t>     p = p-&gt;left;</a:t>
            </a:r>
          </a:p>
          <a:p>
            <a:pPr>
              <a:lnSpc>
                <a:spcPct val="80000"/>
              </a:lnSpc>
            </a:pPr>
            <a:r>
              <a:rPr lang="en-US" sz="1800" smtClean="0"/>
              <a:t>    else</a:t>
            </a:r>
          </a:p>
          <a:p>
            <a:pPr>
              <a:lnSpc>
                <a:spcPct val="80000"/>
              </a:lnSpc>
            </a:pPr>
            <a:r>
              <a:rPr lang="en-US" sz="1800" smtClean="0"/>
              <a:t>     p = p-&gt;right;</a:t>
            </a:r>
          </a:p>
          <a:p>
            <a:pPr>
              <a:lnSpc>
                <a:spcPct val="80000"/>
              </a:lnSpc>
            </a:pPr>
            <a:r>
              <a:rPr lang="en-US" sz="1800" smtClean="0"/>
              <a:t>   }   return (p);</a:t>
            </a:r>
          </a:p>
          <a:p>
            <a:pPr>
              <a:lnSpc>
                <a:spcPct val="80000"/>
              </a:lnSpc>
            </a:pPr>
            <a:r>
              <a:rPr lang="en-US" sz="1800" smtClean="0"/>
              <a:t>  }</a:t>
            </a:r>
          </a:p>
          <a:p>
            <a:pPr>
              <a:lnSpc>
                <a:spcPct val="80000"/>
              </a:lnSpc>
            </a:pPr>
            <a:endParaRPr lang="en-US" sz="1800" smtClean="0"/>
          </a:p>
        </p:txBody>
      </p:sp>
      <p:sp>
        <p:nvSpPr>
          <p:cNvPr id="1799170" name="Rectangle 2"/>
          <p:cNvSpPr>
            <a:spLocks noGrp="1" noChangeArrowheads="1"/>
          </p:cNvSpPr>
          <p:nvPr>
            <p:ph type="title"/>
          </p:nvPr>
        </p:nvSpPr>
        <p:spPr/>
        <p:txBody>
          <a:bodyPr/>
          <a:lstStyle/>
          <a:p>
            <a:pPr fontAlgn="auto">
              <a:spcAft>
                <a:spcPts val="0"/>
              </a:spcAft>
              <a:defRPr/>
            </a:pPr>
            <a:r>
              <a:rPr lang="en-US"/>
              <a:t>Search the Tree</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3"/>
          <p:cNvSpPr>
            <a:spLocks noGrp="1" noChangeArrowheads="1"/>
          </p:cNvSpPr>
          <p:nvPr>
            <p:ph idx="1"/>
          </p:nvPr>
        </p:nvSpPr>
        <p:spPr/>
        <p:txBody>
          <a:bodyPr/>
          <a:lstStyle/>
          <a:p>
            <a:r>
              <a:rPr lang="en-US" smtClean="0"/>
              <a:t>In this session, you learnt to:</a:t>
            </a:r>
          </a:p>
          <a:p>
            <a:r>
              <a:rPr lang="en-US" smtClean="0"/>
              <a:t>Define a binary tree</a:t>
            </a:r>
          </a:p>
          <a:p>
            <a:r>
              <a:rPr lang="en-US" smtClean="0"/>
              <a:t>Describe the terminologies associated with a binary tree</a:t>
            </a:r>
          </a:p>
          <a:p>
            <a:r>
              <a:rPr lang="en-US" smtClean="0"/>
              <a:t>Use a dynamic allocated data structure to represent a binary tree</a:t>
            </a:r>
          </a:p>
          <a:p>
            <a:r>
              <a:rPr lang="en-US" smtClean="0"/>
              <a:t>Traverse a binary tree</a:t>
            </a:r>
          </a:p>
          <a:p>
            <a:r>
              <a:rPr lang="en-US" smtClean="0"/>
              <a:t>Add nodes to a binary tree</a:t>
            </a:r>
          </a:p>
          <a:p>
            <a:r>
              <a:rPr lang="en-US" smtClean="0"/>
              <a:t>Remove nodes from a binary tree</a:t>
            </a:r>
          </a:p>
          <a:p>
            <a:r>
              <a:rPr lang="en-US" smtClean="0"/>
              <a:t>Search a binary tree </a:t>
            </a:r>
          </a:p>
        </p:txBody>
      </p:sp>
      <p:sp>
        <p:nvSpPr>
          <p:cNvPr id="1801218" name="Rectangle 2"/>
          <p:cNvSpPr>
            <a:spLocks noGrp="1" noChangeArrowheads="1"/>
          </p:cNvSpPr>
          <p:nvPr>
            <p:ph type="title"/>
          </p:nvPr>
        </p:nvSpPr>
        <p:spPr/>
        <p:txBody>
          <a:bodyPr/>
          <a:lstStyle/>
          <a:p>
            <a:pPr fontAlgn="auto">
              <a:spcAft>
                <a:spcPts val="0"/>
              </a:spcAft>
              <a:defRPr/>
            </a:pPr>
            <a:r>
              <a:rPr lang="en-US"/>
              <a:t>Summary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1371600"/>
            <a:ext cx="7772400" cy="5041900"/>
          </a:xfrm>
          <a:prstGeom prst="rect">
            <a:avLst/>
          </a:prstGeom>
          <a:noFill/>
          <a:ln w="9525">
            <a:noFill/>
            <a:miter lim="800000"/>
            <a:headEnd/>
            <a:tailEnd/>
          </a:ln>
        </p:spPr>
        <p:txBody>
          <a:bodyPr lIns="92075" tIns="46037" rIns="92075" bIns="46037"/>
          <a:lstStyle/>
          <a:p>
            <a:pPr marL="342900" indent="-342900" algn="ctr" eaLnBrk="0" hangingPunct="0"/>
            <a:endParaRPr lang="en-US" sz="4400" b="1">
              <a:solidFill>
                <a:schemeClr val="tx2"/>
              </a:solidFill>
            </a:endParaRPr>
          </a:p>
          <a:p>
            <a:pPr marL="342900" indent="-342900" algn="ctr" eaLnBrk="0" hangingPunct="0"/>
            <a:endParaRPr lang="en-US" sz="4400" b="1">
              <a:solidFill>
                <a:schemeClr val="tx2"/>
              </a:solidFill>
            </a:endParaRPr>
          </a:p>
          <a:p>
            <a:pPr marL="342900" indent="-342900" algn="ctr" eaLnBrk="0" hangingPunct="0"/>
            <a:r>
              <a:rPr lang="en-US" sz="4400" b="1">
                <a:solidFill>
                  <a:schemeClr val="tx2"/>
                </a:solidFill>
              </a:rPr>
              <a:t>Chapter 9</a:t>
            </a:r>
          </a:p>
          <a:p>
            <a:pPr marL="342900" indent="-342900" algn="ctr" eaLnBrk="0" hangingPunct="0"/>
            <a:r>
              <a:rPr lang="en-US" sz="4000" b="1">
                <a:solidFill>
                  <a:schemeClr val="tx2"/>
                </a:solidFill>
              </a:rPr>
              <a:t>Linked Lists</a:t>
            </a:r>
          </a:p>
          <a:p>
            <a:pPr marL="342900" indent="-342900" eaLnBrk="0" hangingPunct="0">
              <a:spcBef>
                <a:spcPct val="20000"/>
              </a:spcBef>
              <a:buFontTx/>
              <a:buChar char="•"/>
            </a:pPr>
            <a:endParaRPr lang="en-US"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p:txBody>
          <a:bodyPr/>
          <a:lstStyle/>
          <a:p>
            <a:pPr>
              <a:lnSpc>
                <a:spcPct val="90000"/>
              </a:lnSpc>
            </a:pPr>
            <a:r>
              <a:rPr lang="en-US" smtClean="0"/>
              <a:t>Let us define a self-referential structure to store a list of marks the size of which may not be known.</a:t>
            </a:r>
          </a:p>
          <a:p>
            <a:pPr>
              <a:lnSpc>
                <a:spcPct val="90000"/>
              </a:lnSpc>
            </a:pPr>
            <a:endParaRPr lang="en-US" sz="2000" smtClean="0"/>
          </a:p>
          <a:p>
            <a:pPr>
              <a:lnSpc>
                <a:spcPct val="90000"/>
              </a:lnSpc>
            </a:pPr>
            <a:r>
              <a:rPr lang="en-US" sz="2000" smtClean="0"/>
              <a:t>struct marks_list </a:t>
            </a:r>
          </a:p>
          <a:p>
            <a:pPr>
              <a:lnSpc>
                <a:spcPct val="90000"/>
              </a:lnSpc>
            </a:pPr>
            <a:r>
              <a:rPr lang="en-US" sz="2000" smtClean="0"/>
              <a:t>{</a:t>
            </a:r>
          </a:p>
          <a:p>
            <a:pPr>
              <a:lnSpc>
                <a:spcPct val="90000"/>
              </a:lnSpc>
            </a:pPr>
            <a:r>
              <a:rPr lang="en-US" sz="2000" smtClean="0"/>
              <a:t>    int marks;</a:t>
            </a:r>
          </a:p>
          <a:p>
            <a:pPr>
              <a:lnSpc>
                <a:spcPct val="90000"/>
              </a:lnSpc>
            </a:pPr>
            <a:r>
              <a:rPr lang="en-US" sz="2000" smtClean="0"/>
              <a:t>    struct marks_list *next;</a:t>
            </a:r>
          </a:p>
          <a:p>
            <a:pPr>
              <a:lnSpc>
                <a:spcPct val="90000"/>
              </a:lnSpc>
            </a:pPr>
            <a:r>
              <a:rPr lang="en-US" sz="2000" smtClean="0"/>
              <a:t> };</a:t>
            </a:r>
          </a:p>
          <a:p>
            <a:pPr>
              <a:lnSpc>
                <a:spcPct val="90000"/>
              </a:lnSpc>
            </a:pPr>
            <a:endParaRPr lang="en-US" sz="2000" smtClean="0"/>
          </a:p>
          <a:p>
            <a:pPr>
              <a:lnSpc>
                <a:spcPct val="90000"/>
              </a:lnSpc>
            </a:pPr>
            <a:r>
              <a:rPr lang="en-US" smtClean="0"/>
              <a:t>We have defined a structure of type </a:t>
            </a:r>
            <a:r>
              <a:rPr lang="en-US" b="1" smtClean="0"/>
              <a:t>marks_list</a:t>
            </a:r>
            <a:r>
              <a:rPr lang="en-US" smtClean="0"/>
              <a:t>. It consists of two elements, one integer element </a:t>
            </a:r>
            <a:r>
              <a:rPr lang="en-US" b="1" smtClean="0"/>
              <a:t>marks</a:t>
            </a:r>
            <a:r>
              <a:rPr lang="en-US" smtClean="0"/>
              <a:t> and the other element, a pointer </a:t>
            </a:r>
            <a:r>
              <a:rPr lang="en-US" b="1" smtClean="0"/>
              <a:t>next</a:t>
            </a:r>
            <a:r>
              <a:rPr lang="en-US" smtClean="0"/>
              <a:t>, </a:t>
            </a:r>
            <a:r>
              <a:rPr lang="en-US" b="1" smtClean="0"/>
              <a:t>which is a pointer to a structure of the same type, i.e., of type marks_list itself</a:t>
            </a:r>
            <a:r>
              <a:rPr lang="en-US" smtClean="0"/>
              <a:t>.</a:t>
            </a:r>
          </a:p>
        </p:txBody>
      </p:sp>
      <p:sp>
        <p:nvSpPr>
          <p:cNvPr id="1600514" name="Rectangle 2"/>
          <p:cNvSpPr>
            <a:spLocks noGrp="1" noChangeArrowheads="1"/>
          </p:cNvSpPr>
          <p:nvPr>
            <p:ph type="title"/>
          </p:nvPr>
        </p:nvSpPr>
        <p:spPr/>
        <p:txBody>
          <a:bodyPr/>
          <a:lstStyle/>
          <a:p>
            <a:pPr fontAlgn="auto">
              <a:spcAft>
                <a:spcPts val="0"/>
              </a:spcAft>
              <a:defRPr/>
            </a:pPr>
            <a:r>
              <a:rPr lang="en-US"/>
              <a:t>Declaring a Linked List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r>
              <a:rPr lang="en-US" smtClean="0"/>
              <a:t>Therefore, a part of the structure is referencing a structure type of itself, and hence the name </a:t>
            </a:r>
            <a:r>
              <a:rPr lang="en-US" b="1" smtClean="0"/>
              <a:t>self-referential structure</a:t>
            </a:r>
            <a:r>
              <a:rPr lang="en-US" smtClean="0"/>
              <a:t>. </a:t>
            </a:r>
          </a:p>
          <a:p>
            <a:endParaRPr lang="en-US" smtClean="0"/>
          </a:p>
          <a:p>
            <a:r>
              <a:rPr lang="en-US" smtClean="0"/>
              <a:t>Such data structures are also popularly known as </a:t>
            </a:r>
            <a:r>
              <a:rPr lang="en-US" b="1" smtClean="0"/>
              <a:t>linked lists</a:t>
            </a:r>
            <a:r>
              <a:rPr lang="en-US" smtClean="0"/>
              <a:t>, since each structure variable contains a link to other structure variables of the same type.</a:t>
            </a:r>
          </a:p>
          <a:p>
            <a:endParaRPr lang="en-US" smtClean="0"/>
          </a:p>
          <a:p>
            <a:r>
              <a:rPr lang="en-US" smtClean="0"/>
              <a:t>One can visualize a linked list as shown in the following slide:</a:t>
            </a:r>
          </a:p>
        </p:txBody>
      </p:sp>
      <p:sp>
        <p:nvSpPr>
          <p:cNvPr id="1601538" name="Rectangle 2"/>
          <p:cNvSpPr>
            <a:spLocks noGrp="1" noChangeArrowheads="1"/>
          </p:cNvSpPr>
          <p:nvPr>
            <p:ph type="title"/>
          </p:nvPr>
        </p:nvSpPr>
        <p:spPr/>
        <p:txBody>
          <a:bodyPr/>
          <a:lstStyle/>
          <a:p>
            <a:pPr fontAlgn="auto">
              <a:spcAft>
                <a:spcPts val="0"/>
              </a:spcAft>
              <a:defRPr/>
            </a:pPr>
            <a:r>
              <a:rPr lang="en-US"/>
              <a:t>Declaring a Linked List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p:txBody>
          <a:bodyPr/>
          <a:lstStyle/>
          <a:p>
            <a:endParaRPr lang="en-US" smtClean="0"/>
          </a:p>
        </p:txBody>
      </p:sp>
      <p:sp>
        <p:nvSpPr>
          <p:cNvPr id="1602562" name="Rectangle 2"/>
          <p:cNvSpPr>
            <a:spLocks noGrp="1" noChangeArrowheads="1"/>
          </p:cNvSpPr>
          <p:nvPr>
            <p:ph type="title"/>
          </p:nvPr>
        </p:nvSpPr>
        <p:spPr/>
        <p:txBody>
          <a:bodyPr/>
          <a:lstStyle/>
          <a:p>
            <a:pPr fontAlgn="auto">
              <a:spcAft>
                <a:spcPts val="0"/>
              </a:spcAft>
              <a:defRPr/>
            </a:pPr>
            <a:r>
              <a:rPr lang="en-US"/>
              <a:t>Visualizing a Linked List</a:t>
            </a:r>
          </a:p>
        </p:txBody>
      </p:sp>
      <p:grpSp>
        <p:nvGrpSpPr>
          <p:cNvPr id="30724" name="Group 31"/>
          <p:cNvGrpSpPr>
            <a:grpSpLocks/>
          </p:cNvGrpSpPr>
          <p:nvPr/>
        </p:nvGrpSpPr>
        <p:grpSpPr bwMode="auto">
          <a:xfrm>
            <a:off x="838200" y="1905000"/>
            <a:ext cx="7467600" cy="3810000"/>
            <a:chOff x="528" y="1200"/>
            <a:chExt cx="4704" cy="2400"/>
          </a:xfrm>
        </p:grpSpPr>
        <p:sp>
          <p:nvSpPr>
            <p:cNvPr id="30729" name="Text Box 5"/>
            <p:cNvSpPr txBox="1">
              <a:spLocks noChangeArrowheads="1"/>
            </p:cNvSpPr>
            <p:nvPr/>
          </p:nvSpPr>
          <p:spPr bwMode="auto">
            <a:xfrm>
              <a:off x="1704" y="2256"/>
              <a:ext cx="288" cy="144"/>
            </a:xfrm>
            <a:prstGeom prst="rect">
              <a:avLst/>
            </a:prstGeom>
            <a:solidFill>
              <a:srgbClr val="FFFFFF"/>
            </a:solidFill>
            <a:ln w="9525">
              <a:noFill/>
              <a:miter lim="800000"/>
              <a:headEnd/>
              <a:tailEnd/>
            </a:ln>
          </p:spPr>
          <p:txBody>
            <a:bodyPr/>
            <a:lstStyle/>
            <a:p>
              <a:r>
                <a:rPr lang="en-US" sz="800"/>
                <a:t>marks</a:t>
              </a:r>
              <a:endParaRPr lang="en-US" sz="2400"/>
            </a:p>
          </p:txBody>
        </p:sp>
        <p:sp>
          <p:nvSpPr>
            <p:cNvPr id="30730" name="Text Box 6"/>
            <p:cNvSpPr txBox="1">
              <a:spLocks noChangeArrowheads="1"/>
            </p:cNvSpPr>
            <p:nvPr/>
          </p:nvSpPr>
          <p:spPr bwMode="auto">
            <a:xfrm>
              <a:off x="2136" y="2256"/>
              <a:ext cx="288" cy="144"/>
            </a:xfrm>
            <a:prstGeom prst="rect">
              <a:avLst/>
            </a:prstGeom>
            <a:solidFill>
              <a:srgbClr val="FFFFFF"/>
            </a:solidFill>
            <a:ln w="9525">
              <a:noFill/>
              <a:miter lim="800000"/>
              <a:headEnd/>
              <a:tailEnd/>
            </a:ln>
          </p:spPr>
          <p:txBody>
            <a:bodyPr/>
            <a:lstStyle/>
            <a:p>
              <a:r>
                <a:rPr lang="en-US" sz="800"/>
                <a:t>next</a:t>
              </a:r>
              <a:endParaRPr lang="en-US" sz="2400"/>
            </a:p>
          </p:txBody>
        </p:sp>
        <p:sp>
          <p:nvSpPr>
            <p:cNvPr id="30731" name="Text Box 7"/>
            <p:cNvSpPr txBox="1">
              <a:spLocks noChangeArrowheads="1"/>
            </p:cNvSpPr>
            <p:nvPr/>
          </p:nvSpPr>
          <p:spPr bwMode="auto">
            <a:xfrm>
              <a:off x="3648" y="1680"/>
              <a:ext cx="288" cy="216"/>
            </a:xfrm>
            <a:prstGeom prst="rect">
              <a:avLst/>
            </a:prstGeom>
            <a:solidFill>
              <a:srgbClr val="FFFFFF"/>
            </a:solidFill>
            <a:ln w="9525">
              <a:noFill/>
              <a:miter lim="800000"/>
              <a:headEnd/>
              <a:tailEnd/>
            </a:ln>
          </p:spPr>
          <p:txBody>
            <a:bodyPr/>
            <a:lstStyle/>
            <a:p>
              <a:pPr algn="ctr"/>
              <a:r>
                <a:rPr lang="en-US" sz="1200" b="1"/>
                <a:t>180</a:t>
              </a:r>
              <a:endParaRPr lang="en-US" sz="2400"/>
            </a:p>
          </p:txBody>
        </p:sp>
        <p:sp>
          <p:nvSpPr>
            <p:cNvPr id="30732" name="Text Box 8"/>
            <p:cNvSpPr txBox="1">
              <a:spLocks noChangeArrowheads="1"/>
            </p:cNvSpPr>
            <p:nvPr/>
          </p:nvSpPr>
          <p:spPr bwMode="auto">
            <a:xfrm>
              <a:off x="1704" y="1680"/>
              <a:ext cx="288" cy="216"/>
            </a:xfrm>
            <a:prstGeom prst="rect">
              <a:avLst/>
            </a:prstGeom>
            <a:solidFill>
              <a:srgbClr val="FFFFFF"/>
            </a:solidFill>
            <a:ln w="9525">
              <a:noFill/>
              <a:miter lim="800000"/>
              <a:headEnd/>
              <a:tailEnd/>
            </a:ln>
          </p:spPr>
          <p:txBody>
            <a:bodyPr/>
            <a:lstStyle/>
            <a:p>
              <a:pPr algn="ctr"/>
              <a:r>
                <a:rPr lang="en-US" sz="1200" b="1"/>
                <a:t>100</a:t>
              </a:r>
              <a:endParaRPr lang="en-US" sz="2400"/>
            </a:p>
          </p:txBody>
        </p:sp>
        <p:sp>
          <p:nvSpPr>
            <p:cNvPr id="30733" name="Text Box 9"/>
            <p:cNvSpPr txBox="1">
              <a:spLocks noChangeArrowheads="1"/>
            </p:cNvSpPr>
            <p:nvPr/>
          </p:nvSpPr>
          <p:spPr bwMode="auto">
            <a:xfrm>
              <a:off x="2640" y="1680"/>
              <a:ext cx="288" cy="216"/>
            </a:xfrm>
            <a:prstGeom prst="rect">
              <a:avLst/>
            </a:prstGeom>
            <a:solidFill>
              <a:srgbClr val="FFFFFF"/>
            </a:solidFill>
            <a:ln w="9525">
              <a:noFill/>
              <a:miter lim="800000"/>
              <a:headEnd/>
              <a:tailEnd/>
            </a:ln>
          </p:spPr>
          <p:txBody>
            <a:bodyPr/>
            <a:lstStyle/>
            <a:p>
              <a:pPr algn="ctr"/>
              <a:r>
                <a:rPr lang="en-US" sz="1200" b="1"/>
                <a:t>140</a:t>
              </a:r>
              <a:endParaRPr lang="en-US" sz="2400"/>
            </a:p>
          </p:txBody>
        </p:sp>
        <p:sp>
          <p:nvSpPr>
            <p:cNvPr id="30734" name="Text Box 10"/>
            <p:cNvSpPr txBox="1">
              <a:spLocks noChangeArrowheads="1"/>
            </p:cNvSpPr>
            <p:nvPr/>
          </p:nvSpPr>
          <p:spPr bwMode="auto">
            <a:xfrm>
              <a:off x="576" y="1632"/>
              <a:ext cx="576" cy="216"/>
            </a:xfrm>
            <a:prstGeom prst="rect">
              <a:avLst/>
            </a:prstGeom>
            <a:solidFill>
              <a:srgbClr val="FFFFFF"/>
            </a:solidFill>
            <a:ln w="9525">
              <a:noFill/>
              <a:miter lim="800000"/>
              <a:headEnd/>
              <a:tailEnd/>
            </a:ln>
          </p:spPr>
          <p:txBody>
            <a:bodyPr/>
            <a:lstStyle/>
            <a:p>
              <a:pPr algn="ctr"/>
              <a:r>
                <a:rPr lang="en-US" sz="1200" b="1"/>
                <a:t>start</a:t>
              </a:r>
              <a:endParaRPr lang="en-US" sz="2400"/>
            </a:p>
          </p:txBody>
        </p:sp>
        <p:sp>
          <p:nvSpPr>
            <p:cNvPr id="30735" name="Rectangle 12"/>
            <p:cNvSpPr>
              <a:spLocks noChangeArrowheads="1"/>
            </p:cNvSpPr>
            <p:nvPr/>
          </p:nvSpPr>
          <p:spPr bwMode="auto">
            <a:xfrm>
              <a:off x="624" y="1804"/>
              <a:ext cx="576" cy="288"/>
            </a:xfrm>
            <a:prstGeom prst="rect">
              <a:avLst/>
            </a:prstGeom>
            <a:solidFill>
              <a:srgbClr val="FFFFFF"/>
            </a:solidFill>
            <a:ln w="9525">
              <a:solidFill>
                <a:srgbClr val="000000"/>
              </a:solidFill>
              <a:miter lim="800000"/>
              <a:headEnd/>
              <a:tailEnd/>
            </a:ln>
          </p:spPr>
          <p:txBody>
            <a:bodyPr/>
            <a:lstStyle/>
            <a:p>
              <a:r>
                <a:rPr lang="en-US" sz="1600" b="1"/>
                <a:t>100</a:t>
              </a:r>
              <a:endParaRPr lang="en-US" sz="2400"/>
            </a:p>
          </p:txBody>
        </p:sp>
        <p:sp>
          <p:nvSpPr>
            <p:cNvPr id="30736" name="Line 13"/>
            <p:cNvSpPr>
              <a:spLocks noChangeShapeType="1"/>
            </p:cNvSpPr>
            <p:nvPr/>
          </p:nvSpPr>
          <p:spPr bwMode="auto">
            <a:xfrm>
              <a:off x="1200" y="1968"/>
              <a:ext cx="480" cy="0"/>
            </a:xfrm>
            <a:prstGeom prst="line">
              <a:avLst/>
            </a:prstGeom>
            <a:noFill/>
            <a:ln w="9525">
              <a:solidFill>
                <a:srgbClr val="000000"/>
              </a:solidFill>
              <a:round/>
              <a:headEnd/>
              <a:tailEnd type="triangle" w="med" len="med"/>
            </a:ln>
          </p:spPr>
          <p:txBody>
            <a:bodyPr/>
            <a:lstStyle/>
            <a:p>
              <a:endParaRPr lang="en-US"/>
            </a:p>
          </p:txBody>
        </p:sp>
        <p:sp>
          <p:nvSpPr>
            <p:cNvPr id="30737" name="Rectangle 14"/>
            <p:cNvSpPr>
              <a:spLocks noChangeArrowheads="1"/>
            </p:cNvSpPr>
            <p:nvPr/>
          </p:nvSpPr>
          <p:spPr bwMode="auto">
            <a:xfrm>
              <a:off x="1642" y="1814"/>
              <a:ext cx="748" cy="403"/>
            </a:xfrm>
            <a:prstGeom prst="rect">
              <a:avLst/>
            </a:prstGeom>
            <a:solidFill>
              <a:srgbClr val="FFFFFF"/>
            </a:solidFill>
            <a:ln w="9525">
              <a:solidFill>
                <a:srgbClr val="000000"/>
              </a:solidFill>
              <a:miter lim="800000"/>
              <a:headEnd/>
              <a:tailEnd/>
            </a:ln>
          </p:spPr>
          <p:txBody>
            <a:bodyPr/>
            <a:lstStyle/>
            <a:p>
              <a:r>
                <a:rPr lang="en-US" sz="1600" b="1"/>
                <a:t>75      140</a:t>
              </a:r>
              <a:endParaRPr lang="en-US" sz="2400"/>
            </a:p>
          </p:txBody>
        </p:sp>
        <p:sp>
          <p:nvSpPr>
            <p:cNvPr id="30738" name="Rectangle 15"/>
            <p:cNvSpPr>
              <a:spLocks noChangeArrowheads="1"/>
            </p:cNvSpPr>
            <p:nvPr/>
          </p:nvSpPr>
          <p:spPr bwMode="auto">
            <a:xfrm>
              <a:off x="2621" y="1814"/>
              <a:ext cx="749" cy="403"/>
            </a:xfrm>
            <a:prstGeom prst="rect">
              <a:avLst/>
            </a:prstGeom>
            <a:solidFill>
              <a:srgbClr val="FFFFFF"/>
            </a:solidFill>
            <a:ln w="9525">
              <a:solidFill>
                <a:srgbClr val="000000"/>
              </a:solidFill>
              <a:miter lim="800000"/>
              <a:headEnd/>
              <a:tailEnd/>
            </a:ln>
          </p:spPr>
          <p:txBody>
            <a:bodyPr/>
            <a:lstStyle/>
            <a:p>
              <a:r>
                <a:rPr lang="en-US" sz="1600" b="1"/>
                <a:t>85      180</a:t>
              </a:r>
              <a:endParaRPr lang="en-US" sz="2400"/>
            </a:p>
          </p:txBody>
        </p:sp>
        <p:sp>
          <p:nvSpPr>
            <p:cNvPr id="30739" name="Rectangle 16"/>
            <p:cNvSpPr>
              <a:spLocks noChangeArrowheads="1"/>
            </p:cNvSpPr>
            <p:nvPr/>
          </p:nvSpPr>
          <p:spPr bwMode="auto">
            <a:xfrm>
              <a:off x="3600" y="1814"/>
              <a:ext cx="749" cy="403"/>
            </a:xfrm>
            <a:prstGeom prst="rect">
              <a:avLst/>
            </a:prstGeom>
            <a:solidFill>
              <a:srgbClr val="FFFFFF"/>
            </a:solidFill>
            <a:ln w="9525">
              <a:solidFill>
                <a:srgbClr val="000000"/>
              </a:solidFill>
              <a:miter lim="800000"/>
              <a:headEnd/>
              <a:tailEnd/>
            </a:ln>
          </p:spPr>
          <p:txBody>
            <a:bodyPr/>
            <a:lstStyle/>
            <a:p>
              <a:r>
                <a:rPr lang="en-US" sz="1600" b="1"/>
                <a:t>95      230</a:t>
              </a:r>
              <a:endParaRPr lang="en-US" sz="2400"/>
            </a:p>
          </p:txBody>
        </p:sp>
        <p:sp>
          <p:nvSpPr>
            <p:cNvPr id="30740" name="Rectangle 17"/>
            <p:cNvSpPr>
              <a:spLocks noChangeArrowheads="1"/>
            </p:cNvSpPr>
            <p:nvPr/>
          </p:nvSpPr>
          <p:spPr bwMode="auto">
            <a:xfrm>
              <a:off x="4522" y="1814"/>
              <a:ext cx="518" cy="403"/>
            </a:xfrm>
            <a:prstGeom prst="rect">
              <a:avLst/>
            </a:prstGeom>
            <a:solidFill>
              <a:srgbClr val="FFFFFF"/>
            </a:solidFill>
            <a:ln w="9525">
              <a:solidFill>
                <a:srgbClr val="000000"/>
              </a:solidFill>
              <a:miter lim="800000"/>
              <a:headEnd/>
              <a:tailEnd/>
            </a:ln>
          </p:spPr>
          <p:txBody>
            <a:bodyPr/>
            <a:lstStyle/>
            <a:p>
              <a:r>
                <a:rPr lang="en-US" sz="1600" b="1"/>
                <a:t>100</a:t>
              </a:r>
              <a:r>
                <a:rPr lang="en-US" sz="1600"/>
                <a:t>  </a:t>
              </a:r>
              <a:r>
                <a:rPr lang="en-US" sz="1600" b="1"/>
                <a:t>x</a:t>
              </a:r>
              <a:endParaRPr lang="en-US" sz="2400"/>
            </a:p>
          </p:txBody>
        </p:sp>
        <p:sp>
          <p:nvSpPr>
            <p:cNvPr id="30741" name="Line 18"/>
            <p:cNvSpPr>
              <a:spLocks noChangeShapeType="1"/>
            </p:cNvSpPr>
            <p:nvPr/>
          </p:nvSpPr>
          <p:spPr bwMode="auto">
            <a:xfrm>
              <a:off x="1987" y="1814"/>
              <a:ext cx="0" cy="403"/>
            </a:xfrm>
            <a:prstGeom prst="line">
              <a:avLst/>
            </a:prstGeom>
            <a:noFill/>
            <a:ln w="9525">
              <a:solidFill>
                <a:srgbClr val="000000"/>
              </a:solidFill>
              <a:round/>
              <a:headEnd/>
              <a:tailEnd/>
            </a:ln>
          </p:spPr>
          <p:txBody>
            <a:bodyPr/>
            <a:lstStyle/>
            <a:p>
              <a:endParaRPr lang="en-US"/>
            </a:p>
          </p:txBody>
        </p:sp>
        <p:sp>
          <p:nvSpPr>
            <p:cNvPr id="30742" name="Line 19"/>
            <p:cNvSpPr>
              <a:spLocks noChangeShapeType="1"/>
            </p:cNvSpPr>
            <p:nvPr/>
          </p:nvSpPr>
          <p:spPr bwMode="auto">
            <a:xfrm>
              <a:off x="2909" y="1814"/>
              <a:ext cx="0" cy="403"/>
            </a:xfrm>
            <a:prstGeom prst="line">
              <a:avLst/>
            </a:prstGeom>
            <a:noFill/>
            <a:ln w="9525">
              <a:solidFill>
                <a:srgbClr val="000000"/>
              </a:solidFill>
              <a:round/>
              <a:headEnd/>
              <a:tailEnd/>
            </a:ln>
          </p:spPr>
          <p:txBody>
            <a:bodyPr/>
            <a:lstStyle/>
            <a:p>
              <a:endParaRPr lang="en-US"/>
            </a:p>
          </p:txBody>
        </p:sp>
        <p:sp>
          <p:nvSpPr>
            <p:cNvPr id="30743" name="Line 20"/>
            <p:cNvSpPr>
              <a:spLocks noChangeShapeType="1"/>
            </p:cNvSpPr>
            <p:nvPr/>
          </p:nvSpPr>
          <p:spPr bwMode="auto">
            <a:xfrm>
              <a:off x="3888" y="1814"/>
              <a:ext cx="0" cy="403"/>
            </a:xfrm>
            <a:prstGeom prst="line">
              <a:avLst/>
            </a:prstGeom>
            <a:noFill/>
            <a:ln w="9525">
              <a:solidFill>
                <a:srgbClr val="000000"/>
              </a:solidFill>
              <a:round/>
              <a:headEnd/>
              <a:tailEnd/>
            </a:ln>
          </p:spPr>
          <p:txBody>
            <a:bodyPr/>
            <a:lstStyle/>
            <a:p>
              <a:endParaRPr lang="en-US"/>
            </a:p>
          </p:txBody>
        </p:sp>
        <p:sp>
          <p:nvSpPr>
            <p:cNvPr id="30744" name="Line 21"/>
            <p:cNvSpPr>
              <a:spLocks noChangeShapeType="1"/>
            </p:cNvSpPr>
            <p:nvPr/>
          </p:nvSpPr>
          <p:spPr bwMode="auto">
            <a:xfrm>
              <a:off x="4810" y="1814"/>
              <a:ext cx="0" cy="403"/>
            </a:xfrm>
            <a:prstGeom prst="line">
              <a:avLst/>
            </a:prstGeom>
            <a:noFill/>
            <a:ln w="9525">
              <a:solidFill>
                <a:srgbClr val="000000"/>
              </a:solidFill>
              <a:round/>
              <a:headEnd/>
              <a:tailEnd/>
            </a:ln>
          </p:spPr>
          <p:txBody>
            <a:bodyPr/>
            <a:lstStyle/>
            <a:p>
              <a:endParaRPr lang="en-US"/>
            </a:p>
          </p:txBody>
        </p:sp>
        <p:sp>
          <p:nvSpPr>
            <p:cNvPr id="30745" name="Text Box 22"/>
            <p:cNvSpPr txBox="1">
              <a:spLocks noChangeArrowheads="1"/>
            </p:cNvSpPr>
            <p:nvPr/>
          </p:nvSpPr>
          <p:spPr bwMode="auto">
            <a:xfrm>
              <a:off x="2712" y="2256"/>
              <a:ext cx="288" cy="144"/>
            </a:xfrm>
            <a:prstGeom prst="rect">
              <a:avLst/>
            </a:prstGeom>
            <a:solidFill>
              <a:srgbClr val="FFFFFF"/>
            </a:solidFill>
            <a:ln w="9525">
              <a:noFill/>
              <a:miter lim="800000"/>
              <a:headEnd/>
              <a:tailEnd/>
            </a:ln>
          </p:spPr>
          <p:txBody>
            <a:bodyPr/>
            <a:lstStyle/>
            <a:p>
              <a:r>
                <a:rPr lang="en-US" sz="800"/>
                <a:t>marks</a:t>
              </a:r>
              <a:endParaRPr lang="en-US" sz="2400"/>
            </a:p>
          </p:txBody>
        </p:sp>
        <p:sp>
          <p:nvSpPr>
            <p:cNvPr id="30746" name="Text Box 23"/>
            <p:cNvSpPr txBox="1">
              <a:spLocks noChangeArrowheads="1"/>
            </p:cNvSpPr>
            <p:nvPr/>
          </p:nvSpPr>
          <p:spPr bwMode="auto">
            <a:xfrm>
              <a:off x="3144" y="2256"/>
              <a:ext cx="288" cy="144"/>
            </a:xfrm>
            <a:prstGeom prst="rect">
              <a:avLst/>
            </a:prstGeom>
            <a:solidFill>
              <a:srgbClr val="FFFFFF"/>
            </a:solidFill>
            <a:ln w="9525">
              <a:noFill/>
              <a:miter lim="800000"/>
              <a:headEnd/>
              <a:tailEnd/>
            </a:ln>
          </p:spPr>
          <p:txBody>
            <a:bodyPr/>
            <a:lstStyle/>
            <a:p>
              <a:r>
                <a:rPr lang="en-US" sz="800"/>
                <a:t>next</a:t>
              </a:r>
              <a:endParaRPr lang="en-US" sz="2400"/>
            </a:p>
          </p:txBody>
        </p:sp>
        <p:sp>
          <p:nvSpPr>
            <p:cNvPr id="30747" name="Text Box 24"/>
            <p:cNvSpPr txBox="1">
              <a:spLocks noChangeArrowheads="1"/>
            </p:cNvSpPr>
            <p:nvPr/>
          </p:nvSpPr>
          <p:spPr bwMode="auto">
            <a:xfrm>
              <a:off x="3648" y="2256"/>
              <a:ext cx="288" cy="144"/>
            </a:xfrm>
            <a:prstGeom prst="rect">
              <a:avLst/>
            </a:prstGeom>
            <a:solidFill>
              <a:srgbClr val="FFFFFF"/>
            </a:solidFill>
            <a:ln w="9525">
              <a:noFill/>
              <a:miter lim="800000"/>
              <a:headEnd/>
              <a:tailEnd/>
            </a:ln>
          </p:spPr>
          <p:txBody>
            <a:bodyPr/>
            <a:lstStyle/>
            <a:p>
              <a:r>
                <a:rPr lang="en-US" sz="800"/>
                <a:t>marks</a:t>
              </a:r>
              <a:endParaRPr lang="en-US" sz="2400"/>
            </a:p>
          </p:txBody>
        </p:sp>
        <p:sp>
          <p:nvSpPr>
            <p:cNvPr id="30748" name="Text Box 25"/>
            <p:cNvSpPr txBox="1">
              <a:spLocks noChangeArrowheads="1"/>
            </p:cNvSpPr>
            <p:nvPr/>
          </p:nvSpPr>
          <p:spPr bwMode="auto">
            <a:xfrm>
              <a:off x="4080" y="2256"/>
              <a:ext cx="288" cy="144"/>
            </a:xfrm>
            <a:prstGeom prst="rect">
              <a:avLst/>
            </a:prstGeom>
            <a:solidFill>
              <a:srgbClr val="FFFFFF"/>
            </a:solidFill>
            <a:ln w="9525">
              <a:noFill/>
              <a:miter lim="800000"/>
              <a:headEnd/>
              <a:tailEnd/>
            </a:ln>
          </p:spPr>
          <p:txBody>
            <a:bodyPr/>
            <a:lstStyle/>
            <a:p>
              <a:r>
                <a:rPr lang="en-US" sz="800"/>
                <a:t>next</a:t>
              </a:r>
              <a:endParaRPr lang="en-US" sz="2400"/>
            </a:p>
          </p:txBody>
        </p:sp>
        <p:sp>
          <p:nvSpPr>
            <p:cNvPr id="30749" name="Text Box 26"/>
            <p:cNvSpPr txBox="1">
              <a:spLocks noChangeArrowheads="1"/>
            </p:cNvSpPr>
            <p:nvPr/>
          </p:nvSpPr>
          <p:spPr bwMode="auto">
            <a:xfrm>
              <a:off x="4512" y="2256"/>
              <a:ext cx="288" cy="144"/>
            </a:xfrm>
            <a:prstGeom prst="rect">
              <a:avLst/>
            </a:prstGeom>
            <a:solidFill>
              <a:srgbClr val="FFFFFF"/>
            </a:solidFill>
            <a:ln w="9525">
              <a:noFill/>
              <a:miter lim="800000"/>
              <a:headEnd/>
              <a:tailEnd/>
            </a:ln>
          </p:spPr>
          <p:txBody>
            <a:bodyPr/>
            <a:lstStyle/>
            <a:p>
              <a:r>
                <a:rPr lang="en-US" sz="800"/>
                <a:t>marks</a:t>
              </a:r>
              <a:endParaRPr lang="en-US" sz="2400"/>
            </a:p>
          </p:txBody>
        </p:sp>
        <p:sp>
          <p:nvSpPr>
            <p:cNvPr id="30750" name="Text Box 27"/>
            <p:cNvSpPr txBox="1">
              <a:spLocks noChangeArrowheads="1"/>
            </p:cNvSpPr>
            <p:nvPr/>
          </p:nvSpPr>
          <p:spPr bwMode="auto">
            <a:xfrm>
              <a:off x="4944" y="2256"/>
              <a:ext cx="288" cy="144"/>
            </a:xfrm>
            <a:prstGeom prst="rect">
              <a:avLst/>
            </a:prstGeom>
            <a:solidFill>
              <a:srgbClr val="FFFFFF"/>
            </a:solidFill>
            <a:ln w="9525">
              <a:noFill/>
              <a:miter lim="800000"/>
              <a:headEnd/>
              <a:tailEnd/>
            </a:ln>
          </p:spPr>
          <p:txBody>
            <a:bodyPr/>
            <a:lstStyle/>
            <a:p>
              <a:r>
                <a:rPr lang="en-US" sz="800"/>
                <a:t>next</a:t>
              </a:r>
              <a:endParaRPr lang="en-US" sz="2400"/>
            </a:p>
          </p:txBody>
        </p:sp>
        <p:sp>
          <p:nvSpPr>
            <p:cNvPr id="30751" name="Line 28"/>
            <p:cNvSpPr>
              <a:spLocks noChangeShapeType="1"/>
            </p:cNvSpPr>
            <p:nvPr/>
          </p:nvSpPr>
          <p:spPr bwMode="auto">
            <a:xfrm>
              <a:off x="1392" y="1200"/>
              <a:ext cx="0" cy="2400"/>
            </a:xfrm>
            <a:prstGeom prst="line">
              <a:avLst/>
            </a:prstGeom>
            <a:noFill/>
            <a:ln w="9525">
              <a:solidFill>
                <a:schemeClr val="tx1"/>
              </a:solidFill>
              <a:round/>
              <a:headEnd/>
              <a:tailEnd/>
            </a:ln>
          </p:spPr>
          <p:txBody>
            <a:bodyPr/>
            <a:lstStyle/>
            <a:p>
              <a:endParaRPr lang="en-US"/>
            </a:p>
          </p:txBody>
        </p:sp>
        <p:sp>
          <p:nvSpPr>
            <p:cNvPr id="30752" name="Text Box 29"/>
            <p:cNvSpPr txBox="1">
              <a:spLocks noChangeArrowheads="1"/>
            </p:cNvSpPr>
            <p:nvPr/>
          </p:nvSpPr>
          <p:spPr bwMode="auto">
            <a:xfrm>
              <a:off x="528" y="1248"/>
              <a:ext cx="720" cy="288"/>
            </a:xfrm>
            <a:prstGeom prst="rect">
              <a:avLst/>
            </a:prstGeom>
            <a:noFill/>
            <a:ln w="9525" algn="ctr">
              <a:noFill/>
              <a:miter lim="800000"/>
              <a:headEnd/>
              <a:tailEnd/>
            </a:ln>
          </p:spPr>
          <p:txBody>
            <a:bodyPr>
              <a:spAutoFit/>
            </a:bodyPr>
            <a:lstStyle/>
            <a:p>
              <a:pPr>
                <a:spcBef>
                  <a:spcPct val="50000"/>
                </a:spcBef>
              </a:pPr>
              <a:r>
                <a:rPr lang="en-US" sz="2400"/>
                <a:t>Stack </a:t>
              </a:r>
            </a:p>
          </p:txBody>
        </p:sp>
      </p:grpSp>
      <p:sp>
        <p:nvSpPr>
          <p:cNvPr id="30725" name="Text Box 30"/>
          <p:cNvSpPr txBox="1">
            <a:spLocks noChangeArrowheads="1"/>
          </p:cNvSpPr>
          <p:nvPr/>
        </p:nvSpPr>
        <p:spPr bwMode="auto">
          <a:xfrm>
            <a:off x="3886200" y="1981200"/>
            <a:ext cx="1143000" cy="457200"/>
          </a:xfrm>
          <a:prstGeom prst="rect">
            <a:avLst/>
          </a:prstGeom>
          <a:noFill/>
          <a:ln w="9525" algn="ctr">
            <a:noFill/>
            <a:miter lim="800000"/>
            <a:headEnd/>
            <a:tailEnd/>
          </a:ln>
        </p:spPr>
        <p:txBody>
          <a:bodyPr>
            <a:spAutoFit/>
          </a:bodyPr>
          <a:lstStyle/>
          <a:p>
            <a:pPr>
              <a:spcBef>
                <a:spcPct val="50000"/>
              </a:spcBef>
            </a:pPr>
            <a:r>
              <a:rPr lang="en-US" sz="2400"/>
              <a:t>Heap</a:t>
            </a:r>
          </a:p>
        </p:txBody>
      </p:sp>
      <p:sp>
        <p:nvSpPr>
          <p:cNvPr id="30726" name="Line 32"/>
          <p:cNvSpPr>
            <a:spLocks noChangeShapeType="1"/>
          </p:cNvSpPr>
          <p:nvPr/>
        </p:nvSpPr>
        <p:spPr bwMode="auto">
          <a:xfrm>
            <a:off x="3810000" y="3200400"/>
            <a:ext cx="381000" cy="0"/>
          </a:xfrm>
          <a:prstGeom prst="line">
            <a:avLst/>
          </a:prstGeom>
          <a:noFill/>
          <a:ln w="9525">
            <a:solidFill>
              <a:schemeClr val="tx1"/>
            </a:solidFill>
            <a:round/>
            <a:headEnd/>
            <a:tailEnd type="triangle" w="med" len="med"/>
          </a:ln>
        </p:spPr>
        <p:txBody>
          <a:bodyPr/>
          <a:lstStyle/>
          <a:p>
            <a:endParaRPr lang="en-US"/>
          </a:p>
        </p:txBody>
      </p:sp>
      <p:sp>
        <p:nvSpPr>
          <p:cNvPr id="30727" name="Line 33"/>
          <p:cNvSpPr>
            <a:spLocks noChangeShapeType="1"/>
          </p:cNvSpPr>
          <p:nvPr/>
        </p:nvSpPr>
        <p:spPr bwMode="auto">
          <a:xfrm>
            <a:off x="5334000" y="3200400"/>
            <a:ext cx="381000" cy="0"/>
          </a:xfrm>
          <a:prstGeom prst="line">
            <a:avLst/>
          </a:prstGeom>
          <a:noFill/>
          <a:ln w="9525">
            <a:solidFill>
              <a:schemeClr val="tx1"/>
            </a:solidFill>
            <a:round/>
            <a:headEnd/>
            <a:tailEnd type="triangle" w="med" len="med"/>
          </a:ln>
        </p:spPr>
        <p:txBody>
          <a:bodyPr/>
          <a:lstStyle/>
          <a:p>
            <a:endParaRPr lang="en-US"/>
          </a:p>
        </p:txBody>
      </p:sp>
      <p:sp>
        <p:nvSpPr>
          <p:cNvPr id="30728" name="Line 34"/>
          <p:cNvSpPr>
            <a:spLocks noChangeShapeType="1"/>
          </p:cNvSpPr>
          <p:nvPr/>
        </p:nvSpPr>
        <p:spPr bwMode="auto">
          <a:xfrm>
            <a:off x="6934200" y="3200400"/>
            <a:ext cx="2286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lstStyle/>
          <a:p>
            <a:pPr>
              <a:lnSpc>
                <a:spcPct val="90000"/>
              </a:lnSpc>
            </a:pPr>
            <a:r>
              <a:rPr lang="en-US" sz="2000" smtClean="0"/>
              <a:t>#include&lt;stdio.h&gt;</a:t>
            </a:r>
          </a:p>
          <a:p>
            <a:pPr>
              <a:lnSpc>
                <a:spcPct val="90000"/>
              </a:lnSpc>
            </a:pPr>
            <a:r>
              <a:rPr lang="en-US" sz="2000" smtClean="0"/>
              <a:t>#include&lt;malloc.h&gt;</a:t>
            </a:r>
          </a:p>
          <a:p>
            <a:pPr>
              <a:lnSpc>
                <a:spcPct val="90000"/>
              </a:lnSpc>
            </a:pPr>
            <a:r>
              <a:rPr lang="en-US" sz="2000" smtClean="0"/>
              <a:t>struct marks_list *start, *prev;</a:t>
            </a:r>
          </a:p>
          <a:p>
            <a:pPr>
              <a:lnSpc>
                <a:spcPct val="90000"/>
              </a:lnSpc>
            </a:pPr>
            <a:r>
              <a:rPr lang="en-US" sz="2000" smtClean="0"/>
              <a:t>/* variables declared outside main() are global in nature and can be accessed by other functions called from main() */</a:t>
            </a:r>
          </a:p>
          <a:p>
            <a:pPr>
              <a:lnSpc>
                <a:spcPct val="90000"/>
              </a:lnSpc>
            </a:pPr>
            <a:r>
              <a:rPr lang="en-US" sz="2000" smtClean="0"/>
              <a:t>struct marks_list</a:t>
            </a:r>
          </a:p>
          <a:p>
            <a:pPr>
              <a:lnSpc>
                <a:spcPct val="90000"/>
              </a:lnSpc>
            </a:pPr>
            <a:r>
              <a:rPr lang="en-US" sz="2000" smtClean="0"/>
              <a:t> {</a:t>
            </a:r>
          </a:p>
          <a:p>
            <a:pPr>
              <a:lnSpc>
                <a:spcPct val="90000"/>
              </a:lnSpc>
            </a:pPr>
            <a:r>
              <a:rPr lang="en-US" sz="2000" smtClean="0"/>
              <a:t>  int marks;</a:t>
            </a:r>
          </a:p>
          <a:p>
            <a:pPr>
              <a:lnSpc>
                <a:spcPct val="90000"/>
              </a:lnSpc>
            </a:pPr>
            <a:r>
              <a:rPr lang="en-US" sz="2000" smtClean="0"/>
              <a:t>  struct marks_list *next;</a:t>
            </a:r>
          </a:p>
          <a:p>
            <a:pPr>
              <a:lnSpc>
                <a:spcPct val="90000"/>
              </a:lnSpc>
            </a:pPr>
            <a:r>
              <a:rPr lang="en-US" sz="2000" smtClean="0"/>
              <a:t> };</a:t>
            </a:r>
          </a:p>
          <a:p>
            <a:pPr>
              <a:lnSpc>
                <a:spcPct val="90000"/>
              </a:lnSpc>
            </a:pPr>
            <a:r>
              <a:rPr lang="en-US" sz="2000" smtClean="0"/>
              <a:t>main()</a:t>
            </a:r>
          </a:p>
          <a:p>
            <a:pPr>
              <a:lnSpc>
                <a:spcPct val="90000"/>
              </a:lnSpc>
            </a:pPr>
            <a:r>
              <a:rPr lang="en-US" sz="2000" smtClean="0"/>
              <a:t>   { </a:t>
            </a:r>
          </a:p>
          <a:p>
            <a:pPr>
              <a:lnSpc>
                <a:spcPct val="90000"/>
              </a:lnSpc>
            </a:pPr>
            <a:r>
              <a:rPr lang="en-US" sz="2000" smtClean="0"/>
              <a:t>    struct marks_list * makenode();</a:t>
            </a:r>
          </a:p>
          <a:p>
            <a:pPr>
              <a:lnSpc>
                <a:spcPct val="90000"/>
              </a:lnSpc>
            </a:pPr>
            <a:r>
              <a:rPr lang="en-US" sz="2000" smtClean="0"/>
              <a:t>    /* function  prototype declaration */ </a:t>
            </a:r>
          </a:p>
        </p:txBody>
      </p:sp>
      <p:sp>
        <p:nvSpPr>
          <p:cNvPr id="1604610" name="Rectangle 2"/>
          <p:cNvSpPr>
            <a:spLocks noGrp="1" noChangeArrowheads="1"/>
          </p:cNvSpPr>
          <p:nvPr>
            <p:ph type="title"/>
          </p:nvPr>
        </p:nvSpPr>
        <p:spPr/>
        <p:txBody>
          <a:bodyPr/>
          <a:lstStyle/>
          <a:p>
            <a:pPr fontAlgn="auto">
              <a:spcAft>
                <a:spcPts val="0"/>
              </a:spcAft>
              <a:defRPr/>
            </a:pPr>
            <a:r>
              <a:rPr lang="en-US"/>
              <a:t>Creating a Sorted Linked List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685800" y="1295400"/>
            <a:ext cx="7772400" cy="4876800"/>
          </a:xfrm>
        </p:spPr>
        <p:txBody>
          <a:bodyPr/>
          <a:lstStyle/>
          <a:p>
            <a:pPr>
              <a:lnSpc>
                <a:spcPct val="80000"/>
              </a:lnSpc>
            </a:pPr>
            <a:r>
              <a:rPr lang="en-US" sz="2000" smtClean="0"/>
              <a:t>struct marks_list *new;</a:t>
            </a:r>
          </a:p>
          <a:p>
            <a:pPr>
              <a:lnSpc>
                <a:spcPct val="80000"/>
              </a:lnSpc>
            </a:pPr>
            <a:r>
              <a:rPr lang="en-US" sz="2000" smtClean="0"/>
              <a:t>start = NULL;</a:t>
            </a:r>
          </a:p>
          <a:p>
            <a:pPr>
              <a:lnSpc>
                <a:spcPct val="80000"/>
              </a:lnSpc>
            </a:pPr>
            <a:r>
              <a:rPr lang="en-US" sz="2000" smtClean="0"/>
              <a:t>char menu = ‘0 ‘;</a:t>
            </a:r>
          </a:p>
          <a:p>
            <a:pPr>
              <a:lnSpc>
                <a:spcPct val="80000"/>
              </a:lnSpc>
            </a:pPr>
            <a:r>
              <a:rPr lang="en-US" sz="2000" smtClean="0"/>
              <a:t>while (menu != ‘4’)</a:t>
            </a:r>
          </a:p>
          <a:p>
            <a:pPr>
              <a:lnSpc>
                <a:spcPct val="80000"/>
              </a:lnSpc>
            </a:pPr>
            <a:r>
              <a:rPr lang="en-US" sz="2000" smtClean="0"/>
              <a:t>  {</a:t>
            </a:r>
          </a:p>
          <a:p>
            <a:pPr>
              <a:lnSpc>
                <a:spcPct val="80000"/>
              </a:lnSpc>
            </a:pPr>
            <a:r>
              <a:rPr lang="en-US" sz="2000" smtClean="0"/>
              <a:t>    printf( “Add Nodes     :\n”);</a:t>
            </a:r>
          </a:p>
          <a:p>
            <a:pPr>
              <a:lnSpc>
                <a:spcPct val="80000"/>
              </a:lnSpc>
            </a:pPr>
            <a:r>
              <a:rPr lang="en-US" sz="2000" smtClean="0"/>
              <a:t>    printf( “Delete Nodes  :\n”);</a:t>
            </a:r>
          </a:p>
          <a:p>
            <a:pPr>
              <a:lnSpc>
                <a:spcPct val="80000"/>
              </a:lnSpc>
            </a:pPr>
            <a:r>
              <a:rPr lang="en-US" sz="2000" smtClean="0"/>
              <a:t>    printf( “Traverse a list :\n”);</a:t>
            </a:r>
          </a:p>
          <a:p>
            <a:pPr>
              <a:lnSpc>
                <a:spcPct val="80000"/>
              </a:lnSpc>
            </a:pPr>
            <a:r>
              <a:rPr lang="en-US" sz="2000" smtClean="0"/>
              <a:t>    printf( “Exit                 :\n”);</a:t>
            </a:r>
          </a:p>
          <a:p>
            <a:pPr>
              <a:lnSpc>
                <a:spcPct val="80000"/>
              </a:lnSpc>
            </a:pPr>
            <a:r>
              <a:rPr lang="en-US" sz="2000" smtClean="0"/>
              <a:t>    menu = getchar( );</a:t>
            </a:r>
          </a:p>
          <a:p>
            <a:pPr>
              <a:lnSpc>
                <a:spcPct val="80000"/>
              </a:lnSpc>
            </a:pPr>
            <a:r>
              <a:rPr lang="en-US" sz="2000" smtClean="0"/>
              <a:t>          </a:t>
            </a:r>
          </a:p>
        </p:txBody>
      </p:sp>
      <p:sp>
        <p:nvSpPr>
          <p:cNvPr id="1605634" name="Rectangle 2"/>
          <p:cNvSpPr>
            <a:spLocks noGrp="1" noChangeArrowheads="1"/>
          </p:cNvSpPr>
          <p:nvPr>
            <p:ph type="title"/>
          </p:nvPr>
        </p:nvSpPr>
        <p:spPr/>
        <p:txBody>
          <a:bodyPr/>
          <a:lstStyle/>
          <a:p>
            <a:pPr fontAlgn="auto">
              <a:spcAft>
                <a:spcPts val="0"/>
              </a:spcAft>
              <a:defRPr/>
            </a:pPr>
            <a:r>
              <a:rPr lang="en-US"/>
              <a:t>Creating a Sorted Linked List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r>
              <a:rPr lang="en-US" sz="2000" smtClean="0"/>
              <a:t>switch (menu)</a:t>
            </a:r>
          </a:p>
          <a:p>
            <a:r>
              <a:rPr lang="en-US" sz="2000" smtClean="0"/>
              <a:t> {</a:t>
            </a:r>
          </a:p>
          <a:p>
            <a:r>
              <a:rPr lang="en-US" sz="2000" smtClean="0"/>
              <a:t>   case ‘1’ : addnode( );</a:t>
            </a:r>
          </a:p>
          <a:p>
            <a:r>
              <a:rPr lang="en-US" sz="2000" smtClean="0"/>
              <a:t>                   break;</a:t>
            </a:r>
          </a:p>
          <a:p>
            <a:r>
              <a:rPr lang="en-US" sz="2000" smtClean="0"/>
              <a:t>   case ‘2’ : deletenode( )</a:t>
            </a:r>
          </a:p>
          <a:p>
            <a:r>
              <a:rPr lang="en-US" sz="2000" smtClean="0"/>
              <a:t>                   break;</a:t>
            </a:r>
          </a:p>
          <a:p>
            <a:r>
              <a:rPr lang="en-US" sz="2000" smtClean="0"/>
              <a:t>   case ‘3’ : traverse( );</a:t>
            </a:r>
          </a:p>
          <a:p>
            <a:r>
              <a:rPr lang="en-US" sz="2000" smtClean="0"/>
              <a:t>                  break;</a:t>
            </a:r>
          </a:p>
          <a:p>
            <a:r>
              <a:rPr lang="en-US" sz="2000" smtClean="0"/>
              <a:t>   case ‘4’: exit( );</a:t>
            </a:r>
          </a:p>
          <a:p>
            <a:r>
              <a:rPr lang="en-US" sz="2000" smtClean="0"/>
              <a:t>                 break;</a:t>
            </a:r>
          </a:p>
          <a:p>
            <a:r>
              <a:rPr lang="en-US" sz="2000" smtClean="0"/>
              <a:t>} /* end of switch */</a:t>
            </a:r>
          </a:p>
          <a:p>
            <a:pPr>
              <a:buFontTx/>
              <a:buNone/>
            </a:pPr>
            <a:r>
              <a:rPr lang="en-US" sz="2000" smtClean="0"/>
              <a:t>   } /* end of main( ) */</a:t>
            </a:r>
          </a:p>
          <a:p>
            <a:endParaRPr lang="en-US" sz="2000" smtClean="0"/>
          </a:p>
        </p:txBody>
      </p:sp>
      <p:sp>
        <p:nvSpPr>
          <p:cNvPr id="1610754" name="Rectangle 2"/>
          <p:cNvSpPr>
            <a:spLocks noGrp="1" noChangeArrowheads="1"/>
          </p:cNvSpPr>
          <p:nvPr>
            <p:ph type="title"/>
          </p:nvPr>
        </p:nvSpPr>
        <p:spPr/>
        <p:txBody>
          <a:bodyPr/>
          <a:lstStyle/>
          <a:p>
            <a:pPr fontAlgn="auto">
              <a:spcAft>
                <a:spcPts val="0"/>
              </a:spcAft>
              <a:defRPr/>
            </a:pPr>
            <a:r>
              <a:rPr lang="en-US"/>
              <a:t>Creating a Sorted Linked List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685800" y="1295400"/>
            <a:ext cx="7772400" cy="4953000"/>
          </a:xfrm>
        </p:spPr>
        <p:txBody>
          <a:bodyPr/>
          <a:lstStyle/>
          <a:p>
            <a:pPr>
              <a:lnSpc>
                <a:spcPct val="80000"/>
              </a:lnSpc>
            </a:pPr>
            <a:r>
              <a:rPr lang="en-US" sz="2000" smtClean="0"/>
              <a:t>addnode( )</a:t>
            </a:r>
          </a:p>
          <a:p>
            <a:pPr>
              <a:lnSpc>
                <a:spcPct val="80000"/>
              </a:lnSpc>
            </a:pPr>
            <a:r>
              <a:rPr lang="en-US" sz="2000" smtClean="0"/>
              <a:t> {</a:t>
            </a:r>
          </a:p>
          <a:p>
            <a:pPr>
              <a:lnSpc>
                <a:spcPct val="80000"/>
              </a:lnSpc>
            </a:pPr>
            <a:r>
              <a:rPr lang="en-US" sz="2000" smtClean="0"/>
              <a:t>   char ch = 'y';</a:t>
            </a:r>
          </a:p>
          <a:p>
            <a:pPr>
              <a:lnSpc>
                <a:spcPct val="80000"/>
              </a:lnSpc>
            </a:pPr>
            <a:r>
              <a:rPr lang="en-US" sz="2000" smtClean="0"/>
              <a:t>    while ( ch = = 'y' )</a:t>
            </a:r>
          </a:p>
          <a:p>
            <a:pPr>
              <a:lnSpc>
                <a:spcPct val="80000"/>
              </a:lnSpc>
            </a:pPr>
            <a:r>
              <a:rPr lang="en-US" sz="2000" smtClean="0"/>
              <a:t>     {</a:t>
            </a:r>
          </a:p>
          <a:p>
            <a:pPr>
              <a:lnSpc>
                <a:spcPct val="80000"/>
              </a:lnSpc>
            </a:pPr>
            <a:r>
              <a:rPr lang="en-US" sz="2000" smtClean="0"/>
              <a:t>      new = makenode();   </a:t>
            </a:r>
          </a:p>
          <a:p>
            <a:pPr>
              <a:lnSpc>
                <a:spcPct val="80000"/>
              </a:lnSpc>
            </a:pPr>
            <a:r>
              <a:rPr lang="en-US" sz="2000" smtClean="0"/>
              <a:t>      /* creation of a list is treated as a special case of insertion  */</a:t>
            </a:r>
          </a:p>
          <a:p>
            <a:pPr>
              <a:lnSpc>
                <a:spcPct val="80000"/>
              </a:lnSpc>
            </a:pPr>
            <a:r>
              <a:rPr lang="en-US" sz="2000" smtClean="0"/>
              <a:t>      if ( start == NULL)</a:t>
            </a:r>
          </a:p>
          <a:p>
            <a:pPr>
              <a:lnSpc>
                <a:spcPct val="80000"/>
              </a:lnSpc>
            </a:pPr>
            <a:r>
              <a:rPr lang="en-US" sz="2000" smtClean="0"/>
              <a:t>       {</a:t>
            </a:r>
          </a:p>
          <a:p>
            <a:pPr>
              <a:lnSpc>
                <a:spcPct val="80000"/>
              </a:lnSpc>
            </a:pPr>
            <a:r>
              <a:rPr lang="en-US" sz="2000" smtClean="0"/>
              <a:t>        start = new;</a:t>
            </a:r>
          </a:p>
          <a:p>
            <a:pPr>
              <a:lnSpc>
                <a:spcPct val="80000"/>
              </a:lnSpc>
            </a:pPr>
            <a:r>
              <a:rPr lang="en-US" sz="2000" smtClean="0"/>
              <a:t>       }</a:t>
            </a:r>
          </a:p>
          <a:p>
            <a:pPr>
              <a:lnSpc>
                <a:spcPct val="80000"/>
              </a:lnSpc>
            </a:pPr>
            <a:r>
              <a:rPr lang="en-US" sz="2000" smtClean="0"/>
              <a:t>      else</a:t>
            </a:r>
          </a:p>
          <a:p>
            <a:pPr>
              <a:lnSpc>
                <a:spcPct val="80000"/>
              </a:lnSpc>
            </a:pPr>
            <a:r>
              <a:rPr lang="en-US" sz="2000" smtClean="0"/>
              <a:t>       { </a:t>
            </a:r>
          </a:p>
          <a:p>
            <a:pPr>
              <a:lnSpc>
                <a:spcPct val="80000"/>
              </a:lnSpc>
            </a:pPr>
            <a:r>
              <a:rPr lang="en-US" sz="2000" smtClean="0"/>
              <a:t>        insert();</a:t>
            </a:r>
          </a:p>
          <a:p>
            <a:pPr>
              <a:lnSpc>
                <a:spcPct val="80000"/>
              </a:lnSpc>
            </a:pPr>
            <a:r>
              <a:rPr lang="en-US" sz="2000" smtClean="0"/>
              <a:t>        traverse( );</a:t>
            </a:r>
          </a:p>
          <a:p>
            <a:pPr>
              <a:lnSpc>
                <a:spcPct val="80000"/>
              </a:lnSpc>
            </a:pPr>
            <a:r>
              <a:rPr lang="en-US" sz="2000" smtClean="0"/>
              <a:t>       }</a:t>
            </a:r>
          </a:p>
          <a:p>
            <a:pPr>
              <a:lnSpc>
                <a:spcPct val="80000"/>
              </a:lnSpc>
            </a:pPr>
            <a:endParaRPr lang="en-US" sz="2000" smtClean="0"/>
          </a:p>
        </p:txBody>
      </p:sp>
      <p:sp>
        <p:nvSpPr>
          <p:cNvPr id="1611778" name="Rectangle 2"/>
          <p:cNvSpPr>
            <a:spLocks noGrp="1" noChangeArrowheads="1"/>
          </p:cNvSpPr>
          <p:nvPr>
            <p:ph type="title"/>
          </p:nvPr>
        </p:nvSpPr>
        <p:spPr/>
        <p:txBody>
          <a:bodyPr/>
          <a:lstStyle/>
          <a:p>
            <a:pPr fontAlgn="auto">
              <a:spcAft>
                <a:spcPts val="0"/>
              </a:spcAft>
              <a:defRPr/>
            </a:pPr>
            <a:r>
              <a:rPr lang="en-US"/>
              <a:t>Creating a Sorted Linked List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p:txBody>
          <a:bodyPr/>
          <a:lstStyle/>
          <a:p>
            <a:r>
              <a:rPr lang="en-US" sz="2000" smtClean="0"/>
              <a:t>  printf("%s","Want to add more nodes\n"); </a:t>
            </a:r>
          </a:p>
          <a:p>
            <a:r>
              <a:rPr lang="en-US" sz="2000" smtClean="0"/>
              <a:t>  scanf( "%c", &amp;ch );</a:t>
            </a:r>
          </a:p>
          <a:p>
            <a:r>
              <a:rPr lang="en-US" sz="2000" smtClean="0"/>
              <a:t>  fflush( stdin );</a:t>
            </a:r>
          </a:p>
          <a:p>
            <a:r>
              <a:rPr lang="en-US" sz="2000" smtClean="0"/>
              <a:t> } /* end of while  */</a:t>
            </a:r>
          </a:p>
          <a:p>
            <a:r>
              <a:rPr lang="en-US" sz="2000" smtClean="0"/>
              <a:t>} /* end of addnode( )</a:t>
            </a:r>
          </a:p>
          <a:p>
            <a:endParaRPr lang="en-US" sz="2000" smtClean="0"/>
          </a:p>
          <a:p>
            <a:endParaRPr lang="en-US" sz="2000" smtClean="0"/>
          </a:p>
        </p:txBody>
      </p:sp>
      <p:sp>
        <p:nvSpPr>
          <p:cNvPr id="1612802" name="Rectangle 2"/>
          <p:cNvSpPr>
            <a:spLocks noGrp="1" noChangeArrowheads="1"/>
          </p:cNvSpPr>
          <p:nvPr>
            <p:ph type="title"/>
          </p:nvPr>
        </p:nvSpPr>
        <p:spPr/>
        <p:txBody>
          <a:bodyPr/>
          <a:lstStyle/>
          <a:p>
            <a:pPr fontAlgn="auto">
              <a:spcAft>
                <a:spcPts val="0"/>
              </a:spcAft>
              <a:defRPr/>
            </a:pPr>
            <a:r>
              <a:rPr lang="en-US"/>
              <a:t>Creating a Sorted Linked List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685800" y="1295400"/>
            <a:ext cx="7772400" cy="4876800"/>
          </a:xfrm>
        </p:spPr>
        <p:txBody>
          <a:bodyPr/>
          <a:lstStyle/>
          <a:p>
            <a:pPr>
              <a:lnSpc>
                <a:spcPct val="80000"/>
              </a:lnSpc>
            </a:pPr>
            <a:r>
              <a:rPr lang="en-US" sz="2000" smtClean="0"/>
              <a:t>       </a:t>
            </a:r>
          </a:p>
          <a:p>
            <a:pPr>
              <a:lnSpc>
                <a:spcPct val="80000"/>
              </a:lnSpc>
            </a:pPr>
            <a:r>
              <a:rPr lang="en-US" sz="2000" smtClean="0"/>
              <a:t>struct marks_list * makenode()</a:t>
            </a:r>
          </a:p>
          <a:p>
            <a:pPr>
              <a:lnSpc>
                <a:spcPct val="80000"/>
              </a:lnSpc>
            </a:pPr>
            <a:r>
              <a:rPr lang="en-US" sz="2000" smtClean="0"/>
              <a:t>   {</a:t>
            </a:r>
          </a:p>
          <a:p>
            <a:pPr>
              <a:lnSpc>
                <a:spcPct val="80000"/>
              </a:lnSpc>
            </a:pPr>
            <a:r>
              <a:rPr lang="en-US" sz="2000" smtClean="0"/>
              <a:t>    struct marks_list *new;</a:t>
            </a:r>
          </a:p>
          <a:p>
            <a:pPr>
              <a:lnSpc>
                <a:spcPct val="80000"/>
              </a:lnSpc>
            </a:pPr>
            <a:r>
              <a:rPr lang="en-US" sz="2000" smtClean="0"/>
              <a:t>    new=(struct marks_list *)  malloc(sizeof(struct(marks_list));     </a:t>
            </a:r>
          </a:p>
          <a:p>
            <a:pPr>
              <a:lnSpc>
                <a:spcPct val="80000"/>
              </a:lnSpc>
            </a:pPr>
            <a:r>
              <a:rPr lang="en-US" sz="2000" smtClean="0"/>
              <a:t>    scanf("%d",&amp;new-&gt;marks);  </a:t>
            </a:r>
          </a:p>
          <a:p>
            <a:pPr>
              <a:lnSpc>
                <a:spcPct val="80000"/>
              </a:lnSpc>
            </a:pPr>
            <a:r>
              <a:rPr lang="en-US" sz="2000" smtClean="0"/>
              <a:t>    new-&gt;next = NULL;</a:t>
            </a:r>
          </a:p>
          <a:p>
            <a:pPr>
              <a:lnSpc>
                <a:spcPct val="80000"/>
              </a:lnSpc>
            </a:pPr>
            <a:r>
              <a:rPr lang="en-US" sz="2000" smtClean="0"/>
              <a:t>    return(new);</a:t>
            </a:r>
          </a:p>
          <a:p>
            <a:pPr>
              <a:lnSpc>
                <a:spcPct val="80000"/>
              </a:lnSpc>
            </a:pPr>
            <a:r>
              <a:rPr lang="en-US" sz="2000" smtClean="0"/>
              <a:t>   }</a:t>
            </a:r>
          </a:p>
          <a:p>
            <a:pPr>
              <a:lnSpc>
                <a:spcPct val="80000"/>
              </a:lnSpc>
            </a:pPr>
            <a:endParaRPr lang="en-US" sz="2000" smtClean="0"/>
          </a:p>
        </p:txBody>
      </p:sp>
      <p:sp>
        <p:nvSpPr>
          <p:cNvPr id="1606658" name="Rectangle 2"/>
          <p:cNvSpPr>
            <a:spLocks noGrp="1" noChangeArrowheads="1"/>
          </p:cNvSpPr>
          <p:nvPr>
            <p:ph type="title"/>
          </p:nvPr>
        </p:nvSpPr>
        <p:spPr/>
        <p:txBody>
          <a:bodyPr/>
          <a:lstStyle/>
          <a:p>
            <a:pPr fontAlgn="auto">
              <a:spcAft>
                <a:spcPts val="0"/>
              </a:spcAft>
              <a:defRPr/>
            </a:pPr>
            <a:r>
              <a:rPr lang="en-US"/>
              <a:t>Creating a Sorted Linked List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pPr>
              <a:lnSpc>
                <a:spcPct val="90000"/>
              </a:lnSpc>
            </a:pPr>
            <a:r>
              <a:rPr lang="en-US" sz="2000" smtClean="0"/>
              <a:t>insert(struct marks_list *start)</a:t>
            </a:r>
          </a:p>
          <a:p>
            <a:pPr>
              <a:lnSpc>
                <a:spcPct val="90000"/>
              </a:lnSpc>
            </a:pPr>
            <a:r>
              <a:rPr lang="en-US" sz="2000" smtClean="0"/>
              <a:t>{</a:t>
            </a:r>
          </a:p>
          <a:p>
            <a:pPr>
              <a:lnSpc>
                <a:spcPct val="90000"/>
              </a:lnSpc>
            </a:pPr>
            <a:r>
              <a:rPr lang="en-US" sz="2000" smtClean="0"/>
              <a:t> struct marks_list *ptr, *prev;</a:t>
            </a:r>
          </a:p>
          <a:p>
            <a:pPr>
              <a:lnSpc>
                <a:spcPct val="90000"/>
              </a:lnSpc>
            </a:pPr>
            <a:r>
              <a:rPr lang="en-US" sz="2000" smtClean="0"/>
              <a:t> for(ptr=start,prev=start;(ptr);prev=ptr,ptr=ptr-&gt;next)</a:t>
            </a:r>
          </a:p>
          <a:p>
            <a:pPr>
              <a:lnSpc>
                <a:spcPct val="90000"/>
              </a:lnSpc>
            </a:pPr>
            <a:r>
              <a:rPr lang="en-US" sz="2000" smtClean="0"/>
              <a:t> {</a:t>
            </a:r>
          </a:p>
          <a:p>
            <a:pPr>
              <a:lnSpc>
                <a:spcPct val="90000"/>
              </a:lnSpc>
            </a:pPr>
            <a:r>
              <a:rPr lang="en-US" sz="2000" smtClean="0"/>
              <a:t>  if (new-&gt;marks &lt; start-&gt;marks)</a:t>
            </a:r>
          </a:p>
          <a:p>
            <a:pPr>
              <a:lnSpc>
                <a:spcPct val="90000"/>
              </a:lnSpc>
            </a:pPr>
            <a:r>
              <a:rPr lang="en-US" sz="2000" smtClean="0"/>
              <a:t>   {</a:t>
            </a:r>
          </a:p>
          <a:p>
            <a:pPr>
              <a:lnSpc>
                <a:spcPct val="90000"/>
              </a:lnSpc>
            </a:pPr>
            <a:r>
              <a:rPr lang="en-US" sz="2000" smtClean="0"/>
              <a:t>    /* insertion at the beginning of a  list */</a:t>
            </a:r>
          </a:p>
          <a:p>
            <a:pPr>
              <a:lnSpc>
                <a:spcPct val="90000"/>
              </a:lnSpc>
            </a:pPr>
            <a:r>
              <a:rPr lang="en-US" sz="2000" smtClean="0"/>
              <a:t>    new-&gt;next = start;</a:t>
            </a:r>
          </a:p>
          <a:p>
            <a:pPr>
              <a:lnSpc>
                <a:spcPct val="90000"/>
              </a:lnSpc>
            </a:pPr>
            <a:r>
              <a:rPr lang="en-US" sz="2000" smtClean="0"/>
              <a:t>    start = new;</a:t>
            </a:r>
          </a:p>
          <a:p>
            <a:pPr>
              <a:lnSpc>
                <a:spcPct val="90000"/>
              </a:lnSpc>
            </a:pPr>
            <a:r>
              <a:rPr lang="en-US" sz="2000" smtClean="0"/>
              <a:t>  }</a:t>
            </a:r>
          </a:p>
          <a:p>
            <a:pPr>
              <a:lnSpc>
                <a:spcPct val="90000"/>
              </a:lnSpc>
            </a:pPr>
            <a:endParaRPr lang="en-US" sz="2000" smtClean="0"/>
          </a:p>
        </p:txBody>
      </p:sp>
      <p:sp>
        <p:nvSpPr>
          <p:cNvPr id="1607682" name="Rectangle 2"/>
          <p:cNvSpPr>
            <a:spLocks noGrp="1" noChangeArrowheads="1"/>
          </p:cNvSpPr>
          <p:nvPr>
            <p:ph type="title"/>
          </p:nvPr>
        </p:nvSpPr>
        <p:spPr/>
        <p:txBody>
          <a:bodyPr/>
          <a:lstStyle/>
          <a:p>
            <a:pPr fontAlgn="auto">
              <a:spcAft>
                <a:spcPts val="0"/>
              </a:spcAft>
              <a:defRPr/>
            </a:pPr>
            <a:r>
              <a:rPr lang="en-US"/>
              <a:t>Creating a Sorted Linked List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609600" y="1371600"/>
            <a:ext cx="8153400" cy="4724400"/>
          </a:xfrm>
        </p:spPr>
        <p:txBody>
          <a:bodyPr/>
          <a:lstStyle/>
          <a:p>
            <a:pPr>
              <a:buFontTx/>
              <a:buNone/>
            </a:pPr>
            <a:r>
              <a:rPr lang="en-US" sz="2000" smtClean="0"/>
              <a:t>In this session, you will learn to:</a:t>
            </a:r>
          </a:p>
          <a:p>
            <a:r>
              <a:rPr lang="en-US" sz="2000" smtClean="0"/>
              <a:t>Describe the limitations of using a data structure such as an array</a:t>
            </a:r>
          </a:p>
          <a:p>
            <a:r>
              <a:rPr lang="en-US" sz="2000" smtClean="0"/>
              <a:t>Define stack and heap variables</a:t>
            </a:r>
          </a:p>
          <a:p>
            <a:r>
              <a:rPr lang="en-US" sz="2000" smtClean="0"/>
              <a:t>Describe the characteristics of stack and heap variables</a:t>
            </a:r>
          </a:p>
          <a:p>
            <a:r>
              <a:rPr lang="en-US" sz="2000" smtClean="0"/>
              <a:t>State the need for dynamic memory allocation</a:t>
            </a:r>
          </a:p>
          <a:p>
            <a:r>
              <a:rPr lang="en-US" sz="2000" smtClean="0"/>
              <a:t>Use the </a:t>
            </a:r>
            <a:r>
              <a:rPr lang="en-US" sz="2000" i="1" smtClean="0"/>
              <a:t>malloc() </a:t>
            </a:r>
            <a:r>
              <a:rPr lang="en-US" sz="2000" smtClean="0"/>
              <a:t>function to allocate memory </a:t>
            </a:r>
          </a:p>
          <a:p>
            <a:r>
              <a:rPr lang="en-US" sz="2000" smtClean="0"/>
              <a:t>Define self-referential structures and their advantages</a:t>
            </a:r>
          </a:p>
          <a:p>
            <a:r>
              <a:rPr lang="en-US" sz="2000" smtClean="0"/>
              <a:t>Write code to: </a:t>
            </a:r>
          </a:p>
          <a:p>
            <a:pPr lvl="1"/>
            <a:r>
              <a:rPr lang="en-US" sz="1800" smtClean="0"/>
              <a:t>Create a sorted linked list, </a:t>
            </a:r>
          </a:p>
          <a:p>
            <a:pPr lvl="1"/>
            <a:r>
              <a:rPr lang="en-US" sz="1800" smtClean="0"/>
              <a:t>Insert nodes into a sorted linked list</a:t>
            </a:r>
          </a:p>
          <a:p>
            <a:pPr lvl="1"/>
            <a:r>
              <a:rPr lang="en-US" sz="1800" smtClean="0"/>
              <a:t>Traverse a linked list</a:t>
            </a:r>
          </a:p>
          <a:p>
            <a:pPr lvl="1"/>
            <a:r>
              <a:rPr lang="en-US" sz="1800" smtClean="0"/>
              <a:t>Delete nodes from a linked list </a:t>
            </a:r>
          </a:p>
        </p:txBody>
      </p:sp>
      <p:sp>
        <p:nvSpPr>
          <p:cNvPr id="734210" name="Rectangle 2"/>
          <p:cNvSpPr>
            <a:spLocks noGrp="1" noChangeArrowheads="1"/>
          </p:cNvSpPr>
          <p:nvPr>
            <p:ph type="title"/>
          </p:nvPr>
        </p:nvSpPr>
        <p:spPr/>
        <p:txBody>
          <a:bodyPr/>
          <a:lstStyle/>
          <a:p>
            <a:pPr fontAlgn="auto">
              <a:spcAft>
                <a:spcPts val="0"/>
              </a:spcAft>
              <a:defRPr/>
            </a:pPr>
            <a:r>
              <a:rPr lang="en-US"/>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r>
              <a:rPr lang="en-US" sz="2000" smtClean="0"/>
              <a:t>/* insertion in the middle of a list */</a:t>
            </a:r>
          </a:p>
          <a:p>
            <a:r>
              <a:rPr lang="en-US" sz="2000" smtClean="0"/>
              <a:t>   if(new-&gt;marks  &gt; ptr-&gt;marks)</a:t>
            </a:r>
          </a:p>
          <a:p>
            <a:r>
              <a:rPr lang="en-US" sz="2000" smtClean="0"/>
              <a:t>    {</a:t>
            </a:r>
          </a:p>
          <a:p>
            <a:r>
              <a:rPr lang="en-US" sz="2000" smtClean="0"/>
              <a:t>     continue;</a:t>
            </a:r>
          </a:p>
          <a:p>
            <a:r>
              <a:rPr lang="en-US" sz="2000" smtClean="0"/>
              <a:t>    }</a:t>
            </a:r>
          </a:p>
          <a:p>
            <a:r>
              <a:rPr lang="en-US" sz="2000" smtClean="0"/>
              <a:t>   else</a:t>
            </a:r>
          </a:p>
          <a:p>
            <a:r>
              <a:rPr lang="en-US" sz="2000" smtClean="0"/>
              <a:t>    {</a:t>
            </a:r>
          </a:p>
          <a:p>
            <a:r>
              <a:rPr lang="en-US" sz="2000" smtClean="0"/>
              <a:t>     prev-&gt;next = new;</a:t>
            </a:r>
          </a:p>
          <a:p>
            <a:r>
              <a:rPr lang="en-US" sz="2000" smtClean="0"/>
              <a:t>     new-&gt;next = ptr;</a:t>
            </a:r>
          </a:p>
          <a:p>
            <a:r>
              <a:rPr lang="en-US" sz="2000" smtClean="0"/>
              <a:t>    } </a:t>
            </a:r>
          </a:p>
          <a:p>
            <a:r>
              <a:rPr lang="en-US" sz="2000" smtClean="0"/>
              <a:t>} /* end of for loop */</a:t>
            </a:r>
          </a:p>
        </p:txBody>
      </p:sp>
      <p:sp>
        <p:nvSpPr>
          <p:cNvPr id="1608706" name="Rectangle 2"/>
          <p:cNvSpPr>
            <a:spLocks noGrp="1" noChangeArrowheads="1"/>
          </p:cNvSpPr>
          <p:nvPr>
            <p:ph type="title"/>
          </p:nvPr>
        </p:nvSpPr>
        <p:spPr/>
        <p:txBody>
          <a:bodyPr/>
          <a:lstStyle/>
          <a:p>
            <a:pPr fontAlgn="auto">
              <a:spcAft>
                <a:spcPts val="0"/>
              </a:spcAft>
              <a:defRPr/>
            </a:pPr>
            <a:r>
              <a:rPr lang="en-US"/>
              <a:t>Creating a Sorted Linked List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r>
              <a:rPr lang="en-US" sz="2000" smtClean="0"/>
              <a:t>/* insertion at the end of the list */ </a:t>
            </a:r>
          </a:p>
          <a:p>
            <a:r>
              <a:rPr lang="en-US" sz="2000" smtClean="0"/>
              <a:t>if (ptr == null)</a:t>
            </a:r>
          </a:p>
          <a:p>
            <a:r>
              <a:rPr lang="en-US" sz="2000" smtClean="0"/>
              <a:t>  {</a:t>
            </a:r>
          </a:p>
          <a:p>
            <a:r>
              <a:rPr lang="en-US" sz="2000" smtClean="0"/>
              <a:t>   prev-&gt;next = new;</a:t>
            </a:r>
          </a:p>
          <a:p>
            <a:r>
              <a:rPr lang="en-US" sz="2000" smtClean="0"/>
              <a:t>   new-&gt;next = null;</a:t>
            </a:r>
          </a:p>
          <a:p>
            <a:r>
              <a:rPr lang="en-US" sz="2000" smtClean="0"/>
              <a:t>  } </a:t>
            </a:r>
          </a:p>
          <a:p>
            <a:r>
              <a:rPr lang="en-US" sz="2000" smtClean="0"/>
              <a:t>} /* end of insert */</a:t>
            </a:r>
          </a:p>
        </p:txBody>
      </p:sp>
      <p:sp>
        <p:nvSpPr>
          <p:cNvPr id="1609730" name="Rectangle 2"/>
          <p:cNvSpPr>
            <a:spLocks noGrp="1" noChangeArrowheads="1"/>
          </p:cNvSpPr>
          <p:nvPr>
            <p:ph type="title"/>
          </p:nvPr>
        </p:nvSpPr>
        <p:spPr/>
        <p:txBody>
          <a:bodyPr/>
          <a:lstStyle/>
          <a:p>
            <a:pPr fontAlgn="auto">
              <a:spcAft>
                <a:spcPts val="0"/>
              </a:spcAft>
              <a:defRPr/>
            </a:pPr>
            <a:r>
              <a:rPr lang="en-US"/>
              <a:t>Creating a Sorted Linked List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p:txBody>
          <a:bodyPr/>
          <a:lstStyle/>
          <a:p>
            <a:r>
              <a:rPr lang="en-US" sz="2000" smtClean="0"/>
              <a:t>struct marks_list *search( int val)</a:t>
            </a:r>
          </a:p>
          <a:p>
            <a:r>
              <a:rPr lang="en-US" sz="2000" smtClean="0"/>
              <a:t>{</a:t>
            </a:r>
          </a:p>
          <a:p>
            <a:r>
              <a:rPr lang="en-US" sz="2000" smtClean="0"/>
              <a:t>  for( ptr = start; (ptr); ptr = ptr-&gt;next)</a:t>
            </a:r>
          </a:p>
          <a:p>
            <a:r>
              <a:rPr lang="en-US" sz="2000" smtClean="0"/>
              <a:t>   {</a:t>
            </a:r>
          </a:p>
          <a:p>
            <a:r>
              <a:rPr lang="en-US" sz="2000" smtClean="0"/>
              <a:t>     if (val = = ptr-&gt; marks)</a:t>
            </a:r>
          </a:p>
          <a:p>
            <a:r>
              <a:rPr lang="en-US" sz="2000" smtClean="0"/>
              <a:t>       return ptr;</a:t>
            </a:r>
          </a:p>
          <a:p>
            <a:r>
              <a:rPr lang="en-US" sz="2000" smtClean="0"/>
              <a:t>   }</a:t>
            </a:r>
          </a:p>
          <a:p>
            <a:endParaRPr lang="en-US" sz="2000" smtClean="0"/>
          </a:p>
          <a:p>
            <a:r>
              <a:rPr lang="en-US" sz="2000" smtClean="0"/>
              <a:t>   </a:t>
            </a:r>
          </a:p>
        </p:txBody>
      </p:sp>
      <p:sp>
        <p:nvSpPr>
          <p:cNvPr id="1614850" name="Rectangle 2"/>
          <p:cNvSpPr>
            <a:spLocks noGrp="1" noChangeArrowheads="1"/>
          </p:cNvSpPr>
          <p:nvPr>
            <p:ph type="title"/>
          </p:nvPr>
        </p:nvSpPr>
        <p:spPr/>
        <p:txBody>
          <a:bodyPr/>
          <a:lstStyle/>
          <a:p>
            <a:pPr fontAlgn="auto">
              <a:spcAft>
                <a:spcPts val="0"/>
              </a:spcAft>
              <a:defRPr/>
            </a:pPr>
            <a:r>
              <a:rPr lang="en-US"/>
              <a:t>Searching a Value in a Linked List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228600" y="1219200"/>
            <a:ext cx="8686800" cy="4876800"/>
          </a:xfrm>
        </p:spPr>
        <p:txBody>
          <a:bodyPr/>
          <a:lstStyle/>
          <a:p>
            <a:pPr>
              <a:lnSpc>
                <a:spcPct val="80000"/>
              </a:lnSpc>
            </a:pPr>
            <a:r>
              <a:rPr lang="en-US" sz="2000" smtClean="0"/>
              <a:t>delete ( )</a:t>
            </a:r>
          </a:p>
          <a:p>
            <a:pPr>
              <a:lnSpc>
                <a:spcPct val="80000"/>
              </a:lnSpc>
            </a:pPr>
            <a:r>
              <a:rPr lang="en-US" sz="2000" smtClean="0"/>
              <a:t> {</a:t>
            </a:r>
          </a:p>
          <a:p>
            <a:pPr>
              <a:lnSpc>
                <a:spcPct val="80000"/>
              </a:lnSpc>
            </a:pPr>
            <a:r>
              <a:rPr lang="en-US" sz="2000" smtClean="0"/>
              <a:t>  struct marks_list *ptr, *prev, *temp;</a:t>
            </a:r>
          </a:p>
          <a:p>
            <a:pPr>
              <a:lnSpc>
                <a:spcPct val="80000"/>
              </a:lnSpc>
            </a:pPr>
            <a:r>
              <a:rPr lang="en-US" sz="2000" smtClean="0"/>
              <a:t>  int score; </a:t>
            </a:r>
          </a:p>
          <a:p>
            <a:pPr>
              <a:lnSpc>
                <a:spcPct val="80000"/>
              </a:lnSpc>
            </a:pPr>
            <a:r>
              <a:rPr lang="en-US" sz="2000" smtClean="0"/>
              <a:t>   /* search the linked list for the value to be deleted */</a:t>
            </a:r>
          </a:p>
          <a:p>
            <a:pPr>
              <a:lnSpc>
                <a:spcPct val="80000"/>
              </a:lnSpc>
            </a:pPr>
            <a:r>
              <a:rPr lang="en-US" sz="2000" smtClean="0"/>
              <a:t>   scanf(“%d”, &amp;score);</a:t>
            </a:r>
          </a:p>
          <a:p>
            <a:pPr>
              <a:lnSpc>
                <a:spcPct val="80000"/>
              </a:lnSpc>
            </a:pPr>
            <a:r>
              <a:rPr lang="en-US" sz="2000" smtClean="0"/>
              <a:t>  fflush(stdin); </a:t>
            </a:r>
          </a:p>
          <a:p>
            <a:pPr>
              <a:lnSpc>
                <a:spcPct val="80000"/>
              </a:lnSpc>
            </a:pPr>
            <a:r>
              <a:rPr lang="en-US" sz="2000" smtClean="0"/>
              <a:t>  for (ptr = start, prev = start; (ptr); prev = ptr, ptr = ptr-&gt;next)</a:t>
            </a:r>
          </a:p>
          <a:p>
            <a:pPr>
              <a:lnSpc>
                <a:spcPct val="80000"/>
              </a:lnSpc>
            </a:pPr>
            <a:r>
              <a:rPr lang="en-US" sz="2000" smtClean="0"/>
              <a:t>  {</a:t>
            </a:r>
          </a:p>
          <a:p>
            <a:pPr>
              <a:lnSpc>
                <a:spcPct val="80000"/>
              </a:lnSpc>
            </a:pPr>
            <a:r>
              <a:rPr lang="en-US" sz="2000" smtClean="0"/>
              <a:t>   /* deletion of the first node in the list */  </a:t>
            </a:r>
          </a:p>
          <a:p>
            <a:pPr>
              <a:lnSpc>
                <a:spcPct val="80000"/>
              </a:lnSpc>
            </a:pPr>
            <a:r>
              <a:rPr lang="en-US" sz="2000" smtClean="0"/>
              <a:t>   if (score = = start-&gt; marks)</a:t>
            </a:r>
          </a:p>
          <a:p>
            <a:pPr>
              <a:lnSpc>
                <a:spcPct val="80000"/>
              </a:lnSpc>
            </a:pPr>
            <a:r>
              <a:rPr lang="en-US" sz="2000" smtClean="0"/>
              <a:t>   {</a:t>
            </a:r>
          </a:p>
          <a:p>
            <a:pPr>
              <a:lnSpc>
                <a:spcPct val="80000"/>
              </a:lnSpc>
            </a:pPr>
            <a:r>
              <a:rPr lang="en-US" sz="2000" smtClean="0"/>
              <a:t>    temp =start;</a:t>
            </a:r>
          </a:p>
          <a:p>
            <a:pPr>
              <a:lnSpc>
                <a:spcPct val="80000"/>
              </a:lnSpc>
            </a:pPr>
            <a:r>
              <a:rPr lang="en-US" sz="2000" smtClean="0"/>
              <a:t>    start = start-&gt; next;</a:t>
            </a:r>
          </a:p>
          <a:p>
            <a:pPr>
              <a:lnSpc>
                <a:spcPct val="80000"/>
              </a:lnSpc>
            </a:pPr>
            <a:r>
              <a:rPr lang="en-US" sz="2000" smtClean="0"/>
              <a:t>    free(temp);</a:t>
            </a:r>
          </a:p>
          <a:p>
            <a:pPr>
              <a:lnSpc>
                <a:spcPct val="80000"/>
              </a:lnSpc>
            </a:pPr>
            <a:r>
              <a:rPr lang="en-US" sz="2000" smtClean="0"/>
              <a:t>   }</a:t>
            </a:r>
          </a:p>
          <a:p>
            <a:pPr>
              <a:lnSpc>
                <a:spcPct val="80000"/>
              </a:lnSpc>
            </a:pPr>
            <a:r>
              <a:rPr lang="en-US" sz="2000" smtClean="0"/>
              <a:t>  </a:t>
            </a:r>
          </a:p>
          <a:p>
            <a:pPr>
              <a:lnSpc>
                <a:spcPct val="80000"/>
              </a:lnSpc>
            </a:pPr>
            <a:r>
              <a:rPr lang="en-US" sz="2000" smtClean="0"/>
              <a:t>  </a:t>
            </a:r>
          </a:p>
        </p:txBody>
      </p:sp>
      <p:sp>
        <p:nvSpPr>
          <p:cNvPr id="1615874" name="Rectangle 2"/>
          <p:cNvSpPr>
            <a:spLocks noGrp="1" noChangeArrowheads="1"/>
          </p:cNvSpPr>
          <p:nvPr>
            <p:ph type="title"/>
          </p:nvPr>
        </p:nvSpPr>
        <p:spPr/>
        <p:txBody>
          <a:bodyPr/>
          <a:lstStyle/>
          <a:p>
            <a:pPr fontAlgn="auto">
              <a:spcAft>
                <a:spcPts val="0"/>
              </a:spcAft>
              <a:defRPr/>
            </a:pPr>
            <a:r>
              <a:rPr lang="en-US"/>
              <a:t>Deleting a Node From a Linked List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p:txBody>
          <a:bodyPr/>
          <a:lstStyle/>
          <a:p>
            <a:r>
              <a:rPr lang="en-US" sz="2000" smtClean="0"/>
              <a:t>/* this code would hold true for deletion in the middle and at the end of a linked list */  </a:t>
            </a:r>
          </a:p>
          <a:p>
            <a:r>
              <a:rPr lang="en-US" sz="2000" smtClean="0"/>
              <a:t> if (score = = ptr-&gt; marks)</a:t>
            </a:r>
          </a:p>
          <a:p>
            <a:r>
              <a:rPr lang="en-US" sz="2000" smtClean="0"/>
              <a:t>    {</a:t>
            </a:r>
          </a:p>
          <a:p>
            <a:r>
              <a:rPr lang="en-US" sz="2000" smtClean="0"/>
              <a:t>      prev-&gt; next = ptr-&gt; next;</a:t>
            </a:r>
          </a:p>
          <a:p>
            <a:r>
              <a:rPr lang="en-US" sz="2000" smtClean="0"/>
              <a:t>      free(ptr);</a:t>
            </a:r>
          </a:p>
          <a:p>
            <a:r>
              <a:rPr lang="en-US" sz="2000" smtClean="0"/>
              <a:t>     }</a:t>
            </a:r>
          </a:p>
          <a:p>
            <a:r>
              <a:rPr lang="en-US" sz="2000" smtClean="0"/>
              <a:t>   }/* end of for loop */</a:t>
            </a:r>
          </a:p>
          <a:p>
            <a:r>
              <a:rPr lang="en-US" sz="2000" smtClean="0"/>
              <a:t>} /* end of delete */</a:t>
            </a:r>
          </a:p>
        </p:txBody>
      </p:sp>
      <p:sp>
        <p:nvSpPr>
          <p:cNvPr id="1617922" name="Rectangle 2"/>
          <p:cNvSpPr>
            <a:spLocks noGrp="1" noChangeArrowheads="1"/>
          </p:cNvSpPr>
          <p:nvPr>
            <p:ph type="title"/>
          </p:nvPr>
        </p:nvSpPr>
        <p:spPr/>
        <p:txBody>
          <a:bodyPr/>
          <a:lstStyle/>
          <a:p>
            <a:pPr fontAlgn="auto">
              <a:spcAft>
                <a:spcPts val="0"/>
              </a:spcAft>
              <a:defRPr/>
            </a:pPr>
            <a:r>
              <a:rPr lang="en-US"/>
              <a:t>Deleting a Node From a Linked List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p:txBody>
          <a:bodyPr/>
          <a:lstStyle/>
          <a:p>
            <a:pPr>
              <a:buFontTx/>
              <a:buNone/>
            </a:pPr>
            <a:r>
              <a:rPr lang="en-US" sz="2000" smtClean="0"/>
              <a:t>In this session, you learnt to:</a:t>
            </a:r>
          </a:p>
          <a:p>
            <a:r>
              <a:rPr lang="en-US" sz="2000" smtClean="0"/>
              <a:t>Describe the limitations of using a data structure such as an array</a:t>
            </a:r>
          </a:p>
          <a:p>
            <a:r>
              <a:rPr lang="en-US" sz="2000" smtClean="0"/>
              <a:t>Define stack and heap variables</a:t>
            </a:r>
          </a:p>
          <a:p>
            <a:r>
              <a:rPr lang="en-US" sz="2000" smtClean="0"/>
              <a:t>Describe the characteristics of stack and heap variables</a:t>
            </a:r>
          </a:p>
          <a:p>
            <a:r>
              <a:rPr lang="en-US" sz="2000" smtClean="0"/>
              <a:t>State the need for dynamic memory allocation</a:t>
            </a:r>
          </a:p>
          <a:p>
            <a:r>
              <a:rPr lang="en-US" sz="2000" smtClean="0"/>
              <a:t>Use the </a:t>
            </a:r>
            <a:r>
              <a:rPr lang="en-US" sz="2000" i="1" smtClean="0"/>
              <a:t>malloc() </a:t>
            </a:r>
            <a:r>
              <a:rPr lang="en-US" sz="2000" smtClean="0"/>
              <a:t>function to allocate memory </a:t>
            </a:r>
          </a:p>
          <a:p>
            <a:r>
              <a:rPr lang="en-US" sz="2000" smtClean="0"/>
              <a:t>Define self-referential structures and their advantages</a:t>
            </a:r>
          </a:p>
          <a:p>
            <a:r>
              <a:rPr lang="en-US" sz="2000" smtClean="0"/>
              <a:t>Write code to: </a:t>
            </a:r>
          </a:p>
          <a:p>
            <a:pPr lvl="1"/>
            <a:r>
              <a:rPr lang="en-US" sz="1800" smtClean="0"/>
              <a:t>Create a sorted linked list, </a:t>
            </a:r>
          </a:p>
          <a:p>
            <a:pPr lvl="1"/>
            <a:r>
              <a:rPr lang="en-US" sz="1800" smtClean="0"/>
              <a:t>Insert nodes into a sorted linked list</a:t>
            </a:r>
          </a:p>
          <a:p>
            <a:pPr lvl="1"/>
            <a:r>
              <a:rPr lang="en-US" sz="1800" smtClean="0"/>
              <a:t>Traverse a linked list</a:t>
            </a:r>
          </a:p>
          <a:p>
            <a:pPr lvl="1"/>
            <a:r>
              <a:rPr lang="en-US" sz="1800" smtClean="0"/>
              <a:t>Delete nodes from a linked list </a:t>
            </a:r>
          </a:p>
          <a:p>
            <a:endParaRPr lang="en-US" sz="2000" smtClean="0"/>
          </a:p>
        </p:txBody>
      </p:sp>
      <p:sp>
        <p:nvSpPr>
          <p:cNvPr id="1618946" name="Rectangle 2"/>
          <p:cNvSpPr>
            <a:spLocks noGrp="1" noChangeArrowheads="1"/>
          </p:cNvSpPr>
          <p:nvPr>
            <p:ph type="title"/>
          </p:nvPr>
        </p:nvSpPr>
        <p:spPr/>
        <p:txBody>
          <a:bodyPr/>
          <a:lstStyle/>
          <a:p>
            <a:pPr fontAlgn="auto">
              <a:spcAft>
                <a:spcPts val="0"/>
              </a:spcAft>
              <a:defRPr/>
            </a:pPr>
            <a:r>
              <a:rPr lang="en-US"/>
              <a:t>Summary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p:txBody>
          <a:bodyPr/>
          <a:lstStyle/>
          <a:p>
            <a:endParaRPr lang="en-US" smtClean="0"/>
          </a:p>
          <a:p>
            <a:endParaRPr lang="en-US" smtClean="0"/>
          </a:p>
          <a:p>
            <a:endParaRPr lang="en-US" smtClean="0"/>
          </a:p>
          <a:p>
            <a:endParaRPr lang="en-US" smtClean="0"/>
          </a:p>
          <a:p>
            <a:pPr algn="ctr">
              <a:buFontTx/>
              <a:buNone/>
            </a:pPr>
            <a:r>
              <a:rPr lang="en-US" sz="4400" b="1" smtClean="0"/>
              <a:t>Chapter 10</a:t>
            </a:r>
          </a:p>
          <a:p>
            <a:pPr algn="ctr">
              <a:buFontTx/>
              <a:buNone/>
            </a:pPr>
            <a:r>
              <a:rPr lang="en-US" sz="4400" b="1" smtClean="0"/>
              <a:t>Stacks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p:txBody>
          <a:bodyPr/>
          <a:lstStyle/>
          <a:p>
            <a:r>
              <a:rPr lang="en-US" smtClean="0"/>
              <a:t>In this session, you will learnt to:</a:t>
            </a:r>
          </a:p>
          <a:p>
            <a:r>
              <a:rPr lang="en-US" smtClean="0"/>
              <a:t>Define a stack</a:t>
            </a:r>
          </a:p>
          <a:p>
            <a:r>
              <a:rPr lang="en-US" smtClean="0"/>
              <a:t>Describe the operations on a stack</a:t>
            </a:r>
          </a:p>
          <a:p>
            <a:r>
              <a:rPr lang="en-US" smtClean="0"/>
              <a:t>Implement a stack as a special case of a linked list</a:t>
            </a:r>
          </a:p>
          <a:p>
            <a:r>
              <a:rPr lang="en-US" smtClean="0"/>
              <a:t>Describe applications of stacks</a:t>
            </a:r>
          </a:p>
        </p:txBody>
      </p:sp>
      <p:sp>
        <p:nvSpPr>
          <p:cNvPr id="1623042" name="Rectangle 2"/>
          <p:cNvSpPr>
            <a:spLocks noGrp="1" noChangeArrowheads="1"/>
          </p:cNvSpPr>
          <p:nvPr>
            <p:ph type="title"/>
          </p:nvPr>
        </p:nvSpPr>
        <p:spPr/>
        <p:txBody>
          <a:bodyPr/>
          <a:lstStyle/>
          <a:p>
            <a:pPr fontAlgn="auto">
              <a:spcAft>
                <a:spcPts val="0"/>
              </a:spcAft>
              <a:defRPr/>
            </a:pPr>
            <a:r>
              <a:rPr lang="en-US"/>
              <a:t>Objectives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p:txBody>
          <a:bodyPr/>
          <a:lstStyle/>
          <a:p>
            <a:r>
              <a:rPr lang="en-US" b="1" smtClean="0"/>
              <a:t>A stack is a data structure in which insertions and deletions can only be done at the top. </a:t>
            </a:r>
          </a:p>
          <a:p>
            <a:endParaRPr lang="en-US" b="1" smtClean="0"/>
          </a:p>
          <a:p>
            <a:r>
              <a:rPr lang="en-US" smtClean="0"/>
              <a:t>A common example of a stack, which permits the selection of only its end elements, is a stack of books. </a:t>
            </a:r>
          </a:p>
          <a:p>
            <a:endParaRPr lang="en-US" smtClean="0"/>
          </a:p>
          <a:p>
            <a:r>
              <a:rPr lang="en-US" smtClean="0"/>
              <a:t>A person desiring a book can pick up only the book at the top, and if one wants to place a plate on the pile of plates, one has to place it on the top. </a:t>
            </a:r>
          </a:p>
        </p:txBody>
      </p:sp>
      <p:sp>
        <p:nvSpPr>
          <p:cNvPr id="1624066" name="Rectangle 2"/>
          <p:cNvSpPr>
            <a:spLocks noGrp="1" noChangeArrowheads="1"/>
          </p:cNvSpPr>
          <p:nvPr>
            <p:ph type="title"/>
          </p:nvPr>
        </p:nvSpPr>
        <p:spPr/>
        <p:txBody>
          <a:bodyPr/>
          <a:lstStyle/>
          <a:p>
            <a:pPr fontAlgn="auto">
              <a:spcAft>
                <a:spcPts val="0"/>
              </a:spcAft>
              <a:defRPr/>
            </a:pPr>
            <a:r>
              <a:rPr lang="en-US"/>
              <a:t>What is a Stack?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a:lstStyle/>
          <a:p>
            <a:r>
              <a:rPr lang="en-US" sz="2000" smtClean="0"/>
              <a:t>Consider the following example:</a:t>
            </a:r>
          </a:p>
          <a:p>
            <a:r>
              <a:rPr lang="en-US" sz="2000" smtClean="0"/>
              <a:t>#include&lt;stdio.h&gt;</a:t>
            </a:r>
          </a:p>
          <a:p>
            <a:r>
              <a:rPr lang="en-US" sz="2000" smtClean="0"/>
              <a:t>main( )</a:t>
            </a:r>
          </a:p>
          <a:p>
            <a:r>
              <a:rPr lang="en-US" sz="2000" smtClean="0"/>
              <a:t>  {</a:t>
            </a:r>
          </a:p>
          <a:p>
            <a:r>
              <a:rPr lang="en-US" sz="2000" smtClean="0"/>
              <a:t>    int num_array[50],i;</a:t>
            </a:r>
          </a:p>
          <a:p>
            <a:r>
              <a:rPr lang="en-US" sz="2000" smtClean="0"/>
              <a:t>    for( i=0; i &lt; 50; i++ )</a:t>
            </a:r>
          </a:p>
          <a:p>
            <a:r>
              <a:rPr lang="en-US" sz="2000" smtClean="0"/>
              <a:t>    {</a:t>
            </a:r>
          </a:p>
          <a:p>
            <a:r>
              <a:rPr lang="en-US" sz="2000" smtClean="0"/>
              <a:t>     num_array[i]=0;</a:t>
            </a:r>
          </a:p>
          <a:p>
            <a:r>
              <a:rPr lang="en-US" sz="2000" smtClean="0"/>
              <a:t>     scanf( "%d",&amp;num_array[i] );</a:t>
            </a:r>
          </a:p>
          <a:p>
            <a:r>
              <a:rPr lang="en-US" sz="2000" smtClean="0"/>
              <a:t>     fflush(stdin);</a:t>
            </a:r>
          </a:p>
          <a:p>
            <a:r>
              <a:rPr lang="en-US" sz="2000" smtClean="0"/>
              <a:t>    }</a:t>
            </a:r>
          </a:p>
          <a:p>
            <a:r>
              <a:rPr lang="en-US" sz="2000" smtClean="0"/>
              <a:t>  }</a:t>
            </a:r>
          </a:p>
        </p:txBody>
      </p:sp>
      <p:sp>
        <p:nvSpPr>
          <p:cNvPr id="1579010" name="Rectangle 2"/>
          <p:cNvSpPr>
            <a:spLocks noGrp="1" noChangeArrowheads="1"/>
          </p:cNvSpPr>
          <p:nvPr>
            <p:ph type="title"/>
          </p:nvPr>
        </p:nvSpPr>
        <p:spPr/>
        <p:txBody>
          <a:bodyPr/>
          <a:lstStyle/>
          <a:p>
            <a:pPr fontAlgn="auto">
              <a:spcAft>
                <a:spcPts val="0"/>
              </a:spcAft>
              <a:defRPr/>
            </a:pPr>
            <a:r>
              <a:rPr lang="en-US"/>
              <a:t>Array Usage – A Perspective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p:txBody>
          <a:bodyPr/>
          <a:lstStyle/>
          <a:p>
            <a:r>
              <a:rPr lang="en-US" smtClean="0"/>
              <a:t>You would have noticed that whenever a book is placed on top of the stack, the top of the stack moves upward to correspond to the new element (the stack grows).</a:t>
            </a:r>
          </a:p>
          <a:p>
            <a:endParaRPr lang="en-US" smtClean="0"/>
          </a:p>
          <a:p>
            <a:r>
              <a:rPr lang="en-US" smtClean="0"/>
              <a:t>And, whenever a book is picked, or removed from the top of the stack, the top of the stack moves downward to correspond to the new highest element (the stack shrinks). </a:t>
            </a:r>
          </a:p>
        </p:txBody>
      </p:sp>
      <p:sp>
        <p:nvSpPr>
          <p:cNvPr id="1625090" name="Rectangle 2"/>
          <p:cNvSpPr>
            <a:spLocks noGrp="1" noChangeArrowheads="1"/>
          </p:cNvSpPr>
          <p:nvPr>
            <p:ph type="title"/>
          </p:nvPr>
        </p:nvSpPr>
        <p:spPr/>
        <p:txBody>
          <a:bodyPr/>
          <a:lstStyle/>
          <a:p>
            <a:pPr fontAlgn="auto">
              <a:spcAft>
                <a:spcPts val="0"/>
              </a:spcAft>
              <a:defRPr/>
            </a:pPr>
            <a:r>
              <a:rPr lang="en-US"/>
              <a:t>What is a Stack?</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p:txBody>
          <a:bodyPr/>
          <a:lstStyle/>
          <a:p>
            <a:endParaRPr lang="en-US" smtClean="0"/>
          </a:p>
        </p:txBody>
      </p:sp>
      <p:sp>
        <p:nvSpPr>
          <p:cNvPr id="1626114" name="Rectangle 2"/>
          <p:cNvSpPr>
            <a:spLocks noGrp="1" noChangeArrowheads="1"/>
          </p:cNvSpPr>
          <p:nvPr>
            <p:ph type="title"/>
          </p:nvPr>
        </p:nvSpPr>
        <p:spPr/>
        <p:txBody>
          <a:bodyPr/>
          <a:lstStyle/>
          <a:p>
            <a:pPr fontAlgn="auto">
              <a:spcAft>
                <a:spcPts val="0"/>
              </a:spcAft>
              <a:defRPr/>
            </a:pPr>
            <a:r>
              <a:rPr lang="en-US"/>
              <a:t>What is a Stack?</a:t>
            </a:r>
          </a:p>
        </p:txBody>
      </p:sp>
      <p:grpSp>
        <p:nvGrpSpPr>
          <p:cNvPr id="49156" name="Group 41"/>
          <p:cNvGrpSpPr>
            <a:grpSpLocks/>
          </p:cNvGrpSpPr>
          <p:nvPr/>
        </p:nvGrpSpPr>
        <p:grpSpPr bwMode="auto">
          <a:xfrm>
            <a:off x="1295400" y="2057400"/>
            <a:ext cx="6400800" cy="3581400"/>
            <a:chOff x="816" y="1296"/>
            <a:chExt cx="4032" cy="2256"/>
          </a:xfrm>
        </p:grpSpPr>
        <p:sp>
          <p:nvSpPr>
            <p:cNvPr id="49157" name="Text Box 5"/>
            <p:cNvSpPr txBox="1">
              <a:spLocks noChangeArrowheads="1"/>
            </p:cNvSpPr>
            <p:nvPr/>
          </p:nvSpPr>
          <p:spPr bwMode="auto">
            <a:xfrm>
              <a:off x="4097" y="3299"/>
              <a:ext cx="367" cy="253"/>
            </a:xfrm>
            <a:prstGeom prst="rect">
              <a:avLst/>
            </a:prstGeom>
            <a:solidFill>
              <a:srgbClr val="FFFFFF"/>
            </a:solidFill>
            <a:ln w="9525">
              <a:noFill/>
              <a:miter lim="800000"/>
              <a:headEnd/>
              <a:tailEnd/>
            </a:ln>
          </p:spPr>
          <p:txBody>
            <a:bodyPr/>
            <a:lstStyle/>
            <a:p>
              <a:pPr algn="ctr"/>
              <a:r>
                <a:rPr lang="en-US" sz="1400"/>
                <a:t>(c)</a:t>
              </a:r>
              <a:endParaRPr lang="en-US" sz="2400"/>
            </a:p>
          </p:txBody>
        </p:sp>
        <p:sp>
          <p:nvSpPr>
            <p:cNvPr id="49158" name="Text Box 6"/>
            <p:cNvSpPr txBox="1">
              <a:spLocks noChangeArrowheads="1"/>
            </p:cNvSpPr>
            <p:nvPr/>
          </p:nvSpPr>
          <p:spPr bwMode="auto">
            <a:xfrm>
              <a:off x="816" y="1549"/>
              <a:ext cx="367" cy="254"/>
            </a:xfrm>
            <a:prstGeom prst="rect">
              <a:avLst/>
            </a:prstGeom>
            <a:solidFill>
              <a:srgbClr val="FFFFFF"/>
            </a:solidFill>
            <a:ln w="9525">
              <a:noFill/>
              <a:miter lim="800000"/>
              <a:headEnd/>
              <a:tailEnd/>
            </a:ln>
          </p:spPr>
          <p:txBody>
            <a:bodyPr/>
            <a:lstStyle/>
            <a:p>
              <a:r>
                <a:rPr lang="en-US" sz="1200"/>
                <a:t>top</a:t>
              </a:r>
              <a:endParaRPr lang="en-US" sz="2400"/>
            </a:p>
          </p:txBody>
        </p:sp>
        <p:sp>
          <p:nvSpPr>
            <p:cNvPr id="49159" name="Line 7"/>
            <p:cNvSpPr>
              <a:spLocks noChangeShapeType="1"/>
            </p:cNvSpPr>
            <p:nvPr/>
          </p:nvSpPr>
          <p:spPr bwMode="auto">
            <a:xfrm>
              <a:off x="1274" y="1549"/>
              <a:ext cx="0" cy="1521"/>
            </a:xfrm>
            <a:prstGeom prst="line">
              <a:avLst/>
            </a:prstGeom>
            <a:noFill/>
            <a:ln w="9525">
              <a:solidFill>
                <a:srgbClr val="000000"/>
              </a:solidFill>
              <a:round/>
              <a:headEnd/>
              <a:tailEnd/>
            </a:ln>
          </p:spPr>
          <p:txBody>
            <a:bodyPr/>
            <a:lstStyle/>
            <a:p>
              <a:endParaRPr lang="en-US"/>
            </a:p>
          </p:txBody>
        </p:sp>
        <p:sp>
          <p:nvSpPr>
            <p:cNvPr id="49160" name="Line 8"/>
            <p:cNvSpPr>
              <a:spLocks noChangeShapeType="1"/>
            </p:cNvSpPr>
            <p:nvPr/>
          </p:nvSpPr>
          <p:spPr bwMode="auto">
            <a:xfrm>
              <a:off x="1274" y="3070"/>
              <a:ext cx="825" cy="0"/>
            </a:xfrm>
            <a:prstGeom prst="line">
              <a:avLst/>
            </a:prstGeom>
            <a:noFill/>
            <a:ln w="9525">
              <a:solidFill>
                <a:srgbClr val="000000"/>
              </a:solidFill>
              <a:round/>
              <a:headEnd/>
              <a:tailEnd/>
            </a:ln>
          </p:spPr>
          <p:txBody>
            <a:bodyPr/>
            <a:lstStyle/>
            <a:p>
              <a:endParaRPr lang="en-US"/>
            </a:p>
          </p:txBody>
        </p:sp>
        <p:sp>
          <p:nvSpPr>
            <p:cNvPr id="49161" name="Line 9"/>
            <p:cNvSpPr>
              <a:spLocks noChangeShapeType="1"/>
            </p:cNvSpPr>
            <p:nvPr/>
          </p:nvSpPr>
          <p:spPr bwMode="auto">
            <a:xfrm flipV="1">
              <a:off x="2099" y="1549"/>
              <a:ext cx="0" cy="1521"/>
            </a:xfrm>
            <a:prstGeom prst="line">
              <a:avLst/>
            </a:prstGeom>
            <a:noFill/>
            <a:ln w="9525">
              <a:solidFill>
                <a:srgbClr val="000000"/>
              </a:solidFill>
              <a:round/>
              <a:headEnd/>
              <a:tailEnd/>
            </a:ln>
          </p:spPr>
          <p:txBody>
            <a:bodyPr/>
            <a:lstStyle/>
            <a:p>
              <a:endParaRPr lang="en-US"/>
            </a:p>
          </p:txBody>
        </p:sp>
        <p:sp>
          <p:nvSpPr>
            <p:cNvPr id="49162" name="Text Box 10"/>
            <p:cNvSpPr txBox="1">
              <a:spLocks noChangeArrowheads="1"/>
            </p:cNvSpPr>
            <p:nvPr/>
          </p:nvSpPr>
          <p:spPr bwMode="auto">
            <a:xfrm>
              <a:off x="1366" y="2817"/>
              <a:ext cx="641" cy="169"/>
            </a:xfrm>
            <a:prstGeom prst="rect">
              <a:avLst/>
            </a:prstGeom>
            <a:solidFill>
              <a:srgbClr val="FFFFFF"/>
            </a:solidFill>
            <a:ln w="9525">
              <a:solidFill>
                <a:srgbClr val="000000"/>
              </a:solidFill>
              <a:miter lim="800000"/>
              <a:headEnd/>
              <a:tailEnd/>
            </a:ln>
          </p:spPr>
          <p:txBody>
            <a:bodyPr/>
            <a:lstStyle/>
            <a:p>
              <a:pPr algn="ctr"/>
              <a:r>
                <a:rPr lang="en-US" sz="1200"/>
                <a:t>2</a:t>
              </a:r>
              <a:endParaRPr lang="en-US" sz="2400"/>
            </a:p>
          </p:txBody>
        </p:sp>
        <p:sp>
          <p:nvSpPr>
            <p:cNvPr id="49163" name="Text Box 11"/>
            <p:cNvSpPr txBox="1">
              <a:spLocks noChangeArrowheads="1"/>
            </p:cNvSpPr>
            <p:nvPr/>
          </p:nvSpPr>
          <p:spPr bwMode="auto">
            <a:xfrm>
              <a:off x="1366" y="2479"/>
              <a:ext cx="641" cy="169"/>
            </a:xfrm>
            <a:prstGeom prst="rect">
              <a:avLst/>
            </a:prstGeom>
            <a:solidFill>
              <a:srgbClr val="FFFFFF"/>
            </a:solidFill>
            <a:ln w="9525">
              <a:solidFill>
                <a:srgbClr val="000000"/>
              </a:solidFill>
              <a:miter lim="800000"/>
              <a:headEnd/>
              <a:tailEnd/>
            </a:ln>
          </p:spPr>
          <p:txBody>
            <a:bodyPr/>
            <a:lstStyle/>
            <a:p>
              <a:pPr algn="ctr"/>
              <a:r>
                <a:rPr lang="en-US" sz="1200"/>
                <a:t>4</a:t>
              </a:r>
              <a:endParaRPr lang="en-US" sz="2400"/>
            </a:p>
          </p:txBody>
        </p:sp>
        <p:sp>
          <p:nvSpPr>
            <p:cNvPr id="49164" name="Text Box 12"/>
            <p:cNvSpPr txBox="1">
              <a:spLocks noChangeArrowheads="1"/>
            </p:cNvSpPr>
            <p:nvPr/>
          </p:nvSpPr>
          <p:spPr bwMode="auto">
            <a:xfrm>
              <a:off x="1366" y="2141"/>
              <a:ext cx="641" cy="169"/>
            </a:xfrm>
            <a:prstGeom prst="rect">
              <a:avLst/>
            </a:prstGeom>
            <a:solidFill>
              <a:srgbClr val="FFFFFF"/>
            </a:solidFill>
            <a:ln w="9525">
              <a:solidFill>
                <a:srgbClr val="000000"/>
              </a:solidFill>
              <a:miter lim="800000"/>
              <a:headEnd/>
              <a:tailEnd/>
            </a:ln>
          </p:spPr>
          <p:txBody>
            <a:bodyPr/>
            <a:lstStyle/>
            <a:p>
              <a:pPr algn="ctr"/>
              <a:r>
                <a:rPr lang="en-US" sz="1200"/>
                <a:t>6</a:t>
              </a:r>
              <a:endParaRPr lang="en-US" sz="2400"/>
            </a:p>
          </p:txBody>
        </p:sp>
        <p:sp>
          <p:nvSpPr>
            <p:cNvPr id="49165" name="Text Box 13"/>
            <p:cNvSpPr txBox="1">
              <a:spLocks noChangeArrowheads="1"/>
            </p:cNvSpPr>
            <p:nvPr/>
          </p:nvSpPr>
          <p:spPr bwMode="auto">
            <a:xfrm>
              <a:off x="1366" y="1887"/>
              <a:ext cx="641" cy="169"/>
            </a:xfrm>
            <a:prstGeom prst="rect">
              <a:avLst/>
            </a:prstGeom>
            <a:solidFill>
              <a:srgbClr val="FFFFFF"/>
            </a:solidFill>
            <a:ln w="9525">
              <a:solidFill>
                <a:srgbClr val="000000"/>
              </a:solidFill>
              <a:miter lim="800000"/>
              <a:headEnd/>
              <a:tailEnd/>
            </a:ln>
          </p:spPr>
          <p:txBody>
            <a:bodyPr/>
            <a:lstStyle/>
            <a:p>
              <a:pPr algn="ctr"/>
              <a:r>
                <a:rPr lang="en-US" sz="1200"/>
                <a:t>8</a:t>
              </a:r>
              <a:endParaRPr lang="en-US" sz="2400"/>
            </a:p>
          </p:txBody>
        </p:sp>
        <p:sp>
          <p:nvSpPr>
            <p:cNvPr id="49166" name="Text Box 14"/>
            <p:cNvSpPr txBox="1">
              <a:spLocks noChangeArrowheads="1"/>
            </p:cNvSpPr>
            <p:nvPr/>
          </p:nvSpPr>
          <p:spPr bwMode="auto">
            <a:xfrm>
              <a:off x="1366" y="1549"/>
              <a:ext cx="641" cy="169"/>
            </a:xfrm>
            <a:prstGeom prst="rect">
              <a:avLst/>
            </a:prstGeom>
            <a:solidFill>
              <a:srgbClr val="FFFFFF"/>
            </a:solidFill>
            <a:ln w="9525">
              <a:solidFill>
                <a:srgbClr val="000000"/>
              </a:solidFill>
              <a:miter lim="800000"/>
              <a:headEnd/>
              <a:tailEnd/>
            </a:ln>
          </p:spPr>
          <p:txBody>
            <a:bodyPr/>
            <a:lstStyle/>
            <a:p>
              <a:pPr algn="ctr"/>
              <a:r>
                <a:rPr lang="en-US" sz="1200"/>
                <a:t>10</a:t>
              </a:r>
              <a:endParaRPr lang="en-US" sz="2400"/>
            </a:p>
          </p:txBody>
        </p:sp>
        <p:sp>
          <p:nvSpPr>
            <p:cNvPr id="49167" name="Line 15"/>
            <p:cNvSpPr>
              <a:spLocks noChangeShapeType="1"/>
            </p:cNvSpPr>
            <p:nvPr/>
          </p:nvSpPr>
          <p:spPr bwMode="auto">
            <a:xfrm>
              <a:off x="2557" y="1380"/>
              <a:ext cx="0" cy="1690"/>
            </a:xfrm>
            <a:prstGeom prst="line">
              <a:avLst/>
            </a:prstGeom>
            <a:noFill/>
            <a:ln w="9525">
              <a:solidFill>
                <a:srgbClr val="000000"/>
              </a:solidFill>
              <a:round/>
              <a:headEnd/>
              <a:tailEnd/>
            </a:ln>
          </p:spPr>
          <p:txBody>
            <a:bodyPr/>
            <a:lstStyle/>
            <a:p>
              <a:endParaRPr lang="en-US"/>
            </a:p>
          </p:txBody>
        </p:sp>
        <p:sp>
          <p:nvSpPr>
            <p:cNvPr id="49168" name="Line 16"/>
            <p:cNvSpPr>
              <a:spLocks noChangeShapeType="1"/>
            </p:cNvSpPr>
            <p:nvPr/>
          </p:nvSpPr>
          <p:spPr bwMode="auto">
            <a:xfrm>
              <a:off x="2557" y="3070"/>
              <a:ext cx="825" cy="0"/>
            </a:xfrm>
            <a:prstGeom prst="line">
              <a:avLst/>
            </a:prstGeom>
            <a:noFill/>
            <a:ln w="9525">
              <a:solidFill>
                <a:srgbClr val="000000"/>
              </a:solidFill>
              <a:round/>
              <a:headEnd/>
              <a:tailEnd/>
            </a:ln>
          </p:spPr>
          <p:txBody>
            <a:bodyPr/>
            <a:lstStyle/>
            <a:p>
              <a:endParaRPr lang="en-US"/>
            </a:p>
          </p:txBody>
        </p:sp>
        <p:sp>
          <p:nvSpPr>
            <p:cNvPr id="49169" name="Line 17"/>
            <p:cNvSpPr>
              <a:spLocks noChangeShapeType="1"/>
            </p:cNvSpPr>
            <p:nvPr/>
          </p:nvSpPr>
          <p:spPr bwMode="auto">
            <a:xfrm flipV="1">
              <a:off x="3382" y="1380"/>
              <a:ext cx="0" cy="1690"/>
            </a:xfrm>
            <a:prstGeom prst="line">
              <a:avLst/>
            </a:prstGeom>
            <a:noFill/>
            <a:ln w="9525">
              <a:solidFill>
                <a:srgbClr val="000000"/>
              </a:solidFill>
              <a:round/>
              <a:headEnd/>
              <a:tailEnd/>
            </a:ln>
          </p:spPr>
          <p:txBody>
            <a:bodyPr/>
            <a:lstStyle/>
            <a:p>
              <a:endParaRPr lang="en-US"/>
            </a:p>
          </p:txBody>
        </p:sp>
        <p:sp>
          <p:nvSpPr>
            <p:cNvPr id="49170" name="Text Box 18"/>
            <p:cNvSpPr txBox="1">
              <a:spLocks noChangeArrowheads="1"/>
            </p:cNvSpPr>
            <p:nvPr/>
          </p:nvSpPr>
          <p:spPr bwMode="auto">
            <a:xfrm>
              <a:off x="2649" y="2817"/>
              <a:ext cx="641" cy="169"/>
            </a:xfrm>
            <a:prstGeom prst="rect">
              <a:avLst/>
            </a:prstGeom>
            <a:solidFill>
              <a:srgbClr val="FFFFFF"/>
            </a:solidFill>
            <a:ln w="9525">
              <a:solidFill>
                <a:srgbClr val="000000"/>
              </a:solidFill>
              <a:miter lim="800000"/>
              <a:headEnd/>
              <a:tailEnd/>
            </a:ln>
          </p:spPr>
          <p:txBody>
            <a:bodyPr/>
            <a:lstStyle/>
            <a:p>
              <a:pPr algn="ctr"/>
              <a:r>
                <a:rPr lang="en-US" sz="1200"/>
                <a:t>2</a:t>
              </a:r>
              <a:endParaRPr lang="en-US" sz="2400"/>
            </a:p>
          </p:txBody>
        </p:sp>
        <p:sp>
          <p:nvSpPr>
            <p:cNvPr id="49171" name="Text Box 19"/>
            <p:cNvSpPr txBox="1">
              <a:spLocks noChangeArrowheads="1"/>
            </p:cNvSpPr>
            <p:nvPr/>
          </p:nvSpPr>
          <p:spPr bwMode="auto">
            <a:xfrm>
              <a:off x="2649" y="2479"/>
              <a:ext cx="641" cy="169"/>
            </a:xfrm>
            <a:prstGeom prst="rect">
              <a:avLst/>
            </a:prstGeom>
            <a:solidFill>
              <a:srgbClr val="FFFFFF"/>
            </a:solidFill>
            <a:ln w="9525">
              <a:solidFill>
                <a:srgbClr val="000000"/>
              </a:solidFill>
              <a:miter lim="800000"/>
              <a:headEnd/>
              <a:tailEnd/>
            </a:ln>
          </p:spPr>
          <p:txBody>
            <a:bodyPr/>
            <a:lstStyle/>
            <a:p>
              <a:pPr algn="ctr"/>
              <a:r>
                <a:rPr lang="en-US" sz="1200"/>
                <a:t>4</a:t>
              </a:r>
              <a:endParaRPr lang="en-US" sz="2400"/>
            </a:p>
          </p:txBody>
        </p:sp>
        <p:sp>
          <p:nvSpPr>
            <p:cNvPr id="49172" name="Text Box 20"/>
            <p:cNvSpPr txBox="1">
              <a:spLocks noChangeArrowheads="1"/>
            </p:cNvSpPr>
            <p:nvPr/>
          </p:nvSpPr>
          <p:spPr bwMode="auto">
            <a:xfrm>
              <a:off x="2649" y="2141"/>
              <a:ext cx="641" cy="169"/>
            </a:xfrm>
            <a:prstGeom prst="rect">
              <a:avLst/>
            </a:prstGeom>
            <a:solidFill>
              <a:srgbClr val="FFFFFF"/>
            </a:solidFill>
            <a:ln w="9525">
              <a:solidFill>
                <a:srgbClr val="000000"/>
              </a:solidFill>
              <a:miter lim="800000"/>
              <a:headEnd/>
              <a:tailEnd/>
            </a:ln>
          </p:spPr>
          <p:txBody>
            <a:bodyPr/>
            <a:lstStyle/>
            <a:p>
              <a:pPr algn="ctr"/>
              <a:r>
                <a:rPr lang="en-US" sz="1200"/>
                <a:t>6</a:t>
              </a:r>
              <a:endParaRPr lang="en-US" sz="2400"/>
            </a:p>
          </p:txBody>
        </p:sp>
        <p:sp>
          <p:nvSpPr>
            <p:cNvPr id="49173" name="Text Box 21"/>
            <p:cNvSpPr txBox="1">
              <a:spLocks noChangeArrowheads="1"/>
            </p:cNvSpPr>
            <p:nvPr/>
          </p:nvSpPr>
          <p:spPr bwMode="auto">
            <a:xfrm>
              <a:off x="2649" y="1887"/>
              <a:ext cx="641" cy="169"/>
            </a:xfrm>
            <a:prstGeom prst="rect">
              <a:avLst/>
            </a:prstGeom>
            <a:solidFill>
              <a:srgbClr val="FFFFFF"/>
            </a:solidFill>
            <a:ln w="9525">
              <a:solidFill>
                <a:srgbClr val="000000"/>
              </a:solidFill>
              <a:miter lim="800000"/>
              <a:headEnd/>
              <a:tailEnd/>
            </a:ln>
          </p:spPr>
          <p:txBody>
            <a:bodyPr/>
            <a:lstStyle/>
            <a:p>
              <a:pPr algn="ctr"/>
              <a:r>
                <a:rPr lang="en-US" sz="1200"/>
                <a:t>8</a:t>
              </a:r>
              <a:endParaRPr lang="en-US" sz="2400"/>
            </a:p>
          </p:txBody>
        </p:sp>
        <p:sp>
          <p:nvSpPr>
            <p:cNvPr id="49174" name="Text Box 22"/>
            <p:cNvSpPr txBox="1">
              <a:spLocks noChangeArrowheads="1"/>
            </p:cNvSpPr>
            <p:nvPr/>
          </p:nvSpPr>
          <p:spPr bwMode="auto">
            <a:xfrm>
              <a:off x="2649" y="1634"/>
              <a:ext cx="641" cy="169"/>
            </a:xfrm>
            <a:prstGeom prst="rect">
              <a:avLst/>
            </a:prstGeom>
            <a:solidFill>
              <a:srgbClr val="FFFFFF"/>
            </a:solidFill>
            <a:ln w="9525">
              <a:solidFill>
                <a:srgbClr val="000000"/>
              </a:solidFill>
              <a:miter lim="800000"/>
              <a:headEnd/>
              <a:tailEnd/>
            </a:ln>
          </p:spPr>
          <p:txBody>
            <a:bodyPr/>
            <a:lstStyle/>
            <a:p>
              <a:pPr algn="ctr"/>
              <a:r>
                <a:rPr lang="en-US" sz="1200"/>
                <a:t>10</a:t>
              </a:r>
              <a:endParaRPr lang="en-US" sz="2400"/>
            </a:p>
          </p:txBody>
        </p:sp>
        <p:sp>
          <p:nvSpPr>
            <p:cNvPr id="49175" name="Text Box 23"/>
            <p:cNvSpPr txBox="1">
              <a:spLocks noChangeArrowheads="1"/>
            </p:cNvSpPr>
            <p:nvPr/>
          </p:nvSpPr>
          <p:spPr bwMode="auto">
            <a:xfrm>
              <a:off x="2649" y="1380"/>
              <a:ext cx="641" cy="169"/>
            </a:xfrm>
            <a:prstGeom prst="rect">
              <a:avLst/>
            </a:prstGeom>
            <a:solidFill>
              <a:srgbClr val="FFFFFF"/>
            </a:solidFill>
            <a:ln w="9525">
              <a:solidFill>
                <a:srgbClr val="000000"/>
              </a:solidFill>
              <a:miter lim="800000"/>
              <a:headEnd/>
              <a:tailEnd/>
            </a:ln>
          </p:spPr>
          <p:txBody>
            <a:bodyPr/>
            <a:lstStyle/>
            <a:p>
              <a:pPr algn="ctr"/>
              <a:r>
                <a:rPr lang="en-US" sz="1200"/>
                <a:t>12</a:t>
              </a:r>
              <a:endParaRPr lang="en-US" sz="2400"/>
            </a:p>
          </p:txBody>
        </p:sp>
        <p:sp>
          <p:nvSpPr>
            <p:cNvPr id="49176" name="Line 24"/>
            <p:cNvSpPr>
              <a:spLocks noChangeShapeType="1"/>
            </p:cNvSpPr>
            <p:nvPr/>
          </p:nvSpPr>
          <p:spPr bwMode="auto">
            <a:xfrm>
              <a:off x="4023" y="1380"/>
              <a:ext cx="0" cy="1859"/>
            </a:xfrm>
            <a:prstGeom prst="line">
              <a:avLst/>
            </a:prstGeom>
            <a:noFill/>
            <a:ln w="9525">
              <a:solidFill>
                <a:srgbClr val="000000"/>
              </a:solidFill>
              <a:round/>
              <a:headEnd/>
              <a:tailEnd/>
            </a:ln>
          </p:spPr>
          <p:txBody>
            <a:bodyPr/>
            <a:lstStyle/>
            <a:p>
              <a:endParaRPr lang="en-US"/>
            </a:p>
          </p:txBody>
        </p:sp>
        <p:sp>
          <p:nvSpPr>
            <p:cNvPr id="49177" name="Line 25"/>
            <p:cNvSpPr>
              <a:spLocks noChangeShapeType="1"/>
            </p:cNvSpPr>
            <p:nvPr/>
          </p:nvSpPr>
          <p:spPr bwMode="auto">
            <a:xfrm>
              <a:off x="4023" y="3239"/>
              <a:ext cx="825" cy="0"/>
            </a:xfrm>
            <a:prstGeom prst="line">
              <a:avLst/>
            </a:prstGeom>
            <a:noFill/>
            <a:ln w="9525">
              <a:solidFill>
                <a:srgbClr val="000000"/>
              </a:solidFill>
              <a:round/>
              <a:headEnd/>
              <a:tailEnd/>
            </a:ln>
          </p:spPr>
          <p:txBody>
            <a:bodyPr/>
            <a:lstStyle/>
            <a:p>
              <a:endParaRPr lang="en-US"/>
            </a:p>
          </p:txBody>
        </p:sp>
        <p:sp>
          <p:nvSpPr>
            <p:cNvPr id="49178" name="Line 26"/>
            <p:cNvSpPr>
              <a:spLocks noChangeShapeType="1"/>
            </p:cNvSpPr>
            <p:nvPr/>
          </p:nvSpPr>
          <p:spPr bwMode="auto">
            <a:xfrm flipV="1">
              <a:off x="4848" y="1380"/>
              <a:ext cx="0" cy="1859"/>
            </a:xfrm>
            <a:prstGeom prst="line">
              <a:avLst/>
            </a:prstGeom>
            <a:noFill/>
            <a:ln w="9525">
              <a:solidFill>
                <a:srgbClr val="000000"/>
              </a:solidFill>
              <a:round/>
              <a:headEnd/>
              <a:tailEnd/>
            </a:ln>
          </p:spPr>
          <p:txBody>
            <a:bodyPr/>
            <a:lstStyle/>
            <a:p>
              <a:endParaRPr lang="en-US"/>
            </a:p>
          </p:txBody>
        </p:sp>
        <p:sp>
          <p:nvSpPr>
            <p:cNvPr id="49179" name="Text Box 27"/>
            <p:cNvSpPr txBox="1">
              <a:spLocks noChangeArrowheads="1"/>
            </p:cNvSpPr>
            <p:nvPr/>
          </p:nvSpPr>
          <p:spPr bwMode="auto">
            <a:xfrm>
              <a:off x="4115" y="2986"/>
              <a:ext cx="641" cy="169"/>
            </a:xfrm>
            <a:prstGeom prst="rect">
              <a:avLst/>
            </a:prstGeom>
            <a:solidFill>
              <a:srgbClr val="FFFFFF"/>
            </a:solidFill>
            <a:ln w="9525">
              <a:solidFill>
                <a:srgbClr val="000000"/>
              </a:solidFill>
              <a:miter lim="800000"/>
              <a:headEnd/>
              <a:tailEnd/>
            </a:ln>
          </p:spPr>
          <p:txBody>
            <a:bodyPr/>
            <a:lstStyle/>
            <a:p>
              <a:pPr algn="ctr"/>
              <a:r>
                <a:rPr lang="en-US" sz="1200"/>
                <a:t>2</a:t>
              </a:r>
              <a:endParaRPr lang="en-US" sz="2400"/>
            </a:p>
          </p:txBody>
        </p:sp>
        <p:sp>
          <p:nvSpPr>
            <p:cNvPr id="49180" name="Text Box 28"/>
            <p:cNvSpPr txBox="1">
              <a:spLocks noChangeArrowheads="1"/>
            </p:cNvSpPr>
            <p:nvPr/>
          </p:nvSpPr>
          <p:spPr bwMode="auto">
            <a:xfrm>
              <a:off x="4115" y="2732"/>
              <a:ext cx="641" cy="169"/>
            </a:xfrm>
            <a:prstGeom prst="rect">
              <a:avLst/>
            </a:prstGeom>
            <a:solidFill>
              <a:srgbClr val="FFFFFF"/>
            </a:solidFill>
            <a:ln w="9525">
              <a:solidFill>
                <a:srgbClr val="000000"/>
              </a:solidFill>
              <a:miter lim="800000"/>
              <a:headEnd/>
              <a:tailEnd/>
            </a:ln>
          </p:spPr>
          <p:txBody>
            <a:bodyPr/>
            <a:lstStyle/>
            <a:p>
              <a:pPr algn="ctr"/>
              <a:r>
                <a:rPr lang="en-US" sz="1200"/>
                <a:t>4</a:t>
              </a:r>
              <a:endParaRPr lang="en-US" sz="2400"/>
            </a:p>
          </p:txBody>
        </p:sp>
        <p:sp>
          <p:nvSpPr>
            <p:cNvPr id="49181" name="Text Box 29"/>
            <p:cNvSpPr txBox="1">
              <a:spLocks noChangeArrowheads="1"/>
            </p:cNvSpPr>
            <p:nvPr/>
          </p:nvSpPr>
          <p:spPr bwMode="auto">
            <a:xfrm>
              <a:off x="4115" y="2479"/>
              <a:ext cx="641" cy="169"/>
            </a:xfrm>
            <a:prstGeom prst="rect">
              <a:avLst/>
            </a:prstGeom>
            <a:solidFill>
              <a:srgbClr val="FFFFFF"/>
            </a:solidFill>
            <a:ln w="9525">
              <a:solidFill>
                <a:srgbClr val="000000"/>
              </a:solidFill>
              <a:miter lim="800000"/>
              <a:headEnd/>
              <a:tailEnd/>
            </a:ln>
          </p:spPr>
          <p:txBody>
            <a:bodyPr/>
            <a:lstStyle/>
            <a:p>
              <a:pPr algn="ctr"/>
              <a:r>
                <a:rPr lang="en-US" sz="1200"/>
                <a:t>6</a:t>
              </a:r>
              <a:endParaRPr lang="en-US" sz="2400"/>
            </a:p>
          </p:txBody>
        </p:sp>
        <p:sp>
          <p:nvSpPr>
            <p:cNvPr id="49182" name="Text Box 30"/>
            <p:cNvSpPr txBox="1">
              <a:spLocks noChangeArrowheads="1"/>
            </p:cNvSpPr>
            <p:nvPr/>
          </p:nvSpPr>
          <p:spPr bwMode="auto">
            <a:xfrm>
              <a:off x="4115" y="2225"/>
              <a:ext cx="641" cy="169"/>
            </a:xfrm>
            <a:prstGeom prst="rect">
              <a:avLst/>
            </a:prstGeom>
            <a:solidFill>
              <a:srgbClr val="FFFFFF"/>
            </a:solidFill>
            <a:ln w="9525">
              <a:solidFill>
                <a:srgbClr val="000000"/>
              </a:solidFill>
              <a:miter lim="800000"/>
              <a:headEnd/>
              <a:tailEnd/>
            </a:ln>
          </p:spPr>
          <p:txBody>
            <a:bodyPr/>
            <a:lstStyle/>
            <a:p>
              <a:pPr algn="ctr"/>
              <a:r>
                <a:rPr lang="en-US" sz="1200"/>
                <a:t>8</a:t>
              </a:r>
              <a:endParaRPr lang="en-US" sz="2400"/>
            </a:p>
          </p:txBody>
        </p:sp>
        <p:sp>
          <p:nvSpPr>
            <p:cNvPr id="49183" name="Text Box 31"/>
            <p:cNvSpPr txBox="1">
              <a:spLocks noChangeArrowheads="1"/>
            </p:cNvSpPr>
            <p:nvPr/>
          </p:nvSpPr>
          <p:spPr bwMode="auto">
            <a:xfrm>
              <a:off x="4115" y="1972"/>
              <a:ext cx="641" cy="169"/>
            </a:xfrm>
            <a:prstGeom prst="rect">
              <a:avLst/>
            </a:prstGeom>
            <a:solidFill>
              <a:srgbClr val="FFFFFF"/>
            </a:solidFill>
            <a:ln w="9525">
              <a:solidFill>
                <a:srgbClr val="000000"/>
              </a:solidFill>
              <a:miter lim="800000"/>
              <a:headEnd/>
              <a:tailEnd/>
            </a:ln>
          </p:spPr>
          <p:txBody>
            <a:bodyPr/>
            <a:lstStyle/>
            <a:p>
              <a:pPr algn="ctr"/>
              <a:r>
                <a:rPr lang="en-US" sz="1200"/>
                <a:t>10</a:t>
              </a:r>
              <a:endParaRPr lang="en-US" sz="2400"/>
            </a:p>
          </p:txBody>
        </p:sp>
        <p:sp>
          <p:nvSpPr>
            <p:cNvPr id="49184" name="Text Box 32"/>
            <p:cNvSpPr txBox="1">
              <a:spLocks noChangeArrowheads="1"/>
            </p:cNvSpPr>
            <p:nvPr/>
          </p:nvSpPr>
          <p:spPr bwMode="auto">
            <a:xfrm>
              <a:off x="4115" y="1718"/>
              <a:ext cx="641" cy="169"/>
            </a:xfrm>
            <a:prstGeom prst="rect">
              <a:avLst/>
            </a:prstGeom>
            <a:solidFill>
              <a:srgbClr val="FFFFFF"/>
            </a:solidFill>
            <a:ln w="9525">
              <a:solidFill>
                <a:srgbClr val="000000"/>
              </a:solidFill>
              <a:miter lim="800000"/>
              <a:headEnd/>
              <a:tailEnd/>
            </a:ln>
          </p:spPr>
          <p:txBody>
            <a:bodyPr/>
            <a:lstStyle/>
            <a:p>
              <a:pPr algn="ctr"/>
              <a:r>
                <a:rPr lang="en-US" sz="1200"/>
                <a:t>12</a:t>
              </a:r>
              <a:endParaRPr lang="en-US" sz="2400"/>
            </a:p>
          </p:txBody>
        </p:sp>
        <p:sp>
          <p:nvSpPr>
            <p:cNvPr id="49185" name="Text Box 33"/>
            <p:cNvSpPr txBox="1">
              <a:spLocks noChangeArrowheads="1"/>
            </p:cNvSpPr>
            <p:nvPr/>
          </p:nvSpPr>
          <p:spPr bwMode="auto">
            <a:xfrm>
              <a:off x="4115" y="1465"/>
              <a:ext cx="641" cy="169"/>
            </a:xfrm>
            <a:prstGeom prst="rect">
              <a:avLst/>
            </a:prstGeom>
            <a:solidFill>
              <a:srgbClr val="FFFFFF"/>
            </a:solidFill>
            <a:ln w="9525">
              <a:solidFill>
                <a:srgbClr val="000000"/>
              </a:solidFill>
              <a:miter lim="800000"/>
              <a:headEnd/>
              <a:tailEnd/>
            </a:ln>
          </p:spPr>
          <p:txBody>
            <a:bodyPr/>
            <a:lstStyle/>
            <a:p>
              <a:pPr algn="ctr"/>
              <a:r>
                <a:rPr lang="en-US" sz="1200"/>
                <a:t>14</a:t>
              </a:r>
              <a:endParaRPr lang="en-US" sz="2400"/>
            </a:p>
          </p:txBody>
        </p:sp>
        <p:sp>
          <p:nvSpPr>
            <p:cNvPr id="49186" name="Text Box 34"/>
            <p:cNvSpPr txBox="1">
              <a:spLocks noChangeArrowheads="1"/>
            </p:cNvSpPr>
            <p:nvPr/>
          </p:nvSpPr>
          <p:spPr bwMode="auto">
            <a:xfrm>
              <a:off x="1457" y="3155"/>
              <a:ext cx="550" cy="253"/>
            </a:xfrm>
            <a:prstGeom prst="rect">
              <a:avLst/>
            </a:prstGeom>
            <a:solidFill>
              <a:srgbClr val="FFFFFF"/>
            </a:solidFill>
            <a:ln w="9525">
              <a:noFill/>
              <a:miter lim="800000"/>
              <a:headEnd/>
              <a:tailEnd/>
            </a:ln>
          </p:spPr>
          <p:txBody>
            <a:bodyPr/>
            <a:lstStyle/>
            <a:p>
              <a:pPr algn="ctr"/>
              <a:r>
                <a:rPr lang="en-US" sz="1400"/>
                <a:t>(a)</a:t>
              </a:r>
              <a:endParaRPr lang="en-US" sz="2400"/>
            </a:p>
          </p:txBody>
        </p:sp>
        <p:sp>
          <p:nvSpPr>
            <p:cNvPr id="49187" name="Text Box 35"/>
            <p:cNvSpPr txBox="1">
              <a:spLocks noChangeArrowheads="1"/>
            </p:cNvSpPr>
            <p:nvPr/>
          </p:nvSpPr>
          <p:spPr bwMode="auto">
            <a:xfrm>
              <a:off x="2666" y="3155"/>
              <a:ext cx="550" cy="253"/>
            </a:xfrm>
            <a:prstGeom prst="rect">
              <a:avLst/>
            </a:prstGeom>
            <a:solidFill>
              <a:srgbClr val="FFFFFF"/>
            </a:solidFill>
            <a:ln w="9525">
              <a:noFill/>
              <a:miter lim="800000"/>
              <a:headEnd/>
              <a:tailEnd/>
            </a:ln>
          </p:spPr>
          <p:txBody>
            <a:bodyPr/>
            <a:lstStyle/>
            <a:p>
              <a:pPr algn="ctr"/>
              <a:r>
                <a:rPr lang="en-US" sz="1400"/>
                <a:t>(b)</a:t>
              </a:r>
              <a:endParaRPr lang="en-US" sz="2400"/>
            </a:p>
          </p:txBody>
        </p:sp>
        <p:sp>
          <p:nvSpPr>
            <p:cNvPr id="49188" name="Line 36"/>
            <p:cNvSpPr>
              <a:spLocks noChangeShapeType="1"/>
            </p:cNvSpPr>
            <p:nvPr/>
          </p:nvSpPr>
          <p:spPr bwMode="auto">
            <a:xfrm>
              <a:off x="908" y="1718"/>
              <a:ext cx="366" cy="0"/>
            </a:xfrm>
            <a:prstGeom prst="line">
              <a:avLst/>
            </a:prstGeom>
            <a:noFill/>
            <a:ln w="9525">
              <a:solidFill>
                <a:srgbClr val="000000"/>
              </a:solidFill>
              <a:round/>
              <a:headEnd/>
              <a:tailEnd type="triangle" w="med" len="med"/>
            </a:ln>
          </p:spPr>
          <p:txBody>
            <a:bodyPr/>
            <a:lstStyle/>
            <a:p>
              <a:endParaRPr lang="en-US"/>
            </a:p>
          </p:txBody>
        </p:sp>
        <p:sp>
          <p:nvSpPr>
            <p:cNvPr id="49189" name="Text Box 37"/>
            <p:cNvSpPr txBox="1">
              <a:spLocks noChangeArrowheads="1"/>
            </p:cNvSpPr>
            <p:nvPr/>
          </p:nvSpPr>
          <p:spPr bwMode="auto">
            <a:xfrm>
              <a:off x="2099" y="1296"/>
              <a:ext cx="366" cy="253"/>
            </a:xfrm>
            <a:prstGeom prst="rect">
              <a:avLst/>
            </a:prstGeom>
            <a:solidFill>
              <a:srgbClr val="FFFFFF"/>
            </a:solidFill>
            <a:ln w="9525">
              <a:noFill/>
              <a:miter lim="800000"/>
              <a:headEnd/>
              <a:tailEnd/>
            </a:ln>
          </p:spPr>
          <p:txBody>
            <a:bodyPr/>
            <a:lstStyle/>
            <a:p>
              <a:r>
                <a:rPr lang="en-US" sz="1200"/>
                <a:t>top</a:t>
              </a:r>
              <a:endParaRPr lang="en-US" sz="2400"/>
            </a:p>
          </p:txBody>
        </p:sp>
        <p:sp>
          <p:nvSpPr>
            <p:cNvPr id="49190" name="Line 38"/>
            <p:cNvSpPr>
              <a:spLocks noChangeShapeType="1"/>
            </p:cNvSpPr>
            <p:nvPr/>
          </p:nvSpPr>
          <p:spPr bwMode="auto">
            <a:xfrm>
              <a:off x="2191" y="1465"/>
              <a:ext cx="366" cy="0"/>
            </a:xfrm>
            <a:prstGeom prst="line">
              <a:avLst/>
            </a:prstGeom>
            <a:noFill/>
            <a:ln w="9525">
              <a:solidFill>
                <a:srgbClr val="000000"/>
              </a:solidFill>
              <a:round/>
              <a:headEnd/>
              <a:tailEnd type="triangle" w="med" len="med"/>
            </a:ln>
          </p:spPr>
          <p:txBody>
            <a:bodyPr/>
            <a:lstStyle/>
            <a:p>
              <a:endParaRPr lang="en-US"/>
            </a:p>
          </p:txBody>
        </p:sp>
        <p:sp>
          <p:nvSpPr>
            <p:cNvPr id="49191" name="Text Box 39"/>
            <p:cNvSpPr txBox="1">
              <a:spLocks noChangeArrowheads="1"/>
            </p:cNvSpPr>
            <p:nvPr/>
          </p:nvSpPr>
          <p:spPr bwMode="auto">
            <a:xfrm>
              <a:off x="3748" y="1380"/>
              <a:ext cx="275" cy="254"/>
            </a:xfrm>
            <a:prstGeom prst="rect">
              <a:avLst/>
            </a:prstGeom>
            <a:solidFill>
              <a:srgbClr val="FFFFFF"/>
            </a:solidFill>
            <a:ln w="9525">
              <a:noFill/>
              <a:miter lim="800000"/>
              <a:headEnd/>
              <a:tailEnd/>
            </a:ln>
          </p:spPr>
          <p:txBody>
            <a:bodyPr/>
            <a:lstStyle/>
            <a:p>
              <a:r>
                <a:rPr lang="en-US" sz="900"/>
                <a:t>top</a:t>
              </a:r>
              <a:endParaRPr lang="en-US" sz="2400"/>
            </a:p>
          </p:txBody>
        </p:sp>
        <p:sp>
          <p:nvSpPr>
            <p:cNvPr id="49192" name="Line 40"/>
            <p:cNvSpPr>
              <a:spLocks noChangeShapeType="1"/>
            </p:cNvSpPr>
            <p:nvPr/>
          </p:nvSpPr>
          <p:spPr bwMode="auto">
            <a:xfrm>
              <a:off x="3748" y="1549"/>
              <a:ext cx="367" cy="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p:txBody>
          <a:bodyPr/>
          <a:lstStyle/>
          <a:p>
            <a:r>
              <a:rPr lang="en-US" smtClean="0"/>
              <a:t>When you add an element to the stack, you say that you </a:t>
            </a:r>
            <a:r>
              <a:rPr lang="en-US" b="1" smtClean="0"/>
              <a:t>push</a:t>
            </a:r>
            <a:r>
              <a:rPr lang="en-US" smtClean="0"/>
              <a:t> it on the stack, and if you delete an element from a stack, you say that you </a:t>
            </a:r>
            <a:r>
              <a:rPr lang="en-US" b="1" smtClean="0"/>
              <a:t>pop</a:t>
            </a:r>
            <a:r>
              <a:rPr lang="en-US" smtClean="0"/>
              <a:t> it from the stack.</a:t>
            </a:r>
          </a:p>
          <a:p>
            <a:endParaRPr lang="en-US" smtClean="0"/>
          </a:p>
          <a:p>
            <a:r>
              <a:rPr lang="en-US" smtClean="0"/>
              <a:t>Since the last item pushed into the stack is always the first item to be popped from the stack, a stack is also called as a </a:t>
            </a:r>
            <a:r>
              <a:rPr lang="en-US" b="1" smtClean="0"/>
              <a:t>Last In, First Out or a LIFO structure</a:t>
            </a:r>
            <a:r>
              <a:rPr lang="en-US" smtClean="0"/>
              <a:t>. </a:t>
            </a:r>
          </a:p>
          <a:p>
            <a:endParaRPr lang="en-US" smtClean="0"/>
          </a:p>
          <a:p>
            <a:r>
              <a:rPr lang="en-US" smtClean="0"/>
              <a:t>Unlike an array that is static in terms of its size, </a:t>
            </a:r>
            <a:r>
              <a:rPr lang="en-US" b="1" smtClean="0"/>
              <a:t>a stack is a dynamic data structure. </a:t>
            </a:r>
          </a:p>
        </p:txBody>
      </p:sp>
      <p:sp>
        <p:nvSpPr>
          <p:cNvPr id="1628162" name="Rectangle 2"/>
          <p:cNvSpPr>
            <a:spLocks noGrp="1" noChangeArrowheads="1"/>
          </p:cNvSpPr>
          <p:nvPr>
            <p:ph type="title"/>
          </p:nvPr>
        </p:nvSpPr>
        <p:spPr/>
        <p:txBody>
          <a:bodyPr/>
          <a:lstStyle/>
          <a:p>
            <a:pPr fontAlgn="auto">
              <a:spcAft>
                <a:spcPts val="0"/>
              </a:spcAft>
              <a:defRPr/>
            </a:pPr>
            <a:r>
              <a:rPr lang="en-US"/>
              <a:t>Characteristics of a Stack</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685800" y="1371600"/>
            <a:ext cx="8001000" cy="4724400"/>
          </a:xfrm>
        </p:spPr>
        <p:txBody>
          <a:bodyPr/>
          <a:lstStyle/>
          <a:p>
            <a:r>
              <a:rPr lang="en-US" b="1" smtClean="0"/>
              <a:t>Since the definition of the stack provides for the insertion and deletion of nodes into it, a stack can grow and shrink dynamically at runtime. </a:t>
            </a:r>
          </a:p>
          <a:p>
            <a:endParaRPr lang="en-US" b="1" smtClean="0"/>
          </a:p>
          <a:p>
            <a:r>
              <a:rPr lang="en-US" b="1" smtClean="0"/>
              <a:t>An ideal implementation of a stack would be a special kind of linked list in which insertions and deletions can only be done at the top of the list.</a:t>
            </a:r>
          </a:p>
          <a:p>
            <a:endParaRPr lang="en-US" b="1" smtClean="0"/>
          </a:p>
        </p:txBody>
      </p:sp>
      <p:sp>
        <p:nvSpPr>
          <p:cNvPr id="1629186" name="Rectangle 2"/>
          <p:cNvSpPr>
            <a:spLocks noGrp="1" noChangeArrowheads="1"/>
          </p:cNvSpPr>
          <p:nvPr>
            <p:ph type="title"/>
          </p:nvPr>
        </p:nvSpPr>
        <p:spPr/>
        <p:txBody>
          <a:bodyPr/>
          <a:lstStyle/>
          <a:p>
            <a:pPr fontAlgn="auto">
              <a:spcAft>
                <a:spcPts val="0"/>
              </a:spcAft>
              <a:defRPr/>
            </a:pPr>
            <a:r>
              <a:rPr lang="en-US"/>
              <a:t>Characteristics of a Stack</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533400" y="1371600"/>
            <a:ext cx="8229600" cy="4724400"/>
          </a:xfrm>
        </p:spPr>
        <p:txBody>
          <a:bodyPr/>
          <a:lstStyle/>
          <a:p>
            <a:r>
              <a:rPr lang="en-US" smtClean="0"/>
              <a:t>Some of the typical operations performed on stacks are:</a:t>
            </a:r>
          </a:p>
          <a:p>
            <a:endParaRPr lang="en-US" smtClean="0"/>
          </a:p>
          <a:p>
            <a:r>
              <a:rPr lang="en-US" b="1" smtClean="0"/>
              <a:t>create (s)	</a:t>
            </a:r>
            <a:r>
              <a:rPr lang="en-US" smtClean="0"/>
              <a:t>– 	to create s as an empty stack</a:t>
            </a:r>
            <a:endParaRPr lang="en-US" b="1" smtClean="0"/>
          </a:p>
          <a:p>
            <a:r>
              <a:rPr lang="en-US" b="1" smtClean="0"/>
              <a:t>push (s, i)</a:t>
            </a:r>
            <a:r>
              <a:rPr lang="en-US" smtClean="0"/>
              <a:t> 	– 	to insert the element i on top of the stack </a:t>
            </a:r>
            <a:r>
              <a:rPr lang="en-US" b="1" smtClean="0"/>
              <a:t>s</a:t>
            </a:r>
          </a:p>
          <a:p>
            <a:r>
              <a:rPr lang="en-US" b="1" smtClean="0"/>
              <a:t>pop (s)</a:t>
            </a:r>
            <a:r>
              <a:rPr lang="en-US" smtClean="0"/>
              <a:t>     	– 	to remove the top element of the stack and 			to  eturn the removed element as a function 			value. </a:t>
            </a:r>
            <a:endParaRPr lang="en-US" b="1" smtClean="0"/>
          </a:p>
          <a:p>
            <a:r>
              <a:rPr lang="en-US" b="1" smtClean="0"/>
              <a:t>top (s)</a:t>
            </a:r>
            <a:r>
              <a:rPr lang="en-US" smtClean="0"/>
              <a:t>     	– 	to return the top element of stack(s)</a:t>
            </a:r>
            <a:endParaRPr lang="en-US" b="1" smtClean="0"/>
          </a:p>
          <a:p>
            <a:r>
              <a:rPr lang="en-US" b="1" smtClean="0"/>
              <a:t>empty(s)</a:t>
            </a:r>
            <a:r>
              <a:rPr lang="en-US" smtClean="0"/>
              <a:t> 	– 	to check whether the stack is empty or not. 			It returns true if the stack is empty, and 			returns false otherwise.</a:t>
            </a:r>
          </a:p>
        </p:txBody>
      </p:sp>
      <p:sp>
        <p:nvSpPr>
          <p:cNvPr id="1630210" name="Rectangle 2"/>
          <p:cNvSpPr>
            <a:spLocks noGrp="1" noChangeArrowheads="1"/>
          </p:cNvSpPr>
          <p:nvPr>
            <p:ph type="title"/>
          </p:nvPr>
        </p:nvSpPr>
        <p:spPr/>
        <p:txBody>
          <a:bodyPr/>
          <a:lstStyle/>
          <a:p>
            <a:pPr fontAlgn="auto">
              <a:spcAft>
                <a:spcPts val="0"/>
              </a:spcAft>
              <a:defRPr/>
            </a:pPr>
            <a:r>
              <a:rPr lang="en-US"/>
              <a:t>Operations on Stacks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381000" y="1371600"/>
            <a:ext cx="8458200" cy="4724400"/>
          </a:xfrm>
        </p:spPr>
        <p:txBody>
          <a:bodyPr/>
          <a:lstStyle/>
          <a:p>
            <a:r>
              <a:rPr lang="en-US" smtClean="0"/>
              <a:t>An array can be used to implement a stack. </a:t>
            </a:r>
          </a:p>
          <a:p>
            <a:endParaRPr lang="en-US" smtClean="0"/>
          </a:p>
          <a:p>
            <a:r>
              <a:rPr lang="en-US" smtClean="0"/>
              <a:t>But since array size is defined at compile time, it cannot grow dynamically at runtime, and therefore, an attempt to insert an element into a array implementation of a stack that is already full causes a stack overflow. </a:t>
            </a:r>
          </a:p>
          <a:p>
            <a:endParaRPr lang="en-US" smtClean="0"/>
          </a:p>
          <a:p>
            <a:r>
              <a:rPr lang="en-US" smtClean="0"/>
              <a:t>A stack, by definition, is a data structure that cannot be full since it can dynamically grow and shrink at runtime. </a:t>
            </a:r>
          </a:p>
          <a:p>
            <a:endParaRPr lang="en-US" smtClean="0"/>
          </a:p>
        </p:txBody>
      </p:sp>
      <p:sp>
        <p:nvSpPr>
          <p:cNvPr id="1632258" name="Rectangle 2"/>
          <p:cNvSpPr>
            <a:spLocks noGrp="1" noChangeArrowheads="1"/>
          </p:cNvSpPr>
          <p:nvPr>
            <p:ph type="title"/>
          </p:nvPr>
        </p:nvSpPr>
        <p:spPr/>
        <p:txBody>
          <a:bodyPr/>
          <a:lstStyle/>
          <a:p>
            <a:pPr fontAlgn="auto">
              <a:spcAft>
                <a:spcPts val="0"/>
              </a:spcAft>
              <a:defRPr/>
            </a:pPr>
            <a:r>
              <a:rPr lang="en-US"/>
              <a:t>Implementation of Stacks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p:txBody>
          <a:bodyPr/>
          <a:lstStyle/>
          <a:p>
            <a:pPr>
              <a:lnSpc>
                <a:spcPct val="90000"/>
              </a:lnSpc>
            </a:pPr>
            <a:r>
              <a:rPr lang="en-US" smtClean="0"/>
              <a:t>An ideal implementation for a stack is a linked list that can dynamically grow and shrink at runtime. </a:t>
            </a:r>
          </a:p>
          <a:p>
            <a:pPr>
              <a:lnSpc>
                <a:spcPct val="90000"/>
              </a:lnSpc>
            </a:pPr>
            <a:endParaRPr lang="en-US" smtClean="0"/>
          </a:p>
          <a:p>
            <a:pPr>
              <a:lnSpc>
                <a:spcPct val="90000"/>
              </a:lnSpc>
            </a:pPr>
            <a:r>
              <a:rPr lang="en-US" smtClean="0"/>
              <a:t>Since you are going to employ a variation of a linked list that functions as a stack, you need to employ an additional pointer (</a:t>
            </a:r>
            <a:r>
              <a:rPr lang="en-US" b="1" smtClean="0"/>
              <a:t>top</a:t>
            </a:r>
            <a:r>
              <a:rPr lang="en-US" smtClean="0"/>
              <a:t>) that always points to the first node in the stack, or the </a:t>
            </a:r>
            <a:r>
              <a:rPr lang="en-US" b="1" smtClean="0"/>
              <a:t>top of the stack</a:t>
            </a:r>
            <a:r>
              <a:rPr lang="en-US" smtClean="0"/>
              <a:t>. </a:t>
            </a:r>
          </a:p>
          <a:p>
            <a:pPr>
              <a:lnSpc>
                <a:spcPct val="90000"/>
              </a:lnSpc>
            </a:pPr>
            <a:endParaRPr lang="en-US" smtClean="0"/>
          </a:p>
          <a:p>
            <a:pPr>
              <a:lnSpc>
                <a:spcPct val="90000"/>
              </a:lnSpc>
            </a:pPr>
            <a:r>
              <a:rPr lang="en-US" smtClean="0"/>
              <a:t>It is using </a:t>
            </a:r>
            <a:r>
              <a:rPr lang="en-US" b="1" smtClean="0"/>
              <a:t>top</a:t>
            </a:r>
            <a:r>
              <a:rPr lang="en-US" smtClean="0"/>
              <a:t> that a node will either be inserted at the beginning or top of the stack (push a node into the stack), or deleted from the top of the stack (popping a node at the top or beginning of the stack).</a:t>
            </a:r>
          </a:p>
        </p:txBody>
      </p:sp>
      <p:sp>
        <p:nvSpPr>
          <p:cNvPr id="1634306" name="Rectangle 2"/>
          <p:cNvSpPr>
            <a:spLocks noGrp="1" noChangeArrowheads="1"/>
          </p:cNvSpPr>
          <p:nvPr>
            <p:ph type="title"/>
          </p:nvPr>
        </p:nvSpPr>
        <p:spPr/>
        <p:txBody>
          <a:bodyPr/>
          <a:lstStyle/>
          <a:p>
            <a:pPr fontAlgn="auto">
              <a:spcAft>
                <a:spcPts val="0"/>
              </a:spcAft>
              <a:defRPr/>
            </a:pPr>
            <a:r>
              <a:rPr lang="en-US"/>
              <a:t>Implementation of Stacks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p:txBody>
          <a:bodyPr/>
          <a:lstStyle/>
          <a:p>
            <a:r>
              <a:rPr lang="en-US" smtClean="0"/>
              <a:t>The push( ) and the pop( ) operations on a stack are analogous to insert-first-node and delete-first-node operations on a linked list that functions as a stack.</a:t>
            </a:r>
          </a:p>
          <a:p>
            <a:endParaRPr lang="en-US" smtClean="0"/>
          </a:p>
          <a:p>
            <a:r>
              <a:rPr lang="en-US" sz="2000" smtClean="0"/>
              <a:t>struct stack</a:t>
            </a:r>
          </a:p>
          <a:p>
            <a:r>
              <a:rPr lang="en-US" sz="2000" smtClean="0"/>
              <a:t> {  int info;</a:t>
            </a:r>
          </a:p>
          <a:p>
            <a:r>
              <a:rPr lang="en-US" sz="2000" smtClean="0"/>
              <a:t>  struct stack *next;</a:t>
            </a:r>
          </a:p>
          <a:p>
            <a:r>
              <a:rPr lang="en-US" sz="2000" smtClean="0"/>
              <a:t>};</a:t>
            </a:r>
          </a:p>
          <a:p>
            <a:r>
              <a:rPr lang="en-US" sz="2000" smtClean="0"/>
              <a:t>/* pointer declaration to point to the top of the stack */</a:t>
            </a:r>
          </a:p>
          <a:p>
            <a:r>
              <a:rPr lang="en-US" sz="2000" smtClean="0"/>
              <a:t>struct stack *top;</a:t>
            </a:r>
          </a:p>
          <a:p>
            <a:r>
              <a:rPr lang="en-US" sz="2000" smtClean="0"/>
              <a:t>main( )</a:t>
            </a:r>
          </a:p>
          <a:p>
            <a:r>
              <a:rPr lang="en-US" sz="2000" smtClean="0"/>
              <a:t>{</a:t>
            </a:r>
          </a:p>
        </p:txBody>
      </p:sp>
      <p:sp>
        <p:nvSpPr>
          <p:cNvPr id="1635330" name="Rectangle 2"/>
          <p:cNvSpPr>
            <a:spLocks noGrp="1" noChangeArrowheads="1"/>
          </p:cNvSpPr>
          <p:nvPr>
            <p:ph type="title"/>
          </p:nvPr>
        </p:nvSpPr>
        <p:spPr/>
        <p:txBody>
          <a:bodyPr/>
          <a:lstStyle/>
          <a:p>
            <a:pPr fontAlgn="auto">
              <a:spcAft>
                <a:spcPts val="0"/>
              </a:spcAft>
              <a:defRPr/>
            </a:pPr>
            <a:r>
              <a:rPr lang="en-US"/>
              <a:t>Code Implementing for a Stack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p:txBody>
          <a:bodyPr/>
          <a:lstStyle/>
          <a:p>
            <a:pPr>
              <a:lnSpc>
                <a:spcPct val="80000"/>
              </a:lnSpc>
            </a:pPr>
            <a:r>
              <a:rPr lang="en-US" sz="1800" smtClean="0"/>
              <a:t>top = NULL;</a:t>
            </a:r>
          </a:p>
          <a:p>
            <a:pPr>
              <a:lnSpc>
                <a:spcPct val="80000"/>
              </a:lnSpc>
            </a:pPr>
            <a:r>
              <a:rPr lang="en-US" sz="1800" smtClean="0"/>
              <a:t>char menu = ‘0 ‘;</a:t>
            </a:r>
          </a:p>
          <a:p>
            <a:pPr>
              <a:lnSpc>
                <a:spcPct val="80000"/>
              </a:lnSpc>
            </a:pPr>
            <a:r>
              <a:rPr lang="en-US" sz="1800" smtClean="0"/>
              <a:t>while (menu != ‘3’)</a:t>
            </a:r>
          </a:p>
          <a:p>
            <a:pPr>
              <a:lnSpc>
                <a:spcPct val="80000"/>
              </a:lnSpc>
            </a:pPr>
            <a:r>
              <a:rPr lang="en-US" sz="1800" smtClean="0"/>
              <a:t>  {</a:t>
            </a:r>
          </a:p>
          <a:p>
            <a:pPr>
              <a:lnSpc>
                <a:spcPct val="80000"/>
              </a:lnSpc>
            </a:pPr>
            <a:r>
              <a:rPr lang="en-US" sz="1800" smtClean="0"/>
              <a:t>    printf( “Add Nodes     :\n”);</a:t>
            </a:r>
          </a:p>
          <a:p>
            <a:pPr>
              <a:lnSpc>
                <a:spcPct val="80000"/>
              </a:lnSpc>
            </a:pPr>
            <a:r>
              <a:rPr lang="en-US" sz="1800" smtClean="0"/>
              <a:t>    printf( “Delete Nodes  :\n”);</a:t>
            </a:r>
          </a:p>
          <a:p>
            <a:pPr>
              <a:lnSpc>
                <a:spcPct val="80000"/>
              </a:lnSpc>
            </a:pPr>
            <a:r>
              <a:rPr lang="en-US" sz="1800" smtClean="0"/>
              <a:t>    printf( “Exit                 :\n”);</a:t>
            </a:r>
          </a:p>
          <a:p>
            <a:pPr>
              <a:lnSpc>
                <a:spcPct val="80000"/>
              </a:lnSpc>
            </a:pPr>
            <a:r>
              <a:rPr lang="en-US" sz="1800" smtClean="0"/>
              <a:t>    menu = getchar( );</a:t>
            </a:r>
          </a:p>
          <a:p>
            <a:pPr>
              <a:lnSpc>
                <a:spcPct val="80000"/>
              </a:lnSpc>
            </a:pPr>
            <a:r>
              <a:rPr lang="en-US" sz="1800" smtClean="0"/>
              <a:t>   </a:t>
            </a:r>
            <a:r>
              <a:rPr lang="en-US" sz="2000" smtClean="0"/>
              <a:t>switch (menu)</a:t>
            </a:r>
          </a:p>
          <a:p>
            <a:pPr>
              <a:lnSpc>
                <a:spcPct val="80000"/>
              </a:lnSpc>
            </a:pPr>
            <a:r>
              <a:rPr lang="en-US" sz="2000" smtClean="0"/>
              <a:t> {</a:t>
            </a:r>
          </a:p>
          <a:p>
            <a:pPr>
              <a:lnSpc>
                <a:spcPct val="80000"/>
              </a:lnSpc>
            </a:pPr>
            <a:r>
              <a:rPr lang="en-US" sz="2000" smtClean="0"/>
              <a:t>   case ‘1’ : push( );</a:t>
            </a:r>
          </a:p>
          <a:p>
            <a:pPr>
              <a:lnSpc>
                <a:spcPct val="80000"/>
              </a:lnSpc>
            </a:pPr>
            <a:r>
              <a:rPr lang="en-US" sz="2000" smtClean="0"/>
              <a:t>                   break;</a:t>
            </a:r>
          </a:p>
          <a:p>
            <a:pPr>
              <a:lnSpc>
                <a:spcPct val="80000"/>
              </a:lnSpc>
            </a:pPr>
            <a:r>
              <a:rPr lang="en-US" sz="2000" smtClean="0"/>
              <a:t>   case ‘2’ : pop( )</a:t>
            </a:r>
          </a:p>
          <a:p>
            <a:pPr>
              <a:lnSpc>
                <a:spcPct val="80000"/>
              </a:lnSpc>
            </a:pPr>
            <a:r>
              <a:rPr lang="en-US" sz="2000" smtClean="0"/>
              <a:t>                   break;</a:t>
            </a:r>
            <a:endParaRPr lang="en-US" sz="1800" smtClean="0"/>
          </a:p>
          <a:p>
            <a:pPr>
              <a:lnSpc>
                <a:spcPct val="80000"/>
              </a:lnSpc>
            </a:pPr>
            <a:r>
              <a:rPr lang="en-US" sz="1800" smtClean="0"/>
              <a:t>    </a:t>
            </a:r>
          </a:p>
          <a:p>
            <a:pPr>
              <a:lnSpc>
                <a:spcPct val="80000"/>
              </a:lnSpc>
            </a:pPr>
            <a:endParaRPr lang="en-US" sz="1800" smtClean="0"/>
          </a:p>
        </p:txBody>
      </p:sp>
      <p:sp>
        <p:nvSpPr>
          <p:cNvPr id="1636354" name="Rectangle 2"/>
          <p:cNvSpPr>
            <a:spLocks noGrp="1" noChangeArrowheads="1"/>
          </p:cNvSpPr>
          <p:nvPr>
            <p:ph type="title"/>
          </p:nvPr>
        </p:nvSpPr>
        <p:spPr/>
        <p:txBody>
          <a:bodyPr/>
          <a:lstStyle/>
          <a:p>
            <a:pPr fontAlgn="auto">
              <a:spcAft>
                <a:spcPts val="0"/>
              </a:spcAft>
              <a:defRPr/>
            </a:pPr>
            <a:r>
              <a:rPr lang="en-US"/>
              <a:t>Code Implementing for a Stack</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p:txBody>
          <a:bodyPr/>
          <a:lstStyle/>
          <a:p>
            <a:r>
              <a:rPr lang="en-US" sz="2000" smtClean="0"/>
              <a:t>case ‘3’: exit( );</a:t>
            </a:r>
          </a:p>
          <a:p>
            <a:r>
              <a:rPr lang="en-US" sz="2000" smtClean="0"/>
              <a:t>               break;</a:t>
            </a:r>
          </a:p>
          <a:p>
            <a:r>
              <a:rPr lang="en-US" sz="2000" smtClean="0"/>
              <a:t>} /* end of switch */</a:t>
            </a:r>
          </a:p>
          <a:p>
            <a:pPr>
              <a:buFontTx/>
              <a:buNone/>
            </a:pPr>
            <a:r>
              <a:rPr lang="en-US" sz="2000" smtClean="0"/>
              <a:t>   } /* end of main( ) */</a:t>
            </a:r>
          </a:p>
          <a:p>
            <a:endParaRPr lang="en-US" sz="2000" smtClean="0"/>
          </a:p>
        </p:txBody>
      </p:sp>
      <p:sp>
        <p:nvSpPr>
          <p:cNvPr id="1637378" name="Rectangle 2"/>
          <p:cNvSpPr>
            <a:spLocks noGrp="1" noChangeArrowheads="1"/>
          </p:cNvSpPr>
          <p:nvPr>
            <p:ph type="title"/>
          </p:nvPr>
        </p:nvSpPr>
        <p:spPr/>
        <p:txBody>
          <a:bodyPr/>
          <a:lstStyle/>
          <a:p>
            <a:pPr fontAlgn="auto">
              <a:spcAft>
                <a:spcPts val="0"/>
              </a:spcAft>
              <a:defRPr/>
            </a:pPr>
            <a:r>
              <a:rPr lang="en-US"/>
              <a:t>Code Implementing for a Stack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035" name="Rectangle 3"/>
          <p:cNvSpPr>
            <a:spLocks noGrp="1" noChangeArrowheads="1"/>
          </p:cNvSpPr>
          <p:nvPr>
            <p:ph idx="1"/>
          </p:nvPr>
        </p:nvSpPr>
        <p:spPr>
          <a:xfrm>
            <a:off x="533400" y="1371600"/>
            <a:ext cx="8077200" cy="4724400"/>
          </a:xfrm>
        </p:spPr>
        <p:txBody>
          <a:bodyPr>
            <a:normAutofit fontScale="92500" lnSpcReduction="20000"/>
          </a:bodyPr>
          <a:lstStyle/>
          <a:p>
            <a:pPr marL="365760" indent="-256032" fontAlgn="auto">
              <a:lnSpc>
                <a:spcPct val="90000"/>
              </a:lnSpc>
              <a:spcAft>
                <a:spcPts val="0"/>
              </a:spcAft>
              <a:buFont typeface="Wingdings 3"/>
              <a:buChar char=""/>
              <a:defRPr/>
            </a:pPr>
            <a:r>
              <a:rPr lang="en-US"/>
              <a:t>When this program is compiled, the compiler estimates the amount of memory required for the variables, and also the instructions defined by you as part of the program. </a:t>
            </a:r>
          </a:p>
          <a:p>
            <a:pPr marL="365760" indent="-256032" fontAlgn="auto">
              <a:lnSpc>
                <a:spcPct val="90000"/>
              </a:lnSpc>
              <a:spcAft>
                <a:spcPts val="0"/>
              </a:spcAft>
              <a:buFont typeface="Wingdings 3"/>
              <a:buChar char=""/>
              <a:defRPr/>
            </a:pPr>
            <a:endParaRPr lang="en-US"/>
          </a:p>
          <a:p>
            <a:pPr marL="365760" indent="-256032" fontAlgn="auto">
              <a:lnSpc>
                <a:spcPct val="90000"/>
              </a:lnSpc>
              <a:spcAft>
                <a:spcPts val="0"/>
              </a:spcAft>
              <a:buFont typeface="Wingdings 3"/>
              <a:buChar char=""/>
              <a:defRPr/>
            </a:pPr>
            <a:r>
              <a:rPr lang="en-US"/>
              <a:t>The compiler writes this information into the header of the executable file that it creates. When the executable is loaded into memory at runtime, the specified amount of memory is set aside. </a:t>
            </a:r>
          </a:p>
          <a:p>
            <a:pPr marL="365760" indent="-256032" fontAlgn="auto">
              <a:lnSpc>
                <a:spcPct val="90000"/>
              </a:lnSpc>
              <a:spcAft>
                <a:spcPts val="0"/>
              </a:spcAft>
              <a:buFont typeface="Wingdings 3"/>
              <a:buChar char=""/>
              <a:defRPr/>
            </a:pPr>
            <a:endParaRPr lang="en-US"/>
          </a:p>
          <a:p>
            <a:pPr marL="365760" indent="-256032" fontAlgn="auto">
              <a:lnSpc>
                <a:spcPct val="90000"/>
              </a:lnSpc>
              <a:spcAft>
                <a:spcPts val="0"/>
              </a:spcAft>
              <a:buFont typeface="Wingdings 3"/>
              <a:buChar char=""/>
              <a:defRPr/>
            </a:pPr>
            <a:r>
              <a:rPr lang="en-US"/>
              <a:t>A part of the memory allocated to the program is in an area of memory called a </a:t>
            </a:r>
            <a:r>
              <a:rPr lang="en-US" b="1">
                <a:solidFill>
                  <a:schemeClr val="accent2"/>
                </a:solidFill>
              </a:rPr>
              <a:t>runtime stack</a:t>
            </a:r>
            <a:r>
              <a:rPr lang="en-US"/>
              <a:t> or the </a:t>
            </a:r>
            <a:r>
              <a:rPr lang="en-US" b="1">
                <a:solidFill>
                  <a:schemeClr val="accent2"/>
                </a:solidFill>
              </a:rPr>
              <a:t>call stack</a:t>
            </a:r>
            <a:r>
              <a:rPr lang="en-US"/>
              <a:t>. Once the size of the stack is fixed, it cannot be changed dynamically. </a:t>
            </a:r>
          </a:p>
        </p:txBody>
      </p:sp>
      <p:sp>
        <p:nvSpPr>
          <p:cNvPr id="1580034" name="Rectangle 2"/>
          <p:cNvSpPr>
            <a:spLocks noGrp="1" noChangeArrowheads="1"/>
          </p:cNvSpPr>
          <p:nvPr>
            <p:ph type="title"/>
          </p:nvPr>
        </p:nvSpPr>
        <p:spPr/>
        <p:txBody>
          <a:bodyPr/>
          <a:lstStyle/>
          <a:p>
            <a:pPr fontAlgn="auto">
              <a:spcAft>
                <a:spcPts val="0"/>
              </a:spcAft>
              <a:defRPr/>
            </a:pPr>
            <a:r>
              <a:rPr lang="en-US"/>
              <a:t>Array Usage – A Perspective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p:txBody>
          <a:bodyPr/>
          <a:lstStyle/>
          <a:p>
            <a:pPr>
              <a:lnSpc>
                <a:spcPct val="90000"/>
              </a:lnSpc>
            </a:pPr>
            <a:r>
              <a:rPr lang="en-US" sz="2000" smtClean="0"/>
              <a:t>push( )</a:t>
            </a:r>
          </a:p>
          <a:p>
            <a:pPr>
              <a:lnSpc>
                <a:spcPct val="90000"/>
              </a:lnSpc>
            </a:pPr>
            <a:r>
              <a:rPr lang="en-US" sz="2000" smtClean="0"/>
              <a:t>{</a:t>
            </a:r>
          </a:p>
          <a:p>
            <a:pPr>
              <a:lnSpc>
                <a:spcPct val="90000"/>
              </a:lnSpc>
            </a:pPr>
            <a:r>
              <a:rPr lang="en-US" sz="2000" smtClean="0"/>
              <a:t>  struct stack * new;</a:t>
            </a:r>
          </a:p>
          <a:p>
            <a:pPr>
              <a:lnSpc>
                <a:spcPct val="90000"/>
              </a:lnSpc>
            </a:pPr>
            <a:r>
              <a:rPr lang="en-US" sz="2000" smtClean="0"/>
              <a:t>  char ch;</a:t>
            </a:r>
          </a:p>
          <a:p>
            <a:pPr>
              <a:lnSpc>
                <a:spcPct val="90000"/>
              </a:lnSpc>
            </a:pPr>
            <a:r>
              <a:rPr lang="en-US" sz="2000" smtClean="0"/>
              <a:t>  ch = ‘y’;</a:t>
            </a:r>
          </a:p>
          <a:p>
            <a:pPr>
              <a:lnSpc>
                <a:spcPct val="90000"/>
              </a:lnSpc>
            </a:pPr>
            <a:r>
              <a:rPr lang="en-US" sz="2000" smtClean="0"/>
              <a:t>  while (ch = = ‘y’)</a:t>
            </a:r>
          </a:p>
          <a:p>
            <a:pPr>
              <a:lnSpc>
                <a:spcPct val="90000"/>
              </a:lnSpc>
            </a:pPr>
            <a:r>
              <a:rPr lang="en-US" sz="2000" smtClean="0"/>
              <a:t>   { </a:t>
            </a:r>
          </a:p>
          <a:p>
            <a:pPr>
              <a:lnSpc>
                <a:spcPct val="90000"/>
              </a:lnSpc>
            </a:pPr>
            <a:r>
              <a:rPr lang="en-US" sz="2000" smtClean="0"/>
              <a:t>     new = getnode( )</a:t>
            </a:r>
          </a:p>
          <a:p>
            <a:pPr>
              <a:lnSpc>
                <a:spcPct val="90000"/>
              </a:lnSpc>
            </a:pPr>
            <a:r>
              <a:rPr lang="en-US" sz="2000" smtClean="0"/>
              <a:t>     /* checking for an empty stack */</a:t>
            </a:r>
          </a:p>
          <a:p>
            <a:pPr>
              <a:lnSpc>
                <a:spcPct val="90000"/>
              </a:lnSpc>
            </a:pPr>
            <a:r>
              <a:rPr lang="en-US" sz="2000" smtClean="0"/>
              <a:t>     if ( top = = null)</a:t>
            </a:r>
          </a:p>
          <a:p>
            <a:pPr>
              <a:lnSpc>
                <a:spcPct val="90000"/>
              </a:lnSpc>
            </a:pPr>
            <a:r>
              <a:rPr lang="en-US" sz="2000" smtClean="0"/>
              <a:t>     {</a:t>
            </a:r>
          </a:p>
          <a:p>
            <a:pPr>
              <a:lnSpc>
                <a:spcPct val="90000"/>
              </a:lnSpc>
            </a:pPr>
            <a:r>
              <a:rPr lang="en-US" sz="2000" smtClean="0"/>
              <a:t>      top = new;</a:t>
            </a:r>
          </a:p>
          <a:p>
            <a:pPr>
              <a:lnSpc>
                <a:spcPct val="90000"/>
              </a:lnSpc>
            </a:pPr>
            <a:r>
              <a:rPr lang="en-US" sz="2000" smtClean="0"/>
              <a:t>     }</a:t>
            </a:r>
          </a:p>
          <a:p>
            <a:pPr>
              <a:lnSpc>
                <a:spcPct val="90000"/>
              </a:lnSpc>
            </a:pPr>
            <a:r>
              <a:rPr lang="en-US" sz="2000" smtClean="0"/>
              <a:t>     </a:t>
            </a:r>
          </a:p>
        </p:txBody>
      </p:sp>
      <p:sp>
        <p:nvSpPr>
          <p:cNvPr id="1638402" name="Rectangle 2"/>
          <p:cNvSpPr>
            <a:spLocks noGrp="1" noChangeArrowheads="1"/>
          </p:cNvSpPr>
          <p:nvPr>
            <p:ph type="title"/>
          </p:nvPr>
        </p:nvSpPr>
        <p:spPr/>
        <p:txBody>
          <a:bodyPr/>
          <a:lstStyle/>
          <a:p>
            <a:pPr fontAlgn="auto">
              <a:spcAft>
                <a:spcPts val="0"/>
              </a:spcAft>
              <a:defRPr/>
            </a:pPr>
            <a:r>
              <a:rPr lang="en-US"/>
              <a:t>Implementing push( )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p:txBody>
          <a:bodyPr/>
          <a:lstStyle/>
          <a:p>
            <a:r>
              <a:rPr lang="en-US" sz="2000" smtClean="0"/>
              <a:t>    else</a:t>
            </a:r>
          </a:p>
          <a:p>
            <a:r>
              <a:rPr lang="en-US" sz="2000" smtClean="0"/>
              <a:t>     {</a:t>
            </a:r>
          </a:p>
          <a:p>
            <a:r>
              <a:rPr lang="en-US" sz="2000" smtClean="0"/>
              <a:t>       new-&gt;next = top;</a:t>
            </a:r>
          </a:p>
          <a:p>
            <a:r>
              <a:rPr lang="en-US" sz="2000" smtClean="0"/>
              <a:t>       top = new;</a:t>
            </a:r>
          </a:p>
          <a:p>
            <a:r>
              <a:rPr lang="en-US" sz="2000" smtClean="0"/>
              <a:t>     } </a:t>
            </a:r>
          </a:p>
          <a:p>
            <a:r>
              <a:rPr lang="en-US" sz="2000" smtClean="0"/>
              <a:t>  printf("%s","Want to add more nodes\n"); </a:t>
            </a:r>
          </a:p>
          <a:p>
            <a:r>
              <a:rPr lang="en-US" sz="2000" smtClean="0"/>
              <a:t>  scanf( "%c", &amp;ch );</a:t>
            </a:r>
          </a:p>
          <a:p>
            <a:r>
              <a:rPr lang="en-US" sz="2000" smtClean="0"/>
              <a:t>  fflush( stdin );</a:t>
            </a:r>
          </a:p>
          <a:p>
            <a:r>
              <a:rPr lang="en-US" sz="2000" smtClean="0"/>
              <a:t> } /* end of while  */</a:t>
            </a:r>
          </a:p>
          <a:p>
            <a:r>
              <a:rPr lang="en-US" sz="2000" smtClean="0"/>
              <a:t>} /* end of push( )</a:t>
            </a:r>
          </a:p>
          <a:p>
            <a:endParaRPr lang="en-US" sz="2000" smtClean="0"/>
          </a:p>
        </p:txBody>
      </p:sp>
      <p:sp>
        <p:nvSpPr>
          <p:cNvPr id="1640450" name="Rectangle 2"/>
          <p:cNvSpPr>
            <a:spLocks noGrp="1" noChangeArrowheads="1"/>
          </p:cNvSpPr>
          <p:nvPr>
            <p:ph type="title"/>
          </p:nvPr>
        </p:nvSpPr>
        <p:spPr/>
        <p:txBody>
          <a:bodyPr/>
          <a:lstStyle/>
          <a:p>
            <a:pPr fontAlgn="auto">
              <a:spcAft>
                <a:spcPts val="0"/>
              </a:spcAft>
              <a:defRPr/>
            </a:pPr>
            <a:r>
              <a:rPr lang="en-US"/>
              <a:t>Implementing push(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p:txBody>
          <a:bodyPr/>
          <a:lstStyle/>
          <a:p>
            <a:endParaRPr lang="en-US" smtClean="0"/>
          </a:p>
        </p:txBody>
      </p:sp>
      <p:sp>
        <p:nvSpPr>
          <p:cNvPr id="1644546" name="Rectangle 2"/>
          <p:cNvSpPr>
            <a:spLocks noGrp="1" noChangeArrowheads="1"/>
          </p:cNvSpPr>
          <p:nvPr>
            <p:ph type="title"/>
          </p:nvPr>
        </p:nvSpPr>
        <p:spPr/>
        <p:txBody>
          <a:bodyPr/>
          <a:lstStyle/>
          <a:p>
            <a:pPr fontAlgn="auto">
              <a:spcAft>
                <a:spcPts val="0"/>
              </a:spcAft>
              <a:defRPr/>
            </a:pPr>
            <a:r>
              <a:rPr lang="en-US"/>
              <a:t>A View of the Stack After Insertion</a:t>
            </a:r>
          </a:p>
        </p:txBody>
      </p:sp>
      <p:grpSp>
        <p:nvGrpSpPr>
          <p:cNvPr id="60420" name="Group 4"/>
          <p:cNvGrpSpPr>
            <a:grpSpLocks/>
          </p:cNvGrpSpPr>
          <p:nvPr/>
        </p:nvGrpSpPr>
        <p:grpSpPr bwMode="auto">
          <a:xfrm>
            <a:off x="1676400" y="2514600"/>
            <a:ext cx="5638800" cy="2514600"/>
            <a:chOff x="2601" y="11704"/>
            <a:chExt cx="6480" cy="1980"/>
          </a:xfrm>
        </p:grpSpPr>
        <p:sp>
          <p:nvSpPr>
            <p:cNvPr id="60425" name="Text Box 5"/>
            <p:cNvSpPr txBox="1">
              <a:spLocks noChangeArrowheads="1"/>
            </p:cNvSpPr>
            <p:nvPr/>
          </p:nvSpPr>
          <p:spPr bwMode="auto">
            <a:xfrm>
              <a:off x="2781" y="11704"/>
              <a:ext cx="720" cy="540"/>
            </a:xfrm>
            <a:prstGeom prst="rect">
              <a:avLst/>
            </a:prstGeom>
            <a:solidFill>
              <a:srgbClr val="FFFFFF"/>
            </a:solidFill>
            <a:ln w="9525">
              <a:noFill/>
              <a:miter lim="800000"/>
              <a:headEnd/>
              <a:tailEnd/>
            </a:ln>
          </p:spPr>
          <p:txBody>
            <a:bodyPr/>
            <a:lstStyle/>
            <a:p>
              <a:pPr algn="ctr"/>
              <a:r>
                <a:rPr lang="en-US" sz="1200"/>
                <a:t>new</a:t>
              </a:r>
              <a:endParaRPr lang="en-US" sz="2400"/>
            </a:p>
          </p:txBody>
        </p:sp>
        <p:sp>
          <p:nvSpPr>
            <p:cNvPr id="60426" name="Text Box 6"/>
            <p:cNvSpPr txBox="1">
              <a:spLocks noChangeArrowheads="1"/>
            </p:cNvSpPr>
            <p:nvPr/>
          </p:nvSpPr>
          <p:spPr bwMode="auto">
            <a:xfrm>
              <a:off x="2601" y="13144"/>
              <a:ext cx="900" cy="540"/>
            </a:xfrm>
            <a:prstGeom prst="rect">
              <a:avLst/>
            </a:prstGeom>
            <a:solidFill>
              <a:srgbClr val="FFFFFF"/>
            </a:solidFill>
            <a:ln w="9525">
              <a:noFill/>
              <a:miter lim="800000"/>
              <a:headEnd/>
              <a:tailEnd/>
            </a:ln>
          </p:spPr>
          <p:txBody>
            <a:bodyPr/>
            <a:lstStyle/>
            <a:p>
              <a:pPr algn="ctr"/>
              <a:r>
                <a:rPr lang="en-US" sz="1200"/>
                <a:t>top</a:t>
              </a:r>
              <a:endParaRPr lang="en-US" sz="2400"/>
            </a:p>
          </p:txBody>
        </p:sp>
        <p:sp>
          <p:nvSpPr>
            <p:cNvPr id="60427" name="Rectangle 7"/>
            <p:cNvSpPr>
              <a:spLocks noChangeArrowheads="1"/>
            </p:cNvSpPr>
            <p:nvPr/>
          </p:nvSpPr>
          <p:spPr bwMode="auto">
            <a:xfrm>
              <a:off x="3501" y="11884"/>
              <a:ext cx="1980" cy="540"/>
            </a:xfrm>
            <a:prstGeom prst="rect">
              <a:avLst/>
            </a:prstGeom>
            <a:solidFill>
              <a:srgbClr val="FFFFFF"/>
            </a:solidFill>
            <a:ln w="9525">
              <a:solidFill>
                <a:srgbClr val="000000"/>
              </a:solidFill>
              <a:miter lim="800000"/>
              <a:headEnd/>
              <a:tailEnd/>
            </a:ln>
          </p:spPr>
          <p:txBody>
            <a:bodyPr/>
            <a:lstStyle/>
            <a:p>
              <a:r>
                <a:rPr lang="en-US" sz="1200"/>
                <a:t>  1</a:t>
              </a:r>
              <a:endParaRPr lang="en-US" sz="2400"/>
            </a:p>
          </p:txBody>
        </p:sp>
        <p:sp>
          <p:nvSpPr>
            <p:cNvPr id="60428" name="Rectangle 8"/>
            <p:cNvSpPr>
              <a:spLocks noChangeArrowheads="1"/>
            </p:cNvSpPr>
            <p:nvPr/>
          </p:nvSpPr>
          <p:spPr bwMode="auto">
            <a:xfrm>
              <a:off x="3501" y="13144"/>
              <a:ext cx="1980" cy="540"/>
            </a:xfrm>
            <a:prstGeom prst="rect">
              <a:avLst/>
            </a:prstGeom>
            <a:solidFill>
              <a:srgbClr val="FFFFFF"/>
            </a:solidFill>
            <a:ln w="9525">
              <a:solidFill>
                <a:srgbClr val="000000"/>
              </a:solidFill>
              <a:miter lim="800000"/>
              <a:headEnd/>
              <a:tailEnd/>
            </a:ln>
          </p:spPr>
          <p:txBody>
            <a:bodyPr/>
            <a:lstStyle/>
            <a:p>
              <a:r>
                <a:rPr lang="en-US" sz="1200"/>
                <a:t>   2</a:t>
              </a:r>
              <a:endParaRPr lang="en-US" sz="2400"/>
            </a:p>
          </p:txBody>
        </p:sp>
        <p:sp>
          <p:nvSpPr>
            <p:cNvPr id="60429" name="Rectangle 9"/>
            <p:cNvSpPr>
              <a:spLocks noChangeArrowheads="1"/>
            </p:cNvSpPr>
            <p:nvPr/>
          </p:nvSpPr>
          <p:spPr bwMode="auto">
            <a:xfrm>
              <a:off x="7101" y="13144"/>
              <a:ext cx="1980" cy="540"/>
            </a:xfrm>
            <a:prstGeom prst="rect">
              <a:avLst/>
            </a:prstGeom>
            <a:solidFill>
              <a:srgbClr val="FFFFFF"/>
            </a:solidFill>
            <a:ln w="9525">
              <a:solidFill>
                <a:srgbClr val="000000"/>
              </a:solidFill>
              <a:miter lim="800000"/>
              <a:headEnd/>
              <a:tailEnd/>
            </a:ln>
          </p:spPr>
          <p:txBody>
            <a:bodyPr/>
            <a:lstStyle/>
            <a:p>
              <a:r>
                <a:rPr lang="en-US" sz="1200"/>
                <a:t>   3</a:t>
              </a:r>
              <a:endParaRPr lang="en-US" sz="2400"/>
            </a:p>
          </p:txBody>
        </p:sp>
        <p:sp>
          <p:nvSpPr>
            <p:cNvPr id="60430" name="Line 10"/>
            <p:cNvSpPr>
              <a:spLocks noChangeShapeType="1"/>
            </p:cNvSpPr>
            <p:nvPr/>
          </p:nvSpPr>
          <p:spPr bwMode="auto">
            <a:xfrm>
              <a:off x="2961" y="13504"/>
              <a:ext cx="540" cy="0"/>
            </a:xfrm>
            <a:prstGeom prst="line">
              <a:avLst/>
            </a:prstGeom>
            <a:noFill/>
            <a:ln w="9525">
              <a:solidFill>
                <a:srgbClr val="000000"/>
              </a:solidFill>
              <a:round/>
              <a:headEnd/>
              <a:tailEnd type="triangle" w="med" len="med"/>
            </a:ln>
          </p:spPr>
          <p:txBody>
            <a:bodyPr/>
            <a:lstStyle/>
            <a:p>
              <a:endParaRPr lang="en-US"/>
            </a:p>
          </p:txBody>
        </p:sp>
        <p:sp>
          <p:nvSpPr>
            <p:cNvPr id="60431" name="Line 11"/>
            <p:cNvSpPr>
              <a:spLocks noChangeShapeType="1"/>
            </p:cNvSpPr>
            <p:nvPr/>
          </p:nvSpPr>
          <p:spPr bwMode="auto">
            <a:xfrm>
              <a:off x="4401" y="13144"/>
              <a:ext cx="0" cy="540"/>
            </a:xfrm>
            <a:prstGeom prst="line">
              <a:avLst/>
            </a:prstGeom>
            <a:noFill/>
            <a:ln w="9525">
              <a:solidFill>
                <a:srgbClr val="000000"/>
              </a:solidFill>
              <a:round/>
              <a:headEnd/>
              <a:tailEnd/>
            </a:ln>
          </p:spPr>
          <p:txBody>
            <a:bodyPr/>
            <a:lstStyle/>
            <a:p>
              <a:endParaRPr lang="en-US"/>
            </a:p>
          </p:txBody>
        </p:sp>
        <p:sp>
          <p:nvSpPr>
            <p:cNvPr id="60432" name="Line 12"/>
            <p:cNvSpPr>
              <a:spLocks noChangeShapeType="1"/>
            </p:cNvSpPr>
            <p:nvPr/>
          </p:nvSpPr>
          <p:spPr bwMode="auto">
            <a:xfrm>
              <a:off x="8001" y="13144"/>
              <a:ext cx="0" cy="540"/>
            </a:xfrm>
            <a:prstGeom prst="line">
              <a:avLst/>
            </a:prstGeom>
            <a:noFill/>
            <a:ln w="9525">
              <a:solidFill>
                <a:srgbClr val="000000"/>
              </a:solidFill>
              <a:round/>
              <a:headEnd/>
              <a:tailEnd/>
            </a:ln>
          </p:spPr>
          <p:txBody>
            <a:bodyPr/>
            <a:lstStyle/>
            <a:p>
              <a:endParaRPr lang="en-US"/>
            </a:p>
          </p:txBody>
        </p:sp>
        <p:sp>
          <p:nvSpPr>
            <p:cNvPr id="60433" name="Line 13"/>
            <p:cNvSpPr>
              <a:spLocks noChangeShapeType="1"/>
            </p:cNvSpPr>
            <p:nvPr/>
          </p:nvSpPr>
          <p:spPr bwMode="auto">
            <a:xfrm>
              <a:off x="5481" y="13504"/>
              <a:ext cx="1620" cy="0"/>
            </a:xfrm>
            <a:prstGeom prst="line">
              <a:avLst/>
            </a:prstGeom>
            <a:noFill/>
            <a:ln w="9525">
              <a:solidFill>
                <a:srgbClr val="000000"/>
              </a:solidFill>
              <a:round/>
              <a:headEnd/>
              <a:tailEnd type="triangle" w="med" len="med"/>
            </a:ln>
          </p:spPr>
          <p:txBody>
            <a:bodyPr/>
            <a:lstStyle/>
            <a:p>
              <a:endParaRPr lang="en-US"/>
            </a:p>
          </p:txBody>
        </p:sp>
        <p:sp>
          <p:nvSpPr>
            <p:cNvPr id="60434" name="Line 14"/>
            <p:cNvSpPr>
              <a:spLocks noChangeShapeType="1"/>
            </p:cNvSpPr>
            <p:nvPr/>
          </p:nvSpPr>
          <p:spPr bwMode="auto">
            <a:xfrm>
              <a:off x="4401" y="11884"/>
              <a:ext cx="0" cy="540"/>
            </a:xfrm>
            <a:prstGeom prst="line">
              <a:avLst/>
            </a:prstGeom>
            <a:noFill/>
            <a:ln w="9525">
              <a:solidFill>
                <a:srgbClr val="000000"/>
              </a:solidFill>
              <a:round/>
              <a:headEnd/>
              <a:tailEnd/>
            </a:ln>
          </p:spPr>
          <p:txBody>
            <a:bodyPr/>
            <a:lstStyle/>
            <a:p>
              <a:endParaRPr lang="en-US"/>
            </a:p>
          </p:txBody>
        </p:sp>
        <p:sp>
          <p:nvSpPr>
            <p:cNvPr id="60435" name="Line 15"/>
            <p:cNvSpPr>
              <a:spLocks noChangeShapeType="1"/>
            </p:cNvSpPr>
            <p:nvPr/>
          </p:nvSpPr>
          <p:spPr bwMode="auto">
            <a:xfrm>
              <a:off x="2961" y="12064"/>
              <a:ext cx="540" cy="0"/>
            </a:xfrm>
            <a:prstGeom prst="line">
              <a:avLst/>
            </a:prstGeom>
            <a:noFill/>
            <a:ln w="9525">
              <a:solidFill>
                <a:srgbClr val="000000"/>
              </a:solidFill>
              <a:round/>
              <a:headEnd/>
              <a:tailEnd type="triangle" w="med" len="med"/>
            </a:ln>
          </p:spPr>
          <p:txBody>
            <a:bodyPr/>
            <a:lstStyle/>
            <a:p>
              <a:endParaRPr lang="en-US"/>
            </a:p>
          </p:txBody>
        </p:sp>
        <p:sp>
          <p:nvSpPr>
            <p:cNvPr id="60436" name="Line 16"/>
            <p:cNvSpPr>
              <a:spLocks noChangeShapeType="1"/>
            </p:cNvSpPr>
            <p:nvPr/>
          </p:nvSpPr>
          <p:spPr bwMode="auto">
            <a:xfrm flipH="1">
              <a:off x="4581" y="12424"/>
              <a:ext cx="180" cy="720"/>
            </a:xfrm>
            <a:prstGeom prst="line">
              <a:avLst/>
            </a:prstGeom>
            <a:noFill/>
            <a:ln w="9525">
              <a:solidFill>
                <a:srgbClr val="000000"/>
              </a:solidFill>
              <a:round/>
              <a:headEnd/>
              <a:tailEnd type="triangle" w="med" len="med"/>
            </a:ln>
          </p:spPr>
          <p:txBody>
            <a:bodyPr/>
            <a:lstStyle/>
            <a:p>
              <a:endParaRPr lang="en-US"/>
            </a:p>
          </p:txBody>
        </p:sp>
        <p:sp>
          <p:nvSpPr>
            <p:cNvPr id="60437" name="Line 17"/>
            <p:cNvSpPr>
              <a:spLocks noChangeShapeType="1"/>
            </p:cNvSpPr>
            <p:nvPr/>
          </p:nvSpPr>
          <p:spPr bwMode="auto">
            <a:xfrm flipV="1">
              <a:off x="3681" y="12424"/>
              <a:ext cx="0" cy="720"/>
            </a:xfrm>
            <a:prstGeom prst="line">
              <a:avLst/>
            </a:prstGeom>
            <a:noFill/>
            <a:ln w="9525">
              <a:solidFill>
                <a:srgbClr val="000000"/>
              </a:solidFill>
              <a:round/>
              <a:headEnd/>
              <a:tailEnd type="triangle" w="med" len="med"/>
            </a:ln>
          </p:spPr>
          <p:txBody>
            <a:bodyPr/>
            <a:lstStyle/>
            <a:p>
              <a:endParaRPr lang="en-US"/>
            </a:p>
          </p:txBody>
        </p:sp>
      </p:grpSp>
      <p:sp>
        <p:nvSpPr>
          <p:cNvPr id="60421" name="Text Box 18"/>
          <p:cNvSpPr txBox="1">
            <a:spLocks noChangeArrowheads="1"/>
          </p:cNvSpPr>
          <p:nvPr/>
        </p:nvSpPr>
        <p:spPr bwMode="auto">
          <a:xfrm>
            <a:off x="3505200" y="5181600"/>
            <a:ext cx="609600" cy="304800"/>
          </a:xfrm>
          <a:prstGeom prst="rect">
            <a:avLst/>
          </a:prstGeom>
          <a:noFill/>
          <a:ln w="9525" algn="ctr">
            <a:noFill/>
            <a:miter lim="800000"/>
            <a:headEnd/>
            <a:tailEnd/>
          </a:ln>
        </p:spPr>
        <p:txBody>
          <a:bodyPr>
            <a:spAutoFit/>
          </a:bodyPr>
          <a:lstStyle/>
          <a:p>
            <a:pPr>
              <a:spcBef>
                <a:spcPct val="50000"/>
              </a:spcBef>
            </a:pPr>
            <a:r>
              <a:rPr lang="en-US" sz="1400"/>
              <a:t>next</a:t>
            </a:r>
          </a:p>
        </p:txBody>
      </p:sp>
      <p:sp>
        <p:nvSpPr>
          <p:cNvPr id="60422" name="Text Box 19"/>
          <p:cNvSpPr txBox="1">
            <a:spLocks noChangeArrowheads="1"/>
          </p:cNvSpPr>
          <p:nvPr/>
        </p:nvSpPr>
        <p:spPr bwMode="auto">
          <a:xfrm>
            <a:off x="2667000" y="3581400"/>
            <a:ext cx="609600" cy="304800"/>
          </a:xfrm>
          <a:prstGeom prst="rect">
            <a:avLst/>
          </a:prstGeom>
          <a:noFill/>
          <a:ln w="9525" algn="ctr">
            <a:noFill/>
            <a:miter lim="800000"/>
            <a:headEnd/>
            <a:tailEnd/>
          </a:ln>
        </p:spPr>
        <p:txBody>
          <a:bodyPr>
            <a:spAutoFit/>
          </a:bodyPr>
          <a:lstStyle/>
          <a:p>
            <a:pPr>
              <a:spcBef>
                <a:spcPct val="50000"/>
              </a:spcBef>
            </a:pPr>
            <a:r>
              <a:rPr lang="en-US" sz="1400"/>
              <a:t>info</a:t>
            </a:r>
          </a:p>
        </p:txBody>
      </p:sp>
      <p:sp>
        <p:nvSpPr>
          <p:cNvPr id="60423" name="Text Box 20"/>
          <p:cNvSpPr txBox="1">
            <a:spLocks noChangeArrowheads="1"/>
          </p:cNvSpPr>
          <p:nvPr/>
        </p:nvSpPr>
        <p:spPr bwMode="auto">
          <a:xfrm>
            <a:off x="2590800" y="5181600"/>
            <a:ext cx="609600" cy="304800"/>
          </a:xfrm>
          <a:prstGeom prst="rect">
            <a:avLst/>
          </a:prstGeom>
          <a:noFill/>
          <a:ln w="9525" algn="ctr">
            <a:noFill/>
            <a:miter lim="800000"/>
            <a:headEnd/>
            <a:tailEnd/>
          </a:ln>
        </p:spPr>
        <p:txBody>
          <a:bodyPr>
            <a:spAutoFit/>
          </a:bodyPr>
          <a:lstStyle/>
          <a:p>
            <a:pPr>
              <a:spcBef>
                <a:spcPct val="50000"/>
              </a:spcBef>
            </a:pPr>
            <a:r>
              <a:rPr lang="en-US" sz="1400"/>
              <a:t>info</a:t>
            </a:r>
          </a:p>
        </p:txBody>
      </p:sp>
      <p:sp>
        <p:nvSpPr>
          <p:cNvPr id="60424" name="Text Box 21"/>
          <p:cNvSpPr txBox="1">
            <a:spLocks noChangeArrowheads="1"/>
          </p:cNvSpPr>
          <p:nvPr/>
        </p:nvSpPr>
        <p:spPr bwMode="auto">
          <a:xfrm>
            <a:off x="3581400" y="3581400"/>
            <a:ext cx="609600" cy="304800"/>
          </a:xfrm>
          <a:prstGeom prst="rect">
            <a:avLst/>
          </a:prstGeom>
          <a:noFill/>
          <a:ln w="9525" algn="ctr">
            <a:noFill/>
            <a:miter lim="800000"/>
            <a:headEnd/>
            <a:tailEnd/>
          </a:ln>
        </p:spPr>
        <p:txBody>
          <a:bodyPr>
            <a:spAutoFit/>
          </a:bodyPr>
          <a:lstStyle/>
          <a:p>
            <a:pPr>
              <a:spcBef>
                <a:spcPct val="50000"/>
              </a:spcBef>
            </a:pPr>
            <a:r>
              <a:rPr lang="en-US" sz="1400"/>
              <a:t>next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p:txBody>
          <a:bodyPr/>
          <a:lstStyle/>
          <a:p>
            <a:r>
              <a:rPr lang="en-US" sz="2000" smtClean="0"/>
              <a:t>struct stack * makenode()</a:t>
            </a:r>
          </a:p>
          <a:p>
            <a:r>
              <a:rPr lang="en-US" sz="2000" smtClean="0"/>
              <a:t>   {</a:t>
            </a:r>
          </a:p>
          <a:p>
            <a:r>
              <a:rPr lang="en-US" sz="2000" smtClean="0"/>
              <a:t>    struct stack *new;</a:t>
            </a:r>
          </a:p>
          <a:p>
            <a:r>
              <a:rPr lang="en-US" sz="2000" smtClean="0"/>
              <a:t>    new=(struct stack *)  malloc(sizeof(struct(stack));     </a:t>
            </a:r>
          </a:p>
          <a:p>
            <a:r>
              <a:rPr lang="en-US" sz="2000" smtClean="0"/>
              <a:t>    scanf("%d",&amp;new-&gt;info);  </a:t>
            </a:r>
          </a:p>
          <a:p>
            <a:r>
              <a:rPr lang="en-US" sz="2000" smtClean="0"/>
              <a:t>    new-&gt;next = NULL;</a:t>
            </a:r>
          </a:p>
          <a:p>
            <a:r>
              <a:rPr lang="en-US" sz="2000" smtClean="0"/>
              <a:t>    return(new);</a:t>
            </a:r>
          </a:p>
          <a:p>
            <a:r>
              <a:rPr lang="en-US" sz="2000" smtClean="0"/>
              <a:t>   }</a:t>
            </a:r>
          </a:p>
          <a:p>
            <a:endParaRPr lang="en-US" sz="2000" smtClean="0"/>
          </a:p>
        </p:txBody>
      </p:sp>
      <p:sp>
        <p:nvSpPr>
          <p:cNvPr id="1639426" name="Rectangle 2"/>
          <p:cNvSpPr>
            <a:spLocks noGrp="1" noChangeArrowheads="1"/>
          </p:cNvSpPr>
          <p:nvPr>
            <p:ph type="title"/>
          </p:nvPr>
        </p:nvSpPr>
        <p:spPr/>
        <p:txBody>
          <a:bodyPr/>
          <a:lstStyle/>
          <a:p>
            <a:pPr fontAlgn="auto">
              <a:spcAft>
                <a:spcPts val="0"/>
              </a:spcAft>
              <a:defRPr/>
            </a:pPr>
            <a:r>
              <a:rPr lang="en-US"/>
              <a:t>Creating a Node on a Stack</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457200" y="1371600"/>
            <a:ext cx="8382000" cy="4724400"/>
          </a:xfrm>
        </p:spPr>
        <p:txBody>
          <a:bodyPr/>
          <a:lstStyle/>
          <a:p>
            <a:pPr>
              <a:lnSpc>
                <a:spcPct val="90000"/>
              </a:lnSpc>
            </a:pPr>
            <a:r>
              <a:rPr lang="en-US" sz="2000" smtClean="0"/>
              <a:t>pop( )</a:t>
            </a:r>
          </a:p>
          <a:p>
            <a:pPr>
              <a:lnSpc>
                <a:spcPct val="90000"/>
              </a:lnSpc>
            </a:pPr>
            <a:r>
              <a:rPr lang="en-US" sz="2000" smtClean="0"/>
              <a:t>{</a:t>
            </a:r>
          </a:p>
          <a:p>
            <a:pPr>
              <a:lnSpc>
                <a:spcPct val="90000"/>
              </a:lnSpc>
            </a:pPr>
            <a:r>
              <a:rPr lang="en-US" sz="2000" smtClean="0"/>
              <a:t>  struct stack * temp;</a:t>
            </a:r>
          </a:p>
          <a:p>
            <a:pPr>
              <a:lnSpc>
                <a:spcPct val="90000"/>
              </a:lnSpc>
            </a:pPr>
            <a:r>
              <a:rPr lang="en-US" sz="2000" smtClean="0"/>
              <a:t>  int x; </a:t>
            </a:r>
          </a:p>
          <a:p>
            <a:pPr>
              <a:lnSpc>
                <a:spcPct val="90000"/>
              </a:lnSpc>
            </a:pPr>
            <a:r>
              <a:rPr lang="en-US" sz="2000" smtClean="0"/>
              <a:t>  /* check for an empty stack */</a:t>
            </a:r>
          </a:p>
          <a:p>
            <a:pPr>
              <a:lnSpc>
                <a:spcPct val="90000"/>
              </a:lnSpc>
            </a:pPr>
            <a:r>
              <a:rPr lang="en-US" sz="2000" smtClean="0"/>
              <a:t>  if (top = = null)</a:t>
            </a:r>
          </a:p>
          <a:p>
            <a:pPr>
              <a:lnSpc>
                <a:spcPct val="90000"/>
              </a:lnSpc>
            </a:pPr>
            <a:r>
              <a:rPr lang="en-US" sz="2000" smtClean="0"/>
              <a:t>    {</a:t>
            </a:r>
          </a:p>
          <a:p>
            <a:pPr>
              <a:lnSpc>
                <a:spcPct val="90000"/>
              </a:lnSpc>
            </a:pPr>
            <a:r>
              <a:rPr lang="en-US" sz="2000" smtClean="0"/>
              <a:t>      printf (“Cannot remove nodes from an empty stack */</a:t>
            </a:r>
          </a:p>
          <a:p>
            <a:pPr>
              <a:lnSpc>
                <a:spcPct val="90000"/>
              </a:lnSpc>
            </a:pPr>
            <a:r>
              <a:rPr lang="en-US" sz="2000" smtClean="0"/>
              <a:t>      exit( );</a:t>
            </a:r>
          </a:p>
          <a:p>
            <a:pPr>
              <a:lnSpc>
                <a:spcPct val="90000"/>
              </a:lnSpc>
            </a:pPr>
            <a:r>
              <a:rPr lang="en-US" sz="2000" smtClean="0"/>
              <a:t>     } </a:t>
            </a:r>
          </a:p>
        </p:txBody>
      </p:sp>
      <p:sp>
        <p:nvSpPr>
          <p:cNvPr id="1641474" name="Rectangle 2"/>
          <p:cNvSpPr>
            <a:spLocks noGrp="1" noChangeArrowheads="1"/>
          </p:cNvSpPr>
          <p:nvPr>
            <p:ph type="title"/>
          </p:nvPr>
        </p:nvSpPr>
        <p:spPr/>
        <p:txBody>
          <a:bodyPr/>
          <a:lstStyle/>
          <a:p>
            <a:pPr fontAlgn="auto">
              <a:spcAft>
                <a:spcPts val="0"/>
              </a:spcAft>
              <a:defRPr/>
            </a:pPr>
            <a:r>
              <a:rPr lang="en-US"/>
              <a:t>Implementing pop(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p:txBody>
          <a:bodyPr/>
          <a:lstStyle/>
          <a:p>
            <a:r>
              <a:rPr lang="en-US" sz="2000" smtClean="0"/>
              <a:t>else</a:t>
            </a:r>
          </a:p>
          <a:p>
            <a:r>
              <a:rPr lang="en-US" sz="2000" smtClean="0"/>
              <a:t> {</a:t>
            </a:r>
          </a:p>
          <a:p>
            <a:r>
              <a:rPr lang="en-US" sz="2000" smtClean="0"/>
              <a:t>    temp = top;</a:t>
            </a:r>
          </a:p>
          <a:p>
            <a:r>
              <a:rPr lang="en-US" sz="2000" smtClean="0"/>
              <a:t>     x = top-&gt;info;</a:t>
            </a:r>
          </a:p>
          <a:p>
            <a:r>
              <a:rPr lang="en-US" sz="2000" smtClean="0"/>
              <a:t>     top = top-&gt;next;</a:t>
            </a:r>
          </a:p>
          <a:p>
            <a:r>
              <a:rPr lang="en-US" sz="2000" smtClean="0"/>
              <a:t>     free( temp);</a:t>
            </a:r>
          </a:p>
          <a:p>
            <a:r>
              <a:rPr lang="en-US" sz="2000" smtClean="0"/>
              <a:t>     return x;   </a:t>
            </a:r>
          </a:p>
          <a:p>
            <a:r>
              <a:rPr lang="en-US" sz="2000" smtClean="0"/>
              <a:t>  }</a:t>
            </a:r>
          </a:p>
          <a:p>
            <a:endParaRPr lang="en-US" sz="2000" smtClean="0"/>
          </a:p>
        </p:txBody>
      </p:sp>
      <p:sp>
        <p:nvSpPr>
          <p:cNvPr id="1643522" name="Rectangle 2"/>
          <p:cNvSpPr>
            <a:spLocks noGrp="1" noChangeArrowheads="1"/>
          </p:cNvSpPr>
          <p:nvPr>
            <p:ph type="title"/>
          </p:nvPr>
        </p:nvSpPr>
        <p:spPr/>
        <p:txBody>
          <a:bodyPr/>
          <a:lstStyle/>
          <a:p>
            <a:pPr fontAlgn="auto">
              <a:spcAft>
                <a:spcPts val="0"/>
              </a:spcAft>
              <a:defRPr/>
            </a:pPr>
            <a:r>
              <a:rPr lang="en-US"/>
              <a:t>Implementing pop(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lstStyle/>
          <a:p>
            <a:r>
              <a:rPr lang="en-US" sz="2000" smtClean="0"/>
              <a:t>    </a:t>
            </a:r>
          </a:p>
        </p:txBody>
      </p:sp>
      <p:sp>
        <p:nvSpPr>
          <p:cNvPr id="1642498" name="Rectangle 2"/>
          <p:cNvSpPr>
            <a:spLocks noGrp="1" noChangeArrowheads="1"/>
          </p:cNvSpPr>
          <p:nvPr>
            <p:ph type="title"/>
          </p:nvPr>
        </p:nvSpPr>
        <p:spPr/>
        <p:txBody>
          <a:bodyPr/>
          <a:lstStyle/>
          <a:p>
            <a:pPr fontAlgn="auto">
              <a:spcAft>
                <a:spcPts val="0"/>
              </a:spcAft>
              <a:defRPr/>
            </a:pPr>
            <a:r>
              <a:rPr lang="en-US"/>
              <a:t>A View of the Stack After Deletion</a:t>
            </a:r>
          </a:p>
        </p:txBody>
      </p:sp>
      <p:grpSp>
        <p:nvGrpSpPr>
          <p:cNvPr id="64516" name="Group 4"/>
          <p:cNvGrpSpPr>
            <a:grpSpLocks/>
          </p:cNvGrpSpPr>
          <p:nvPr/>
        </p:nvGrpSpPr>
        <p:grpSpPr bwMode="auto">
          <a:xfrm>
            <a:off x="1828800" y="1905000"/>
            <a:ext cx="5105400" cy="3124200"/>
            <a:chOff x="3681" y="10804"/>
            <a:chExt cx="6300" cy="2881"/>
          </a:xfrm>
        </p:grpSpPr>
        <p:sp>
          <p:nvSpPr>
            <p:cNvPr id="64517" name="Arc 5"/>
            <p:cNvSpPr>
              <a:spLocks/>
            </p:cNvSpPr>
            <p:nvPr/>
          </p:nvSpPr>
          <p:spPr bwMode="auto">
            <a:xfrm rot="-10325901">
              <a:off x="3918" y="12344"/>
              <a:ext cx="4287" cy="1341"/>
            </a:xfrm>
            <a:custGeom>
              <a:avLst/>
              <a:gdLst>
                <a:gd name="T0" fmla="*/ 12 w 43200"/>
                <a:gd name="T1" fmla="*/ 1341 h 23878"/>
                <a:gd name="T2" fmla="*/ 4287 w 43200"/>
                <a:gd name="T3" fmla="*/ 1213 h 23878"/>
                <a:gd name="T4" fmla="*/ 2144 w 43200"/>
                <a:gd name="T5" fmla="*/ 1213 h 23878"/>
                <a:gd name="T6" fmla="*/ 0 60000 65536"/>
                <a:gd name="T7" fmla="*/ 0 60000 65536"/>
                <a:gd name="T8" fmla="*/ 0 60000 65536"/>
                <a:gd name="T9" fmla="*/ 0 w 43200"/>
                <a:gd name="T10" fmla="*/ 0 h 23878"/>
                <a:gd name="T11" fmla="*/ 43200 w 43200"/>
                <a:gd name="T12" fmla="*/ 23878 h 23878"/>
              </a:gdLst>
              <a:ahLst/>
              <a:cxnLst>
                <a:cxn ang="T6">
                  <a:pos x="T0" y="T1"/>
                </a:cxn>
                <a:cxn ang="T7">
                  <a:pos x="T2" y="T3"/>
                </a:cxn>
                <a:cxn ang="T8">
                  <a:pos x="T4" y="T5"/>
                </a:cxn>
              </a:cxnLst>
              <a:rect l="T9" t="T10" r="T11" b="T12"/>
              <a:pathLst>
                <a:path w="43200" h="23878" fill="none" extrusionOk="0">
                  <a:moveTo>
                    <a:pt x="120" y="23877"/>
                  </a:moveTo>
                  <a:cubicBezTo>
                    <a:pt x="40" y="23121"/>
                    <a:pt x="0" y="22360"/>
                    <a:pt x="0" y="21600"/>
                  </a:cubicBezTo>
                  <a:cubicBezTo>
                    <a:pt x="0" y="9670"/>
                    <a:pt x="9670" y="0"/>
                    <a:pt x="21600" y="0"/>
                  </a:cubicBezTo>
                  <a:cubicBezTo>
                    <a:pt x="33529" y="-1"/>
                    <a:pt x="43199" y="9670"/>
                    <a:pt x="43200" y="21599"/>
                  </a:cubicBezTo>
                </a:path>
                <a:path w="43200" h="23878" stroke="0" extrusionOk="0">
                  <a:moveTo>
                    <a:pt x="120" y="23877"/>
                  </a:moveTo>
                  <a:cubicBezTo>
                    <a:pt x="40" y="23121"/>
                    <a:pt x="0" y="22360"/>
                    <a:pt x="0" y="21600"/>
                  </a:cubicBezTo>
                  <a:cubicBezTo>
                    <a:pt x="0" y="9670"/>
                    <a:pt x="9670" y="0"/>
                    <a:pt x="21600" y="0"/>
                  </a:cubicBezTo>
                  <a:cubicBezTo>
                    <a:pt x="33529" y="-1"/>
                    <a:pt x="43199" y="9670"/>
                    <a:pt x="43200" y="21599"/>
                  </a:cubicBezTo>
                  <a:lnTo>
                    <a:pt x="21600" y="21600"/>
                  </a:lnTo>
                  <a:close/>
                </a:path>
              </a:pathLst>
            </a:custGeom>
            <a:noFill/>
            <a:ln w="9525">
              <a:solidFill>
                <a:srgbClr val="000000"/>
              </a:solidFill>
              <a:prstDash val="dash"/>
              <a:round/>
              <a:headEnd type="triangle" w="med" len="med"/>
              <a:tailEnd/>
            </a:ln>
          </p:spPr>
          <p:txBody>
            <a:bodyPr/>
            <a:lstStyle/>
            <a:p>
              <a:endParaRPr lang="en-US"/>
            </a:p>
          </p:txBody>
        </p:sp>
        <p:sp>
          <p:nvSpPr>
            <p:cNvPr id="64518" name="Text Box 6"/>
            <p:cNvSpPr txBox="1">
              <a:spLocks noChangeArrowheads="1"/>
            </p:cNvSpPr>
            <p:nvPr/>
          </p:nvSpPr>
          <p:spPr bwMode="auto">
            <a:xfrm>
              <a:off x="5661" y="12604"/>
              <a:ext cx="1080" cy="360"/>
            </a:xfrm>
            <a:prstGeom prst="rect">
              <a:avLst/>
            </a:prstGeom>
            <a:solidFill>
              <a:srgbClr val="FFFFFF"/>
            </a:solidFill>
            <a:ln w="9525">
              <a:noFill/>
              <a:miter lim="800000"/>
              <a:headEnd/>
              <a:tailEnd/>
            </a:ln>
          </p:spPr>
          <p:txBody>
            <a:bodyPr/>
            <a:lstStyle/>
            <a:p>
              <a:pPr algn="ctr"/>
              <a:r>
                <a:rPr lang="en-US" sz="1200"/>
                <a:t>next</a:t>
              </a:r>
              <a:endParaRPr lang="en-US" sz="2400"/>
            </a:p>
          </p:txBody>
        </p:sp>
        <p:sp>
          <p:nvSpPr>
            <p:cNvPr id="64519" name="Text Box 7"/>
            <p:cNvSpPr txBox="1">
              <a:spLocks noChangeArrowheads="1"/>
            </p:cNvSpPr>
            <p:nvPr/>
          </p:nvSpPr>
          <p:spPr bwMode="auto">
            <a:xfrm>
              <a:off x="3681" y="11884"/>
              <a:ext cx="720" cy="540"/>
            </a:xfrm>
            <a:prstGeom prst="rect">
              <a:avLst/>
            </a:prstGeom>
            <a:solidFill>
              <a:srgbClr val="FFFFFF"/>
            </a:solidFill>
            <a:ln w="9525">
              <a:noFill/>
              <a:miter lim="800000"/>
              <a:headEnd/>
              <a:tailEnd/>
            </a:ln>
          </p:spPr>
          <p:txBody>
            <a:bodyPr/>
            <a:lstStyle/>
            <a:p>
              <a:r>
                <a:rPr lang="en-US" sz="1200"/>
                <a:t>top</a:t>
              </a:r>
              <a:endParaRPr lang="en-US" sz="2400"/>
            </a:p>
          </p:txBody>
        </p:sp>
        <p:sp>
          <p:nvSpPr>
            <p:cNvPr id="64520" name="Text Box 8"/>
            <p:cNvSpPr txBox="1">
              <a:spLocks noChangeArrowheads="1"/>
            </p:cNvSpPr>
            <p:nvPr/>
          </p:nvSpPr>
          <p:spPr bwMode="auto">
            <a:xfrm>
              <a:off x="4221" y="10984"/>
              <a:ext cx="900" cy="540"/>
            </a:xfrm>
            <a:prstGeom prst="rect">
              <a:avLst/>
            </a:prstGeom>
            <a:solidFill>
              <a:srgbClr val="FFFFFF"/>
            </a:solidFill>
            <a:ln w="9525">
              <a:noFill/>
              <a:miter lim="800000"/>
              <a:headEnd/>
              <a:tailEnd/>
            </a:ln>
          </p:spPr>
          <p:txBody>
            <a:bodyPr/>
            <a:lstStyle/>
            <a:p>
              <a:pPr algn="ctr"/>
              <a:r>
                <a:rPr lang="en-US" sz="1200"/>
                <a:t>temp</a:t>
              </a:r>
              <a:endParaRPr lang="en-US" sz="2400"/>
            </a:p>
          </p:txBody>
        </p:sp>
        <p:sp>
          <p:nvSpPr>
            <p:cNvPr id="64521" name="Rectangle 9"/>
            <p:cNvSpPr>
              <a:spLocks noChangeArrowheads="1"/>
            </p:cNvSpPr>
            <p:nvPr/>
          </p:nvSpPr>
          <p:spPr bwMode="auto">
            <a:xfrm>
              <a:off x="4581" y="11884"/>
              <a:ext cx="2160" cy="720"/>
            </a:xfrm>
            <a:prstGeom prst="rect">
              <a:avLst/>
            </a:prstGeom>
            <a:solidFill>
              <a:srgbClr val="FFFFFF"/>
            </a:solidFill>
            <a:ln w="9525">
              <a:solidFill>
                <a:srgbClr val="000000"/>
              </a:solidFill>
              <a:miter lim="800000"/>
              <a:headEnd/>
              <a:tailEnd/>
            </a:ln>
          </p:spPr>
          <p:txBody>
            <a:bodyPr/>
            <a:lstStyle/>
            <a:p>
              <a:r>
                <a:rPr lang="en-US" sz="1200"/>
                <a:t>   A</a:t>
              </a:r>
              <a:endParaRPr lang="en-US" sz="2400"/>
            </a:p>
          </p:txBody>
        </p:sp>
        <p:sp>
          <p:nvSpPr>
            <p:cNvPr id="64522" name="Rectangle 10"/>
            <p:cNvSpPr>
              <a:spLocks noChangeArrowheads="1"/>
            </p:cNvSpPr>
            <p:nvPr/>
          </p:nvSpPr>
          <p:spPr bwMode="auto">
            <a:xfrm>
              <a:off x="7821" y="11884"/>
              <a:ext cx="2160" cy="720"/>
            </a:xfrm>
            <a:prstGeom prst="rect">
              <a:avLst/>
            </a:prstGeom>
            <a:solidFill>
              <a:srgbClr val="FFFFFF"/>
            </a:solidFill>
            <a:ln w="9525">
              <a:solidFill>
                <a:srgbClr val="000000"/>
              </a:solidFill>
              <a:miter lim="800000"/>
              <a:headEnd/>
              <a:tailEnd/>
            </a:ln>
          </p:spPr>
          <p:txBody>
            <a:bodyPr/>
            <a:lstStyle/>
            <a:p>
              <a:r>
                <a:rPr lang="en-US" sz="1200"/>
                <a:t>   B</a:t>
              </a:r>
              <a:endParaRPr lang="en-US" sz="2400"/>
            </a:p>
          </p:txBody>
        </p:sp>
        <p:sp>
          <p:nvSpPr>
            <p:cNvPr id="64523" name="Line 11"/>
            <p:cNvSpPr>
              <a:spLocks noChangeShapeType="1"/>
            </p:cNvSpPr>
            <p:nvPr/>
          </p:nvSpPr>
          <p:spPr bwMode="auto">
            <a:xfrm>
              <a:off x="4761" y="10804"/>
              <a:ext cx="0" cy="1080"/>
            </a:xfrm>
            <a:prstGeom prst="line">
              <a:avLst/>
            </a:prstGeom>
            <a:noFill/>
            <a:ln w="9525">
              <a:solidFill>
                <a:srgbClr val="000000"/>
              </a:solidFill>
              <a:round/>
              <a:headEnd/>
              <a:tailEnd type="triangle" w="med" len="med"/>
            </a:ln>
          </p:spPr>
          <p:txBody>
            <a:bodyPr/>
            <a:lstStyle/>
            <a:p>
              <a:endParaRPr lang="en-US"/>
            </a:p>
          </p:txBody>
        </p:sp>
        <p:sp>
          <p:nvSpPr>
            <p:cNvPr id="64524" name="Line 12"/>
            <p:cNvSpPr>
              <a:spLocks noChangeShapeType="1"/>
            </p:cNvSpPr>
            <p:nvPr/>
          </p:nvSpPr>
          <p:spPr bwMode="auto">
            <a:xfrm>
              <a:off x="3681" y="12244"/>
              <a:ext cx="900" cy="0"/>
            </a:xfrm>
            <a:prstGeom prst="line">
              <a:avLst/>
            </a:prstGeom>
            <a:noFill/>
            <a:ln w="9525">
              <a:solidFill>
                <a:srgbClr val="000000"/>
              </a:solidFill>
              <a:round/>
              <a:headEnd/>
              <a:tailEnd type="triangle" w="med" len="med"/>
            </a:ln>
          </p:spPr>
          <p:txBody>
            <a:bodyPr/>
            <a:lstStyle/>
            <a:p>
              <a:endParaRPr lang="en-US"/>
            </a:p>
          </p:txBody>
        </p:sp>
        <p:sp>
          <p:nvSpPr>
            <p:cNvPr id="64525" name="Line 13"/>
            <p:cNvSpPr>
              <a:spLocks noChangeShapeType="1"/>
            </p:cNvSpPr>
            <p:nvPr/>
          </p:nvSpPr>
          <p:spPr bwMode="auto">
            <a:xfrm>
              <a:off x="5481" y="11884"/>
              <a:ext cx="0" cy="720"/>
            </a:xfrm>
            <a:prstGeom prst="line">
              <a:avLst/>
            </a:prstGeom>
            <a:noFill/>
            <a:ln w="9525">
              <a:solidFill>
                <a:srgbClr val="000000"/>
              </a:solidFill>
              <a:round/>
              <a:headEnd/>
              <a:tailEnd/>
            </a:ln>
          </p:spPr>
          <p:txBody>
            <a:bodyPr/>
            <a:lstStyle/>
            <a:p>
              <a:endParaRPr lang="en-US"/>
            </a:p>
          </p:txBody>
        </p:sp>
        <p:sp>
          <p:nvSpPr>
            <p:cNvPr id="64526" name="Line 14"/>
            <p:cNvSpPr>
              <a:spLocks noChangeShapeType="1"/>
            </p:cNvSpPr>
            <p:nvPr/>
          </p:nvSpPr>
          <p:spPr bwMode="auto">
            <a:xfrm>
              <a:off x="8721" y="11884"/>
              <a:ext cx="0" cy="720"/>
            </a:xfrm>
            <a:prstGeom prst="line">
              <a:avLst/>
            </a:prstGeom>
            <a:noFill/>
            <a:ln w="9525">
              <a:solidFill>
                <a:srgbClr val="000000"/>
              </a:solidFill>
              <a:round/>
              <a:headEnd/>
              <a:tailEnd/>
            </a:ln>
          </p:spPr>
          <p:txBody>
            <a:bodyPr/>
            <a:lstStyle/>
            <a:p>
              <a:endParaRPr lang="en-US"/>
            </a:p>
          </p:txBody>
        </p:sp>
        <p:sp>
          <p:nvSpPr>
            <p:cNvPr id="64527" name="Line 15"/>
            <p:cNvSpPr>
              <a:spLocks noChangeShapeType="1"/>
            </p:cNvSpPr>
            <p:nvPr/>
          </p:nvSpPr>
          <p:spPr bwMode="auto">
            <a:xfrm>
              <a:off x="6741" y="12244"/>
              <a:ext cx="1080" cy="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p:txBody>
          <a:bodyPr/>
          <a:lstStyle/>
          <a:p>
            <a:r>
              <a:rPr lang="en-US" sz="2300" b="1" smtClean="0"/>
              <a:t>As a stack is a LIFO structure, it is an appropriate data structure for applications in which information must be saved and later retrieved in reverse order.</a:t>
            </a:r>
          </a:p>
          <a:p>
            <a:endParaRPr lang="en-US" sz="2300" b="1" smtClean="0"/>
          </a:p>
          <a:p>
            <a:r>
              <a:rPr lang="en-US" sz="2300" smtClean="0"/>
              <a:t>Consider what happens within a computer when function main( ) calls another function. </a:t>
            </a:r>
          </a:p>
          <a:p>
            <a:endParaRPr lang="en-US" sz="2300" smtClean="0"/>
          </a:p>
          <a:p>
            <a:r>
              <a:rPr lang="en-US" sz="2300" smtClean="0"/>
              <a:t>How does a program remember where to resume execution from after returning from a function call?  </a:t>
            </a:r>
          </a:p>
          <a:p>
            <a:endParaRPr lang="en-US" sz="2300" smtClean="0"/>
          </a:p>
          <a:p>
            <a:r>
              <a:rPr lang="en-US" sz="2300" smtClean="0"/>
              <a:t>From where does it pick up the values of the local variables in the function main( ) after returning from the subprogram?</a:t>
            </a:r>
          </a:p>
        </p:txBody>
      </p:sp>
      <p:sp>
        <p:nvSpPr>
          <p:cNvPr id="1645570" name="Rectangle 2"/>
          <p:cNvSpPr>
            <a:spLocks noGrp="1" noChangeArrowheads="1"/>
          </p:cNvSpPr>
          <p:nvPr>
            <p:ph type="title"/>
          </p:nvPr>
        </p:nvSpPr>
        <p:spPr/>
        <p:txBody>
          <a:bodyPr/>
          <a:lstStyle/>
          <a:p>
            <a:pPr fontAlgn="auto">
              <a:spcAft>
                <a:spcPts val="0"/>
              </a:spcAft>
              <a:defRPr/>
            </a:pPr>
            <a:r>
              <a:rPr lang="en-US"/>
              <a:t>Applications of Stacks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p:txBody>
          <a:bodyPr/>
          <a:lstStyle/>
          <a:p>
            <a:r>
              <a:rPr lang="en-US" smtClean="0"/>
              <a:t>As an example, let </a:t>
            </a:r>
            <a:r>
              <a:rPr lang="en-US" b="1" smtClean="0"/>
              <a:t>main( )</a:t>
            </a:r>
            <a:r>
              <a:rPr lang="en-US" smtClean="0"/>
              <a:t> call </a:t>
            </a:r>
            <a:r>
              <a:rPr lang="en-US" b="1" smtClean="0"/>
              <a:t>a( )</a:t>
            </a:r>
            <a:r>
              <a:rPr lang="en-US" smtClean="0"/>
              <a:t>. Function </a:t>
            </a:r>
            <a:r>
              <a:rPr lang="en-US" b="1" smtClean="0"/>
              <a:t>a( )</a:t>
            </a:r>
            <a:r>
              <a:rPr lang="en-US" smtClean="0"/>
              <a:t>, in turn,  calls function </a:t>
            </a:r>
            <a:r>
              <a:rPr lang="en-US" b="1" smtClean="0"/>
              <a:t>b( )</a:t>
            </a:r>
            <a:r>
              <a:rPr lang="en-US" smtClean="0"/>
              <a:t>, and function </a:t>
            </a:r>
            <a:r>
              <a:rPr lang="en-US" b="1" smtClean="0"/>
              <a:t>b( )</a:t>
            </a:r>
            <a:r>
              <a:rPr lang="en-US" smtClean="0"/>
              <a:t> in turn invokes function </a:t>
            </a:r>
            <a:r>
              <a:rPr lang="en-US" b="1" smtClean="0"/>
              <a:t>c( )</a:t>
            </a:r>
            <a:r>
              <a:rPr lang="en-US" smtClean="0"/>
              <a:t>. </a:t>
            </a:r>
          </a:p>
          <a:p>
            <a:endParaRPr lang="en-US" b="1" smtClean="0"/>
          </a:p>
          <a:p>
            <a:r>
              <a:rPr lang="en-US" b="1" smtClean="0"/>
              <a:t>main( )</a:t>
            </a:r>
            <a:r>
              <a:rPr lang="en-US" smtClean="0"/>
              <a:t> is the first one to execute, but it is the last one to finish, after </a:t>
            </a:r>
            <a:r>
              <a:rPr lang="en-US" b="1" smtClean="0"/>
              <a:t>a( )</a:t>
            </a:r>
            <a:r>
              <a:rPr lang="en-US" smtClean="0"/>
              <a:t> has finished and returned. </a:t>
            </a:r>
          </a:p>
          <a:p>
            <a:endParaRPr lang="en-US" smtClean="0"/>
          </a:p>
          <a:p>
            <a:r>
              <a:rPr lang="en-US" b="1" smtClean="0"/>
              <a:t>a( )</a:t>
            </a:r>
            <a:r>
              <a:rPr lang="en-US" smtClean="0"/>
              <a:t> cannot finish its work until </a:t>
            </a:r>
            <a:r>
              <a:rPr lang="en-US" b="1" smtClean="0"/>
              <a:t>b( )</a:t>
            </a:r>
            <a:r>
              <a:rPr lang="en-US" smtClean="0"/>
              <a:t> has finished and returned. </a:t>
            </a:r>
            <a:r>
              <a:rPr lang="en-US" b="1" smtClean="0"/>
              <a:t>b( )</a:t>
            </a:r>
            <a:r>
              <a:rPr lang="en-US" smtClean="0"/>
              <a:t> cannot finish its work until </a:t>
            </a:r>
            <a:r>
              <a:rPr lang="en-US" b="1" smtClean="0"/>
              <a:t>c( )</a:t>
            </a:r>
            <a:r>
              <a:rPr lang="en-US" smtClean="0"/>
              <a:t> has finished and returned. </a:t>
            </a:r>
          </a:p>
        </p:txBody>
      </p:sp>
      <p:sp>
        <p:nvSpPr>
          <p:cNvPr id="1646594" name="Rectangle 2"/>
          <p:cNvSpPr>
            <a:spLocks noGrp="1" noChangeArrowheads="1"/>
          </p:cNvSpPr>
          <p:nvPr>
            <p:ph type="title"/>
          </p:nvPr>
        </p:nvSpPr>
        <p:spPr/>
        <p:txBody>
          <a:bodyPr/>
          <a:lstStyle/>
          <a:p>
            <a:pPr fontAlgn="auto">
              <a:spcAft>
                <a:spcPts val="0"/>
              </a:spcAft>
              <a:defRPr/>
            </a:pPr>
            <a:r>
              <a:rPr lang="en-US"/>
              <a:t>Applications of Stacks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p:txBody>
          <a:bodyPr/>
          <a:lstStyle/>
          <a:p>
            <a:r>
              <a:rPr lang="en-US" smtClean="0"/>
              <a:t>When </a:t>
            </a:r>
            <a:r>
              <a:rPr lang="en-US" b="1" smtClean="0"/>
              <a:t>a( )</a:t>
            </a:r>
            <a:r>
              <a:rPr lang="en-US" smtClean="0"/>
              <a:t> is called, its calling information is pushed on to the stack (calling information consists of the address of the return instruction in </a:t>
            </a:r>
            <a:r>
              <a:rPr lang="en-US" b="1" smtClean="0"/>
              <a:t>main( )</a:t>
            </a:r>
            <a:r>
              <a:rPr lang="en-US" smtClean="0"/>
              <a:t> after </a:t>
            </a:r>
            <a:r>
              <a:rPr lang="en-US" b="1" smtClean="0"/>
              <a:t>a( )</a:t>
            </a:r>
            <a:r>
              <a:rPr lang="en-US" smtClean="0"/>
              <a:t> was called, and the local variables and parameter declarations in </a:t>
            </a:r>
            <a:r>
              <a:rPr lang="en-US" b="1" smtClean="0"/>
              <a:t>main( )</a:t>
            </a:r>
            <a:r>
              <a:rPr lang="en-US" smtClean="0"/>
              <a:t>.</a:t>
            </a:r>
          </a:p>
          <a:p>
            <a:endParaRPr lang="en-US" smtClean="0"/>
          </a:p>
          <a:p>
            <a:r>
              <a:rPr lang="en-US" smtClean="0"/>
              <a:t>When </a:t>
            </a:r>
            <a:r>
              <a:rPr lang="en-US" b="1" smtClean="0"/>
              <a:t>b( )</a:t>
            </a:r>
            <a:r>
              <a:rPr lang="en-US" smtClean="0"/>
              <a:t> is called from </a:t>
            </a:r>
            <a:r>
              <a:rPr lang="en-US" b="1" smtClean="0"/>
              <a:t>a( )</a:t>
            </a:r>
            <a:r>
              <a:rPr lang="en-US" smtClean="0"/>
              <a:t>, b( )’s calling information is pushed onto the stack (calling information consists of the address of the return instruction in </a:t>
            </a:r>
            <a:r>
              <a:rPr lang="en-US" b="1" smtClean="0"/>
              <a:t>a( )</a:t>
            </a:r>
            <a:r>
              <a:rPr lang="en-US" smtClean="0"/>
              <a:t> after </a:t>
            </a:r>
            <a:r>
              <a:rPr lang="en-US" b="1" smtClean="0"/>
              <a:t>b( )</a:t>
            </a:r>
            <a:r>
              <a:rPr lang="en-US" smtClean="0"/>
              <a:t> was called, and the local variables and parameter declarations in  </a:t>
            </a:r>
            <a:r>
              <a:rPr lang="en-US" b="1" smtClean="0"/>
              <a:t>a( )</a:t>
            </a:r>
            <a:r>
              <a:rPr lang="en-US" smtClean="0"/>
              <a:t>). </a:t>
            </a:r>
          </a:p>
          <a:p>
            <a:endParaRPr lang="en-US" smtClean="0"/>
          </a:p>
          <a:p>
            <a:endParaRPr lang="en-US" smtClean="0"/>
          </a:p>
        </p:txBody>
      </p:sp>
      <p:sp>
        <p:nvSpPr>
          <p:cNvPr id="1647618" name="Rectangle 2"/>
          <p:cNvSpPr>
            <a:spLocks noGrp="1" noChangeArrowheads="1"/>
          </p:cNvSpPr>
          <p:nvPr>
            <p:ph type="title"/>
          </p:nvPr>
        </p:nvSpPr>
        <p:spPr/>
        <p:txBody>
          <a:bodyPr/>
          <a:lstStyle/>
          <a:p>
            <a:pPr fontAlgn="auto">
              <a:spcAft>
                <a:spcPts val="0"/>
              </a:spcAft>
              <a:defRPr/>
            </a:pPr>
            <a:r>
              <a:rPr lang="en-US"/>
              <a:t>Applications of Stacks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9" name="Rectangle 3"/>
          <p:cNvSpPr>
            <a:spLocks noGrp="1" noChangeArrowheads="1"/>
          </p:cNvSpPr>
          <p:nvPr>
            <p:ph idx="1"/>
          </p:nvPr>
        </p:nvSpPr>
        <p:spPr/>
        <p:txBody>
          <a:bodyPr>
            <a:normAutofit fontScale="92500" lnSpcReduction="10000"/>
          </a:bodyPr>
          <a:lstStyle/>
          <a:p>
            <a:pPr marL="365760" indent="-256032" fontAlgn="auto">
              <a:spcAft>
                <a:spcPts val="0"/>
              </a:spcAft>
              <a:buFont typeface="Wingdings 3"/>
              <a:buChar char=""/>
              <a:defRPr/>
            </a:pPr>
            <a:r>
              <a:rPr lang="en-US"/>
              <a:t>Therefore, arrays present the classic problem of the programmer having allocated too few elements in the array at the time of writing the program, and then finding at run time that more values are required to be stored in the array than what had originally been defined. </a:t>
            </a:r>
          </a:p>
          <a:p>
            <a:pPr marL="365760" indent="-256032" fontAlgn="auto">
              <a:spcAft>
                <a:spcPts val="0"/>
              </a:spcAft>
              <a:buFont typeface="Wingdings 3"/>
              <a:buChar char=""/>
              <a:defRPr/>
            </a:pPr>
            <a:endParaRPr lang="en-US"/>
          </a:p>
          <a:p>
            <a:pPr marL="365760" indent="-256032" fontAlgn="auto">
              <a:spcAft>
                <a:spcPts val="0"/>
              </a:spcAft>
              <a:buFont typeface="Wingdings 3"/>
              <a:buChar char=""/>
              <a:defRPr/>
            </a:pPr>
            <a:r>
              <a:rPr lang="en-US"/>
              <a:t>The other extreme is of the programmer allocating too many elements in the array and then finding at run time that not many values need to be stored in the array thereby resulting in wastage of precious memory.</a:t>
            </a:r>
          </a:p>
        </p:txBody>
      </p:sp>
      <p:sp>
        <p:nvSpPr>
          <p:cNvPr id="1581058" name="Rectangle 2"/>
          <p:cNvSpPr>
            <a:spLocks noGrp="1" noChangeArrowheads="1"/>
          </p:cNvSpPr>
          <p:nvPr>
            <p:ph type="title"/>
          </p:nvPr>
        </p:nvSpPr>
        <p:spPr/>
        <p:txBody>
          <a:bodyPr/>
          <a:lstStyle/>
          <a:p>
            <a:pPr fontAlgn="auto">
              <a:spcAft>
                <a:spcPts val="0"/>
              </a:spcAft>
              <a:defRPr/>
            </a:pPr>
            <a:r>
              <a:rPr lang="en-US"/>
              <a:t>Array Usage – A Perspective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1"/>
          </p:nvPr>
        </p:nvSpPr>
        <p:spPr/>
        <p:txBody>
          <a:bodyPr/>
          <a:lstStyle/>
          <a:p>
            <a:r>
              <a:rPr lang="en-US" smtClean="0"/>
              <a:t>Then, when </a:t>
            </a:r>
            <a:r>
              <a:rPr lang="en-US" b="1" smtClean="0"/>
              <a:t>b( )</a:t>
            </a:r>
            <a:r>
              <a:rPr lang="en-US" smtClean="0"/>
              <a:t> calls </a:t>
            </a:r>
            <a:r>
              <a:rPr lang="en-US" b="1" smtClean="0"/>
              <a:t>c( )</a:t>
            </a:r>
            <a:r>
              <a:rPr lang="en-US" smtClean="0"/>
              <a:t>, </a:t>
            </a:r>
            <a:r>
              <a:rPr lang="en-US" b="1" smtClean="0"/>
              <a:t>c( )</a:t>
            </a:r>
            <a:r>
              <a:rPr lang="en-US" smtClean="0"/>
              <a:t>’s calling information is pushed onto the stack (calling information consists of the address of the return instruction in </a:t>
            </a:r>
            <a:r>
              <a:rPr lang="en-US" b="1" smtClean="0"/>
              <a:t>b( )</a:t>
            </a:r>
            <a:r>
              <a:rPr lang="en-US" smtClean="0"/>
              <a:t> after </a:t>
            </a:r>
            <a:r>
              <a:rPr lang="en-US" b="1" smtClean="0"/>
              <a:t>c( )</a:t>
            </a:r>
            <a:r>
              <a:rPr lang="en-US" smtClean="0"/>
              <a:t> was called, and the local variables and parameter declarations in </a:t>
            </a:r>
            <a:r>
              <a:rPr lang="en-US" b="1" smtClean="0"/>
              <a:t>b( )</a:t>
            </a:r>
            <a:r>
              <a:rPr lang="en-US" smtClean="0"/>
              <a:t>).</a:t>
            </a:r>
          </a:p>
          <a:p>
            <a:endParaRPr lang="en-US" smtClean="0"/>
          </a:p>
          <a:p>
            <a:r>
              <a:rPr lang="en-US" smtClean="0"/>
              <a:t>When </a:t>
            </a:r>
            <a:r>
              <a:rPr lang="en-US" b="1" smtClean="0"/>
              <a:t>c( )</a:t>
            </a:r>
            <a:r>
              <a:rPr lang="en-US" smtClean="0"/>
              <a:t> finishes execution, the information needed to return to </a:t>
            </a:r>
            <a:r>
              <a:rPr lang="en-US" b="1" smtClean="0"/>
              <a:t>b( )</a:t>
            </a:r>
            <a:r>
              <a:rPr lang="en-US" smtClean="0"/>
              <a:t> is retrieved by popping the stack. </a:t>
            </a:r>
          </a:p>
          <a:p>
            <a:endParaRPr lang="en-US" smtClean="0"/>
          </a:p>
          <a:p>
            <a:r>
              <a:rPr lang="en-US" smtClean="0"/>
              <a:t>Then, when </a:t>
            </a:r>
            <a:r>
              <a:rPr lang="en-US" b="1" smtClean="0"/>
              <a:t>b( )</a:t>
            </a:r>
            <a:r>
              <a:rPr lang="en-US" smtClean="0"/>
              <a:t> finishes execution, its return address is popped from the stack to return to </a:t>
            </a:r>
            <a:r>
              <a:rPr lang="en-US" b="1" smtClean="0"/>
              <a:t>a( )</a:t>
            </a:r>
          </a:p>
        </p:txBody>
      </p:sp>
      <p:sp>
        <p:nvSpPr>
          <p:cNvPr id="1648642" name="Rectangle 2"/>
          <p:cNvSpPr>
            <a:spLocks noGrp="1" noChangeArrowheads="1"/>
          </p:cNvSpPr>
          <p:nvPr>
            <p:ph type="title"/>
          </p:nvPr>
        </p:nvSpPr>
        <p:spPr/>
        <p:txBody>
          <a:bodyPr/>
          <a:lstStyle/>
          <a:p>
            <a:pPr fontAlgn="auto">
              <a:spcAft>
                <a:spcPts val="0"/>
              </a:spcAft>
              <a:defRPr/>
            </a:pPr>
            <a:r>
              <a:rPr lang="en-US"/>
              <a:t>Applications of Stacks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p:txBody>
          <a:bodyPr/>
          <a:lstStyle/>
          <a:p>
            <a:r>
              <a:rPr lang="en-US" smtClean="0"/>
              <a:t>Finally, when </a:t>
            </a:r>
            <a:r>
              <a:rPr lang="en-US" b="1" smtClean="0"/>
              <a:t>a( )</a:t>
            </a:r>
            <a:r>
              <a:rPr lang="en-US" smtClean="0"/>
              <a:t> completes, the stack is again popped to get back to </a:t>
            </a:r>
            <a:r>
              <a:rPr lang="en-US" b="1" smtClean="0"/>
              <a:t>main( )</a:t>
            </a:r>
            <a:r>
              <a:rPr lang="en-US" smtClean="0"/>
              <a:t>.</a:t>
            </a:r>
          </a:p>
          <a:p>
            <a:endParaRPr lang="en-US" smtClean="0"/>
          </a:p>
          <a:p>
            <a:r>
              <a:rPr lang="en-US" smtClean="0"/>
              <a:t>When </a:t>
            </a:r>
            <a:r>
              <a:rPr lang="en-US" b="1" smtClean="0"/>
              <a:t>main( )</a:t>
            </a:r>
            <a:r>
              <a:rPr lang="en-US" smtClean="0"/>
              <a:t> finishes, the stack becomes empty. </a:t>
            </a:r>
          </a:p>
          <a:p>
            <a:endParaRPr lang="en-US" smtClean="0"/>
          </a:p>
          <a:p>
            <a:r>
              <a:rPr lang="en-US" smtClean="0"/>
              <a:t>Thus, a stack plays an important role in function calls.</a:t>
            </a:r>
          </a:p>
          <a:p>
            <a:endParaRPr lang="en-US" smtClean="0"/>
          </a:p>
          <a:p>
            <a:r>
              <a:rPr lang="en-US" smtClean="0"/>
              <a:t>The same technique is used in recursion when a function invokes itself. </a:t>
            </a:r>
          </a:p>
        </p:txBody>
      </p:sp>
      <p:sp>
        <p:nvSpPr>
          <p:cNvPr id="1649666" name="Rectangle 2"/>
          <p:cNvSpPr>
            <a:spLocks noGrp="1" noChangeArrowheads="1"/>
          </p:cNvSpPr>
          <p:nvPr>
            <p:ph type="title"/>
          </p:nvPr>
        </p:nvSpPr>
        <p:spPr/>
        <p:txBody>
          <a:bodyPr/>
          <a:lstStyle/>
          <a:p>
            <a:pPr fontAlgn="auto">
              <a:spcAft>
                <a:spcPts val="0"/>
              </a:spcAft>
              <a:defRPr/>
            </a:pPr>
            <a:r>
              <a:rPr lang="en-US"/>
              <a:t>Applications of Stacks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idx="1"/>
          </p:nvPr>
        </p:nvSpPr>
        <p:spPr/>
        <p:txBody>
          <a:bodyPr/>
          <a:lstStyle/>
          <a:p>
            <a:r>
              <a:rPr lang="en-US" smtClean="0"/>
              <a:t>In this session, you learnt to:</a:t>
            </a:r>
          </a:p>
          <a:p>
            <a:r>
              <a:rPr lang="en-US" smtClean="0"/>
              <a:t>Define a stack</a:t>
            </a:r>
          </a:p>
          <a:p>
            <a:r>
              <a:rPr lang="en-US" smtClean="0"/>
              <a:t>Describe the operations on a stack</a:t>
            </a:r>
          </a:p>
          <a:p>
            <a:r>
              <a:rPr lang="en-US" smtClean="0"/>
              <a:t>Implement a stack as a special case of a linked list</a:t>
            </a:r>
          </a:p>
          <a:p>
            <a:r>
              <a:rPr lang="en-US" smtClean="0"/>
              <a:t>Describe applications of stacks</a:t>
            </a:r>
          </a:p>
          <a:p>
            <a:endParaRPr lang="en-US" smtClean="0"/>
          </a:p>
          <a:p>
            <a:endParaRPr lang="en-US" smtClean="0"/>
          </a:p>
        </p:txBody>
      </p:sp>
      <p:sp>
        <p:nvSpPr>
          <p:cNvPr id="1650690" name="Rectangle 2"/>
          <p:cNvSpPr>
            <a:spLocks noGrp="1" noChangeArrowheads="1"/>
          </p:cNvSpPr>
          <p:nvPr>
            <p:ph type="title"/>
          </p:nvPr>
        </p:nvSpPr>
        <p:spPr/>
        <p:txBody>
          <a:bodyPr/>
          <a:lstStyle/>
          <a:p>
            <a:pPr fontAlgn="auto">
              <a:spcAft>
                <a:spcPts val="0"/>
              </a:spcAft>
              <a:defRPr/>
            </a:pPr>
            <a:r>
              <a:rPr lang="en-US"/>
              <a:t>Summary</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p:txBody>
          <a:bodyPr/>
          <a:lstStyle/>
          <a:p>
            <a:endParaRPr lang="en-US" smtClean="0"/>
          </a:p>
          <a:p>
            <a:endParaRPr lang="en-US" smtClean="0"/>
          </a:p>
          <a:p>
            <a:endParaRPr lang="en-US" smtClean="0"/>
          </a:p>
          <a:p>
            <a:endParaRPr lang="en-US" smtClean="0"/>
          </a:p>
          <a:p>
            <a:pPr algn="ctr">
              <a:buFontTx/>
              <a:buNone/>
            </a:pPr>
            <a:r>
              <a:rPr lang="en-US" sz="4400" b="1" smtClean="0"/>
              <a:t>Chapter 11</a:t>
            </a:r>
          </a:p>
          <a:p>
            <a:pPr algn="ctr">
              <a:buFontTx/>
              <a:buNone/>
            </a:pPr>
            <a:r>
              <a:rPr lang="en-US" sz="4400" b="1" smtClean="0"/>
              <a:t>Queues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p:txBody>
          <a:bodyPr/>
          <a:lstStyle/>
          <a:p>
            <a:r>
              <a:rPr lang="en-US" smtClean="0"/>
              <a:t>In this session, you will learn to:</a:t>
            </a:r>
          </a:p>
          <a:p>
            <a:r>
              <a:rPr lang="en-US" smtClean="0"/>
              <a:t>Define a queue</a:t>
            </a:r>
          </a:p>
          <a:p>
            <a:r>
              <a:rPr lang="en-US" smtClean="0"/>
              <a:t>Describe the operations on a queue</a:t>
            </a:r>
          </a:p>
          <a:p>
            <a:r>
              <a:rPr lang="en-US" smtClean="0"/>
              <a:t>Implement a queue as a special case of a linked list</a:t>
            </a:r>
          </a:p>
          <a:p>
            <a:r>
              <a:rPr lang="en-US" smtClean="0"/>
              <a:t>Describe applications of queues</a:t>
            </a:r>
          </a:p>
          <a:p>
            <a:endParaRPr lang="en-US" smtClean="0"/>
          </a:p>
          <a:p>
            <a:endParaRPr lang="en-US" smtClean="0"/>
          </a:p>
          <a:p>
            <a:endParaRPr lang="en-US" smtClean="0"/>
          </a:p>
        </p:txBody>
      </p:sp>
      <p:sp>
        <p:nvSpPr>
          <p:cNvPr id="1654786" name="Rectangle 2"/>
          <p:cNvSpPr>
            <a:spLocks noGrp="1" noChangeArrowheads="1"/>
          </p:cNvSpPr>
          <p:nvPr>
            <p:ph type="title"/>
          </p:nvPr>
        </p:nvSpPr>
        <p:spPr/>
        <p:txBody>
          <a:bodyPr/>
          <a:lstStyle/>
          <a:p>
            <a:pPr fontAlgn="auto">
              <a:spcAft>
                <a:spcPts val="0"/>
              </a:spcAft>
              <a:defRPr/>
            </a:pPr>
            <a:r>
              <a:rPr lang="en-US"/>
              <a:t>Objectives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idx="1"/>
          </p:nvPr>
        </p:nvSpPr>
        <p:spPr/>
        <p:txBody>
          <a:bodyPr/>
          <a:lstStyle/>
          <a:p>
            <a:r>
              <a:rPr lang="en-US" smtClean="0"/>
              <a:t>A Queue is a data structure in which elements are added at one end (called the </a:t>
            </a:r>
            <a:r>
              <a:rPr lang="en-US" b="1" smtClean="0"/>
              <a:t>rear</a:t>
            </a:r>
            <a:r>
              <a:rPr lang="en-US" smtClean="0"/>
              <a:t>), and elements are removed from the other end (called the </a:t>
            </a:r>
            <a:r>
              <a:rPr lang="en-US" b="1" smtClean="0"/>
              <a:t>front</a:t>
            </a:r>
            <a:r>
              <a:rPr lang="en-US" smtClean="0"/>
              <a:t>). </a:t>
            </a:r>
          </a:p>
          <a:p>
            <a:endParaRPr lang="en-US" smtClean="0"/>
          </a:p>
          <a:p>
            <a:r>
              <a:rPr lang="en-US" smtClean="0"/>
              <a:t>You come across a number of examples of a queue in real life situations. </a:t>
            </a:r>
          </a:p>
          <a:p>
            <a:endParaRPr lang="en-US" smtClean="0"/>
          </a:p>
          <a:p>
            <a:r>
              <a:rPr lang="en-US" smtClean="0"/>
              <a:t>For example, consider a line of students at a fee counter. Whenever a student enters the queue, he stands at the end of the queue (analogous to the addition of nodes to the queue) </a:t>
            </a:r>
          </a:p>
        </p:txBody>
      </p:sp>
      <p:sp>
        <p:nvSpPr>
          <p:cNvPr id="1655810" name="Rectangle 2"/>
          <p:cNvSpPr>
            <a:spLocks noGrp="1" noChangeArrowheads="1"/>
          </p:cNvSpPr>
          <p:nvPr>
            <p:ph type="title"/>
          </p:nvPr>
        </p:nvSpPr>
        <p:spPr/>
        <p:txBody>
          <a:bodyPr/>
          <a:lstStyle/>
          <a:p>
            <a:pPr fontAlgn="auto">
              <a:spcAft>
                <a:spcPts val="0"/>
              </a:spcAft>
              <a:defRPr/>
            </a:pPr>
            <a:r>
              <a:rPr lang="en-US"/>
              <a:t>Defining a Queue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p:txBody>
          <a:bodyPr/>
          <a:lstStyle/>
          <a:p>
            <a:r>
              <a:rPr lang="en-US" smtClean="0"/>
              <a:t>Every time the student at the front of the queue deposits the fee, he leaves the queue (analogous to deleting nodes from a queue). </a:t>
            </a:r>
          </a:p>
          <a:p>
            <a:endParaRPr lang="en-US" smtClean="0"/>
          </a:p>
          <a:p>
            <a:r>
              <a:rPr lang="en-US" smtClean="0"/>
              <a:t>The student who comes first in the queue is the one who leaves the queue first. </a:t>
            </a:r>
          </a:p>
          <a:p>
            <a:endParaRPr lang="en-US" smtClean="0"/>
          </a:p>
          <a:p>
            <a:r>
              <a:rPr lang="en-US" b="1" smtClean="0"/>
              <a:t>Therefore, a queue is commonly called a first-in-first-out or a FIFO data structure</a:t>
            </a:r>
            <a:r>
              <a:rPr lang="en-US" smtClean="0"/>
              <a:t>.</a:t>
            </a:r>
          </a:p>
        </p:txBody>
      </p:sp>
      <p:sp>
        <p:nvSpPr>
          <p:cNvPr id="1656834" name="Rectangle 2"/>
          <p:cNvSpPr>
            <a:spLocks noGrp="1" noChangeArrowheads="1"/>
          </p:cNvSpPr>
          <p:nvPr>
            <p:ph type="title"/>
          </p:nvPr>
        </p:nvSpPr>
        <p:spPr/>
        <p:txBody>
          <a:bodyPr/>
          <a:lstStyle/>
          <a:p>
            <a:pPr fontAlgn="auto">
              <a:spcAft>
                <a:spcPts val="0"/>
              </a:spcAft>
              <a:defRPr/>
            </a:pPr>
            <a:r>
              <a:rPr lang="en-US"/>
              <a:t>Defining a Queue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p:txBody>
          <a:bodyPr/>
          <a:lstStyle/>
          <a:p>
            <a:endParaRPr lang="en-US" smtClean="0"/>
          </a:p>
        </p:txBody>
      </p:sp>
      <p:sp>
        <p:nvSpPr>
          <p:cNvPr id="1657858" name="Rectangle 2"/>
          <p:cNvSpPr>
            <a:spLocks noGrp="1" noChangeArrowheads="1"/>
          </p:cNvSpPr>
          <p:nvPr>
            <p:ph type="title"/>
          </p:nvPr>
        </p:nvSpPr>
        <p:spPr/>
        <p:txBody>
          <a:bodyPr/>
          <a:lstStyle/>
          <a:p>
            <a:pPr fontAlgn="auto">
              <a:spcAft>
                <a:spcPts val="0"/>
              </a:spcAft>
              <a:defRPr/>
            </a:pPr>
            <a:r>
              <a:rPr lang="en-US"/>
              <a:t>Queue Insertions and Deletions</a:t>
            </a:r>
          </a:p>
        </p:txBody>
      </p:sp>
      <p:sp>
        <p:nvSpPr>
          <p:cNvPr id="75780" name="Line 30"/>
          <p:cNvSpPr>
            <a:spLocks noChangeShapeType="1"/>
          </p:cNvSpPr>
          <p:nvPr/>
        </p:nvSpPr>
        <p:spPr bwMode="auto">
          <a:xfrm>
            <a:off x="1828800" y="2133600"/>
            <a:ext cx="0" cy="381000"/>
          </a:xfrm>
          <a:prstGeom prst="line">
            <a:avLst/>
          </a:prstGeom>
          <a:noFill/>
          <a:ln w="9525">
            <a:solidFill>
              <a:schemeClr val="tx1"/>
            </a:solidFill>
            <a:round/>
            <a:headEnd/>
            <a:tailEnd/>
          </a:ln>
        </p:spPr>
        <p:txBody>
          <a:bodyPr/>
          <a:lstStyle/>
          <a:p>
            <a:endParaRPr lang="en-US"/>
          </a:p>
        </p:txBody>
      </p:sp>
      <p:sp>
        <p:nvSpPr>
          <p:cNvPr id="75781" name="Line 31"/>
          <p:cNvSpPr>
            <a:spLocks noChangeShapeType="1"/>
          </p:cNvSpPr>
          <p:nvPr/>
        </p:nvSpPr>
        <p:spPr bwMode="auto">
          <a:xfrm>
            <a:off x="5486400" y="2133600"/>
            <a:ext cx="0" cy="381000"/>
          </a:xfrm>
          <a:prstGeom prst="line">
            <a:avLst/>
          </a:prstGeom>
          <a:noFill/>
          <a:ln w="9525">
            <a:solidFill>
              <a:schemeClr val="tx1"/>
            </a:solidFill>
            <a:round/>
            <a:headEnd/>
            <a:tailEnd/>
          </a:ln>
        </p:spPr>
        <p:txBody>
          <a:bodyPr/>
          <a:lstStyle/>
          <a:p>
            <a:endParaRPr lang="en-US"/>
          </a:p>
        </p:txBody>
      </p:sp>
      <p:grpSp>
        <p:nvGrpSpPr>
          <p:cNvPr id="75782" name="Group 88"/>
          <p:cNvGrpSpPr>
            <a:grpSpLocks/>
          </p:cNvGrpSpPr>
          <p:nvPr/>
        </p:nvGrpSpPr>
        <p:grpSpPr bwMode="auto">
          <a:xfrm>
            <a:off x="1447800" y="2133600"/>
            <a:ext cx="5867400" cy="3124200"/>
            <a:chOff x="912" y="1344"/>
            <a:chExt cx="3696" cy="1968"/>
          </a:xfrm>
        </p:grpSpPr>
        <p:sp>
          <p:nvSpPr>
            <p:cNvPr id="75786" name="Text Box 60"/>
            <p:cNvSpPr txBox="1">
              <a:spLocks noChangeArrowheads="1"/>
            </p:cNvSpPr>
            <p:nvPr/>
          </p:nvSpPr>
          <p:spPr bwMode="auto">
            <a:xfrm>
              <a:off x="2508" y="2949"/>
              <a:ext cx="660" cy="171"/>
            </a:xfrm>
            <a:prstGeom prst="rect">
              <a:avLst/>
            </a:prstGeom>
            <a:solidFill>
              <a:srgbClr val="FFFFFF"/>
            </a:solidFill>
            <a:ln w="9525">
              <a:noFill/>
              <a:miter lim="800000"/>
              <a:headEnd/>
              <a:tailEnd/>
            </a:ln>
          </p:spPr>
          <p:txBody>
            <a:bodyPr/>
            <a:lstStyle/>
            <a:p>
              <a:r>
                <a:rPr lang="en-US" sz="1200"/>
                <a:t>rear</a:t>
              </a:r>
              <a:endParaRPr lang="en-US" sz="2400"/>
            </a:p>
          </p:txBody>
        </p:sp>
        <p:sp>
          <p:nvSpPr>
            <p:cNvPr id="75787" name="Text Box 61"/>
            <p:cNvSpPr txBox="1">
              <a:spLocks noChangeArrowheads="1"/>
            </p:cNvSpPr>
            <p:nvPr/>
          </p:nvSpPr>
          <p:spPr bwMode="auto">
            <a:xfrm>
              <a:off x="1791" y="2970"/>
              <a:ext cx="660" cy="171"/>
            </a:xfrm>
            <a:prstGeom prst="rect">
              <a:avLst/>
            </a:prstGeom>
            <a:solidFill>
              <a:srgbClr val="FFFFFF"/>
            </a:solidFill>
            <a:ln w="9525">
              <a:noFill/>
              <a:miter lim="800000"/>
              <a:headEnd/>
              <a:tailEnd/>
            </a:ln>
          </p:spPr>
          <p:txBody>
            <a:bodyPr/>
            <a:lstStyle/>
            <a:p>
              <a:pPr algn="ctr"/>
              <a:r>
                <a:rPr lang="en-US" sz="1200"/>
                <a:t>front</a:t>
              </a:r>
              <a:endParaRPr lang="en-US" sz="2400"/>
            </a:p>
          </p:txBody>
        </p:sp>
        <p:sp>
          <p:nvSpPr>
            <p:cNvPr id="75788" name="Text Box 62"/>
            <p:cNvSpPr txBox="1">
              <a:spLocks noChangeArrowheads="1"/>
            </p:cNvSpPr>
            <p:nvPr/>
          </p:nvSpPr>
          <p:spPr bwMode="auto">
            <a:xfrm>
              <a:off x="3330" y="1857"/>
              <a:ext cx="659" cy="172"/>
            </a:xfrm>
            <a:prstGeom prst="rect">
              <a:avLst/>
            </a:prstGeom>
            <a:solidFill>
              <a:srgbClr val="FFFFFF"/>
            </a:solidFill>
            <a:ln w="9525">
              <a:noFill/>
              <a:miter lim="800000"/>
              <a:headEnd/>
              <a:tailEnd/>
            </a:ln>
          </p:spPr>
          <p:txBody>
            <a:bodyPr/>
            <a:lstStyle/>
            <a:p>
              <a:pPr algn="ctr"/>
              <a:r>
                <a:rPr lang="en-US" sz="1200"/>
                <a:t>front</a:t>
              </a:r>
              <a:endParaRPr lang="en-US" sz="2400"/>
            </a:p>
          </p:txBody>
        </p:sp>
        <p:sp>
          <p:nvSpPr>
            <p:cNvPr id="75789" name="Text Box 63"/>
            <p:cNvSpPr txBox="1">
              <a:spLocks noChangeArrowheads="1"/>
            </p:cNvSpPr>
            <p:nvPr/>
          </p:nvSpPr>
          <p:spPr bwMode="auto">
            <a:xfrm>
              <a:off x="1344" y="1943"/>
              <a:ext cx="660" cy="171"/>
            </a:xfrm>
            <a:prstGeom prst="rect">
              <a:avLst/>
            </a:prstGeom>
            <a:solidFill>
              <a:srgbClr val="FFFFFF"/>
            </a:solidFill>
            <a:ln w="9525">
              <a:noFill/>
              <a:miter lim="800000"/>
              <a:headEnd/>
              <a:tailEnd/>
            </a:ln>
          </p:spPr>
          <p:txBody>
            <a:bodyPr/>
            <a:lstStyle/>
            <a:p>
              <a:pPr algn="ctr"/>
              <a:r>
                <a:rPr lang="en-US" sz="1200"/>
                <a:t>rear</a:t>
              </a:r>
              <a:endParaRPr lang="en-US" sz="2400"/>
            </a:p>
          </p:txBody>
        </p:sp>
        <p:sp>
          <p:nvSpPr>
            <p:cNvPr id="75790" name="Text Box 64"/>
            <p:cNvSpPr txBox="1">
              <a:spLocks noChangeArrowheads="1"/>
            </p:cNvSpPr>
            <p:nvPr/>
          </p:nvSpPr>
          <p:spPr bwMode="auto">
            <a:xfrm>
              <a:off x="912" y="1943"/>
              <a:ext cx="659" cy="171"/>
            </a:xfrm>
            <a:prstGeom prst="rect">
              <a:avLst/>
            </a:prstGeom>
            <a:solidFill>
              <a:srgbClr val="FFFFFF"/>
            </a:solidFill>
            <a:ln w="9525">
              <a:noFill/>
              <a:miter lim="800000"/>
              <a:headEnd/>
              <a:tailEnd/>
            </a:ln>
          </p:spPr>
          <p:txBody>
            <a:bodyPr/>
            <a:lstStyle/>
            <a:p>
              <a:pPr algn="ctr"/>
              <a:r>
                <a:rPr lang="en-US" sz="1200"/>
                <a:t>front</a:t>
              </a:r>
              <a:endParaRPr lang="en-US" sz="2400"/>
            </a:p>
          </p:txBody>
        </p:sp>
        <p:sp>
          <p:nvSpPr>
            <p:cNvPr id="75791" name="Rectangle 65"/>
            <p:cNvSpPr>
              <a:spLocks noChangeArrowheads="1"/>
            </p:cNvSpPr>
            <p:nvPr/>
          </p:nvSpPr>
          <p:spPr bwMode="auto">
            <a:xfrm>
              <a:off x="912" y="1344"/>
              <a:ext cx="864" cy="257"/>
            </a:xfrm>
            <a:prstGeom prst="rect">
              <a:avLst/>
            </a:prstGeom>
            <a:solidFill>
              <a:srgbClr val="FFFFFF"/>
            </a:solidFill>
            <a:ln w="9525">
              <a:solidFill>
                <a:srgbClr val="000000"/>
              </a:solidFill>
              <a:miter lim="800000"/>
              <a:headEnd/>
              <a:tailEnd/>
            </a:ln>
          </p:spPr>
          <p:txBody>
            <a:bodyPr/>
            <a:lstStyle/>
            <a:p>
              <a:r>
                <a:rPr lang="en-US" sz="1200"/>
                <a:t> 1          2           3</a:t>
              </a:r>
              <a:endParaRPr lang="en-US" sz="2400"/>
            </a:p>
          </p:txBody>
        </p:sp>
        <p:sp>
          <p:nvSpPr>
            <p:cNvPr id="75792" name="Line 66"/>
            <p:cNvSpPr>
              <a:spLocks noChangeShapeType="1"/>
            </p:cNvSpPr>
            <p:nvPr/>
          </p:nvSpPr>
          <p:spPr bwMode="auto">
            <a:xfrm>
              <a:off x="1440" y="1344"/>
              <a:ext cx="0" cy="257"/>
            </a:xfrm>
            <a:prstGeom prst="line">
              <a:avLst/>
            </a:prstGeom>
            <a:noFill/>
            <a:ln w="9525">
              <a:solidFill>
                <a:srgbClr val="000000"/>
              </a:solidFill>
              <a:round/>
              <a:headEnd/>
              <a:tailEnd/>
            </a:ln>
          </p:spPr>
          <p:txBody>
            <a:bodyPr/>
            <a:lstStyle/>
            <a:p>
              <a:endParaRPr lang="en-US"/>
            </a:p>
          </p:txBody>
        </p:sp>
        <p:sp>
          <p:nvSpPr>
            <p:cNvPr id="75793" name="Rectangle 68"/>
            <p:cNvSpPr>
              <a:spLocks noChangeArrowheads="1"/>
            </p:cNvSpPr>
            <p:nvPr/>
          </p:nvSpPr>
          <p:spPr bwMode="auto">
            <a:xfrm>
              <a:off x="3220" y="1344"/>
              <a:ext cx="1148" cy="257"/>
            </a:xfrm>
            <a:prstGeom prst="rect">
              <a:avLst/>
            </a:prstGeom>
            <a:solidFill>
              <a:srgbClr val="FFFFFF"/>
            </a:solidFill>
            <a:ln w="9525">
              <a:solidFill>
                <a:srgbClr val="000000"/>
              </a:solidFill>
              <a:miter lim="800000"/>
              <a:headEnd/>
              <a:tailEnd/>
            </a:ln>
          </p:spPr>
          <p:txBody>
            <a:bodyPr/>
            <a:lstStyle/>
            <a:p>
              <a:r>
                <a:rPr lang="en-US" sz="1200"/>
                <a:t> 1           2           3          4 </a:t>
              </a:r>
              <a:endParaRPr lang="en-US" sz="2400"/>
            </a:p>
          </p:txBody>
        </p:sp>
        <p:sp>
          <p:nvSpPr>
            <p:cNvPr id="75794" name="Line 69"/>
            <p:cNvSpPr>
              <a:spLocks noChangeShapeType="1"/>
            </p:cNvSpPr>
            <p:nvPr/>
          </p:nvSpPr>
          <p:spPr bwMode="auto">
            <a:xfrm>
              <a:off x="3792" y="1344"/>
              <a:ext cx="0" cy="257"/>
            </a:xfrm>
            <a:prstGeom prst="line">
              <a:avLst/>
            </a:prstGeom>
            <a:noFill/>
            <a:ln w="9525">
              <a:solidFill>
                <a:srgbClr val="000000"/>
              </a:solidFill>
              <a:round/>
              <a:headEnd/>
              <a:tailEnd/>
            </a:ln>
          </p:spPr>
          <p:txBody>
            <a:bodyPr/>
            <a:lstStyle/>
            <a:p>
              <a:endParaRPr lang="en-US"/>
            </a:p>
          </p:txBody>
        </p:sp>
        <p:sp>
          <p:nvSpPr>
            <p:cNvPr id="75795" name="Line 70"/>
            <p:cNvSpPr>
              <a:spLocks noChangeShapeType="1"/>
            </p:cNvSpPr>
            <p:nvPr/>
          </p:nvSpPr>
          <p:spPr bwMode="auto">
            <a:xfrm>
              <a:off x="4099" y="1344"/>
              <a:ext cx="0" cy="257"/>
            </a:xfrm>
            <a:prstGeom prst="line">
              <a:avLst/>
            </a:prstGeom>
            <a:noFill/>
            <a:ln w="9525">
              <a:solidFill>
                <a:srgbClr val="000000"/>
              </a:solidFill>
              <a:round/>
              <a:headEnd/>
              <a:tailEnd/>
            </a:ln>
          </p:spPr>
          <p:txBody>
            <a:bodyPr/>
            <a:lstStyle/>
            <a:p>
              <a:endParaRPr lang="en-US"/>
            </a:p>
          </p:txBody>
        </p:sp>
        <p:sp>
          <p:nvSpPr>
            <p:cNvPr id="75796" name="Rectangle 71"/>
            <p:cNvSpPr>
              <a:spLocks noChangeArrowheads="1"/>
            </p:cNvSpPr>
            <p:nvPr/>
          </p:nvSpPr>
          <p:spPr bwMode="auto">
            <a:xfrm>
              <a:off x="1901" y="2371"/>
              <a:ext cx="883" cy="256"/>
            </a:xfrm>
            <a:prstGeom prst="rect">
              <a:avLst/>
            </a:prstGeom>
            <a:solidFill>
              <a:srgbClr val="FFFFFF"/>
            </a:solidFill>
            <a:ln w="9525">
              <a:solidFill>
                <a:srgbClr val="000000"/>
              </a:solidFill>
              <a:miter lim="800000"/>
              <a:headEnd/>
              <a:tailEnd/>
            </a:ln>
          </p:spPr>
          <p:txBody>
            <a:bodyPr/>
            <a:lstStyle/>
            <a:p>
              <a:r>
                <a:rPr lang="en-US" sz="1200"/>
                <a:t>  2          3          4</a:t>
              </a:r>
              <a:endParaRPr lang="en-US" sz="2400"/>
            </a:p>
          </p:txBody>
        </p:sp>
        <p:sp>
          <p:nvSpPr>
            <p:cNvPr id="75797" name="Line 72"/>
            <p:cNvSpPr>
              <a:spLocks noChangeShapeType="1"/>
            </p:cNvSpPr>
            <p:nvPr/>
          </p:nvSpPr>
          <p:spPr bwMode="auto">
            <a:xfrm>
              <a:off x="2448" y="2371"/>
              <a:ext cx="0" cy="256"/>
            </a:xfrm>
            <a:prstGeom prst="line">
              <a:avLst/>
            </a:prstGeom>
            <a:noFill/>
            <a:ln w="9525">
              <a:solidFill>
                <a:srgbClr val="000000"/>
              </a:solidFill>
              <a:round/>
              <a:headEnd/>
              <a:tailEnd/>
            </a:ln>
          </p:spPr>
          <p:txBody>
            <a:bodyPr/>
            <a:lstStyle/>
            <a:p>
              <a:endParaRPr lang="en-US"/>
            </a:p>
          </p:txBody>
        </p:sp>
        <p:sp>
          <p:nvSpPr>
            <p:cNvPr id="75798" name="Text Box 75"/>
            <p:cNvSpPr txBox="1">
              <a:spLocks noChangeArrowheads="1"/>
            </p:cNvSpPr>
            <p:nvPr/>
          </p:nvSpPr>
          <p:spPr bwMode="auto">
            <a:xfrm>
              <a:off x="3949" y="1872"/>
              <a:ext cx="659" cy="171"/>
            </a:xfrm>
            <a:prstGeom prst="rect">
              <a:avLst/>
            </a:prstGeom>
            <a:solidFill>
              <a:srgbClr val="FFFFFF"/>
            </a:solidFill>
            <a:ln w="9525">
              <a:noFill/>
              <a:miter lim="800000"/>
              <a:headEnd/>
              <a:tailEnd/>
            </a:ln>
          </p:spPr>
          <p:txBody>
            <a:bodyPr/>
            <a:lstStyle/>
            <a:p>
              <a:pPr algn="ctr"/>
              <a:r>
                <a:rPr lang="en-US" sz="1200"/>
                <a:t>rear</a:t>
              </a:r>
              <a:endParaRPr lang="en-US" sz="2400"/>
            </a:p>
          </p:txBody>
        </p:sp>
        <p:sp>
          <p:nvSpPr>
            <p:cNvPr id="75799" name="Line 76"/>
            <p:cNvSpPr>
              <a:spLocks noChangeShapeType="1"/>
            </p:cNvSpPr>
            <p:nvPr/>
          </p:nvSpPr>
          <p:spPr bwMode="auto">
            <a:xfrm flipV="1">
              <a:off x="1132" y="1601"/>
              <a:ext cx="0" cy="342"/>
            </a:xfrm>
            <a:prstGeom prst="line">
              <a:avLst/>
            </a:prstGeom>
            <a:noFill/>
            <a:ln w="9525">
              <a:solidFill>
                <a:srgbClr val="000000"/>
              </a:solidFill>
              <a:round/>
              <a:headEnd/>
              <a:tailEnd type="triangle" w="med" len="med"/>
            </a:ln>
          </p:spPr>
          <p:txBody>
            <a:bodyPr/>
            <a:lstStyle/>
            <a:p>
              <a:endParaRPr lang="en-US"/>
            </a:p>
          </p:txBody>
        </p:sp>
        <p:sp>
          <p:nvSpPr>
            <p:cNvPr id="75800" name="Line 77"/>
            <p:cNvSpPr>
              <a:spLocks noChangeShapeType="1"/>
            </p:cNvSpPr>
            <p:nvPr/>
          </p:nvSpPr>
          <p:spPr bwMode="auto">
            <a:xfrm flipV="1">
              <a:off x="1680" y="1601"/>
              <a:ext cx="0" cy="342"/>
            </a:xfrm>
            <a:prstGeom prst="line">
              <a:avLst/>
            </a:prstGeom>
            <a:noFill/>
            <a:ln w="9525">
              <a:solidFill>
                <a:srgbClr val="000000"/>
              </a:solidFill>
              <a:round/>
              <a:headEnd/>
              <a:tailEnd type="triangle" w="med" len="med"/>
            </a:ln>
          </p:spPr>
          <p:txBody>
            <a:bodyPr/>
            <a:lstStyle/>
            <a:p>
              <a:endParaRPr lang="en-US"/>
            </a:p>
          </p:txBody>
        </p:sp>
        <p:sp>
          <p:nvSpPr>
            <p:cNvPr id="75801" name="Line 78"/>
            <p:cNvSpPr>
              <a:spLocks noChangeShapeType="1"/>
            </p:cNvSpPr>
            <p:nvPr/>
          </p:nvSpPr>
          <p:spPr bwMode="auto">
            <a:xfrm flipV="1">
              <a:off x="3549" y="1601"/>
              <a:ext cx="0" cy="256"/>
            </a:xfrm>
            <a:prstGeom prst="line">
              <a:avLst/>
            </a:prstGeom>
            <a:noFill/>
            <a:ln w="9525">
              <a:solidFill>
                <a:srgbClr val="000000"/>
              </a:solidFill>
              <a:round/>
              <a:headEnd/>
              <a:tailEnd type="triangle" w="med" len="med"/>
            </a:ln>
          </p:spPr>
          <p:txBody>
            <a:bodyPr/>
            <a:lstStyle/>
            <a:p>
              <a:endParaRPr lang="en-US"/>
            </a:p>
          </p:txBody>
        </p:sp>
        <p:sp>
          <p:nvSpPr>
            <p:cNvPr id="75802" name="Line 79"/>
            <p:cNvSpPr>
              <a:spLocks noChangeShapeType="1"/>
            </p:cNvSpPr>
            <p:nvPr/>
          </p:nvSpPr>
          <p:spPr bwMode="auto">
            <a:xfrm flipV="1">
              <a:off x="4272" y="1601"/>
              <a:ext cx="0" cy="271"/>
            </a:xfrm>
            <a:prstGeom prst="line">
              <a:avLst/>
            </a:prstGeom>
            <a:noFill/>
            <a:ln w="9525">
              <a:solidFill>
                <a:srgbClr val="000000"/>
              </a:solidFill>
              <a:round/>
              <a:headEnd/>
              <a:tailEnd type="triangle" w="med" len="med"/>
            </a:ln>
          </p:spPr>
          <p:txBody>
            <a:bodyPr/>
            <a:lstStyle/>
            <a:p>
              <a:endParaRPr lang="en-US"/>
            </a:p>
          </p:txBody>
        </p:sp>
        <p:sp>
          <p:nvSpPr>
            <p:cNvPr id="75803" name="Line 80"/>
            <p:cNvSpPr>
              <a:spLocks noChangeShapeType="1"/>
            </p:cNvSpPr>
            <p:nvPr/>
          </p:nvSpPr>
          <p:spPr bwMode="auto">
            <a:xfrm flipV="1">
              <a:off x="2640" y="2627"/>
              <a:ext cx="0" cy="343"/>
            </a:xfrm>
            <a:prstGeom prst="line">
              <a:avLst/>
            </a:prstGeom>
            <a:noFill/>
            <a:ln w="9525">
              <a:solidFill>
                <a:srgbClr val="000000"/>
              </a:solidFill>
              <a:round/>
              <a:headEnd/>
              <a:tailEnd type="triangle" w="med" len="med"/>
            </a:ln>
          </p:spPr>
          <p:txBody>
            <a:bodyPr/>
            <a:lstStyle/>
            <a:p>
              <a:endParaRPr lang="en-US"/>
            </a:p>
          </p:txBody>
        </p:sp>
        <p:sp>
          <p:nvSpPr>
            <p:cNvPr id="75804" name="Line 81"/>
            <p:cNvSpPr>
              <a:spLocks noChangeShapeType="1"/>
            </p:cNvSpPr>
            <p:nvPr/>
          </p:nvSpPr>
          <p:spPr bwMode="auto">
            <a:xfrm flipV="1">
              <a:off x="2121" y="2627"/>
              <a:ext cx="0" cy="343"/>
            </a:xfrm>
            <a:prstGeom prst="line">
              <a:avLst/>
            </a:prstGeom>
            <a:noFill/>
            <a:ln w="9525">
              <a:solidFill>
                <a:srgbClr val="000000"/>
              </a:solidFill>
              <a:round/>
              <a:headEnd/>
              <a:tailEnd type="triangle" w="med" len="med"/>
            </a:ln>
          </p:spPr>
          <p:txBody>
            <a:bodyPr/>
            <a:lstStyle/>
            <a:p>
              <a:endParaRPr lang="en-US"/>
            </a:p>
          </p:txBody>
        </p:sp>
        <p:sp>
          <p:nvSpPr>
            <p:cNvPr id="75805" name="Text Box 82"/>
            <p:cNvSpPr txBox="1">
              <a:spLocks noChangeArrowheads="1"/>
            </p:cNvSpPr>
            <p:nvPr/>
          </p:nvSpPr>
          <p:spPr bwMode="auto">
            <a:xfrm>
              <a:off x="1461" y="2114"/>
              <a:ext cx="440" cy="171"/>
            </a:xfrm>
            <a:prstGeom prst="rect">
              <a:avLst/>
            </a:prstGeom>
            <a:solidFill>
              <a:srgbClr val="FFFFFF"/>
            </a:solidFill>
            <a:ln w="9525">
              <a:noFill/>
              <a:miter lim="800000"/>
              <a:headEnd/>
              <a:tailEnd/>
            </a:ln>
          </p:spPr>
          <p:txBody>
            <a:bodyPr/>
            <a:lstStyle/>
            <a:p>
              <a:r>
                <a:rPr lang="en-US" sz="1200"/>
                <a:t>(a)</a:t>
              </a:r>
              <a:endParaRPr lang="en-US" sz="2400"/>
            </a:p>
          </p:txBody>
        </p:sp>
        <p:sp>
          <p:nvSpPr>
            <p:cNvPr id="75806" name="Text Box 83"/>
            <p:cNvSpPr txBox="1">
              <a:spLocks noChangeArrowheads="1"/>
            </p:cNvSpPr>
            <p:nvPr/>
          </p:nvSpPr>
          <p:spPr bwMode="auto">
            <a:xfrm>
              <a:off x="3989" y="2114"/>
              <a:ext cx="440" cy="171"/>
            </a:xfrm>
            <a:prstGeom prst="rect">
              <a:avLst/>
            </a:prstGeom>
            <a:solidFill>
              <a:srgbClr val="FFFFFF"/>
            </a:solidFill>
            <a:ln w="9525">
              <a:noFill/>
              <a:miter lim="800000"/>
              <a:headEnd/>
              <a:tailEnd/>
            </a:ln>
          </p:spPr>
          <p:txBody>
            <a:bodyPr/>
            <a:lstStyle/>
            <a:p>
              <a:r>
                <a:rPr lang="en-US" sz="1200"/>
                <a:t>(b)</a:t>
              </a:r>
              <a:endParaRPr lang="en-US" sz="2400"/>
            </a:p>
          </p:txBody>
        </p:sp>
        <p:sp>
          <p:nvSpPr>
            <p:cNvPr id="75807" name="Text Box 84"/>
            <p:cNvSpPr txBox="1">
              <a:spLocks noChangeArrowheads="1"/>
            </p:cNvSpPr>
            <p:nvPr/>
          </p:nvSpPr>
          <p:spPr bwMode="auto">
            <a:xfrm>
              <a:off x="2341" y="3141"/>
              <a:ext cx="439" cy="171"/>
            </a:xfrm>
            <a:prstGeom prst="rect">
              <a:avLst/>
            </a:prstGeom>
            <a:solidFill>
              <a:srgbClr val="FFFFFF"/>
            </a:solidFill>
            <a:ln w="9525">
              <a:noFill/>
              <a:miter lim="800000"/>
              <a:headEnd/>
              <a:tailEnd/>
            </a:ln>
          </p:spPr>
          <p:txBody>
            <a:bodyPr/>
            <a:lstStyle/>
            <a:p>
              <a:r>
                <a:rPr lang="en-US" sz="1200"/>
                <a:t>(c)</a:t>
              </a:r>
              <a:endParaRPr lang="en-US" sz="2400"/>
            </a:p>
          </p:txBody>
        </p:sp>
      </p:grpSp>
      <p:sp>
        <p:nvSpPr>
          <p:cNvPr id="75783" name="Line 85"/>
          <p:cNvSpPr>
            <a:spLocks noChangeShapeType="1"/>
          </p:cNvSpPr>
          <p:nvPr/>
        </p:nvSpPr>
        <p:spPr bwMode="auto">
          <a:xfrm>
            <a:off x="5486400" y="2133600"/>
            <a:ext cx="0" cy="381000"/>
          </a:xfrm>
          <a:prstGeom prst="line">
            <a:avLst/>
          </a:prstGeom>
          <a:noFill/>
          <a:ln w="9525">
            <a:solidFill>
              <a:schemeClr val="tx1"/>
            </a:solidFill>
            <a:round/>
            <a:headEnd/>
            <a:tailEnd/>
          </a:ln>
        </p:spPr>
        <p:txBody>
          <a:bodyPr/>
          <a:lstStyle/>
          <a:p>
            <a:endParaRPr lang="en-US"/>
          </a:p>
        </p:txBody>
      </p:sp>
      <p:sp>
        <p:nvSpPr>
          <p:cNvPr id="75784" name="Line 86"/>
          <p:cNvSpPr>
            <a:spLocks noChangeShapeType="1"/>
          </p:cNvSpPr>
          <p:nvPr/>
        </p:nvSpPr>
        <p:spPr bwMode="auto">
          <a:xfrm>
            <a:off x="3429000" y="3810000"/>
            <a:ext cx="0" cy="381000"/>
          </a:xfrm>
          <a:prstGeom prst="line">
            <a:avLst/>
          </a:prstGeom>
          <a:noFill/>
          <a:ln w="9525">
            <a:solidFill>
              <a:schemeClr val="tx1"/>
            </a:solidFill>
            <a:round/>
            <a:headEnd/>
            <a:tailEnd/>
          </a:ln>
        </p:spPr>
        <p:txBody>
          <a:bodyPr/>
          <a:lstStyle/>
          <a:p>
            <a:endParaRPr lang="en-US"/>
          </a:p>
        </p:txBody>
      </p:sp>
      <p:sp>
        <p:nvSpPr>
          <p:cNvPr id="75785" name="Line 87"/>
          <p:cNvSpPr>
            <a:spLocks noChangeShapeType="1"/>
          </p:cNvSpPr>
          <p:nvPr/>
        </p:nvSpPr>
        <p:spPr bwMode="auto">
          <a:xfrm>
            <a:off x="1828800" y="2133600"/>
            <a:ext cx="0" cy="3810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p:txBody>
          <a:bodyPr/>
          <a:lstStyle/>
          <a:p>
            <a:r>
              <a:rPr lang="en-US" smtClean="0"/>
              <a:t>To complete this definition of a queue, you must specify all the operations that it permits. </a:t>
            </a:r>
          </a:p>
          <a:p>
            <a:endParaRPr lang="en-US" smtClean="0"/>
          </a:p>
          <a:p>
            <a:r>
              <a:rPr lang="en-US" smtClean="0"/>
              <a:t>The first step you must perform in working with any queue is to initialize the queue for further use. Other important operations are to add an element, and to delete an element from a queue. </a:t>
            </a:r>
          </a:p>
          <a:p>
            <a:endParaRPr lang="en-US" smtClean="0"/>
          </a:p>
          <a:p>
            <a:r>
              <a:rPr lang="en-US" smtClean="0"/>
              <a:t>Adding an element is popularly known as ENQ and deleting an element is know as DEQ. The following slide lists operations typically performed on a queue.</a:t>
            </a:r>
          </a:p>
        </p:txBody>
      </p:sp>
      <p:sp>
        <p:nvSpPr>
          <p:cNvPr id="1659906" name="Rectangle 2"/>
          <p:cNvSpPr>
            <a:spLocks noGrp="1" noChangeArrowheads="1"/>
          </p:cNvSpPr>
          <p:nvPr>
            <p:ph type="title"/>
          </p:nvPr>
        </p:nvSpPr>
        <p:spPr/>
        <p:txBody>
          <a:bodyPr/>
          <a:lstStyle/>
          <a:p>
            <a:pPr fontAlgn="auto">
              <a:spcAft>
                <a:spcPts val="0"/>
              </a:spcAft>
              <a:defRPr/>
            </a:pPr>
            <a:r>
              <a:rPr lang="en-US"/>
              <a:t>Queue Operations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3" name="Rectangle 3"/>
          <p:cNvSpPr>
            <a:spLocks noGrp="1" noChangeArrowheads="1"/>
          </p:cNvSpPr>
          <p:nvPr>
            <p:ph idx="1"/>
          </p:nvPr>
        </p:nvSpPr>
        <p:spPr/>
        <p:txBody>
          <a:bodyPr>
            <a:normAutofit fontScale="92500" lnSpcReduction="10000"/>
          </a:bodyPr>
          <a:lstStyle/>
          <a:p>
            <a:pPr marL="365760" indent="-256032" fontAlgn="auto">
              <a:lnSpc>
                <a:spcPct val="90000"/>
              </a:lnSpc>
              <a:spcAft>
                <a:spcPts val="0"/>
              </a:spcAft>
              <a:buFont typeface="Wingdings 3"/>
              <a:buChar char=""/>
              <a:defRPr/>
            </a:pPr>
            <a:r>
              <a:rPr lang="en-US"/>
              <a:t>Moreover, array manipulation (in terms of insertion and deletion of elements from the array) is more complex and tedious, and a better alternative to all this is to go for dynamic data structures.</a:t>
            </a:r>
          </a:p>
          <a:p>
            <a:pPr marL="365760" indent="-256032" fontAlgn="auto">
              <a:lnSpc>
                <a:spcPct val="90000"/>
              </a:lnSpc>
              <a:spcAft>
                <a:spcPts val="0"/>
              </a:spcAft>
              <a:buFont typeface="Wingdings 3"/>
              <a:buChar char=""/>
              <a:defRPr/>
            </a:pPr>
            <a:endParaRPr lang="en-US"/>
          </a:p>
          <a:p>
            <a:pPr marL="365760" indent="-256032" fontAlgn="auto">
              <a:lnSpc>
                <a:spcPct val="90000"/>
              </a:lnSpc>
              <a:spcAft>
                <a:spcPts val="0"/>
              </a:spcAft>
              <a:buFont typeface="Wingdings 3"/>
              <a:buChar char=""/>
              <a:defRPr/>
            </a:pPr>
            <a:r>
              <a:rPr lang="en-US"/>
              <a:t>Before venturing into dynamic variables, or dynamic data structures, it would be prudent at this juncture to differentiate between stack and heap variables, and their characteristics.</a:t>
            </a:r>
          </a:p>
          <a:p>
            <a:pPr marL="365760" indent="-256032" fontAlgn="auto">
              <a:lnSpc>
                <a:spcPct val="90000"/>
              </a:lnSpc>
              <a:spcAft>
                <a:spcPts val="0"/>
              </a:spcAft>
              <a:buFont typeface="Wingdings 3"/>
              <a:buChar char=""/>
              <a:defRPr/>
            </a:pPr>
            <a:endParaRPr lang="en-US"/>
          </a:p>
          <a:p>
            <a:pPr marL="365760" indent="-256032" fontAlgn="auto">
              <a:lnSpc>
                <a:spcPct val="90000"/>
              </a:lnSpc>
              <a:spcAft>
                <a:spcPts val="0"/>
              </a:spcAft>
              <a:buFont typeface="Wingdings 3"/>
              <a:buChar char=""/>
              <a:defRPr/>
            </a:pPr>
            <a:r>
              <a:rPr lang="en-US"/>
              <a:t>Let us begin by understanding the concept of lifetime of variables.</a:t>
            </a:r>
          </a:p>
          <a:p>
            <a:pPr marL="365760" indent="-256032" fontAlgn="auto">
              <a:lnSpc>
                <a:spcPct val="90000"/>
              </a:lnSpc>
              <a:spcAft>
                <a:spcPts val="0"/>
              </a:spcAft>
              <a:buFont typeface="Wingdings 3"/>
              <a:buChar char=""/>
              <a:defRPr/>
            </a:pPr>
            <a:endParaRPr lang="en-US"/>
          </a:p>
        </p:txBody>
      </p:sp>
      <p:sp>
        <p:nvSpPr>
          <p:cNvPr id="1582082" name="Rectangle 2"/>
          <p:cNvSpPr>
            <a:spLocks noGrp="1" noChangeArrowheads="1"/>
          </p:cNvSpPr>
          <p:nvPr>
            <p:ph type="title"/>
          </p:nvPr>
        </p:nvSpPr>
        <p:spPr/>
        <p:txBody>
          <a:bodyPr/>
          <a:lstStyle/>
          <a:p>
            <a:pPr fontAlgn="auto">
              <a:spcAft>
                <a:spcPts val="0"/>
              </a:spcAft>
              <a:defRPr/>
            </a:pPr>
            <a:r>
              <a:rPr lang="en-US"/>
              <a:t>Array Usage – A Perspective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p:txBody>
          <a:bodyPr/>
          <a:lstStyle/>
          <a:p>
            <a:pPr>
              <a:lnSpc>
                <a:spcPct val="90000"/>
              </a:lnSpc>
            </a:pPr>
            <a:r>
              <a:rPr lang="en-US" smtClean="0"/>
              <a:t>create(q) 	– which creates q as an empty queue</a:t>
            </a:r>
          </a:p>
          <a:p>
            <a:pPr>
              <a:lnSpc>
                <a:spcPct val="90000"/>
              </a:lnSpc>
            </a:pPr>
            <a:r>
              <a:rPr lang="en-US" smtClean="0"/>
              <a:t>enq(i) 	– adds the element i to the rear of the queue 			   and returns the new queue</a:t>
            </a:r>
          </a:p>
          <a:p>
            <a:pPr>
              <a:lnSpc>
                <a:spcPct val="90000"/>
              </a:lnSpc>
            </a:pPr>
            <a:r>
              <a:rPr lang="en-US" smtClean="0"/>
              <a:t>deq(q) 	– removes the element at the front end of the 		   queue (q) and returns the resulting queue as 		   well as the removed element</a:t>
            </a:r>
          </a:p>
          <a:p>
            <a:pPr>
              <a:lnSpc>
                <a:spcPct val="90000"/>
              </a:lnSpc>
            </a:pPr>
            <a:r>
              <a:rPr lang="en-US" smtClean="0"/>
              <a:t>empty (q) 	– it checks the queue (q) whether it is empty or 		   not. It returns true if the queue is empty and 		   returns false otherwise</a:t>
            </a:r>
          </a:p>
          <a:p>
            <a:pPr>
              <a:lnSpc>
                <a:spcPct val="90000"/>
              </a:lnSpc>
            </a:pPr>
            <a:r>
              <a:rPr lang="en-US" smtClean="0"/>
              <a:t>front(q) 	– returns the front element of the queue 			   without changing the queue</a:t>
            </a:r>
          </a:p>
          <a:p>
            <a:pPr>
              <a:lnSpc>
                <a:spcPct val="90000"/>
              </a:lnSpc>
            </a:pPr>
            <a:r>
              <a:rPr lang="en-US" smtClean="0"/>
              <a:t>queuesize (q) – returns the number of entries in the queue </a:t>
            </a:r>
          </a:p>
        </p:txBody>
      </p:sp>
      <p:sp>
        <p:nvSpPr>
          <p:cNvPr id="1660930" name="Rectangle 2"/>
          <p:cNvSpPr>
            <a:spLocks noGrp="1" noChangeArrowheads="1"/>
          </p:cNvSpPr>
          <p:nvPr>
            <p:ph type="title"/>
          </p:nvPr>
        </p:nvSpPr>
        <p:spPr/>
        <p:txBody>
          <a:bodyPr/>
          <a:lstStyle/>
          <a:p>
            <a:pPr fontAlgn="auto">
              <a:spcAft>
                <a:spcPts val="0"/>
              </a:spcAft>
              <a:defRPr/>
            </a:pPr>
            <a:r>
              <a:rPr lang="en-US"/>
              <a:t>Queue Operations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p:txBody>
          <a:bodyPr/>
          <a:lstStyle/>
          <a:p>
            <a:r>
              <a:rPr lang="en-US" smtClean="0"/>
              <a:t>Linked lists offer a flexible implementation of a queue since insertion and deletion of elements into a list are simple, and a linked list has the advantage of dynamically growing or shrinking at runtime. </a:t>
            </a:r>
          </a:p>
          <a:p>
            <a:endParaRPr lang="en-US" smtClean="0"/>
          </a:p>
          <a:p>
            <a:r>
              <a:rPr lang="en-US" smtClean="0"/>
              <a:t>Having a list that has the functionality of a queue implies that insertions to the list can only be done at the rear of the list, and deletions to the list can only be done at front of the list. </a:t>
            </a:r>
          </a:p>
          <a:p>
            <a:endParaRPr lang="en-US" smtClean="0"/>
          </a:p>
          <a:p>
            <a:endParaRPr lang="en-US" smtClean="0"/>
          </a:p>
        </p:txBody>
      </p:sp>
      <p:sp>
        <p:nvSpPr>
          <p:cNvPr id="1661954" name="Rectangle 2"/>
          <p:cNvSpPr>
            <a:spLocks noGrp="1" noChangeArrowheads="1"/>
          </p:cNvSpPr>
          <p:nvPr>
            <p:ph type="title"/>
          </p:nvPr>
        </p:nvSpPr>
        <p:spPr/>
        <p:txBody>
          <a:bodyPr/>
          <a:lstStyle/>
          <a:p>
            <a:pPr fontAlgn="auto">
              <a:spcAft>
                <a:spcPts val="0"/>
              </a:spcAft>
              <a:defRPr/>
            </a:pPr>
            <a:r>
              <a:rPr lang="en-US"/>
              <a:t>Implementing Queues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idx="1"/>
          </p:nvPr>
        </p:nvSpPr>
        <p:spPr/>
        <p:txBody>
          <a:bodyPr/>
          <a:lstStyle/>
          <a:p>
            <a:r>
              <a:rPr lang="en-US" smtClean="0"/>
              <a:t>Queue functionality of a linked list can be achieved by having two pointers </a:t>
            </a:r>
            <a:r>
              <a:rPr lang="en-US" b="1" smtClean="0"/>
              <a:t>front</a:t>
            </a:r>
            <a:r>
              <a:rPr lang="en-US" smtClean="0"/>
              <a:t> and </a:t>
            </a:r>
            <a:r>
              <a:rPr lang="en-US" b="1" smtClean="0"/>
              <a:t>rear</a:t>
            </a:r>
            <a:r>
              <a:rPr lang="en-US" smtClean="0"/>
              <a:t>, pointing to the first element, and the last element of the queue respectively. </a:t>
            </a:r>
          </a:p>
          <a:p>
            <a:endParaRPr lang="en-US" smtClean="0"/>
          </a:p>
          <a:p>
            <a:r>
              <a:rPr lang="en-US" smtClean="0"/>
              <a:t>The following figure gives a visual depiction of linked list implementation of a queue.</a:t>
            </a:r>
          </a:p>
          <a:p>
            <a:endParaRPr lang="en-US" smtClean="0"/>
          </a:p>
          <a:p>
            <a:endParaRPr lang="en-US" smtClean="0"/>
          </a:p>
          <a:p>
            <a:endParaRPr lang="en-US" smtClean="0"/>
          </a:p>
          <a:p>
            <a:endParaRPr lang="en-US" smtClean="0"/>
          </a:p>
        </p:txBody>
      </p:sp>
      <p:sp>
        <p:nvSpPr>
          <p:cNvPr id="1662978" name="Rectangle 2"/>
          <p:cNvSpPr>
            <a:spLocks noGrp="1" noChangeArrowheads="1"/>
          </p:cNvSpPr>
          <p:nvPr>
            <p:ph type="title"/>
          </p:nvPr>
        </p:nvSpPr>
        <p:spPr/>
        <p:txBody>
          <a:bodyPr/>
          <a:lstStyle/>
          <a:p>
            <a:pPr fontAlgn="auto">
              <a:spcAft>
                <a:spcPts val="0"/>
              </a:spcAft>
              <a:defRPr/>
            </a:pPr>
            <a:r>
              <a:rPr lang="en-US"/>
              <a:t>Implementing Queues</a:t>
            </a:r>
          </a:p>
        </p:txBody>
      </p:sp>
      <p:grpSp>
        <p:nvGrpSpPr>
          <p:cNvPr id="79876" name="Group 4"/>
          <p:cNvGrpSpPr>
            <a:grpSpLocks/>
          </p:cNvGrpSpPr>
          <p:nvPr/>
        </p:nvGrpSpPr>
        <p:grpSpPr bwMode="auto">
          <a:xfrm>
            <a:off x="1676400" y="4114800"/>
            <a:ext cx="5638800" cy="1676400"/>
            <a:chOff x="3141" y="724"/>
            <a:chExt cx="7200" cy="1440"/>
          </a:xfrm>
        </p:grpSpPr>
        <p:sp>
          <p:nvSpPr>
            <p:cNvPr id="79877" name="Text Box 5"/>
            <p:cNvSpPr txBox="1">
              <a:spLocks noChangeArrowheads="1"/>
            </p:cNvSpPr>
            <p:nvPr/>
          </p:nvSpPr>
          <p:spPr bwMode="auto">
            <a:xfrm>
              <a:off x="8541" y="724"/>
              <a:ext cx="900" cy="360"/>
            </a:xfrm>
            <a:prstGeom prst="rect">
              <a:avLst/>
            </a:prstGeom>
            <a:solidFill>
              <a:srgbClr val="FFFFFF"/>
            </a:solidFill>
            <a:ln w="9525">
              <a:noFill/>
              <a:miter lim="800000"/>
              <a:headEnd/>
              <a:tailEnd/>
            </a:ln>
          </p:spPr>
          <p:txBody>
            <a:bodyPr/>
            <a:lstStyle/>
            <a:p>
              <a:r>
                <a:rPr lang="en-US" sz="1200"/>
                <a:t>rear</a:t>
              </a:r>
              <a:endParaRPr lang="en-US" sz="2400"/>
            </a:p>
          </p:txBody>
        </p:sp>
        <p:sp>
          <p:nvSpPr>
            <p:cNvPr id="79878" name="Text Box 6"/>
            <p:cNvSpPr txBox="1">
              <a:spLocks noChangeArrowheads="1"/>
            </p:cNvSpPr>
            <p:nvPr/>
          </p:nvSpPr>
          <p:spPr bwMode="auto">
            <a:xfrm>
              <a:off x="3141" y="1624"/>
              <a:ext cx="900" cy="360"/>
            </a:xfrm>
            <a:prstGeom prst="rect">
              <a:avLst/>
            </a:prstGeom>
            <a:solidFill>
              <a:srgbClr val="FFFFFF"/>
            </a:solidFill>
            <a:ln w="9525">
              <a:noFill/>
              <a:miter lim="800000"/>
              <a:headEnd/>
              <a:tailEnd/>
            </a:ln>
          </p:spPr>
          <p:txBody>
            <a:bodyPr/>
            <a:lstStyle/>
            <a:p>
              <a:r>
                <a:rPr lang="en-US" sz="1200"/>
                <a:t>front</a:t>
              </a:r>
              <a:endParaRPr lang="en-US" sz="2400"/>
            </a:p>
          </p:txBody>
        </p:sp>
        <p:sp>
          <p:nvSpPr>
            <p:cNvPr id="79879" name="Rectangle 7"/>
            <p:cNvSpPr>
              <a:spLocks noChangeArrowheads="1"/>
            </p:cNvSpPr>
            <p:nvPr/>
          </p:nvSpPr>
          <p:spPr bwMode="auto">
            <a:xfrm>
              <a:off x="4041" y="1624"/>
              <a:ext cx="1800" cy="540"/>
            </a:xfrm>
            <a:prstGeom prst="rect">
              <a:avLst/>
            </a:prstGeom>
            <a:solidFill>
              <a:srgbClr val="FFFFFF"/>
            </a:solidFill>
            <a:ln w="9525">
              <a:solidFill>
                <a:srgbClr val="000000"/>
              </a:solidFill>
              <a:miter lim="800000"/>
              <a:headEnd/>
              <a:tailEnd/>
            </a:ln>
          </p:spPr>
          <p:txBody>
            <a:bodyPr/>
            <a:lstStyle/>
            <a:p>
              <a:r>
                <a:rPr lang="en-US" sz="1200"/>
                <a:t>   2</a:t>
              </a:r>
              <a:endParaRPr lang="en-US" sz="2400"/>
            </a:p>
          </p:txBody>
        </p:sp>
        <p:sp>
          <p:nvSpPr>
            <p:cNvPr id="79880" name="Rectangle 8"/>
            <p:cNvSpPr>
              <a:spLocks noChangeArrowheads="1"/>
            </p:cNvSpPr>
            <p:nvPr/>
          </p:nvSpPr>
          <p:spPr bwMode="auto">
            <a:xfrm>
              <a:off x="6201" y="1624"/>
              <a:ext cx="1800" cy="540"/>
            </a:xfrm>
            <a:prstGeom prst="rect">
              <a:avLst/>
            </a:prstGeom>
            <a:solidFill>
              <a:srgbClr val="FFFFFF"/>
            </a:solidFill>
            <a:ln w="9525">
              <a:solidFill>
                <a:srgbClr val="000000"/>
              </a:solidFill>
              <a:miter lim="800000"/>
              <a:headEnd/>
              <a:tailEnd/>
            </a:ln>
          </p:spPr>
          <p:txBody>
            <a:bodyPr/>
            <a:lstStyle/>
            <a:p>
              <a:r>
                <a:rPr lang="en-US" sz="1200"/>
                <a:t>   4</a:t>
              </a:r>
              <a:endParaRPr lang="en-US" sz="2400"/>
            </a:p>
          </p:txBody>
        </p:sp>
        <p:sp>
          <p:nvSpPr>
            <p:cNvPr id="79881" name="Rectangle 9"/>
            <p:cNvSpPr>
              <a:spLocks noChangeArrowheads="1"/>
            </p:cNvSpPr>
            <p:nvPr/>
          </p:nvSpPr>
          <p:spPr bwMode="auto">
            <a:xfrm>
              <a:off x="8541" y="1624"/>
              <a:ext cx="1800" cy="540"/>
            </a:xfrm>
            <a:prstGeom prst="rect">
              <a:avLst/>
            </a:prstGeom>
            <a:solidFill>
              <a:srgbClr val="FFFFFF"/>
            </a:solidFill>
            <a:ln w="9525">
              <a:solidFill>
                <a:srgbClr val="000000"/>
              </a:solidFill>
              <a:miter lim="800000"/>
              <a:headEnd/>
              <a:tailEnd/>
            </a:ln>
          </p:spPr>
          <p:txBody>
            <a:bodyPr/>
            <a:lstStyle/>
            <a:p>
              <a:r>
                <a:rPr lang="en-US" sz="1200"/>
                <a:t>   7</a:t>
              </a:r>
              <a:endParaRPr lang="en-US" sz="2400"/>
            </a:p>
          </p:txBody>
        </p:sp>
        <p:sp>
          <p:nvSpPr>
            <p:cNvPr id="79882" name="Line 10"/>
            <p:cNvSpPr>
              <a:spLocks noChangeShapeType="1"/>
            </p:cNvSpPr>
            <p:nvPr/>
          </p:nvSpPr>
          <p:spPr bwMode="auto">
            <a:xfrm>
              <a:off x="4941" y="1624"/>
              <a:ext cx="0" cy="540"/>
            </a:xfrm>
            <a:prstGeom prst="line">
              <a:avLst/>
            </a:prstGeom>
            <a:noFill/>
            <a:ln w="9525">
              <a:solidFill>
                <a:srgbClr val="000000"/>
              </a:solidFill>
              <a:round/>
              <a:headEnd/>
              <a:tailEnd/>
            </a:ln>
          </p:spPr>
          <p:txBody>
            <a:bodyPr/>
            <a:lstStyle/>
            <a:p>
              <a:endParaRPr lang="en-US"/>
            </a:p>
          </p:txBody>
        </p:sp>
        <p:sp>
          <p:nvSpPr>
            <p:cNvPr id="79883" name="Line 11"/>
            <p:cNvSpPr>
              <a:spLocks noChangeShapeType="1"/>
            </p:cNvSpPr>
            <p:nvPr/>
          </p:nvSpPr>
          <p:spPr bwMode="auto">
            <a:xfrm>
              <a:off x="7101" y="1624"/>
              <a:ext cx="0" cy="540"/>
            </a:xfrm>
            <a:prstGeom prst="line">
              <a:avLst/>
            </a:prstGeom>
            <a:noFill/>
            <a:ln w="9525">
              <a:solidFill>
                <a:srgbClr val="000000"/>
              </a:solidFill>
              <a:round/>
              <a:headEnd/>
              <a:tailEnd/>
            </a:ln>
          </p:spPr>
          <p:txBody>
            <a:bodyPr/>
            <a:lstStyle/>
            <a:p>
              <a:endParaRPr lang="en-US"/>
            </a:p>
          </p:txBody>
        </p:sp>
        <p:sp>
          <p:nvSpPr>
            <p:cNvPr id="79884" name="Line 12"/>
            <p:cNvSpPr>
              <a:spLocks noChangeShapeType="1"/>
            </p:cNvSpPr>
            <p:nvPr/>
          </p:nvSpPr>
          <p:spPr bwMode="auto">
            <a:xfrm>
              <a:off x="9441" y="1624"/>
              <a:ext cx="0" cy="540"/>
            </a:xfrm>
            <a:prstGeom prst="line">
              <a:avLst/>
            </a:prstGeom>
            <a:noFill/>
            <a:ln w="9525">
              <a:solidFill>
                <a:srgbClr val="000000"/>
              </a:solidFill>
              <a:round/>
              <a:headEnd/>
              <a:tailEnd/>
            </a:ln>
          </p:spPr>
          <p:txBody>
            <a:bodyPr/>
            <a:lstStyle/>
            <a:p>
              <a:endParaRPr lang="en-US"/>
            </a:p>
          </p:txBody>
        </p:sp>
        <p:sp>
          <p:nvSpPr>
            <p:cNvPr id="79885" name="Line 13"/>
            <p:cNvSpPr>
              <a:spLocks noChangeShapeType="1"/>
            </p:cNvSpPr>
            <p:nvPr/>
          </p:nvSpPr>
          <p:spPr bwMode="auto">
            <a:xfrm>
              <a:off x="3141" y="1984"/>
              <a:ext cx="900" cy="0"/>
            </a:xfrm>
            <a:prstGeom prst="line">
              <a:avLst/>
            </a:prstGeom>
            <a:noFill/>
            <a:ln w="9525">
              <a:solidFill>
                <a:srgbClr val="000000"/>
              </a:solidFill>
              <a:round/>
              <a:headEnd/>
              <a:tailEnd type="triangle" w="med" len="med"/>
            </a:ln>
          </p:spPr>
          <p:txBody>
            <a:bodyPr/>
            <a:lstStyle/>
            <a:p>
              <a:endParaRPr lang="en-US"/>
            </a:p>
          </p:txBody>
        </p:sp>
        <p:sp>
          <p:nvSpPr>
            <p:cNvPr id="79886" name="Line 14"/>
            <p:cNvSpPr>
              <a:spLocks noChangeShapeType="1"/>
            </p:cNvSpPr>
            <p:nvPr/>
          </p:nvSpPr>
          <p:spPr bwMode="auto">
            <a:xfrm>
              <a:off x="8901" y="1084"/>
              <a:ext cx="0" cy="540"/>
            </a:xfrm>
            <a:prstGeom prst="line">
              <a:avLst/>
            </a:prstGeom>
            <a:noFill/>
            <a:ln w="9525">
              <a:solidFill>
                <a:srgbClr val="000000"/>
              </a:solidFill>
              <a:round/>
              <a:headEnd/>
              <a:tailEnd type="triangle" w="med" len="med"/>
            </a:ln>
          </p:spPr>
          <p:txBody>
            <a:bodyPr/>
            <a:lstStyle/>
            <a:p>
              <a:endParaRPr lang="en-US"/>
            </a:p>
          </p:txBody>
        </p:sp>
        <p:sp>
          <p:nvSpPr>
            <p:cNvPr id="79887" name="Line 15"/>
            <p:cNvSpPr>
              <a:spLocks noChangeShapeType="1"/>
            </p:cNvSpPr>
            <p:nvPr/>
          </p:nvSpPr>
          <p:spPr bwMode="auto">
            <a:xfrm>
              <a:off x="5841" y="1804"/>
              <a:ext cx="360" cy="0"/>
            </a:xfrm>
            <a:prstGeom prst="line">
              <a:avLst/>
            </a:prstGeom>
            <a:noFill/>
            <a:ln w="9525">
              <a:solidFill>
                <a:srgbClr val="000000"/>
              </a:solidFill>
              <a:round/>
              <a:headEnd/>
              <a:tailEnd type="triangle" w="med" len="med"/>
            </a:ln>
          </p:spPr>
          <p:txBody>
            <a:bodyPr/>
            <a:lstStyle/>
            <a:p>
              <a:endParaRPr lang="en-US"/>
            </a:p>
          </p:txBody>
        </p:sp>
        <p:sp>
          <p:nvSpPr>
            <p:cNvPr id="79888" name="Line 16"/>
            <p:cNvSpPr>
              <a:spLocks noChangeShapeType="1"/>
            </p:cNvSpPr>
            <p:nvPr/>
          </p:nvSpPr>
          <p:spPr bwMode="auto">
            <a:xfrm>
              <a:off x="8001" y="1804"/>
              <a:ext cx="540" cy="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p:txBody>
          <a:bodyPr/>
          <a:lstStyle/>
          <a:p>
            <a:pPr>
              <a:lnSpc>
                <a:spcPct val="90000"/>
              </a:lnSpc>
            </a:pPr>
            <a:r>
              <a:rPr lang="en-US" sz="2000" smtClean="0"/>
              <a:t>struct queue</a:t>
            </a:r>
          </a:p>
          <a:p>
            <a:pPr>
              <a:lnSpc>
                <a:spcPct val="90000"/>
              </a:lnSpc>
            </a:pPr>
            <a:r>
              <a:rPr lang="en-US" sz="2000" smtClean="0"/>
              <a:t> {</a:t>
            </a:r>
          </a:p>
          <a:p>
            <a:pPr>
              <a:lnSpc>
                <a:spcPct val="90000"/>
              </a:lnSpc>
            </a:pPr>
            <a:r>
              <a:rPr lang="en-US" sz="2000" smtClean="0"/>
              <a:t>   int info;</a:t>
            </a:r>
          </a:p>
          <a:p>
            <a:pPr>
              <a:lnSpc>
                <a:spcPct val="90000"/>
              </a:lnSpc>
            </a:pPr>
            <a:r>
              <a:rPr lang="en-US" sz="2000" smtClean="0"/>
              <a:t>   struct queue *next;</a:t>
            </a:r>
          </a:p>
          <a:p>
            <a:pPr>
              <a:lnSpc>
                <a:spcPct val="90000"/>
              </a:lnSpc>
            </a:pPr>
            <a:r>
              <a:rPr lang="en-US" sz="2000" smtClean="0"/>
              <a:t> };</a:t>
            </a:r>
          </a:p>
          <a:p>
            <a:pPr>
              <a:lnSpc>
                <a:spcPct val="90000"/>
              </a:lnSpc>
            </a:pPr>
            <a:r>
              <a:rPr lang="en-US" sz="2000" smtClean="0"/>
              <a:t>struct queue *front, *rear;</a:t>
            </a:r>
          </a:p>
          <a:p>
            <a:pPr>
              <a:lnSpc>
                <a:spcPct val="90000"/>
              </a:lnSpc>
            </a:pPr>
            <a:endParaRPr lang="en-US" sz="2000" smtClean="0"/>
          </a:p>
          <a:p>
            <a:pPr>
              <a:lnSpc>
                <a:spcPct val="90000"/>
              </a:lnSpc>
            </a:pPr>
            <a:r>
              <a:rPr lang="en-US" sz="2000" smtClean="0"/>
              <a:t>An empty queue is represented by q-&gt;front = q-&gt;rear = null. Therefore, clearq( ) can be implemented as follows:</a:t>
            </a:r>
          </a:p>
          <a:p>
            <a:pPr>
              <a:lnSpc>
                <a:spcPct val="90000"/>
              </a:lnSpc>
            </a:pPr>
            <a:endParaRPr lang="en-US" sz="2000" smtClean="0"/>
          </a:p>
          <a:p>
            <a:pPr>
              <a:lnSpc>
                <a:spcPct val="90000"/>
              </a:lnSpc>
            </a:pPr>
            <a:r>
              <a:rPr lang="en-US" sz="2000" smtClean="0"/>
              <a:t>void clearq(struct queue * queue_pointer)</a:t>
            </a:r>
          </a:p>
          <a:p>
            <a:pPr>
              <a:lnSpc>
                <a:spcPct val="90000"/>
              </a:lnSpc>
            </a:pPr>
            <a:r>
              <a:rPr lang="en-US" sz="2000" smtClean="0"/>
              <a:t>{</a:t>
            </a:r>
          </a:p>
          <a:p>
            <a:pPr>
              <a:lnSpc>
                <a:spcPct val="90000"/>
              </a:lnSpc>
            </a:pPr>
            <a:r>
              <a:rPr lang="en-US" sz="2000" smtClean="0"/>
              <a:t>   queue_pointer-&gt;front = queue_pointer -&gt;rear = null;</a:t>
            </a:r>
          </a:p>
          <a:p>
            <a:pPr>
              <a:lnSpc>
                <a:spcPct val="90000"/>
              </a:lnSpc>
            </a:pPr>
            <a:r>
              <a:rPr lang="en-US" sz="2000" smtClean="0"/>
              <a:t>}</a:t>
            </a:r>
          </a:p>
        </p:txBody>
      </p:sp>
      <p:sp>
        <p:nvSpPr>
          <p:cNvPr id="1664002" name="Rectangle 2"/>
          <p:cNvSpPr>
            <a:spLocks noGrp="1" noChangeArrowheads="1"/>
          </p:cNvSpPr>
          <p:nvPr>
            <p:ph type="title"/>
          </p:nvPr>
        </p:nvSpPr>
        <p:spPr/>
        <p:txBody>
          <a:bodyPr/>
          <a:lstStyle/>
          <a:p>
            <a:pPr fontAlgn="auto">
              <a:spcAft>
                <a:spcPts val="0"/>
              </a:spcAft>
              <a:defRPr/>
            </a:pPr>
            <a:r>
              <a:rPr lang="en-US"/>
              <a:t>Queue Declaration &amp; Operations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idx="1"/>
          </p:nvPr>
        </p:nvSpPr>
        <p:spPr/>
        <p:txBody>
          <a:bodyPr/>
          <a:lstStyle/>
          <a:p>
            <a:r>
              <a:rPr lang="en-US" smtClean="0"/>
              <a:t>You can determine whether a queue is empty or not by checking its front pointer. The front pointer of a queue can be passed as an argument to emptyq( ) to determine whether it is empty or not.</a:t>
            </a:r>
          </a:p>
          <a:p>
            <a:endParaRPr lang="en-US" smtClean="0"/>
          </a:p>
          <a:p>
            <a:r>
              <a:rPr lang="en-US" sz="2000" smtClean="0"/>
              <a:t>int emptyq (queue_pointer)</a:t>
            </a:r>
          </a:p>
          <a:p>
            <a:r>
              <a:rPr lang="en-US" sz="2000" smtClean="0"/>
              <a:t> {</a:t>
            </a:r>
          </a:p>
          <a:p>
            <a:r>
              <a:rPr lang="en-US" sz="2000" smtClean="0"/>
              <a:t>   if (queue_pointer = = null)</a:t>
            </a:r>
          </a:p>
          <a:p>
            <a:r>
              <a:rPr lang="en-US" sz="2000" smtClean="0"/>
              <a:t>    return (1);</a:t>
            </a:r>
          </a:p>
          <a:p>
            <a:r>
              <a:rPr lang="en-US" sz="2000" smtClean="0"/>
              <a:t>   else</a:t>
            </a:r>
          </a:p>
          <a:p>
            <a:r>
              <a:rPr lang="en-US" sz="2000" smtClean="0"/>
              <a:t>    return(0);</a:t>
            </a:r>
          </a:p>
          <a:p>
            <a:r>
              <a:rPr lang="en-US" sz="2000" smtClean="0"/>
              <a:t>}</a:t>
            </a:r>
          </a:p>
        </p:txBody>
      </p:sp>
      <p:sp>
        <p:nvSpPr>
          <p:cNvPr id="1665026" name="Rectangle 2"/>
          <p:cNvSpPr>
            <a:spLocks noGrp="1" noChangeArrowheads="1"/>
          </p:cNvSpPr>
          <p:nvPr>
            <p:ph type="title"/>
          </p:nvPr>
        </p:nvSpPr>
        <p:spPr/>
        <p:txBody>
          <a:bodyPr/>
          <a:lstStyle/>
          <a:p>
            <a:pPr fontAlgn="auto">
              <a:spcAft>
                <a:spcPts val="0"/>
              </a:spcAft>
              <a:defRPr/>
            </a:pPr>
            <a:r>
              <a:rPr lang="en-US"/>
              <a:t>Queue Operations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p:txBody>
          <a:bodyPr/>
          <a:lstStyle/>
          <a:p>
            <a:r>
              <a:rPr lang="en-US" sz="2000" smtClean="0"/>
              <a:t>struct queue</a:t>
            </a:r>
          </a:p>
          <a:p>
            <a:r>
              <a:rPr lang="en-US" sz="2000" smtClean="0"/>
              <a:t> {  int info;</a:t>
            </a:r>
          </a:p>
          <a:p>
            <a:r>
              <a:rPr lang="en-US" sz="2000" smtClean="0"/>
              <a:t>  struct queue *next;</a:t>
            </a:r>
          </a:p>
          <a:p>
            <a:r>
              <a:rPr lang="en-US" sz="2000" smtClean="0"/>
              <a:t>};</a:t>
            </a:r>
          </a:p>
          <a:p>
            <a:r>
              <a:rPr lang="en-US" sz="2000" smtClean="0"/>
              <a:t>/* pointer declarations to point to the front, and rear of the queue */</a:t>
            </a:r>
          </a:p>
          <a:p>
            <a:r>
              <a:rPr lang="en-US" sz="2000" smtClean="0"/>
              <a:t>struct queue *front, *rear;</a:t>
            </a:r>
          </a:p>
          <a:p>
            <a:r>
              <a:rPr lang="en-US" sz="2000" smtClean="0"/>
              <a:t>main( )</a:t>
            </a:r>
          </a:p>
          <a:p>
            <a:r>
              <a:rPr lang="en-US" sz="2000" smtClean="0"/>
              <a:t>{</a:t>
            </a:r>
          </a:p>
          <a:p>
            <a:r>
              <a:rPr lang="en-US" smtClean="0"/>
              <a:t>  </a:t>
            </a:r>
            <a:r>
              <a:rPr lang="en-US" sz="2000" smtClean="0"/>
              <a:t>front = NULL;</a:t>
            </a:r>
          </a:p>
          <a:p>
            <a:r>
              <a:rPr lang="en-US" sz="2000" smtClean="0"/>
              <a:t>   rear = NULL;</a:t>
            </a:r>
          </a:p>
          <a:p>
            <a:endParaRPr lang="en-US" sz="2000" smtClean="0"/>
          </a:p>
          <a:p>
            <a:endParaRPr lang="en-US" smtClean="0"/>
          </a:p>
        </p:txBody>
      </p:sp>
      <p:sp>
        <p:nvSpPr>
          <p:cNvPr id="1666050" name="Rectangle 2"/>
          <p:cNvSpPr>
            <a:spLocks noGrp="1" noChangeArrowheads="1"/>
          </p:cNvSpPr>
          <p:nvPr>
            <p:ph type="title"/>
          </p:nvPr>
        </p:nvSpPr>
        <p:spPr/>
        <p:txBody>
          <a:bodyPr/>
          <a:lstStyle/>
          <a:p>
            <a:pPr fontAlgn="auto">
              <a:spcAft>
                <a:spcPts val="0"/>
              </a:spcAft>
              <a:defRPr/>
            </a:pPr>
            <a:r>
              <a:rPr lang="en-US"/>
              <a:t>Insertion into a Queue</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idx="1"/>
          </p:nvPr>
        </p:nvSpPr>
        <p:spPr/>
        <p:txBody>
          <a:bodyPr/>
          <a:lstStyle/>
          <a:p>
            <a:pPr>
              <a:lnSpc>
                <a:spcPct val="90000"/>
              </a:lnSpc>
            </a:pPr>
            <a:r>
              <a:rPr lang="en-US" sz="2000" smtClean="0"/>
              <a:t>char menu = ‘0 ‘;</a:t>
            </a:r>
          </a:p>
          <a:p>
            <a:pPr>
              <a:lnSpc>
                <a:spcPct val="90000"/>
              </a:lnSpc>
            </a:pPr>
            <a:r>
              <a:rPr lang="en-US" sz="2000" smtClean="0"/>
              <a:t>while (menu != ‘3’)</a:t>
            </a:r>
          </a:p>
          <a:p>
            <a:pPr>
              <a:lnSpc>
                <a:spcPct val="90000"/>
              </a:lnSpc>
            </a:pPr>
            <a:r>
              <a:rPr lang="en-US" sz="2000" smtClean="0"/>
              <a:t>  {</a:t>
            </a:r>
          </a:p>
          <a:p>
            <a:pPr>
              <a:lnSpc>
                <a:spcPct val="90000"/>
              </a:lnSpc>
            </a:pPr>
            <a:r>
              <a:rPr lang="en-US" sz="2000" smtClean="0"/>
              <a:t>    printf( “Add Nodes     :\n”);</a:t>
            </a:r>
          </a:p>
          <a:p>
            <a:pPr>
              <a:lnSpc>
                <a:spcPct val="90000"/>
              </a:lnSpc>
            </a:pPr>
            <a:r>
              <a:rPr lang="en-US" sz="2000" smtClean="0"/>
              <a:t>    printf( “Delete Nodes  :\n”);</a:t>
            </a:r>
          </a:p>
          <a:p>
            <a:pPr>
              <a:lnSpc>
                <a:spcPct val="90000"/>
              </a:lnSpc>
            </a:pPr>
            <a:r>
              <a:rPr lang="en-US" sz="2000" smtClean="0"/>
              <a:t>    printf( “Exit                 :\n”);</a:t>
            </a:r>
          </a:p>
          <a:p>
            <a:pPr>
              <a:lnSpc>
                <a:spcPct val="90000"/>
              </a:lnSpc>
            </a:pPr>
            <a:r>
              <a:rPr lang="en-US" sz="2000" smtClean="0"/>
              <a:t>    menu = getchar( );</a:t>
            </a:r>
          </a:p>
          <a:p>
            <a:pPr>
              <a:lnSpc>
                <a:spcPct val="90000"/>
              </a:lnSpc>
            </a:pPr>
            <a:r>
              <a:rPr lang="en-US" sz="2000" smtClean="0"/>
              <a:t>   switch (menu)</a:t>
            </a:r>
          </a:p>
          <a:p>
            <a:pPr>
              <a:lnSpc>
                <a:spcPct val="90000"/>
              </a:lnSpc>
            </a:pPr>
            <a:r>
              <a:rPr lang="en-US" sz="2000" smtClean="0"/>
              <a:t> {</a:t>
            </a:r>
          </a:p>
          <a:p>
            <a:pPr>
              <a:lnSpc>
                <a:spcPct val="90000"/>
              </a:lnSpc>
            </a:pPr>
            <a:r>
              <a:rPr lang="en-US" sz="2000" smtClean="0"/>
              <a:t>   case ‘1’ : enq( );</a:t>
            </a:r>
          </a:p>
          <a:p>
            <a:pPr>
              <a:lnSpc>
                <a:spcPct val="90000"/>
              </a:lnSpc>
            </a:pPr>
            <a:r>
              <a:rPr lang="en-US" sz="2000" smtClean="0"/>
              <a:t>                   break;</a:t>
            </a:r>
          </a:p>
          <a:p>
            <a:pPr>
              <a:lnSpc>
                <a:spcPct val="90000"/>
              </a:lnSpc>
            </a:pPr>
            <a:r>
              <a:rPr lang="en-US" sz="2000" smtClean="0"/>
              <a:t>   case ‘2’ : deq( )</a:t>
            </a:r>
          </a:p>
          <a:p>
            <a:pPr>
              <a:lnSpc>
                <a:spcPct val="90000"/>
              </a:lnSpc>
            </a:pPr>
            <a:r>
              <a:rPr lang="en-US" sz="2000" smtClean="0"/>
              <a:t>                   break;</a:t>
            </a:r>
          </a:p>
          <a:p>
            <a:pPr>
              <a:lnSpc>
                <a:spcPct val="90000"/>
              </a:lnSpc>
            </a:pPr>
            <a:endParaRPr lang="en-US" sz="2000" smtClean="0"/>
          </a:p>
        </p:txBody>
      </p:sp>
      <p:sp>
        <p:nvSpPr>
          <p:cNvPr id="1667074" name="Rectangle 2"/>
          <p:cNvSpPr>
            <a:spLocks noGrp="1" noChangeArrowheads="1"/>
          </p:cNvSpPr>
          <p:nvPr>
            <p:ph type="title"/>
          </p:nvPr>
        </p:nvSpPr>
        <p:spPr/>
        <p:txBody>
          <a:bodyPr/>
          <a:lstStyle/>
          <a:p>
            <a:pPr fontAlgn="auto">
              <a:spcAft>
                <a:spcPts val="0"/>
              </a:spcAft>
              <a:defRPr/>
            </a:pPr>
            <a:r>
              <a:rPr lang="en-US"/>
              <a:t>Insertion into a Queue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p:txBody>
          <a:bodyPr/>
          <a:lstStyle/>
          <a:p>
            <a:r>
              <a:rPr lang="en-US" sz="2000" smtClean="0"/>
              <a:t>case ‘3’: exit( );</a:t>
            </a:r>
          </a:p>
          <a:p>
            <a:r>
              <a:rPr lang="en-US" sz="2000" smtClean="0"/>
              <a:t>               break;</a:t>
            </a:r>
          </a:p>
          <a:p>
            <a:r>
              <a:rPr lang="en-US" sz="2000" smtClean="0"/>
              <a:t>} /* end of switch */</a:t>
            </a:r>
          </a:p>
          <a:p>
            <a:pPr>
              <a:buFontTx/>
              <a:buNone/>
            </a:pPr>
            <a:r>
              <a:rPr lang="en-US" sz="2000" smtClean="0"/>
              <a:t>   } /* end of main( ) */</a:t>
            </a:r>
          </a:p>
          <a:p>
            <a:pPr>
              <a:buFontTx/>
              <a:buNone/>
            </a:pPr>
            <a:endParaRPr lang="en-US" sz="2000" smtClean="0"/>
          </a:p>
          <a:p>
            <a:pPr>
              <a:buFontTx/>
              <a:buNone/>
            </a:pPr>
            <a:endParaRPr lang="en-US" sz="2000" smtClean="0"/>
          </a:p>
          <a:p>
            <a:pPr>
              <a:buFontTx/>
              <a:buNone/>
            </a:pPr>
            <a:endParaRPr lang="en-US" sz="2000" smtClean="0"/>
          </a:p>
          <a:p>
            <a:pPr>
              <a:buFontTx/>
              <a:buNone/>
            </a:pPr>
            <a:endParaRPr lang="en-US" sz="2000" smtClean="0"/>
          </a:p>
          <a:p>
            <a:endParaRPr lang="en-US" sz="2000" smtClean="0"/>
          </a:p>
        </p:txBody>
      </p:sp>
      <p:sp>
        <p:nvSpPr>
          <p:cNvPr id="1668098" name="Rectangle 2"/>
          <p:cNvSpPr>
            <a:spLocks noGrp="1" noChangeArrowheads="1"/>
          </p:cNvSpPr>
          <p:nvPr>
            <p:ph type="title"/>
          </p:nvPr>
        </p:nvSpPr>
        <p:spPr/>
        <p:txBody>
          <a:bodyPr/>
          <a:lstStyle/>
          <a:p>
            <a:pPr fontAlgn="auto">
              <a:spcAft>
                <a:spcPts val="0"/>
              </a:spcAft>
              <a:defRPr/>
            </a:pPr>
            <a:r>
              <a:rPr lang="en-US"/>
              <a:t>Insertion into a Queue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idx="1"/>
          </p:nvPr>
        </p:nvSpPr>
        <p:spPr>
          <a:xfrm>
            <a:off x="609600" y="1219200"/>
            <a:ext cx="8153400" cy="4876800"/>
          </a:xfrm>
        </p:spPr>
        <p:txBody>
          <a:bodyPr/>
          <a:lstStyle/>
          <a:p>
            <a:pPr>
              <a:lnSpc>
                <a:spcPct val="80000"/>
              </a:lnSpc>
            </a:pPr>
            <a:r>
              <a:rPr lang="en-US" sz="1900" smtClean="0"/>
              <a:t>void enq( )	</a:t>
            </a:r>
          </a:p>
          <a:p>
            <a:pPr>
              <a:lnSpc>
                <a:spcPct val="80000"/>
              </a:lnSpc>
            </a:pPr>
            <a:r>
              <a:rPr lang="en-US" sz="1900" smtClean="0"/>
              <a:t>    {</a:t>
            </a:r>
          </a:p>
          <a:p>
            <a:pPr>
              <a:lnSpc>
                <a:spcPct val="80000"/>
              </a:lnSpc>
            </a:pPr>
            <a:r>
              <a:rPr lang="en-US" sz="1900" smtClean="0"/>
              <a:t>       struct queue *new;</a:t>
            </a:r>
          </a:p>
          <a:p>
            <a:pPr>
              <a:lnSpc>
                <a:spcPct val="80000"/>
              </a:lnSpc>
            </a:pPr>
            <a:r>
              <a:rPr lang="en-US" sz="1900" smtClean="0"/>
              <a:t>       new = getnode( );</a:t>
            </a:r>
          </a:p>
          <a:p>
            <a:pPr>
              <a:lnSpc>
                <a:spcPct val="80000"/>
              </a:lnSpc>
            </a:pPr>
            <a:r>
              <a:rPr lang="en-US" sz="1900" smtClean="0"/>
              <a:t>      if(queue_pointer-&gt;front= =queue_pointer-&gt;rear = = null)</a:t>
            </a:r>
          </a:p>
          <a:p>
            <a:pPr>
              <a:lnSpc>
                <a:spcPct val="80000"/>
              </a:lnSpc>
            </a:pPr>
            <a:r>
              <a:rPr lang="en-US" sz="1900" smtClean="0"/>
              <a:t>        {</a:t>
            </a:r>
          </a:p>
          <a:p>
            <a:pPr>
              <a:lnSpc>
                <a:spcPct val="80000"/>
              </a:lnSpc>
            </a:pPr>
            <a:r>
              <a:rPr lang="en-US" sz="1900" smtClean="0"/>
              <a:t>          queue_pointer-&gt;front = new;</a:t>
            </a:r>
          </a:p>
          <a:p>
            <a:pPr>
              <a:lnSpc>
                <a:spcPct val="80000"/>
              </a:lnSpc>
            </a:pPr>
            <a:r>
              <a:rPr lang="en-US" sz="1900" smtClean="0"/>
              <a:t>          queue_pointer-&gt;rear = new; </a:t>
            </a:r>
          </a:p>
          <a:p>
            <a:pPr>
              <a:lnSpc>
                <a:spcPct val="80000"/>
              </a:lnSpc>
            </a:pPr>
            <a:r>
              <a:rPr lang="en-US" sz="1900" smtClean="0"/>
              <a:t>        }</a:t>
            </a:r>
          </a:p>
          <a:p>
            <a:pPr>
              <a:lnSpc>
                <a:spcPct val="80000"/>
              </a:lnSpc>
            </a:pPr>
            <a:r>
              <a:rPr lang="en-US" sz="1900" smtClean="0"/>
              <a:t>       else</a:t>
            </a:r>
          </a:p>
          <a:p>
            <a:pPr>
              <a:lnSpc>
                <a:spcPct val="80000"/>
              </a:lnSpc>
            </a:pPr>
            <a:r>
              <a:rPr lang="en-US" sz="1900" smtClean="0"/>
              <a:t>        {</a:t>
            </a:r>
          </a:p>
          <a:p>
            <a:pPr>
              <a:lnSpc>
                <a:spcPct val="80000"/>
              </a:lnSpc>
            </a:pPr>
            <a:r>
              <a:rPr lang="en-US" sz="1900" smtClean="0"/>
              <a:t>          rear-&gt;next = new;</a:t>
            </a:r>
          </a:p>
          <a:p>
            <a:pPr>
              <a:lnSpc>
                <a:spcPct val="80000"/>
              </a:lnSpc>
            </a:pPr>
            <a:r>
              <a:rPr lang="en-US" sz="1900" smtClean="0"/>
              <a:t>          rear = new;</a:t>
            </a:r>
          </a:p>
          <a:p>
            <a:pPr>
              <a:lnSpc>
                <a:spcPct val="80000"/>
              </a:lnSpc>
            </a:pPr>
            <a:r>
              <a:rPr lang="en-US" sz="1900" smtClean="0"/>
              <a:t>        }</a:t>
            </a:r>
          </a:p>
          <a:p>
            <a:pPr>
              <a:lnSpc>
                <a:spcPct val="80000"/>
              </a:lnSpc>
            </a:pPr>
            <a:r>
              <a:rPr lang="en-US" sz="1900" smtClean="0"/>
              <a:t>     }</a:t>
            </a:r>
          </a:p>
        </p:txBody>
      </p:sp>
      <p:sp>
        <p:nvSpPr>
          <p:cNvPr id="1669122" name="Rectangle 2"/>
          <p:cNvSpPr>
            <a:spLocks noGrp="1" noChangeArrowheads="1"/>
          </p:cNvSpPr>
          <p:nvPr>
            <p:ph type="title"/>
          </p:nvPr>
        </p:nvSpPr>
        <p:spPr/>
        <p:txBody>
          <a:bodyPr/>
          <a:lstStyle/>
          <a:p>
            <a:pPr fontAlgn="auto">
              <a:spcAft>
                <a:spcPts val="0"/>
              </a:spcAft>
              <a:defRPr/>
            </a:pPr>
            <a:r>
              <a:rPr lang="en-US"/>
              <a:t>Insertion into a Queue</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idx="1"/>
          </p:nvPr>
        </p:nvSpPr>
        <p:spPr/>
        <p:txBody>
          <a:bodyPr/>
          <a:lstStyle/>
          <a:p>
            <a:r>
              <a:rPr lang="en-US" sz="2000" smtClean="0"/>
              <a:t>struct queue * makenode()</a:t>
            </a:r>
          </a:p>
          <a:p>
            <a:r>
              <a:rPr lang="en-US" sz="2000" smtClean="0"/>
              <a:t>   {</a:t>
            </a:r>
          </a:p>
          <a:p>
            <a:r>
              <a:rPr lang="en-US" sz="2000" smtClean="0"/>
              <a:t>    struct queue *new;</a:t>
            </a:r>
          </a:p>
          <a:p>
            <a:r>
              <a:rPr lang="en-US" sz="2000" smtClean="0"/>
              <a:t>    new=(struct queue *)  malloc(sizeof(struct(queue));     </a:t>
            </a:r>
          </a:p>
          <a:p>
            <a:r>
              <a:rPr lang="en-US" sz="2000" smtClean="0"/>
              <a:t>    scanf("%d",&amp;new-&gt;info);  </a:t>
            </a:r>
          </a:p>
          <a:p>
            <a:r>
              <a:rPr lang="en-US" sz="2000" smtClean="0"/>
              <a:t>    new-&gt;next = NULL;</a:t>
            </a:r>
          </a:p>
          <a:p>
            <a:r>
              <a:rPr lang="en-US" sz="2000" smtClean="0"/>
              <a:t>    return(new);</a:t>
            </a:r>
          </a:p>
          <a:p>
            <a:r>
              <a:rPr lang="en-US" sz="2000" smtClean="0"/>
              <a:t>   }</a:t>
            </a:r>
          </a:p>
          <a:p>
            <a:endParaRPr lang="en-US" sz="2000" smtClean="0"/>
          </a:p>
        </p:txBody>
      </p:sp>
      <p:sp>
        <p:nvSpPr>
          <p:cNvPr id="1674242" name="Rectangle 2"/>
          <p:cNvSpPr>
            <a:spLocks noGrp="1" noChangeArrowheads="1"/>
          </p:cNvSpPr>
          <p:nvPr>
            <p:ph type="title"/>
          </p:nvPr>
        </p:nvSpPr>
        <p:spPr/>
        <p:txBody>
          <a:bodyPr/>
          <a:lstStyle/>
          <a:p>
            <a:pPr fontAlgn="auto">
              <a:spcAft>
                <a:spcPts val="0"/>
              </a:spcAft>
              <a:defRPr/>
            </a:pPr>
            <a:r>
              <a:rPr lang="en-US"/>
              <a:t>Creating a Node on a Queue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7" name="Rectangle 3"/>
          <p:cNvSpPr>
            <a:spLocks noGrp="1" noChangeArrowheads="1"/>
          </p:cNvSpPr>
          <p:nvPr>
            <p:ph idx="1"/>
          </p:nvPr>
        </p:nvSpPr>
        <p:spPr/>
        <p:txBody>
          <a:bodyPr>
            <a:normAutofit fontScale="92500" lnSpcReduction="20000"/>
          </a:bodyPr>
          <a:lstStyle/>
          <a:p>
            <a:pPr marL="365760" indent="-256032" fontAlgn="auto">
              <a:spcAft>
                <a:spcPts val="0"/>
              </a:spcAft>
              <a:buFont typeface="Wingdings 3"/>
              <a:buChar char=""/>
              <a:defRPr/>
            </a:pPr>
            <a:r>
              <a:rPr lang="en-US"/>
              <a:t>is a run-time concept</a:t>
            </a:r>
          </a:p>
          <a:p>
            <a:pPr marL="365760" indent="-256032" fontAlgn="auto">
              <a:spcAft>
                <a:spcPts val="0"/>
              </a:spcAft>
              <a:buFont typeface="Wingdings 3"/>
              <a:buChar char=""/>
              <a:defRPr/>
            </a:pPr>
            <a:endParaRPr lang="en-US"/>
          </a:p>
          <a:p>
            <a:pPr marL="365760" indent="-256032" fontAlgn="auto">
              <a:spcAft>
                <a:spcPts val="0"/>
              </a:spcAft>
              <a:buFont typeface="Wingdings 3"/>
              <a:buChar char=""/>
              <a:defRPr/>
            </a:pPr>
            <a:r>
              <a:rPr lang="en-US"/>
              <a:t>period of time during which a variable has memory space associated with it</a:t>
            </a:r>
          </a:p>
          <a:p>
            <a:pPr marL="621792" lvl="1" fontAlgn="auto">
              <a:spcBef>
                <a:spcPts val="324"/>
              </a:spcBef>
              <a:spcAft>
                <a:spcPts val="0"/>
              </a:spcAft>
              <a:buFont typeface="Verdana"/>
              <a:buChar char="◦"/>
              <a:defRPr/>
            </a:pPr>
            <a:r>
              <a:rPr lang="en-US"/>
              <a:t>begins when space is allocated</a:t>
            </a:r>
          </a:p>
          <a:p>
            <a:pPr marL="621792" lvl="1" fontAlgn="auto">
              <a:spcBef>
                <a:spcPts val="324"/>
              </a:spcBef>
              <a:spcAft>
                <a:spcPts val="0"/>
              </a:spcAft>
              <a:buFont typeface="Verdana"/>
              <a:buChar char="◦"/>
              <a:defRPr/>
            </a:pPr>
            <a:r>
              <a:rPr lang="en-US"/>
              <a:t>ends when space is de-allocated </a:t>
            </a:r>
          </a:p>
          <a:p>
            <a:pPr marL="365760" indent="-256032" fontAlgn="auto">
              <a:spcAft>
                <a:spcPts val="0"/>
              </a:spcAft>
              <a:buFont typeface="Wingdings 3"/>
              <a:buChar char=""/>
              <a:defRPr/>
            </a:pPr>
            <a:endParaRPr lang="en-US"/>
          </a:p>
          <a:p>
            <a:pPr marL="365760" indent="-256032" fontAlgn="auto">
              <a:spcAft>
                <a:spcPts val="0"/>
              </a:spcAft>
              <a:buFont typeface="Wingdings 3"/>
              <a:buChar char=""/>
              <a:defRPr/>
            </a:pPr>
            <a:r>
              <a:rPr lang="en-US"/>
              <a:t>three categories of "lifetime"</a:t>
            </a:r>
          </a:p>
          <a:p>
            <a:pPr marL="621792" lvl="1" fontAlgn="auto">
              <a:spcBef>
                <a:spcPts val="324"/>
              </a:spcBef>
              <a:spcAft>
                <a:spcPts val="0"/>
              </a:spcAft>
              <a:buFont typeface="Verdana"/>
              <a:buChar char="◦"/>
              <a:defRPr/>
            </a:pPr>
            <a:r>
              <a:rPr lang="en-US"/>
              <a:t>static - start to end of program execution</a:t>
            </a:r>
          </a:p>
          <a:p>
            <a:pPr marL="621792" lvl="1" fontAlgn="auto">
              <a:spcBef>
                <a:spcPts val="324"/>
              </a:spcBef>
              <a:spcAft>
                <a:spcPts val="0"/>
              </a:spcAft>
              <a:buFont typeface="Verdana"/>
              <a:buChar char="◦"/>
              <a:defRPr/>
            </a:pPr>
            <a:r>
              <a:rPr lang="en-US"/>
              <a:t>automatic (stack) - start to end of declaring function's execution</a:t>
            </a:r>
          </a:p>
          <a:p>
            <a:pPr marL="621792" lvl="1" fontAlgn="auto">
              <a:spcBef>
                <a:spcPts val="324"/>
              </a:spcBef>
              <a:spcAft>
                <a:spcPts val="0"/>
              </a:spcAft>
              <a:buFont typeface="Verdana"/>
              <a:buChar char="◦"/>
              <a:defRPr/>
            </a:pPr>
            <a:r>
              <a:rPr lang="en-US"/>
              <a:t>heap (variable declared dynamic at runtime, and also de-allocated dynamically at runtime.</a:t>
            </a:r>
          </a:p>
        </p:txBody>
      </p:sp>
      <p:sp>
        <p:nvSpPr>
          <p:cNvPr id="1583106" name="Rectangle 2"/>
          <p:cNvSpPr>
            <a:spLocks noGrp="1" noChangeArrowheads="1"/>
          </p:cNvSpPr>
          <p:nvPr>
            <p:ph type="title"/>
          </p:nvPr>
        </p:nvSpPr>
        <p:spPr/>
        <p:txBody>
          <a:bodyPr/>
          <a:lstStyle/>
          <a:p>
            <a:pPr fontAlgn="auto">
              <a:spcAft>
                <a:spcPts val="0"/>
              </a:spcAft>
              <a:defRPr/>
            </a:pPr>
            <a:r>
              <a:rPr lang="en-US"/>
              <a:t>Lifetime Of A Variable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p:txBody>
          <a:bodyPr/>
          <a:lstStyle/>
          <a:p>
            <a:endParaRPr lang="en-US" smtClean="0"/>
          </a:p>
        </p:txBody>
      </p:sp>
      <p:sp>
        <p:nvSpPr>
          <p:cNvPr id="1671170" name="Rectangle 2"/>
          <p:cNvSpPr>
            <a:spLocks noGrp="1" noChangeArrowheads="1"/>
          </p:cNvSpPr>
          <p:nvPr>
            <p:ph type="title"/>
          </p:nvPr>
        </p:nvSpPr>
        <p:spPr/>
        <p:txBody>
          <a:bodyPr/>
          <a:lstStyle/>
          <a:p>
            <a:pPr fontAlgn="auto">
              <a:spcAft>
                <a:spcPts val="0"/>
              </a:spcAft>
              <a:defRPr/>
            </a:pPr>
            <a:r>
              <a:rPr lang="en-US"/>
              <a:t>Insertion into a Queue</a:t>
            </a:r>
          </a:p>
        </p:txBody>
      </p:sp>
      <p:grpSp>
        <p:nvGrpSpPr>
          <p:cNvPr id="88068" name="Group 4"/>
          <p:cNvGrpSpPr>
            <a:grpSpLocks/>
          </p:cNvGrpSpPr>
          <p:nvPr/>
        </p:nvGrpSpPr>
        <p:grpSpPr bwMode="auto">
          <a:xfrm>
            <a:off x="1371600" y="2209800"/>
            <a:ext cx="6477000" cy="3048000"/>
            <a:chOff x="2061" y="3964"/>
            <a:chExt cx="9360" cy="3060"/>
          </a:xfrm>
        </p:grpSpPr>
        <p:sp>
          <p:nvSpPr>
            <p:cNvPr id="88069" name="Text Box 5"/>
            <p:cNvSpPr txBox="1">
              <a:spLocks noChangeArrowheads="1"/>
            </p:cNvSpPr>
            <p:nvPr/>
          </p:nvSpPr>
          <p:spPr bwMode="auto">
            <a:xfrm>
              <a:off x="9261" y="3964"/>
              <a:ext cx="2160" cy="900"/>
            </a:xfrm>
            <a:prstGeom prst="rect">
              <a:avLst/>
            </a:prstGeom>
            <a:solidFill>
              <a:srgbClr val="FFFFFF"/>
            </a:solidFill>
            <a:ln w="9525">
              <a:noFill/>
              <a:miter lim="800000"/>
              <a:headEnd/>
              <a:tailEnd/>
            </a:ln>
          </p:spPr>
          <p:txBody>
            <a:bodyPr/>
            <a:lstStyle/>
            <a:p>
              <a:pPr algn="ctr"/>
              <a:r>
                <a:rPr lang="en-US" sz="1200"/>
                <a:t>New node inserted at rear of queue</a:t>
              </a:r>
              <a:endParaRPr lang="en-US" sz="2400"/>
            </a:p>
          </p:txBody>
        </p:sp>
        <p:grpSp>
          <p:nvGrpSpPr>
            <p:cNvPr id="88070" name="Group 6"/>
            <p:cNvGrpSpPr>
              <a:grpSpLocks/>
            </p:cNvGrpSpPr>
            <p:nvPr/>
          </p:nvGrpSpPr>
          <p:grpSpPr bwMode="auto">
            <a:xfrm>
              <a:off x="2061" y="4324"/>
              <a:ext cx="9180" cy="2700"/>
              <a:chOff x="2061" y="4324"/>
              <a:chExt cx="9180" cy="2700"/>
            </a:xfrm>
          </p:grpSpPr>
          <p:sp>
            <p:nvSpPr>
              <p:cNvPr id="88071" name="Text Box 7"/>
              <p:cNvSpPr txBox="1">
                <a:spLocks noChangeArrowheads="1"/>
              </p:cNvSpPr>
              <p:nvPr/>
            </p:nvSpPr>
            <p:spPr bwMode="auto">
              <a:xfrm>
                <a:off x="8361" y="5764"/>
                <a:ext cx="900" cy="360"/>
              </a:xfrm>
              <a:prstGeom prst="rect">
                <a:avLst/>
              </a:prstGeom>
              <a:solidFill>
                <a:srgbClr val="FFFFFF"/>
              </a:solidFill>
              <a:ln w="9525">
                <a:noFill/>
                <a:miter lim="800000"/>
                <a:headEnd/>
                <a:tailEnd/>
              </a:ln>
            </p:spPr>
            <p:txBody>
              <a:bodyPr/>
              <a:lstStyle/>
              <a:p>
                <a:pPr algn="ctr"/>
                <a:r>
                  <a:rPr lang="en-US" sz="1200"/>
                  <a:t>next</a:t>
                </a:r>
                <a:endParaRPr lang="en-US" sz="2400"/>
              </a:p>
            </p:txBody>
          </p:sp>
          <p:sp>
            <p:nvSpPr>
              <p:cNvPr id="88072" name="Text Box 8"/>
              <p:cNvSpPr txBox="1">
                <a:spLocks noChangeArrowheads="1"/>
              </p:cNvSpPr>
              <p:nvPr/>
            </p:nvSpPr>
            <p:spPr bwMode="auto">
              <a:xfrm>
                <a:off x="6021" y="5764"/>
                <a:ext cx="900" cy="360"/>
              </a:xfrm>
              <a:prstGeom prst="rect">
                <a:avLst/>
              </a:prstGeom>
              <a:solidFill>
                <a:srgbClr val="FFFFFF"/>
              </a:solidFill>
              <a:ln w="9525">
                <a:noFill/>
                <a:miter lim="800000"/>
                <a:headEnd/>
                <a:tailEnd/>
              </a:ln>
            </p:spPr>
            <p:txBody>
              <a:bodyPr/>
              <a:lstStyle/>
              <a:p>
                <a:pPr algn="ctr"/>
                <a:r>
                  <a:rPr lang="en-US" sz="1200"/>
                  <a:t>next</a:t>
                </a:r>
                <a:endParaRPr lang="en-US" sz="2400"/>
              </a:p>
            </p:txBody>
          </p:sp>
          <p:sp>
            <p:nvSpPr>
              <p:cNvPr id="88073" name="Text Box 9"/>
              <p:cNvSpPr txBox="1">
                <a:spLocks noChangeArrowheads="1"/>
              </p:cNvSpPr>
              <p:nvPr/>
            </p:nvSpPr>
            <p:spPr bwMode="auto">
              <a:xfrm>
                <a:off x="3861" y="5764"/>
                <a:ext cx="900" cy="360"/>
              </a:xfrm>
              <a:prstGeom prst="rect">
                <a:avLst/>
              </a:prstGeom>
              <a:solidFill>
                <a:srgbClr val="FFFFFF"/>
              </a:solidFill>
              <a:ln w="9525">
                <a:noFill/>
                <a:miter lim="800000"/>
                <a:headEnd/>
                <a:tailEnd/>
              </a:ln>
            </p:spPr>
            <p:txBody>
              <a:bodyPr/>
              <a:lstStyle/>
              <a:p>
                <a:pPr algn="ctr"/>
                <a:r>
                  <a:rPr lang="en-US" sz="1200"/>
                  <a:t>next</a:t>
                </a:r>
                <a:endParaRPr lang="en-US" sz="2400"/>
              </a:p>
            </p:txBody>
          </p:sp>
          <p:sp>
            <p:nvSpPr>
              <p:cNvPr id="88074" name="Oval 10"/>
              <p:cNvSpPr>
                <a:spLocks noChangeArrowheads="1"/>
              </p:cNvSpPr>
              <p:nvPr/>
            </p:nvSpPr>
            <p:spPr bwMode="auto">
              <a:xfrm>
                <a:off x="9621" y="4684"/>
                <a:ext cx="1620" cy="1440"/>
              </a:xfrm>
              <a:prstGeom prst="ellipse">
                <a:avLst/>
              </a:prstGeom>
              <a:solidFill>
                <a:srgbClr val="FFFFFF"/>
              </a:solidFill>
              <a:ln w="9525">
                <a:solidFill>
                  <a:srgbClr val="000000"/>
                </a:solidFill>
                <a:prstDash val="dash"/>
                <a:round/>
                <a:headEnd/>
                <a:tailEnd/>
              </a:ln>
            </p:spPr>
            <p:txBody>
              <a:bodyPr/>
              <a:lstStyle/>
              <a:p>
                <a:endParaRPr lang="en-US"/>
              </a:p>
            </p:txBody>
          </p:sp>
          <p:grpSp>
            <p:nvGrpSpPr>
              <p:cNvPr id="88075" name="Group 11"/>
              <p:cNvGrpSpPr>
                <a:grpSpLocks/>
              </p:cNvGrpSpPr>
              <p:nvPr/>
            </p:nvGrpSpPr>
            <p:grpSpPr bwMode="auto">
              <a:xfrm>
                <a:off x="2061" y="4324"/>
                <a:ext cx="7200" cy="1440"/>
                <a:chOff x="3141" y="724"/>
                <a:chExt cx="7200" cy="1440"/>
              </a:xfrm>
            </p:grpSpPr>
            <p:sp>
              <p:nvSpPr>
                <p:cNvPr id="88080" name="Text Box 12"/>
                <p:cNvSpPr txBox="1">
                  <a:spLocks noChangeArrowheads="1"/>
                </p:cNvSpPr>
                <p:nvPr/>
              </p:nvSpPr>
              <p:spPr bwMode="auto">
                <a:xfrm>
                  <a:off x="8541" y="724"/>
                  <a:ext cx="900" cy="360"/>
                </a:xfrm>
                <a:prstGeom prst="rect">
                  <a:avLst/>
                </a:prstGeom>
                <a:solidFill>
                  <a:srgbClr val="FFFFFF"/>
                </a:solidFill>
                <a:ln w="9525">
                  <a:noFill/>
                  <a:miter lim="800000"/>
                  <a:headEnd/>
                  <a:tailEnd/>
                </a:ln>
              </p:spPr>
              <p:txBody>
                <a:bodyPr/>
                <a:lstStyle/>
                <a:p>
                  <a:r>
                    <a:rPr lang="en-US" sz="1200"/>
                    <a:t>rear</a:t>
                  </a:r>
                  <a:endParaRPr lang="en-US" sz="2400"/>
                </a:p>
              </p:txBody>
            </p:sp>
            <p:sp>
              <p:nvSpPr>
                <p:cNvPr id="88081" name="Text Box 13"/>
                <p:cNvSpPr txBox="1">
                  <a:spLocks noChangeArrowheads="1"/>
                </p:cNvSpPr>
                <p:nvPr/>
              </p:nvSpPr>
              <p:spPr bwMode="auto">
                <a:xfrm>
                  <a:off x="3141" y="1624"/>
                  <a:ext cx="900" cy="360"/>
                </a:xfrm>
                <a:prstGeom prst="rect">
                  <a:avLst/>
                </a:prstGeom>
                <a:solidFill>
                  <a:srgbClr val="FFFFFF"/>
                </a:solidFill>
                <a:ln w="9525">
                  <a:noFill/>
                  <a:miter lim="800000"/>
                  <a:headEnd/>
                  <a:tailEnd/>
                </a:ln>
              </p:spPr>
              <p:txBody>
                <a:bodyPr/>
                <a:lstStyle/>
                <a:p>
                  <a:r>
                    <a:rPr lang="en-US" sz="1200"/>
                    <a:t>front</a:t>
                  </a:r>
                  <a:endParaRPr lang="en-US" sz="2400"/>
                </a:p>
              </p:txBody>
            </p:sp>
            <p:sp>
              <p:nvSpPr>
                <p:cNvPr id="88082" name="Rectangle 14"/>
                <p:cNvSpPr>
                  <a:spLocks noChangeArrowheads="1"/>
                </p:cNvSpPr>
                <p:nvPr/>
              </p:nvSpPr>
              <p:spPr bwMode="auto">
                <a:xfrm>
                  <a:off x="4041" y="1624"/>
                  <a:ext cx="1800" cy="540"/>
                </a:xfrm>
                <a:prstGeom prst="rect">
                  <a:avLst/>
                </a:prstGeom>
                <a:solidFill>
                  <a:srgbClr val="FFFFFF"/>
                </a:solidFill>
                <a:ln w="9525">
                  <a:solidFill>
                    <a:srgbClr val="000000"/>
                  </a:solidFill>
                  <a:miter lim="800000"/>
                  <a:headEnd/>
                  <a:tailEnd/>
                </a:ln>
              </p:spPr>
              <p:txBody>
                <a:bodyPr/>
                <a:lstStyle/>
                <a:p>
                  <a:r>
                    <a:rPr lang="en-US" sz="1200"/>
                    <a:t>   2</a:t>
                  </a:r>
                  <a:endParaRPr lang="en-US" sz="2400"/>
                </a:p>
              </p:txBody>
            </p:sp>
            <p:sp>
              <p:nvSpPr>
                <p:cNvPr id="88083" name="Rectangle 15"/>
                <p:cNvSpPr>
                  <a:spLocks noChangeArrowheads="1"/>
                </p:cNvSpPr>
                <p:nvPr/>
              </p:nvSpPr>
              <p:spPr bwMode="auto">
                <a:xfrm>
                  <a:off x="6201" y="1624"/>
                  <a:ext cx="1800" cy="540"/>
                </a:xfrm>
                <a:prstGeom prst="rect">
                  <a:avLst/>
                </a:prstGeom>
                <a:solidFill>
                  <a:srgbClr val="FFFFFF"/>
                </a:solidFill>
                <a:ln w="9525">
                  <a:solidFill>
                    <a:srgbClr val="000000"/>
                  </a:solidFill>
                  <a:miter lim="800000"/>
                  <a:headEnd/>
                  <a:tailEnd/>
                </a:ln>
              </p:spPr>
              <p:txBody>
                <a:bodyPr/>
                <a:lstStyle/>
                <a:p>
                  <a:r>
                    <a:rPr lang="en-US" sz="1200"/>
                    <a:t>   4</a:t>
                  </a:r>
                  <a:endParaRPr lang="en-US" sz="2400"/>
                </a:p>
              </p:txBody>
            </p:sp>
            <p:sp>
              <p:nvSpPr>
                <p:cNvPr id="88084" name="Rectangle 16"/>
                <p:cNvSpPr>
                  <a:spLocks noChangeArrowheads="1"/>
                </p:cNvSpPr>
                <p:nvPr/>
              </p:nvSpPr>
              <p:spPr bwMode="auto">
                <a:xfrm>
                  <a:off x="8541" y="1624"/>
                  <a:ext cx="1800" cy="540"/>
                </a:xfrm>
                <a:prstGeom prst="rect">
                  <a:avLst/>
                </a:prstGeom>
                <a:solidFill>
                  <a:srgbClr val="FFFFFF"/>
                </a:solidFill>
                <a:ln w="9525">
                  <a:solidFill>
                    <a:srgbClr val="000000"/>
                  </a:solidFill>
                  <a:miter lim="800000"/>
                  <a:headEnd/>
                  <a:tailEnd/>
                </a:ln>
              </p:spPr>
              <p:txBody>
                <a:bodyPr/>
                <a:lstStyle/>
                <a:p>
                  <a:r>
                    <a:rPr lang="en-US" sz="1200"/>
                    <a:t>   7</a:t>
                  </a:r>
                  <a:endParaRPr lang="en-US" sz="2400"/>
                </a:p>
              </p:txBody>
            </p:sp>
            <p:sp>
              <p:nvSpPr>
                <p:cNvPr id="88085" name="Line 17"/>
                <p:cNvSpPr>
                  <a:spLocks noChangeShapeType="1"/>
                </p:cNvSpPr>
                <p:nvPr/>
              </p:nvSpPr>
              <p:spPr bwMode="auto">
                <a:xfrm>
                  <a:off x="4941" y="1624"/>
                  <a:ext cx="0" cy="540"/>
                </a:xfrm>
                <a:prstGeom prst="line">
                  <a:avLst/>
                </a:prstGeom>
                <a:noFill/>
                <a:ln w="9525">
                  <a:solidFill>
                    <a:srgbClr val="000000"/>
                  </a:solidFill>
                  <a:round/>
                  <a:headEnd/>
                  <a:tailEnd/>
                </a:ln>
              </p:spPr>
              <p:txBody>
                <a:bodyPr/>
                <a:lstStyle/>
                <a:p>
                  <a:endParaRPr lang="en-US"/>
                </a:p>
              </p:txBody>
            </p:sp>
            <p:sp>
              <p:nvSpPr>
                <p:cNvPr id="88086" name="Line 18"/>
                <p:cNvSpPr>
                  <a:spLocks noChangeShapeType="1"/>
                </p:cNvSpPr>
                <p:nvPr/>
              </p:nvSpPr>
              <p:spPr bwMode="auto">
                <a:xfrm>
                  <a:off x="7101" y="1624"/>
                  <a:ext cx="0" cy="540"/>
                </a:xfrm>
                <a:prstGeom prst="line">
                  <a:avLst/>
                </a:prstGeom>
                <a:noFill/>
                <a:ln w="9525">
                  <a:solidFill>
                    <a:srgbClr val="000000"/>
                  </a:solidFill>
                  <a:round/>
                  <a:headEnd/>
                  <a:tailEnd/>
                </a:ln>
              </p:spPr>
              <p:txBody>
                <a:bodyPr/>
                <a:lstStyle/>
                <a:p>
                  <a:endParaRPr lang="en-US"/>
                </a:p>
              </p:txBody>
            </p:sp>
            <p:sp>
              <p:nvSpPr>
                <p:cNvPr id="88087" name="Line 19"/>
                <p:cNvSpPr>
                  <a:spLocks noChangeShapeType="1"/>
                </p:cNvSpPr>
                <p:nvPr/>
              </p:nvSpPr>
              <p:spPr bwMode="auto">
                <a:xfrm>
                  <a:off x="9441" y="1624"/>
                  <a:ext cx="0" cy="540"/>
                </a:xfrm>
                <a:prstGeom prst="line">
                  <a:avLst/>
                </a:prstGeom>
                <a:noFill/>
                <a:ln w="9525">
                  <a:solidFill>
                    <a:srgbClr val="000000"/>
                  </a:solidFill>
                  <a:round/>
                  <a:headEnd/>
                  <a:tailEnd/>
                </a:ln>
              </p:spPr>
              <p:txBody>
                <a:bodyPr/>
                <a:lstStyle/>
                <a:p>
                  <a:endParaRPr lang="en-US"/>
                </a:p>
              </p:txBody>
            </p:sp>
            <p:sp>
              <p:nvSpPr>
                <p:cNvPr id="88088" name="Line 20"/>
                <p:cNvSpPr>
                  <a:spLocks noChangeShapeType="1"/>
                </p:cNvSpPr>
                <p:nvPr/>
              </p:nvSpPr>
              <p:spPr bwMode="auto">
                <a:xfrm>
                  <a:off x="3141" y="1984"/>
                  <a:ext cx="900" cy="0"/>
                </a:xfrm>
                <a:prstGeom prst="line">
                  <a:avLst/>
                </a:prstGeom>
                <a:noFill/>
                <a:ln w="9525">
                  <a:solidFill>
                    <a:srgbClr val="000000"/>
                  </a:solidFill>
                  <a:round/>
                  <a:headEnd/>
                  <a:tailEnd type="triangle" w="med" len="med"/>
                </a:ln>
              </p:spPr>
              <p:txBody>
                <a:bodyPr/>
                <a:lstStyle/>
                <a:p>
                  <a:endParaRPr lang="en-US"/>
                </a:p>
              </p:txBody>
            </p:sp>
            <p:sp>
              <p:nvSpPr>
                <p:cNvPr id="88089" name="Line 21"/>
                <p:cNvSpPr>
                  <a:spLocks noChangeShapeType="1"/>
                </p:cNvSpPr>
                <p:nvPr/>
              </p:nvSpPr>
              <p:spPr bwMode="auto">
                <a:xfrm>
                  <a:off x="8901" y="1084"/>
                  <a:ext cx="0" cy="540"/>
                </a:xfrm>
                <a:prstGeom prst="line">
                  <a:avLst/>
                </a:prstGeom>
                <a:noFill/>
                <a:ln w="9525">
                  <a:solidFill>
                    <a:srgbClr val="000000"/>
                  </a:solidFill>
                  <a:round/>
                  <a:headEnd/>
                  <a:tailEnd type="triangle" w="med" len="med"/>
                </a:ln>
              </p:spPr>
              <p:txBody>
                <a:bodyPr/>
                <a:lstStyle/>
                <a:p>
                  <a:endParaRPr lang="en-US"/>
                </a:p>
              </p:txBody>
            </p:sp>
            <p:sp>
              <p:nvSpPr>
                <p:cNvPr id="88090" name="Line 22"/>
                <p:cNvSpPr>
                  <a:spLocks noChangeShapeType="1"/>
                </p:cNvSpPr>
                <p:nvPr/>
              </p:nvSpPr>
              <p:spPr bwMode="auto">
                <a:xfrm>
                  <a:off x="5841" y="1804"/>
                  <a:ext cx="360" cy="0"/>
                </a:xfrm>
                <a:prstGeom prst="line">
                  <a:avLst/>
                </a:prstGeom>
                <a:noFill/>
                <a:ln w="9525">
                  <a:solidFill>
                    <a:srgbClr val="000000"/>
                  </a:solidFill>
                  <a:round/>
                  <a:headEnd/>
                  <a:tailEnd type="triangle" w="med" len="med"/>
                </a:ln>
              </p:spPr>
              <p:txBody>
                <a:bodyPr/>
                <a:lstStyle/>
                <a:p>
                  <a:endParaRPr lang="en-US"/>
                </a:p>
              </p:txBody>
            </p:sp>
            <p:sp>
              <p:nvSpPr>
                <p:cNvPr id="88091" name="Line 23"/>
                <p:cNvSpPr>
                  <a:spLocks noChangeShapeType="1"/>
                </p:cNvSpPr>
                <p:nvPr/>
              </p:nvSpPr>
              <p:spPr bwMode="auto">
                <a:xfrm>
                  <a:off x="8001" y="1804"/>
                  <a:ext cx="540" cy="0"/>
                </a:xfrm>
                <a:prstGeom prst="line">
                  <a:avLst/>
                </a:prstGeom>
                <a:noFill/>
                <a:ln w="9525">
                  <a:solidFill>
                    <a:srgbClr val="000000"/>
                  </a:solidFill>
                  <a:round/>
                  <a:headEnd/>
                  <a:tailEnd type="triangle" w="med" len="med"/>
                </a:ln>
              </p:spPr>
              <p:txBody>
                <a:bodyPr/>
                <a:lstStyle/>
                <a:p>
                  <a:endParaRPr lang="en-US"/>
                </a:p>
              </p:txBody>
            </p:sp>
          </p:grpSp>
          <p:sp>
            <p:nvSpPr>
              <p:cNvPr id="88076" name="Rectangle 24"/>
              <p:cNvSpPr>
                <a:spLocks noChangeArrowheads="1"/>
              </p:cNvSpPr>
              <p:nvPr/>
            </p:nvSpPr>
            <p:spPr bwMode="auto">
              <a:xfrm>
                <a:off x="9801" y="5224"/>
                <a:ext cx="1260" cy="540"/>
              </a:xfrm>
              <a:prstGeom prst="rect">
                <a:avLst/>
              </a:prstGeom>
              <a:solidFill>
                <a:srgbClr val="FFFFFF"/>
              </a:solidFill>
              <a:ln w="9525">
                <a:solidFill>
                  <a:srgbClr val="000000"/>
                </a:solidFill>
                <a:miter lim="800000"/>
                <a:headEnd/>
                <a:tailEnd/>
              </a:ln>
            </p:spPr>
            <p:txBody>
              <a:bodyPr/>
              <a:lstStyle/>
              <a:p>
                <a:r>
                  <a:rPr lang="en-US" sz="1200"/>
                  <a:t> 8</a:t>
                </a:r>
                <a:endParaRPr lang="en-US" sz="2400"/>
              </a:p>
            </p:txBody>
          </p:sp>
          <p:sp>
            <p:nvSpPr>
              <p:cNvPr id="88077" name="Text Box 25"/>
              <p:cNvSpPr txBox="1">
                <a:spLocks noChangeArrowheads="1"/>
              </p:cNvSpPr>
              <p:nvPr/>
            </p:nvSpPr>
            <p:spPr bwMode="auto">
              <a:xfrm>
                <a:off x="9261" y="6484"/>
                <a:ext cx="1440" cy="540"/>
              </a:xfrm>
              <a:prstGeom prst="rect">
                <a:avLst/>
              </a:prstGeom>
              <a:solidFill>
                <a:srgbClr val="FFFFFF"/>
              </a:solidFill>
              <a:ln w="9525">
                <a:noFill/>
                <a:miter lim="800000"/>
                <a:headEnd/>
                <a:tailEnd/>
              </a:ln>
            </p:spPr>
            <p:txBody>
              <a:bodyPr/>
              <a:lstStyle/>
              <a:p>
                <a:pPr algn="ctr"/>
                <a:r>
                  <a:rPr lang="en-US" sz="1000" b="1"/>
                  <a:t>New </a:t>
                </a:r>
                <a:endParaRPr lang="en-US" sz="2400"/>
              </a:p>
            </p:txBody>
          </p:sp>
          <p:sp>
            <p:nvSpPr>
              <p:cNvPr id="88078" name="Line 26"/>
              <p:cNvSpPr>
                <a:spLocks noChangeShapeType="1"/>
              </p:cNvSpPr>
              <p:nvPr/>
            </p:nvSpPr>
            <p:spPr bwMode="auto">
              <a:xfrm flipV="1">
                <a:off x="9981" y="5764"/>
                <a:ext cx="0" cy="720"/>
              </a:xfrm>
              <a:prstGeom prst="line">
                <a:avLst/>
              </a:prstGeom>
              <a:noFill/>
              <a:ln w="9525">
                <a:solidFill>
                  <a:srgbClr val="000000"/>
                </a:solidFill>
                <a:round/>
                <a:headEnd/>
                <a:tailEnd type="triangle" w="med" len="med"/>
              </a:ln>
            </p:spPr>
            <p:txBody>
              <a:bodyPr/>
              <a:lstStyle/>
              <a:p>
                <a:endParaRPr lang="en-US"/>
              </a:p>
            </p:txBody>
          </p:sp>
          <p:sp>
            <p:nvSpPr>
              <p:cNvPr id="88079" name="Line 27"/>
              <p:cNvSpPr>
                <a:spLocks noChangeShapeType="1"/>
              </p:cNvSpPr>
              <p:nvPr/>
            </p:nvSpPr>
            <p:spPr bwMode="auto">
              <a:xfrm>
                <a:off x="10341" y="5224"/>
                <a:ext cx="0" cy="540"/>
              </a:xfrm>
              <a:prstGeom prst="line">
                <a:avLst/>
              </a:prstGeom>
              <a:noFill/>
              <a:ln w="9525">
                <a:solidFill>
                  <a:srgbClr val="000000"/>
                </a:solidFill>
                <a:round/>
                <a:headEnd/>
                <a:tailEnd/>
              </a:ln>
            </p:spPr>
            <p:txBody>
              <a:bodyPr/>
              <a:lstStyle/>
              <a:p>
                <a:endParaRPr lang="en-US"/>
              </a:p>
            </p:txBody>
          </p:sp>
        </p:gr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idx="1"/>
          </p:nvPr>
        </p:nvSpPr>
        <p:spPr>
          <a:xfrm>
            <a:off x="685800" y="1219200"/>
            <a:ext cx="7772400" cy="4953000"/>
          </a:xfrm>
        </p:spPr>
        <p:txBody>
          <a:bodyPr/>
          <a:lstStyle/>
          <a:p>
            <a:pPr>
              <a:lnSpc>
                <a:spcPct val="80000"/>
              </a:lnSpc>
            </a:pPr>
            <a:r>
              <a:rPr lang="en-US" sz="1800" smtClean="0"/>
              <a:t>int deq( )</a:t>
            </a:r>
          </a:p>
          <a:p>
            <a:pPr>
              <a:lnSpc>
                <a:spcPct val="80000"/>
              </a:lnSpc>
            </a:pPr>
            <a:r>
              <a:rPr lang="en-US" sz="1800" smtClean="0"/>
              <a:t> {</a:t>
            </a:r>
          </a:p>
          <a:p>
            <a:pPr>
              <a:lnSpc>
                <a:spcPct val="80000"/>
              </a:lnSpc>
            </a:pPr>
            <a:r>
              <a:rPr lang="en-US" sz="1800" smtClean="0"/>
              <a:t>    struct queue *temp; </a:t>
            </a:r>
          </a:p>
          <a:p>
            <a:pPr>
              <a:lnSpc>
                <a:spcPct val="80000"/>
              </a:lnSpc>
            </a:pPr>
            <a:r>
              <a:rPr lang="en-US" sz="1800" smtClean="0"/>
              <a:t>    int x;</a:t>
            </a:r>
          </a:p>
          <a:p>
            <a:pPr>
              <a:lnSpc>
                <a:spcPct val="80000"/>
              </a:lnSpc>
            </a:pPr>
            <a:r>
              <a:rPr lang="en-US" sz="1800" smtClean="0"/>
              <a:t>    if(queue_pointer-&gt;front= =queue_pointer-&gt;rear = = null)</a:t>
            </a:r>
          </a:p>
          <a:p>
            <a:pPr>
              <a:lnSpc>
                <a:spcPct val="80000"/>
              </a:lnSpc>
            </a:pPr>
            <a:r>
              <a:rPr lang="en-US" sz="1800" smtClean="0"/>
              <a:t>     {</a:t>
            </a:r>
          </a:p>
          <a:p>
            <a:pPr>
              <a:lnSpc>
                <a:spcPct val="80000"/>
              </a:lnSpc>
            </a:pPr>
            <a:r>
              <a:rPr lang="en-US" sz="1800" smtClean="0"/>
              <a:t>       printf( “Queue Underflow\n”);</a:t>
            </a:r>
          </a:p>
          <a:p>
            <a:pPr>
              <a:lnSpc>
                <a:spcPct val="80000"/>
              </a:lnSpc>
            </a:pPr>
            <a:r>
              <a:rPr lang="en-US" sz="1800" smtClean="0"/>
              <a:t>       exit (1);</a:t>
            </a:r>
          </a:p>
          <a:p>
            <a:pPr>
              <a:lnSpc>
                <a:spcPct val="80000"/>
              </a:lnSpc>
            </a:pPr>
            <a:r>
              <a:rPr lang="en-US" sz="1800" smtClean="0"/>
              <a:t>      }</a:t>
            </a:r>
          </a:p>
          <a:p>
            <a:pPr>
              <a:lnSpc>
                <a:spcPct val="80000"/>
              </a:lnSpc>
            </a:pPr>
            <a:r>
              <a:rPr lang="en-US" sz="1800" smtClean="0"/>
              <a:t>     temp = front;</a:t>
            </a:r>
          </a:p>
          <a:p>
            <a:pPr>
              <a:lnSpc>
                <a:spcPct val="80000"/>
              </a:lnSpc>
            </a:pPr>
            <a:r>
              <a:rPr lang="en-US" sz="1800" smtClean="0"/>
              <a:t>     x=temp-&gt;info;</a:t>
            </a:r>
          </a:p>
          <a:p>
            <a:pPr>
              <a:lnSpc>
                <a:spcPct val="80000"/>
              </a:lnSpc>
            </a:pPr>
            <a:r>
              <a:rPr lang="en-US" sz="1800" smtClean="0"/>
              <a:t>     front = front-&gt;next;</a:t>
            </a:r>
          </a:p>
          <a:p>
            <a:pPr>
              <a:lnSpc>
                <a:spcPct val="80000"/>
              </a:lnSpc>
            </a:pPr>
            <a:r>
              <a:rPr lang="en-US" sz="1800" smtClean="0"/>
              <a:t>     free(temp);</a:t>
            </a:r>
          </a:p>
          <a:p>
            <a:pPr>
              <a:lnSpc>
                <a:spcPct val="80000"/>
              </a:lnSpc>
            </a:pPr>
            <a:r>
              <a:rPr lang="en-US" sz="1800" smtClean="0"/>
              <a:t>    if(front = = null) /* check for queue becoming empty after node deletion */</a:t>
            </a:r>
          </a:p>
          <a:p>
            <a:pPr>
              <a:lnSpc>
                <a:spcPct val="80000"/>
              </a:lnSpc>
            </a:pPr>
            <a:r>
              <a:rPr lang="en-US" sz="1800" smtClean="0"/>
              <a:t>     rear = null;</a:t>
            </a:r>
          </a:p>
          <a:p>
            <a:pPr>
              <a:lnSpc>
                <a:spcPct val="80000"/>
              </a:lnSpc>
            </a:pPr>
            <a:r>
              <a:rPr lang="en-US" sz="1800" smtClean="0"/>
              <a:t>    return(x);</a:t>
            </a:r>
          </a:p>
          <a:p>
            <a:pPr>
              <a:lnSpc>
                <a:spcPct val="80000"/>
              </a:lnSpc>
            </a:pPr>
            <a:r>
              <a:rPr lang="en-US" sz="1800" smtClean="0"/>
              <a:t>  }</a:t>
            </a:r>
          </a:p>
        </p:txBody>
      </p:sp>
      <p:sp>
        <p:nvSpPr>
          <p:cNvPr id="1672194" name="Rectangle 2"/>
          <p:cNvSpPr>
            <a:spLocks noGrp="1" noChangeArrowheads="1"/>
          </p:cNvSpPr>
          <p:nvPr>
            <p:ph type="title"/>
          </p:nvPr>
        </p:nvSpPr>
        <p:spPr/>
        <p:txBody>
          <a:bodyPr/>
          <a:lstStyle/>
          <a:p>
            <a:pPr fontAlgn="auto">
              <a:spcAft>
                <a:spcPts val="0"/>
              </a:spcAft>
              <a:defRPr/>
            </a:pPr>
            <a:r>
              <a:rPr lang="en-US"/>
              <a:t>Deletion from a Queue</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idx="1"/>
          </p:nvPr>
        </p:nvSpPr>
        <p:spPr/>
        <p:txBody>
          <a:bodyPr/>
          <a:lstStyle/>
          <a:p>
            <a:endParaRPr lang="en-US" smtClean="0"/>
          </a:p>
        </p:txBody>
      </p:sp>
      <p:sp>
        <p:nvSpPr>
          <p:cNvPr id="1678338" name="Rectangle 2"/>
          <p:cNvSpPr>
            <a:spLocks noGrp="1" noChangeArrowheads="1"/>
          </p:cNvSpPr>
          <p:nvPr>
            <p:ph type="title"/>
          </p:nvPr>
        </p:nvSpPr>
        <p:spPr/>
        <p:txBody>
          <a:bodyPr/>
          <a:lstStyle/>
          <a:p>
            <a:pPr fontAlgn="auto">
              <a:spcAft>
                <a:spcPts val="0"/>
              </a:spcAft>
              <a:defRPr/>
            </a:pPr>
            <a:r>
              <a:rPr lang="en-US"/>
              <a:t>Deletion of a Node From a Queue</a:t>
            </a:r>
          </a:p>
        </p:txBody>
      </p:sp>
      <p:grpSp>
        <p:nvGrpSpPr>
          <p:cNvPr id="90116" name="Group 4"/>
          <p:cNvGrpSpPr>
            <a:grpSpLocks/>
          </p:cNvGrpSpPr>
          <p:nvPr/>
        </p:nvGrpSpPr>
        <p:grpSpPr bwMode="auto">
          <a:xfrm>
            <a:off x="1828800" y="2286000"/>
            <a:ext cx="5715000" cy="2895600"/>
            <a:chOff x="2841" y="1444"/>
            <a:chExt cx="7200" cy="3060"/>
          </a:xfrm>
        </p:grpSpPr>
        <p:sp>
          <p:nvSpPr>
            <p:cNvPr id="90117" name="Text Box 5"/>
            <p:cNvSpPr txBox="1">
              <a:spLocks noChangeArrowheads="1"/>
            </p:cNvSpPr>
            <p:nvPr/>
          </p:nvSpPr>
          <p:spPr bwMode="auto">
            <a:xfrm>
              <a:off x="3501" y="3424"/>
              <a:ext cx="2340" cy="1080"/>
            </a:xfrm>
            <a:prstGeom prst="rect">
              <a:avLst/>
            </a:prstGeom>
            <a:solidFill>
              <a:srgbClr val="FFFFFF"/>
            </a:solidFill>
            <a:ln w="9525">
              <a:noFill/>
              <a:miter lim="800000"/>
              <a:headEnd/>
              <a:tailEnd/>
            </a:ln>
          </p:spPr>
          <p:txBody>
            <a:bodyPr/>
            <a:lstStyle/>
            <a:p>
              <a:pPr algn="ctr"/>
              <a:r>
                <a:rPr lang="en-US" sz="1200"/>
                <a:t>Node being deleted at the front of the queue</a:t>
              </a:r>
              <a:endParaRPr lang="en-US" sz="2400"/>
            </a:p>
          </p:txBody>
        </p:sp>
        <p:grpSp>
          <p:nvGrpSpPr>
            <p:cNvPr id="90118" name="Group 6"/>
            <p:cNvGrpSpPr>
              <a:grpSpLocks/>
            </p:cNvGrpSpPr>
            <p:nvPr/>
          </p:nvGrpSpPr>
          <p:grpSpPr bwMode="auto">
            <a:xfrm>
              <a:off x="2841" y="1444"/>
              <a:ext cx="7200" cy="1440"/>
              <a:chOff x="3141" y="724"/>
              <a:chExt cx="7200" cy="1440"/>
            </a:xfrm>
          </p:grpSpPr>
          <p:sp>
            <p:nvSpPr>
              <p:cNvPr id="90120" name="Text Box 7"/>
              <p:cNvSpPr txBox="1">
                <a:spLocks noChangeArrowheads="1"/>
              </p:cNvSpPr>
              <p:nvPr/>
            </p:nvSpPr>
            <p:spPr bwMode="auto">
              <a:xfrm>
                <a:off x="8541" y="724"/>
                <a:ext cx="900" cy="360"/>
              </a:xfrm>
              <a:prstGeom prst="rect">
                <a:avLst/>
              </a:prstGeom>
              <a:solidFill>
                <a:srgbClr val="FFFFFF"/>
              </a:solidFill>
              <a:ln w="9525">
                <a:noFill/>
                <a:miter lim="800000"/>
                <a:headEnd/>
                <a:tailEnd/>
              </a:ln>
            </p:spPr>
            <p:txBody>
              <a:bodyPr/>
              <a:lstStyle/>
              <a:p>
                <a:r>
                  <a:rPr lang="en-US" sz="1200"/>
                  <a:t>rear</a:t>
                </a:r>
                <a:endParaRPr lang="en-US" sz="2400"/>
              </a:p>
            </p:txBody>
          </p:sp>
          <p:sp>
            <p:nvSpPr>
              <p:cNvPr id="90121" name="Text Box 8"/>
              <p:cNvSpPr txBox="1">
                <a:spLocks noChangeArrowheads="1"/>
              </p:cNvSpPr>
              <p:nvPr/>
            </p:nvSpPr>
            <p:spPr bwMode="auto">
              <a:xfrm>
                <a:off x="3141" y="1624"/>
                <a:ext cx="900" cy="360"/>
              </a:xfrm>
              <a:prstGeom prst="rect">
                <a:avLst/>
              </a:prstGeom>
              <a:solidFill>
                <a:srgbClr val="FFFFFF"/>
              </a:solidFill>
              <a:ln w="9525">
                <a:noFill/>
                <a:miter lim="800000"/>
                <a:headEnd/>
                <a:tailEnd/>
              </a:ln>
            </p:spPr>
            <p:txBody>
              <a:bodyPr/>
              <a:lstStyle/>
              <a:p>
                <a:r>
                  <a:rPr lang="en-US" sz="1200"/>
                  <a:t>front</a:t>
                </a:r>
                <a:endParaRPr lang="en-US" sz="2400"/>
              </a:p>
            </p:txBody>
          </p:sp>
          <p:sp>
            <p:nvSpPr>
              <p:cNvPr id="90122" name="Rectangle 9"/>
              <p:cNvSpPr>
                <a:spLocks noChangeArrowheads="1"/>
              </p:cNvSpPr>
              <p:nvPr/>
            </p:nvSpPr>
            <p:spPr bwMode="auto">
              <a:xfrm>
                <a:off x="4041" y="1624"/>
                <a:ext cx="1800" cy="540"/>
              </a:xfrm>
              <a:prstGeom prst="rect">
                <a:avLst/>
              </a:prstGeom>
              <a:solidFill>
                <a:srgbClr val="FFFFFF"/>
              </a:solidFill>
              <a:ln w="9525">
                <a:solidFill>
                  <a:srgbClr val="000000"/>
                </a:solidFill>
                <a:miter lim="800000"/>
                <a:headEnd/>
                <a:tailEnd/>
              </a:ln>
            </p:spPr>
            <p:txBody>
              <a:bodyPr/>
              <a:lstStyle/>
              <a:p>
                <a:r>
                  <a:rPr lang="en-US" sz="1200"/>
                  <a:t>   2</a:t>
                </a:r>
                <a:endParaRPr lang="en-US" sz="2400"/>
              </a:p>
            </p:txBody>
          </p:sp>
          <p:sp>
            <p:nvSpPr>
              <p:cNvPr id="90123" name="Rectangle 10"/>
              <p:cNvSpPr>
                <a:spLocks noChangeArrowheads="1"/>
              </p:cNvSpPr>
              <p:nvPr/>
            </p:nvSpPr>
            <p:spPr bwMode="auto">
              <a:xfrm>
                <a:off x="6201" y="1624"/>
                <a:ext cx="1800" cy="540"/>
              </a:xfrm>
              <a:prstGeom prst="rect">
                <a:avLst/>
              </a:prstGeom>
              <a:solidFill>
                <a:srgbClr val="FFFFFF"/>
              </a:solidFill>
              <a:ln w="9525">
                <a:solidFill>
                  <a:srgbClr val="000000"/>
                </a:solidFill>
                <a:miter lim="800000"/>
                <a:headEnd/>
                <a:tailEnd/>
              </a:ln>
            </p:spPr>
            <p:txBody>
              <a:bodyPr/>
              <a:lstStyle/>
              <a:p>
                <a:r>
                  <a:rPr lang="en-US" sz="1200"/>
                  <a:t>   4</a:t>
                </a:r>
                <a:endParaRPr lang="en-US" sz="2400"/>
              </a:p>
            </p:txBody>
          </p:sp>
          <p:sp>
            <p:nvSpPr>
              <p:cNvPr id="90124" name="Rectangle 11"/>
              <p:cNvSpPr>
                <a:spLocks noChangeArrowheads="1"/>
              </p:cNvSpPr>
              <p:nvPr/>
            </p:nvSpPr>
            <p:spPr bwMode="auto">
              <a:xfrm>
                <a:off x="8541" y="1624"/>
                <a:ext cx="1800" cy="540"/>
              </a:xfrm>
              <a:prstGeom prst="rect">
                <a:avLst/>
              </a:prstGeom>
              <a:solidFill>
                <a:srgbClr val="FFFFFF"/>
              </a:solidFill>
              <a:ln w="9525">
                <a:solidFill>
                  <a:srgbClr val="000000"/>
                </a:solidFill>
                <a:miter lim="800000"/>
                <a:headEnd/>
                <a:tailEnd/>
              </a:ln>
            </p:spPr>
            <p:txBody>
              <a:bodyPr/>
              <a:lstStyle/>
              <a:p>
                <a:r>
                  <a:rPr lang="en-US" sz="1200"/>
                  <a:t>   7</a:t>
                </a:r>
                <a:endParaRPr lang="en-US" sz="2400"/>
              </a:p>
            </p:txBody>
          </p:sp>
          <p:sp>
            <p:nvSpPr>
              <p:cNvPr id="90125" name="Line 12"/>
              <p:cNvSpPr>
                <a:spLocks noChangeShapeType="1"/>
              </p:cNvSpPr>
              <p:nvPr/>
            </p:nvSpPr>
            <p:spPr bwMode="auto">
              <a:xfrm>
                <a:off x="4941" y="1624"/>
                <a:ext cx="0" cy="540"/>
              </a:xfrm>
              <a:prstGeom prst="line">
                <a:avLst/>
              </a:prstGeom>
              <a:noFill/>
              <a:ln w="9525">
                <a:solidFill>
                  <a:srgbClr val="000000"/>
                </a:solidFill>
                <a:round/>
                <a:headEnd/>
                <a:tailEnd/>
              </a:ln>
            </p:spPr>
            <p:txBody>
              <a:bodyPr/>
              <a:lstStyle/>
              <a:p>
                <a:endParaRPr lang="en-US"/>
              </a:p>
            </p:txBody>
          </p:sp>
          <p:sp>
            <p:nvSpPr>
              <p:cNvPr id="90126" name="Line 13"/>
              <p:cNvSpPr>
                <a:spLocks noChangeShapeType="1"/>
              </p:cNvSpPr>
              <p:nvPr/>
            </p:nvSpPr>
            <p:spPr bwMode="auto">
              <a:xfrm>
                <a:off x="7101" y="1624"/>
                <a:ext cx="0" cy="540"/>
              </a:xfrm>
              <a:prstGeom prst="line">
                <a:avLst/>
              </a:prstGeom>
              <a:noFill/>
              <a:ln w="9525">
                <a:solidFill>
                  <a:srgbClr val="000000"/>
                </a:solidFill>
                <a:round/>
                <a:headEnd/>
                <a:tailEnd/>
              </a:ln>
            </p:spPr>
            <p:txBody>
              <a:bodyPr/>
              <a:lstStyle/>
              <a:p>
                <a:endParaRPr lang="en-US"/>
              </a:p>
            </p:txBody>
          </p:sp>
          <p:sp>
            <p:nvSpPr>
              <p:cNvPr id="90127" name="Line 14"/>
              <p:cNvSpPr>
                <a:spLocks noChangeShapeType="1"/>
              </p:cNvSpPr>
              <p:nvPr/>
            </p:nvSpPr>
            <p:spPr bwMode="auto">
              <a:xfrm>
                <a:off x="9441" y="1624"/>
                <a:ext cx="0" cy="540"/>
              </a:xfrm>
              <a:prstGeom prst="line">
                <a:avLst/>
              </a:prstGeom>
              <a:noFill/>
              <a:ln w="9525">
                <a:solidFill>
                  <a:srgbClr val="000000"/>
                </a:solidFill>
                <a:round/>
                <a:headEnd/>
                <a:tailEnd/>
              </a:ln>
            </p:spPr>
            <p:txBody>
              <a:bodyPr/>
              <a:lstStyle/>
              <a:p>
                <a:endParaRPr lang="en-US"/>
              </a:p>
            </p:txBody>
          </p:sp>
          <p:sp>
            <p:nvSpPr>
              <p:cNvPr id="90128" name="Line 15"/>
              <p:cNvSpPr>
                <a:spLocks noChangeShapeType="1"/>
              </p:cNvSpPr>
              <p:nvPr/>
            </p:nvSpPr>
            <p:spPr bwMode="auto">
              <a:xfrm>
                <a:off x="3141" y="1984"/>
                <a:ext cx="900" cy="0"/>
              </a:xfrm>
              <a:prstGeom prst="line">
                <a:avLst/>
              </a:prstGeom>
              <a:noFill/>
              <a:ln w="9525">
                <a:solidFill>
                  <a:srgbClr val="000000"/>
                </a:solidFill>
                <a:round/>
                <a:headEnd/>
                <a:tailEnd type="triangle" w="med" len="med"/>
              </a:ln>
            </p:spPr>
            <p:txBody>
              <a:bodyPr/>
              <a:lstStyle/>
              <a:p>
                <a:endParaRPr lang="en-US"/>
              </a:p>
            </p:txBody>
          </p:sp>
          <p:sp>
            <p:nvSpPr>
              <p:cNvPr id="90129" name="Line 16"/>
              <p:cNvSpPr>
                <a:spLocks noChangeShapeType="1"/>
              </p:cNvSpPr>
              <p:nvPr/>
            </p:nvSpPr>
            <p:spPr bwMode="auto">
              <a:xfrm>
                <a:off x="8901" y="1084"/>
                <a:ext cx="0" cy="540"/>
              </a:xfrm>
              <a:prstGeom prst="line">
                <a:avLst/>
              </a:prstGeom>
              <a:noFill/>
              <a:ln w="9525">
                <a:solidFill>
                  <a:srgbClr val="000000"/>
                </a:solidFill>
                <a:round/>
                <a:headEnd/>
                <a:tailEnd type="triangle" w="med" len="med"/>
              </a:ln>
            </p:spPr>
            <p:txBody>
              <a:bodyPr/>
              <a:lstStyle/>
              <a:p>
                <a:endParaRPr lang="en-US"/>
              </a:p>
            </p:txBody>
          </p:sp>
          <p:sp>
            <p:nvSpPr>
              <p:cNvPr id="90130" name="Line 17"/>
              <p:cNvSpPr>
                <a:spLocks noChangeShapeType="1"/>
              </p:cNvSpPr>
              <p:nvPr/>
            </p:nvSpPr>
            <p:spPr bwMode="auto">
              <a:xfrm>
                <a:off x="5841" y="1804"/>
                <a:ext cx="360" cy="0"/>
              </a:xfrm>
              <a:prstGeom prst="line">
                <a:avLst/>
              </a:prstGeom>
              <a:noFill/>
              <a:ln w="9525">
                <a:solidFill>
                  <a:srgbClr val="000000"/>
                </a:solidFill>
                <a:round/>
                <a:headEnd/>
                <a:tailEnd type="triangle" w="med" len="med"/>
              </a:ln>
            </p:spPr>
            <p:txBody>
              <a:bodyPr/>
              <a:lstStyle/>
              <a:p>
                <a:endParaRPr lang="en-US"/>
              </a:p>
            </p:txBody>
          </p:sp>
          <p:sp>
            <p:nvSpPr>
              <p:cNvPr id="90131" name="Line 18"/>
              <p:cNvSpPr>
                <a:spLocks noChangeShapeType="1"/>
              </p:cNvSpPr>
              <p:nvPr/>
            </p:nvSpPr>
            <p:spPr bwMode="auto">
              <a:xfrm>
                <a:off x="8001" y="1804"/>
                <a:ext cx="540" cy="0"/>
              </a:xfrm>
              <a:prstGeom prst="line">
                <a:avLst/>
              </a:prstGeom>
              <a:noFill/>
              <a:ln w="9525">
                <a:solidFill>
                  <a:srgbClr val="000000"/>
                </a:solidFill>
                <a:round/>
                <a:headEnd/>
                <a:tailEnd type="triangle" w="med" len="med"/>
              </a:ln>
            </p:spPr>
            <p:txBody>
              <a:bodyPr/>
              <a:lstStyle/>
              <a:p>
                <a:endParaRPr lang="en-US"/>
              </a:p>
            </p:txBody>
          </p:sp>
        </p:grpSp>
        <p:sp>
          <p:nvSpPr>
            <p:cNvPr id="90119" name="Line 19"/>
            <p:cNvSpPr>
              <a:spLocks noChangeShapeType="1"/>
            </p:cNvSpPr>
            <p:nvPr/>
          </p:nvSpPr>
          <p:spPr bwMode="auto">
            <a:xfrm flipV="1">
              <a:off x="4581" y="2884"/>
              <a:ext cx="0" cy="54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idx="1"/>
          </p:nvPr>
        </p:nvSpPr>
        <p:spPr/>
        <p:txBody>
          <a:bodyPr/>
          <a:lstStyle/>
          <a:p>
            <a:r>
              <a:rPr lang="en-US" smtClean="0"/>
              <a:t>Queues are also very useful in a time-sharing multi-user operating system where many users share the CPU simultaneously. </a:t>
            </a:r>
          </a:p>
          <a:p>
            <a:endParaRPr lang="en-US" smtClean="0"/>
          </a:p>
          <a:p>
            <a:r>
              <a:rPr lang="en-US" smtClean="0"/>
              <a:t>Whenever a user requests the CPU to run a particular program, the operating system adds the request ( by first of all converting the program into a process that is a running instance of the program, and assigning the process an ID).</a:t>
            </a:r>
          </a:p>
          <a:p>
            <a:endParaRPr lang="en-US" smtClean="0"/>
          </a:p>
          <a:p>
            <a:r>
              <a:rPr lang="en-US" b="1" smtClean="0"/>
              <a:t>This process ID is then added at the end of the queue of jobs waiting to be executed.</a:t>
            </a:r>
            <a:r>
              <a:rPr lang="en-US" smtClean="0"/>
              <a:t> </a:t>
            </a:r>
          </a:p>
        </p:txBody>
      </p:sp>
      <p:sp>
        <p:nvSpPr>
          <p:cNvPr id="1675266" name="Rectangle 2"/>
          <p:cNvSpPr>
            <a:spLocks noGrp="1" noChangeArrowheads="1"/>
          </p:cNvSpPr>
          <p:nvPr>
            <p:ph type="title"/>
          </p:nvPr>
        </p:nvSpPr>
        <p:spPr/>
        <p:txBody>
          <a:bodyPr/>
          <a:lstStyle/>
          <a:p>
            <a:pPr fontAlgn="auto">
              <a:spcAft>
                <a:spcPts val="0"/>
              </a:spcAft>
              <a:defRPr/>
            </a:pPr>
            <a:r>
              <a:rPr lang="en-US"/>
              <a:t>Applications of Queues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idx="1"/>
          </p:nvPr>
        </p:nvSpPr>
        <p:spPr/>
        <p:txBody>
          <a:bodyPr/>
          <a:lstStyle/>
          <a:p>
            <a:pPr>
              <a:lnSpc>
                <a:spcPct val="90000"/>
              </a:lnSpc>
            </a:pPr>
            <a:r>
              <a:rPr lang="en-US" smtClean="0"/>
              <a:t>Whenever the CPU is free, it executes the job that is at the front of the job queue. </a:t>
            </a:r>
          </a:p>
          <a:p>
            <a:pPr>
              <a:lnSpc>
                <a:spcPct val="90000"/>
              </a:lnSpc>
            </a:pPr>
            <a:endParaRPr lang="en-US" smtClean="0"/>
          </a:p>
          <a:p>
            <a:pPr>
              <a:lnSpc>
                <a:spcPct val="90000"/>
              </a:lnSpc>
            </a:pPr>
            <a:r>
              <a:rPr lang="en-US" smtClean="0"/>
              <a:t>Similarly, there are queues for shared I/O devices. Each device maintains its own queue of requests.</a:t>
            </a:r>
          </a:p>
          <a:p>
            <a:pPr>
              <a:lnSpc>
                <a:spcPct val="90000"/>
              </a:lnSpc>
            </a:pPr>
            <a:endParaRPr lang="en-US" smtClean="0"/>
          </a:p>
          <a:p>
            <a:pPr>
              <a:lnSpc>
                <a:spcPct val="90000"/>
              </a:lnSpc>
            </a:pPr>
            <a:r>
              <a:rPr lang="en-US" smtClean="0"/>
              <a:t>An example is a print queue on a network printer, which queues up print jobs issued by various users on the network.</a:t>
            </a:r>
          </a:p>
          <a:p>
            <a:pPr>
              <a:lnSpc>
                <a:spcPct val="90000"/>
              </a:lnSpc>
            </a:pPr>
            <a:endParaRPr lang="en-US" smtClean="0"/>
          </a:p>
          <a:p>
            <a:pPr>
              <a:lnSpc>
                <a:spcPct val="90000"/>
              </a:lnSpc>
            </a:pPr>
            <a:r>
              <a:rPr lang="en-US" smtClean="0"/>
              <a:t>The first print request is the first one to be processed. New print requests are added at the end of the queue.</a:t>
            </a:r>
          </a:p>
        </p:txBody>
      </p:sp>
      <p:sp>
        <p:nvSpPr>
          <p:cNvPr id="1676290" name="Rectangle 2"/>
          <p:cNvSpPr>
            <a:spLocks noGrp="1" noChangeArrowheads="1"/>
          </p:cNvSpPr>
          <p:nvPr>
            <p:ph type="title"/>
          </p:nvPr>
        </p:nvSpPr>
        <p:spPr/>
        <p:txBody>
          <a:bodyPr/>
          <a:lstStyle/>
          <a:p>
            <a:pPr fontAlgn="auto">
              <a:spcAft>
                <a:spcPts val="0"/>
              </a:spcAft>
              <a:defRPr/>
            </a:pPr>
            <a:r>
              <a:rPr lang="en-US"/>
              <a:t>Applications of Queues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idx="1"/>
          </p:nvPr>
        </p:nvSpPr>
        <p:spPr/>
        <p:txBody>
          <a:bodyPr/>
          <a:lstStyle/>
          <a:p>
            <a:r>
              <a:rPr lang="en-US" smtClean="0"/>
              <a:t>In this session, you learnt to:</a:t>
            </a:r>
          </a:p>
          <a:p>
            <a:r>
              <a:rPr lang="en-US" smtClean="0"/>
              <a:t>Define a queue</a:t>
            </a:r>
          </a:p>
          <a:p>
            <a:r>
              <a:rPr lang="en-US" smtClean="0"/>
              <a:t>Describe the operations on a queue</a:t>
            </a:r>
          </a:p>
          <a:p>
            <a:r>
              <a:rPr lang="en-US" smtClean="0"/>
              <a:t>Implement a queue as a special case of a linked list</a:t>
            </a:r>
          </a:p>
          <a:p>
            <a:r>
              <a:rPr lang="en-US" smtClean="0"/>
              <a:t>Describe applications of queues</a:t>
            </a:r>
          </a:p>
          <a:p>
            <a:endParaRPr lang="en-US" smtClean="0"/>
          </a:p>
        </p:txBody>
      </p:sp>
      <p:sp>
        <p:nvSpPr>
          <p:cNvPr id="1677314" name="Rectangle 2"/>
          <p:cNvSpPr>
            <a:spLocks noGrp="1" noChangeArrowheads="1"/>
          </p:cNvSpPr>
          <p:nvPr>
            <p:ph type="title"/>
          </p:nvPr>
        </p:nvSpPr>
        <p:spPr/>
        <p:txBody>
          <a:bodyPr/>
          <a:lstStyle/>
          <a:p>
            <a:pPr fontAlgn="auto">
              <a:spcAft>
                <a:spcPts val="0"/>
              </a:spcAft>
              <a:defRPr/>
            </a:pPr>
            <a:r>
              <a:rPr lang="en-US"/>
              <a:t>Summary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idx="1"/>
          </p:nvPr>
        </p:nvSpPr>
        <p:spPr/>
        <p:txBody>
          <a:bodyPr/>
          <a:lstStyle/>
          <a:p>
            <a:pPr algn="ctr">
              <a:buFontTx/>
              <a:buNone/>
            </a:pPr>
            <a:endParaRPr lang="en-US" sz="4400" b="1" smtClean="0"/>
          </a:p>
          <a:p>
            <a:pPr algn="ctr">
              <a:buFontTx/>
              <a:buNone/>
            </a:pPr>
            <a:endParaRPr lang="en-US" sz="4400" b="1" smtClean="0"/>
          </a:p>
          <a:p>
            <a:pPr algn="ctr">
              <a:buFontTx/>
              <a:buNone/>
            </a:pPr>
            <a:r>
              <a:rPr lang="en-US" sz="4400" b="1" smtClean="0"/>
              <a:t>Chapter 12</a:t>
            </a:r>
          </a:p>
          <a:p>
            <a:pPr algn="ctr">
              <a:buFontTx/>
              <a:buNone/>
            </a:pPr>
            <a:r>
              <a:rPr lang="en-US" sz="4400" b="1" smtClean="0"/>
              <a:t>Doubly Linked Lists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p:txBody>
          <a:bodyPr/>
          <a:lstStyle/>
          <a:p>
            <a:r>
              <a:rPr lang="en-US" smtClean="0"/>
              <a:t>In this session, you will learn to:</a:t>
            </a:r>
          </a:p>
          <a:p>
            <a:r>
              <a:rPr lang="en-US" smtClean="0"/>
              <a:t>Describe the need for, and advantages of a doubly linked list</a:t>
            </a:r>
          </a:p>
          <a:p>
            <a:r>
              <a:rPr lang="en-US" smtClean="0"/>
              <a:t>Write code to: </a:t>
            </a:r>
          </a:p>
          <a:p>
            <a:pPr lvl="1"/>
            <a:r>
              <a:rPr lang="en-US" smtClean="0"/>
              <a:t>Create a sorted doubly linked list, </a:t>
            </a:r>
          </a:p>
          <a:p>
            <a:pPr lvl="1"/>
            <a:r>
              <a:rPr lang="en-US" smtClean="0"/>
              <a:t>Insert nodes into a sorted doubly linked list</a:t>
            </a:r>
          </a:p>
          <a:p>
            <a:pPr lvl="1"/>
            <a:r>
              <a:rPr lang="en-US" smtClean="0"/>
              <a:t>Traverse a doubly linked list</a:t>
            </a:r>
          </a:p>
          <a:p>
            <a:pPr lvl="1"/>
            <a:r>
              <a:rPr lang="en-US" smtClean="0"/>
              <a:t>Delete nodes from a doubly linked list</a:t>
            </a:r>
          </a:p>
        </p:txBody>
      </p:sp>
      <p:sp>
        <p:nvSpPr>
          <p:cNvPr id="1682434" name="Rectangle 2"/>
          <p:cNvSpPr>
            <a:spLocks noGrp="1" noChangeArrowheads="1"/>
          </p:cNvSpPr>
          <p:nvPr>
            <p:ph type="title"/>
          </p:nvPr>
        </p:nvSpPr>
        <p:spPr/>
        <p:txBody>
          <a:bodyPr/>
          <a:lstStyle/>
          <a:p>
            <a:pPr fontAlgn="auto">
              <a:spcAft>
                <a:spcPts val="0"/>
              </a:spcAft>
              <a:defRPr/>
            </a:pPr>
            <a:r>
              <a:rPr lang="en-US"/>
              <a:t>Objectives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idx="1"/>
          </p:nvPr>
        </p:nvSpPr>
        <p:spPr/>
        <p:txBody>
          <a:bodyPr/>
          <a:lstStyle/>
          <a:p>
            <a:r>
              <a:rPr lang="en-US" smtClean="0"/>
              <a:t>The disadvantage with a singly linked list is that traversal is possible in only direction, i.e., from the beginning of the list till the end.</a:t>
            </a:r>
          </a:p>
          <a:p>
            <a:endParaRPr lang="en-US" smtClean="0"/>
          </a:p>
          <a:p>
            <a:r>
              <a:rPr lang="en-US" smtClean="0"/>
              <a:t>If the value to be searched in a linked list is toward the end of the list, the search time would be higher in the case of a singly linked list.</a:t>
            </a:r>
          </a:p>
          <a:p>
            <a:endParaRPr lang="en-US" smtClean="0"/>
          </a:p>
          <a:p>
            <a:r>
              <a:rPr lang="en-US" smtClean="0"/>
              <a:t>It would have been efficient had it been possible to search for a value in a linked list from the end of the list.</a:t>
            </a:r>
          </a:p>
        </p:txBody>
      </p:sp>
      <p:sp>
        <p:nvSpPr>
          <p:cNvPr id="1683458" name="Rectangle 2"/>
          <p:cNvSpPr>
            <a:spLocks noGrp="1" noChangeArrowheads="1"/>
          </p:cNvSpPr>
          <p:nvPr>
            <p:ph type="title"/>
          </p:nvPr>
        </p:nvSpPr>
        <p:spPr/>
        <p:txBody>
          <a:bodyPr/>
          <a:lstStyle/>
          <a:p>
            <a:pPr fontAlgn="auto">
              <a:spcAft>
                <a:spcPts val="0"/>
              </a:spcAft>
              <a:defRPr/>
            </a:pPr>
            <a:r>
              <a:rPr lang="en-US"/>
              <a:t>Need For a Doubly Linked List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304800" y="1371600"/>
            <a:ext cx="8534400" cy="4724400"/>
          </a:xfrm>
        </p:spPr>
        <p:txBody>
          <a:bodyPr/>
          <a:lstStyle/>
          <a:p>
            <a:endParaRPr lang="en-US" smtClean="0"/>
          </a:p>
        </p:txBody>
      </p:sp>
      <p:sp>
        <p:nvSpPr>
          <p:cNvPr id="1585154" name="Rectangle 2"/>
          <p:cNvSpPr>
            <a:spLocks noGrp="1" noChangeArrowheads="1"/>
          </p:cNvSpPr>
          <p:nvPr>
            <p:ph type="title"/>
          </p:nvPr>
        </p:nvSpPr>
        <p:spPr/>
        <p:txBody>
          <a:bodyPr/>
          <a:lstStyle/>
          <a:p>
            <a:pPr fontAlgn="auto">
              <a:spcAft>
                <a:spcPts val="0"/>
              </a:spcAft>
              <a:defRPr/>
            </a:pPr>
            <a:r>
              <a:rPr lang="en-US"/>
              <a:t>Data Memory Model</a:t>
            </a:r>
          </a:p>
        </p:txBody>
      </p:sp>
      <p:grpSp>
        <p:nvGrpSpPr>
          <p:cNvPr id="17412" name="Group 16"/>
          <p:cNvGrpSpPr>
            <a:grpSpLocks/>
          </p:cNvGrpSpPr>
          <p:nvPr/>
        </p:nvGrpSpPr>
        <p:grpSpPr bwMode="auto">
          <a:xfrm>
            <a:off x="457200" y="1447800"/>
            <a:ext cx="2971800" cy="4572000"/>
            <a:chOff x="288" y="1152"/>
            <a:chExt cx="1872" cy="2448"/>
          </a:xfrm>
        </p:grpSpPr>
        <p:sp>
          <p:nvSpPr>
            <p:cNvPr id="17420" name="Rectangle 4"/>
            <p:cNvSpPr>
              <a:spLocks noChangeArrowheads="1"/>
            </p:cNvSpPr>
            <p:nvPr/>
          </p:nvSpPr>
          <p:spPr bwMode="auto">
            <a:xfrm>
              <a:off x="288" y="1152"/>
              <a:ext cx="1872" cy="2448"/>
            </a:xfrm>
            <a:prstGeom prst="rect">
              <a:avLst/>
            </a:prstGeom>
            <a:solidFill>
              <a:srgbClr val="EAEAEA"/>
            </a:solidFill>
            <a:ln w="9525">
              <a:solidFill>
                <a:schemeClr val="tx1"/>
              </a:solidFill>
              <a:miter lim="800000"/>
              <a:headEnd/>
              <a:tailEnd/>
            </a:ln>
          </p:spPr>
          <p:txBody>
            <a:bodyPr wrap="none" anchor="ctr"/>
            <a:lstStyle/>
            <a:p>
              <a:pPr algn="ctr" eaLnBrk="0" hangingPunct="0"/>
              <a:endParaRPr lang="en-US" sz="2400"/>
            </a:p>
          </p:txBody>
        </p:sp>
        <p:sp>
          <p:nvSpPr>
            <p:cNvPr id="17421" name="Text Box 5"/>
            <p:cNvSpPr txBox="1">
              <a:spLocks noChangeArrowheads="1"/>
            </p:cNvSpPr>
            <p:nvPr/>
          </p:nvSpPr>
          <p:spPr bwMode="auto">
            <a:xfrm>
              <a:off x="720" y="1296"/>
              <a:ext cx="887" cy="244"/>
            </a:xfrm>
            <a:prstGeom prst="rect">
              <a:avLst/>
            </a:prstGeom>
            <a:noFill/>
            <a:ln w="9525">
              <a:noFill/>
              <a:miter lim="800000"/>
              <a:headEnd/>
              <a:tailEnd/>
            </a:ln>
          </p:spPr>
          <p:txBody>
            <a:bodyPr wrap="none">
              <a:spAutoFit/>
            </a:bodyPr>
            <a:lstStyle/>
            <a:p>
              <a:pPr eaLnBrk="0" hangingPunct="0"/>
              <a:r>
                <a:rPr lang="en-US" sz="2400"/>
                <a:t>static data</a:t>
              </a:r>
            </a:p>
          </p:txBody>
        </p:sp>
        <p:sp>
          <p:nvSpPr>
            <p:cNvPr id="17422" name="Text Box 6"/>
            <p:cNvSpPr txBox="1">
              <a:spLocks noChangeArrowheads="1"/>
            </p:cNvSpPr>
            <p:nvPr/>
          </p:nvSpPr>
          <p:spPr bwMode="auto">
            <a:xfrm>
              <a:off x="624" y="1872"/>
              <a:ext cx="1238" cy="245"/>
            </a:xfrm>
            <a:prstGeom prst="rect">
              <a:avLst/>
            </a:prstGeom>
            <a:noFill/>
            <a:ln w="9525">
              <a:noFill/>
              <a:miter lim="800000"/>
              <a:headEnd/>
              <a:tailEnd/>
            </a:ln>
          </p:spPr>
          <p:txBody>
            <a:bodyPr wrap="none">
              <a:spAutoFit/>
            </a:bodyPr>
            <a:lstStyle/>
            <a:p>
              <a:pPr eaLnBrk="0" hangingPunct="0"/>
              <a:r>
                <a:rPr lang="en-US" sz="2400"/>
                <a:t>automatic data</a:t>
              </a:r>
            </a:p>
          </p:txBody>
        </p:sp>
        <p:sp>
          <p:nvSpPr>
            <p:cNvPr id="17423" name="Text Box 7"/>
            <p:cNvSpPr txBox="1">
              <a:spLocks noChangeArrowheads="1"/>
            </p:cNvSpPr>
            <p:nvPr/>
          </p:nvSpPr>
          <p:spPr bwMode="auto">
            <a:xfrm>
              <a:off x="720" y="3216"/>
              <a:ext cx="845" cy="245"/>
            </a:xfrm>
            <a:prstGeom prst="rect">
              <a:avLst/>
            </a:prstGeom>
            <a:noFill/>
            <a:ln w="9525">
              <a:noFill/>
              <a:miter lim="800000"/>
              <a:headEnd/>
              <a:tailEnd/>
            </a:ln>
          </p:spPr>
          <p:txBody>
            <a:bodyPr wrap="none">
              <a:spAutoFit/>
            </a:bodyPr>
            <a:lstStyle/>
            <a:p>
              <a:pPr eaLnBrk="0" hangingPunct="0"/>
              <a:r>
                <a:rPr lang="en-US" sz="2400"/>
                <a:t>heap data</a:t>
              </a:r>
            </a:p>
          </p:txBody>
        </p:sp>
        <p:sp>
          <p:nvSpPr>
            <p:cNvPr id="17424" name="Line 8"/>
            <p:cNvSpPr>
              <a:spLocks noChangeShapeType="1"/>
            </p:cNvSpPr>
            <p:nvPr/>
          </p:nvSpPr>
          <p:spPr bwMode="auto">
            <a:xfrm>
              <a:off x="288" y="1872"/>
              <a:ext cx="1872" cy="0"/>
            </a:xfrm>
            <a:prstGeom prst="line">
              <a:avLst/>
            </a:prstGeom>
            <a:noFill/>
            <a:ln w="9525">
              <a:solidFill>
                <a:schemeClr val="tx1"/>
              </a:solidFill>
              <a:round/>
              <a:headEnd/>
              <a:tailEnd/>
            </a:ln>
          </p:spPr>
          <p:txBody>
            <a:bodyPr wrap="none" anchor="ctr"/>
            <a:lstStyle/>
            <a:p>
              <a:endParaRPr lang="en-US"/>
            </a:p>
          </p:txBody>
        </p:sp>
        <p:sp>
          <p:nvSpPr>
            <p:cNvPr id="17425" name="Line 9"/>
            <p:cNvSpPr>
              <a:spLocks noChangeShapeType="1"/>
            </p:cNvSpPr>
            <p:nvPr/>
          </p:nvSpPr>
          <p:spPr bwMode="auto">
            <a:xfrm>
              <a:off x="288" y="2496"/>
              <a:ext cx="1872" cy="0"/>
            </a:xfrm>
            <a:prstGeom prst="line">
              <a:avLst/>
            </a:prstGeom>
            <a:noFill/>
            <a:ln w="9525">
              <a:solidFill>
                <a:schemeClr val="tx1"/>
              </a:solidFill>
              <a:round/>
              <a:headEnd/>
              <a:tailEnd/>
            </a:ln>
          </p:spPr>
          <p:txBody>
            <a:bodyPr wrap="none" anchor="ctr"/>
            <a:lstStyle/>
            <a:p>
              <a:endParaRPr lang="en-US"/>
            </a:p>
          </p:txBody>
        </p:sp>
        <p:sp>
          <p:nvSpPr>
            <p:cNvPr id="17426" name="Line 10"/>
            <p:cNvSpPr>
              <a:spLocks noChangeShapeType="1"/>
            </p:cNvSpPr>
            <p:nvPr/>
          </p:nvSpPr>
          <p:spPr bwMode="auto">
            <a:xfrm>
              <a:off x="288" y="3216"/>
              <a:ext cx="1872" cy="0"/>
            </a:xfrm>
            <a:prstGeom prst="line">
              <a:avLst/>
            </a:prstGeom>
            <a:noFill/>
            <a:ln w="9525">
              <a:solidFill>
                <a:schemeClr val="tx1"/>
              </a:solidFill>
              <a:round/>
              <a:headEnd/>
              <a:tailEnd/>
            </a:ln>
          </p:spPr>
          <p:txBody>
            <a:bodyPr wrap="none" anchor="ctr"/>
            <a:lstStyle/>
            <a:p>
              <a:endParaRPr lang="en-US"/>
            </a:p>
          </p:txBody>
        </p:sp>
        <p:sp>
          <p:nvSpPr>
            <p:cNvPr id="17427" name="AutoShape 11"/>
            <p:cNvSpPr>
              <a:spLocks noChangeArrowheads="1"/>
            </p:cNvSpPr>
            <p:nvPr/>
          </p:nvSpPr>
          <p:spPr bwMode="auto">
            <a:xfrm>
              <a:off x="1008" y="2496"/>
              <a:ext cx="144" cy="144"/>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p>
              <a:endParaRPr lang="en-US"/>
            </a:p>
          </p:txBody>
        </p:sp>
        <p:sp>
          <p:nvSpPr>
            <p:cNvPr id="17428" name="AutoShape 12"/>
            <p:cNvSpPr>
              <a:spLocks noChangeArrowheads="1"/>
            </p:cNvSpPr>
            <p:nvPr/>
          </p:nvSpPr>
          <p:spPr bwMode="auto">
            <a:xfrm>
              <a:off x="1008" y="3120"/>
              <a:ext cx="144" cy="96"/>
            </a:xfrm>
            <a:prstGeom prst="upArrow">
              <a:avLst>
                <a:gd name="adj1" fmla="val 50000"/>
                <a:gd name="adj2" fmla="val 25000"/>
              </a:avLst>
            </a:prstGeom>
            <a:solidFill>
              <a:schemeClr val="accent2"/>
            </a:solidFill>
            <a:ln w="9525">
              <a:solidFill>
                <a:schemeClr val="tx1"/>
              </a:solidFill>
              <a:miter lim="800000"/>
              <a:headEnd/>
              <a:tailEnd/>
            </a:ln>
          </p:spPr>
          <p:txBody>
            <a:bodyPr wrap="none" anchor="ctr"/>
            <a:lstStyle/>
            <a:p>
              <a:endParaRPr lang="en-US"/>
            </a:p>
          </p:txBody>
        </p:sp>
      </p:grpSp>
      <p:sp>
        <p:nvSpPr>
          <p:cNvPr id="17413" name="Text Box 13"/>
          <p:cNvSpPr txBox="1">
            <a:spLocks noChangeArrowheads="1"/>
          </p:cNvSpPr>
          <p:nvPr/>
        </p:nvSpPr>
        <p:spPr bwMode="auto">
          <a:xfrm>
            <a:off x="4419600" y="3305175"/>
            <a:ext cx="4267200" cy="915988"/>
          </a:xfrm>
          <a:prstGeom prst="rect">
            <a:avLst/>
          </a:prstGeom>
          <a:noFill/>
          <a:ln w="9525">
            <a:noFill/>
            <a:miter lim="800000"/>
            <a:headEnd/>
            <a:tailEnd/>
          </a:ln>
        </p:spPr>
        <p:txBody>
          <a:bodyPr>
            <a:spAutoFit/>
          </a:bodyPr>
          <a:lstStyle/>
          <a:p>
            <a:pPr eaLnBrk="0" hangingPunct="0"/>
            <a:r>
              <a:rPr lang="en-US" sz="1800"/>
              <a:t>run-time stack - activation records added and removed as program runs (expands and shrinks in an orderly LIFO manner)</a:t>
            </a:r>
          </a:p>
        </p:txBody>
      </p:sp>
      <p:sp>
        <p:nvSpPr>
          <p:cNvPr id="17414" name="Text Box 14"/>
          <p:cNvSpPr txBox="1">
            <a:spLocks noChangeArrowheads="1"/>
          </p:cNvSpPr>
          <p:nvPr/>
        </p:nvSpPr>
        <p:spPr bwMode="auto">
          <a:xfrm>
            <a:off x="4381500" y="2030413"/>
            <a:ext cx="2527300" cy="366712"/>
          </a:xfrm>
          <a:prstGeom prst="rect">
            <a:avLst/>
          </a:prstGeom>
          <a:noFill/>
          <a:ln w="9525">
            <a:noFill/>
            <a:miter lim="800000"/>
            <a:headEnd/>
            <a:tailEnd/>
          </a:ln>
        </p:spPr>
        <p:txBody>
          <a:bodyPr wrap="none">
            <a:spAutoFit/>
          </a:bodyPr>
          <a:lstStyle/>
          <a:p>
            <a:pPr eaLnBrk="0" hangingPunct="0"/>
            <a:r>
              <a:rPr lang="en-US" sz="1800"/>
              <a:t>space for global variables</a:t>
            </a:r>
          </a:p>
        </p:txBody>
      </p:sp>
      <p:sp>
        <p:nvSpPr>
          <p:cNvPr id="17415" name="Text Box 15"/>
          <p:cNvSpPr txBox="1">
            <a:spLocks noChangeArrowheads="1"/>
          </p:cNvSpPr>
          <p:nvPr/>
        </p:nvSpPr>
        <p:spPr bwMode="auto">
          <a:xfrm>
            <a:off x="4343400" y="5029200"/>
            <a:ext cx="4267200" cy="915988"/>
          </a:xfrm>
          <a:prstGeom prst="rect">
            <a:avLst/>
          </a:prstGeom>
          <a:noFill/>
          <a:ln w="9525">
            <a:noFill/>
            <a:miter lim="800000"/>
            <a:headEnd/>
            <a:tailEnd/>
          </a:ln>
        </p:spPr>
        <p:txBody>
          <a:bodyPr>
            <a:spAutoFit/>
          </a:bodyPr>
          <a:lstStyle/>
          <a:p>
            <a:pPr eaLnBrk="0" hangingPunct="0"/>
            <a:r>
              <a:rPr lang="en-US" sz="1800"/>
              <a:t>space for variables allocated at run-time (allocation and de-allocation requests occur in unpredictable order)</a:t>
            </a:r>
          </a:p>
        </p:txBody>
      </p:sp>
      <p:sp>
        <p:nvSpPr>
          <p:cNvPr id="17416" name="AutoShape 17"/>
          <p:cNvSpPr>
            <a:spLocks/>
          </p:cNvSpPr>
          <p:nvPr/>
        </p:nvSpPr>
        <p:spPr bwMode="auto">
          <a:xfrm>
            <a:off x="3581400" y="2971800"/>
            <a:ext cx="228600" cy="2133600"/>
          </a:xfrm>
          <a:prstGeom prst="rightBrace">
            <a:avLst>
              <a:gd name="adj1" fmla="val 77778"/>
              <a:gd name="adj2" fmla="val 50000"/>
            </a:avLst>
          </a:prstGeom>
          <a:noFill/>
          <a:ln w="9525">
            <a:solidFill>
              <a:schemeClr val="tx1"/>
            </a:solidFill>
            <a:round/>
            <a:headEnd/>
            <a:tailEnd/>
          </a:ln>
        </p:spPr>
        <p:txBody>
          <a:bodyPr wrap="none" anchor="ctr"/>
          <a:lstStyle/>
          <a:p>
            <a:endParaRPr lang="en-US"/>
          </a:p>
        </p:txBody>
      </p:sp>
      <p:sp>
        <p:nvSpPr>
          <p:cNvPr id="17417" name="Line 18"/>
          <p:cNvSpPr>
            <a:spLocks noChangeShapeType="1"/>
          </p:cNvSpPr>
          <p:nvPr/>
        </p:nvSpPr>
        <p:spPr bwMode="auto">
          <a:xfrm flipH="1">
            <a:off x="3429000" y="2209800"/>
            <a:ext cx="914400" cy="0"/>
          </a:xfrm>
          <a:prstGeom prst="line">
            <a:avLst/>
          </a:prstGeom>
          <a:noFill/>
          <a:ln w="76200">
            <a:solidFill>
              <a:srgbClr val="FF0000"/>
            </a:solidFill>
            <a:round/>
            <a:headEnd/>
            <a:tailEnd type="triangle" w="med" len="med"/>
          </a:ln>
        </p:spPr>
        <p:txBody>
          <a:bodyPr/>
          <a:lstStyle/>
          <a:p>
            <a:endParaRPr lang="en-US"/>
          </a:p>
        </p:txBody>
      </p:sp>
      <p:sp>
        <p:nvSpPr>
          <p:cNvPr id="17418" name="Line 19"/>
          <p:cNvSpPr>
            <a:spLocks noChangeShapeType="1"/>
          </p:cNvSpPr>
          <p:nvPr/>
        </p:nvSpPr>
        <p:spPr bwMode="auto">
          <a:xfrm flipH="1">
            <a:off x="3657600" y="3810000"/>
            <a:ext cx="685800" cy="0"/>
          </a:xfrm>
          <a:prstGeom prst="line">
            <a:avLst/>
          </a:prstGeom>
          <a:noFill/>
          <a:ln w="57150">
            <a:solidFill>
              <a:srgbClr val="FF0000"/>
            </a:solidFill>
            <a:round/>
            <a:headEnd/>
            <a:tailEnd type="triangle" w="med" len="med"/>
          </a:ln>
        </p:spPr>
        <p:txBody>
          <a:bodyPr/>
          <a:lstStyle/>
          <a:p>
            <a:endParaRPr lang="en-US"/>
          </a:p>
        </p:txBody>
      </p:sp>
      <p:sp>
        <p:nvSpPr>
          <p:cNvPr id="17419" name="Line 22"/>
          <p:cNvSpPr>
            <a:spLocks noChangeShapeType="1"/>
          </p:cNvSpPr>
          <p:nvPr/>
        </p:nvSpPr>
        <p:spPr bwMode="auto">
          <a:xfrm flipH="1">
            <a:off x="3352800" y="5562600"/>
            <a:ext cx="1066800" cy="0"/>
          </a:xfrm>
          <a:prstGeom prst="line">
            <a:avLst/>
          </a:prstGeom>
          <a:noFill/>
          <a:ln w="57150">
            <a:solidFill>
              <a:srgbClr val="FF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idx="1"/>
          </p:nvPr>
        </p:nvSpPr>
        <p:spPr/>
        <p:txBody>
          <a:bodyPr/>
          <a:lstStyle/>
          <a:p>
            <a:r>
              <a:rPr lang="en-US" smtClean="0"/>
              <a:t>This would be possible only if we have a doubly linked list.</a:t>
            </a:r>
          </a:p>
          <a:p>
            <a:endParaRPr lang="en-US" smtClean="0"/>
          </a:p>
          <a:p>
            <a:r>
              <a:rPr lang="en-US" smtClean="0"/>
              <a:t>In a doubly linked list, each node has two pointers, one say, </a:t>
            </a:r>
            <a:r>
              <a:rPr lang="en-US" b="1" smtClean="0"/>
              <a:t>next</a:t>
            </a:r>
            <a:r>
              <a:rPr lang="en-US" smtClean="0"/>
              <a:t> pointing to the next node in the list, and another say, </a:t>
            </a:r>
            <a:r>
              <a:rPr lang="en-US" b="1" smtClean="0"/>
              <a:t>prior</a:t>
            </a:r>
            <a:r>
              <a:rPr lang="en-US" smtClean="0"/>
              <a:t> pointing to the previous node in the list.</a:t>
            </a:r>
          </a:p>
          <a:p>
            <a:endParaRPr lang="en-US" smtClean="0"/>
          </a:p>
          <a:p>
            <a:r>
              <a:rPr lang="en-US" smtClean="0"/>
              <a:t>Therefore, traversing a doubly linked list in either direction is possible, </a:t>
            </a:r>
            <a:r>
              <a:rPr lang="en-US" b="1" smtClean="0"/>
              <a:t>from the start to the end using</a:t>
            </a:r>
            <a:r>
              <a:rPr lang="en-US" smtClean="0"/>
              <a:t> </a:t>
            </a:r>
            <a:r>
              <a:rPr lang="en-US" b="1" smtClean="0"/>
              <a:t>next</a:t>
            </a:r>
            <a:r>
              <a:rPr lang="en-US" smtClean="0"/>
              <a:t>, and </a:t>
            </a:r>
            <a:r>
              <a:rPr lang="en-US" b="1" smtClean="0"/>
              <a:t>from the end of the list to the beginning of the list using prior</a:t>
            </a:r>
            <a:r>
              <a:rPr lang="en-US" smtClean="0"/>
              <a:t>.</a:t>
            </a:r>
          </a:p>
        </p:txBody>
      </p:sp>
      <p:sp>
        <p:nvSpPr>
          <p:cNvPr id="1684482" name="Rectangle 2"/>
          <p:cNvSpPr>
            <a:spLocks noGrp="1" noChangeArrowheads="1"/>
          </p:cNvSpPr>
          <p:nvPr>
            <p:ph type="title"/>
          </p:nvPr>
        </p:nvSpPr>
        <p:spPr/>
        <p:txBody>
          <a:bodyPr/>
          <a:lstStyle/>
          <a:p>
            <a:pPr fontAlgn="auto">
              <a:spcAft>
                <a:spcPts val="0"/>
              </a:spcAft>
              <a:defRPr/>
            </a:pPr>
            <a:r>
              <a:rPr lang="en-US"/>
              <a:t>Properties of a Doubly Linked List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idx="1"/>
          </p:nvPr>
        </p:nvSpPr>
        <p:spPr/>
        <p:txBody>
          <a:bodyPr/>
          <a:lstStyle/>
          <a:p>
            <a:r>
              <a:rPr lang="en-US" sz="2200" smtClean="0"/>
              <a:t>In a doubly linked list, the </a:t>
            </a:r>
            <a:r>
              <a:rPr lang="en-US" sz="2200" b="1" smtClean="0"/>
              <a:t>prior pointer of the first node will be null</a:t>
            </a:r>
            <a:r>
              <a:rPr lang="en-US" sz="2200" smtClean="0"/>
              <a:t>, as there is no node before the first node.</a:t>
            </a:r>
          </a:p>
          <a:p>
            <a:endParaRPr lang="en-US" sz="2200" smtClean="0"/>
          </a:p>
          <a:p>
            <a:r>
              <a:rPr lang="en-US" sz="2200" smtClean="0"/>
              <a:t>In a doubly linked list, the </a:t>
            </a:r>
            <a:r>
              <a:rPr lang="en-US" sz="2200" b="1" smtClean="0"/>
              <a:t>next</a:t>
            </a:r>
            <a:r>
              <a:rPr lang="en-US" sz="2200" smtClean="0"/>
              <a:t> </a:t>
            </a:r>
            <a:r>
              <a:rPr lang="en-US" sz="2200" b="1" smtClean="0"/>
              <a:t>pointer of the last node will be null</a:t>
            </a:r>
            <a:r>
              <a:rPr lang="en-US" sz="2200" smtClean="0"/>
              <a:t>, as there is no node after this list.</a:t>
            </a:r>
          </a:p>
          <a:p>
            <a:endParaRPr lang="en-US" sz="2200" smtClean="0"/>
          </a:p>
          <a:p>
            <a:r>
              <a:rPr lang="en-US" sz="2200" smtClean="0"/>
              <a:t>Bidirectional traversal of a doubly linked list is useful for implementing </a:t>
            </a:r>
            <a:r>
              <a:rPr lang="en-US" sz="2200" b="1" smtClean="0"/>
              <a:t>page up</a:t>
            </a:r>
            <a:r>
              <a:rPr lang="en-US" sz="2200" smtClean="0"/>
              <a:t>, and </a:t>
            </a:r>
            <a:r>
              <a:rPr lang="en-US" sz="2200" b="1" smtClean="0"/>
              <a:t>page down</a:t>
            </a:r>
            <a:r>
              <a:rPr lang="en-US" sz="2200" smtClean="0"/>
              <a:t> functionality when using doubly linked lists to create editors.</a:t>
            </a:r>
          </a:p>
          <a:p>
            <a:endParaRPr lang="en-US" sz="2200" smtClean="0"/>
          </a:p>
          <a:p>
            <a:r>
              <a:rPr lang="en-US" sz="2200" smtClean="0"/>
              <a:t>A doubly linked list would have two pointers, </a:t>
            </a:r>
            <a:r>
              <a:rPr lang="en-US" sz="2200" b="1" smtClean="0"/>
              <a:t>start</a:t>
            </a:r>
            <a:r>
              <a:rPr lang="en-US" sz="2200" smtClean="0"/>
              <a:t> and </a:t>
            </a:r>
            <a:r>
              <a:rPr lang="en-US" sz="2200" b="1" smtClean="0"/>
              <a:t>last</a:t>
            </a:r>
            <a:r>
              <a:rPr lang="en-US" sz="2200" smtClean="0"/>
              <a:t> to facilitate traversal from the beginning and end of the list respectively.</a:t>
            </a:r>
          </a:p>
        </p:txBody>
      </p:sp>
      <p:sp>
        <p:nvSpPr>
          <p:cNvPr id="1685506" name="Rectangle 2"/>
          <p:cNvSpPr>
            <a:spLocks noGrp="1" noChangeArrowheads="1"/>
          </p:cNvSpPr>
          <p:nvPr>
            <p:ph type="title"/>
          </p:nvPr>
        </p:nvSpPr>
        <p:spPr/>
        <p:txBody>
          <a:bodyPr/>
          <a:lstStyle/>
          <a:p>
            <a:pPr fontAlgn="auto">
              <a:spcAft>
                <a:spcPts val="0"/>
              </a:spcAft>
              <a:defRPr/>
            </a:pPr>
            <a:r>
              <a:rPr lang="en-US"/>
              <a:t>Properties of a Doubly Linked List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idx="1"/>
          </p:nvPr>
        </p:nvSpPr>
        <p:spPr/>
        <p:txBody>
          <a:bodyPr/>
          <a:lstStyle/>
          <a:p>
            <a:r>
              <a:rPr lang="en-US" sz="1800" smtClean="0"/>
              <a:t>struct marks_list</a:t>
            </a:r>
          </a:p>
          <a:p>
            <a:r>
              <a:rPr lang="en-US" sz="1800" smtClean="0"/>
              <a:t> {</a:t>
            </a:r>
          </a:p>
          <a:p>
            <a:r>
              <a:rPr lang="en-US" sz="1800" smtClean="0"/>
              <a:t>   struct double_list *prior;</a:t>
            </a:r>
          </a:p>
          <a:p>
            <a:r>
              <a:rPr lang="en-US" sz="1800" smtClean="0"/>
              <a:t>   int info;</a:t>
            </a:r>
          </a:p>
          <a:p>
            <a:r>
              <a:rPr lang="en-US" sz="1800" smtClean="0"/>
              <a:t>   struct marks_list *next;</a:t>
            </a:r>
          </a:p>
          <a:p>
            <a:r>
              <a:rPr lang="en-US" sz="1800" smtClean="0"/>
              <a:t> }</a:t>
            </a:r>
          </a:p>
          <a:p>
            <a:endParaRPr lang="en-US" sz="1800" smtClean="0"/>
          </a:p>
        </p:txBody>
      </p:sp>
      <p:sp>
        <p:nvSpPr>
          <p:cNvPr id="1686530" name="Rectangle 2"/>
          <p:cNvSpPr>
            <a:spLocks noGrp="1" noChangeArrowheads="1"/>
          </p:cNvSpPr>
          <p:nvPr>
            <p:ph type="title"/>
          </p:nvPr>
        </p:nvSpPr>
        <p:spPr/>
        <p:txBody>
          <a:bodyPr/>
          <a:lstStyle/>
          <a:p>
            <a:pPr fontAlgn="auto">
              <a:spcAft>
                <a:spcPts val="0"/>
              </a:spcAft>
              <a:defRPr/>
            </a:pPr>
            <a:r>
              <a:rPr lang="en-US"/>
              <a:t>Declaration of a Doubly Linked List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idx="1"/>
          </p:nvPr>
        </p:nvSpPr>
        <p:spPr>
          <a:xfrm>
            <a:off x="152400" y="1371600"/>
            <a:ext cx="8839200" cy="4724400"/>
          </a:xfrm>
        </p:spPr>
        <p:txBody>
          <a:bodyPr/>
          <a:lstStyle/>
          <a:p>
            <a:endParaRPr lang="en-US" smtClean="0"/>
          </a:p>
        </p:txBody>
      </p:sp>
      <p:sp>
        <p:nvSpPr>
          <p:cNvPr id="1687554" name="Rectangle 2"/>
          <p:cNvSpPr>
            <a:spLocks noGrp="1" noChangeArrowheads="1"/>
          </p:cNvSpPr>
          <p:nvPr>
            <p:ph type="title"/>
          </p:nvPr>
        </p:nvSpPr>
        <p:spPr/>
        <p:txBody>
          <a:bodyPr/>
          <a:lstStyle/>
          <a:p>
            <a:pPr fontAlgn="auto">
              <a:spcAft>
                <a:spcPts val="0"/>
              </a:spcAft>
              <a:defRPr/>
            </a:pPr>
            <a:r>
              <a:rPr lang="en-US"/>
              <a:t>Visualizing a Doubly Linked List</a:t>
            </a:r>
          </a:p>
        </p:txBody>
      </p:sp>
      <p:sp>
        <p:nvSpPr>
          <p:cNvPr id="100356" name="Rectangle 30"/>
          <p:cNvSpPr>
            <a:spLocks noChangeArrowheads="1"/>
          </p:cNvSpPr>
          <p:nvPr/>
        </p:nvSpPr>
        <p:spPr bwMode="auto">
          <a:xfrm>
            <a:off x="228600" y="3321050"/>
            <a:ext cx="2743200" cy="914400"/>
          </a:xfrm>
          <a:prstGeom prst="rect">
            <a:avLst/>
          </a:prstGeom>
          <a:noFill/>
          <a:ln w="9525" algn="ctr">
            <a:solidFill>
              <a:schemeClr val="tx1"/>
            </a:solidFill>
            <a:miter lim="800000"/>
            <a:headEnd/>
            <a:tailEnd/>
          </a:ln>
        </p:spPr>
        <p:txBody>
          <a:bodyPr wrap="none" anchor="ctr"/>
          <a:lstStyle/>
          <a:p>
            <a:endParaRPr lang="en-US"/>
          </a:p>
        </p:txBody>
      </p:sp>
      <p:sp>
        <p:nvSpPr>
          <p:cNvPr id="100357" name="Line 31"/>
          <p:cNvSpPr>
            <a:spLocks noChangeShapeType="1"/>
          </p:cNvSpPr>
          <p:nvPr/>
        </p:nvSpPr>
        <p:spPr bwMode="auto">
          <a:xfrm>
            <a:off x="1219200" y="3321050"/>
            <a:ext cx="0" cy="914400"/>
          </a:xfrm>
          <a:prstGeom prst="line">
            <a:avLst/>
          </a:prstGeom>
          <a:noFill/>
          <a:ln w="9525">
            <a:solidFill>
              <a:schemeClr val="tx1"/>
            </a:solidFill>
            <a:round/>
            <a:headEnd/>
            <a:tailEnd/>
          </a:ln>
        </p:spPr>
        <p:txBody>
          <a:bodyPr/>
          <a:lstStyle/>
          <a:p>
            <a:endParaRPr lang="en-US"/>
          </a:p>
        </p:txBody>
      </p:sp>
      <p:sp>
        <p:nvSpPr>
          <p:cNvPr id="100358" name="Line 32"/>
          <p:cNvSpPr>
            <a:spLocks noChangeShapeType="1"/>
          </p:cNvSpPr>
          <p:nvPr/>
        </p:nvSpPr>
        <p:spPr bwMode="auto">
          <a:xfrm>
            <a:off x="2057400" y="3321050"/>
            <a:ext cx="0" cy="914400"/>
          </a:xfrm>
          <a:prstGeom prst="line">
            <a:avLst/>
          </a:prstGeom>
          <a:noFill/>
          <a:ln w="9525">
            <a:solidFill>
              <a:schemeClr val="tx1"/>
            </a:solidFill>
            <a:round/>
            <a:headEnd/>
            <a:tailEnd/>
          </a:ln>
        </p:spPr>
        <p:txBody>
          <a:bodyPr/>
          <a:lstStyle/>
          <a:p>
            <a:endParaRPr lang="en-US"/>
          </a:p>
        </p:txBody>
      </p:sp>
      <p:sp>
        <p:nvSpPr>
          <p:cNvPr id="100359" name="Rectangle 34"/>
          <p:cNvSpPr>
            <a:spLocks noChangeArrowheads="1"/>
          </p:cNvSpPr>
          <p:nvPr/>
        </p:nvSpPr>
        <p:spPr bwMode="auto">
          <a:xfrm>
            <a:off x="685800" y="1371600"/>
            <a:ext cx="7772400" cy="4724400"/>
          </a:xfrm>
          <a:prstGeom prst="rect">
            <a:avLst/>
          </a:prstGeom>
          <a:noFill/>
          <a:ln w="9525">
            <a:noFill/>
            <a:miter lim="800000"/>
            <a:headEnd/>
            <a:tailEnd/>
          </a:ln>
        </p:spPr>
        <p:txBody>
          <a:bodyPr/>
          <a:lstStyle/>
          <a:p>
            <a:pPr marL="342900" indent="-342900" eaLnBrk="0" hangingPunct="0">
              <a:spcBef>
                <a:spcPct val="20000"/>
              </a:spcBef>
              <a:buFontTx/>
              <a:buChar char="•"/>
            </a:pPr>
            <a:endParaRPr lang="en-US" sz="2400"/>
          </a:p>
        </p:txBody>
      </p:sp>
      <p:sp>
        <p:nvSpPr>
          <p:cNvPr id="100360" name="Text Box 35"/>
          <p:cNvSpPr txBox="1">
            <a:spLocks noChangeArrowheads="1"/>
          </p:cNvSpPr>
          <p:nvPr/>
        </p:nvSpPr>
        <p:spPr bwMode="auto">
          <a:xfrm>
            <a:off x="457200" y="4191000"/>
            <a:ext cx="609600" cy="336550"/>
          </a:xfrm>
          <a:prstGeom prst="rect">
            <a:avLst/>
          </a:prstGeom>
          <a:noFill/>
          <a:ln w="9525" algn="ctr">
            <a:noFill/>
            <a:miter lim="800000"/>
            <a:headEnd/>
            <a:tailEnd/>
          </a:ln>
        </p:spPr>
        <p:txBody>
          <a:bodyPr>
            <a:spAutoFit/>
          </a:bodyPr>
          <a:lstStyle/>
          <a:p>
            <a:pPr>
              <a:spcBef>
                <a:spcPct val="50000"/>
              </a:spcBef>
            </a:pPr>
            <a:r>
              <a:rPr lang="en-US" sz="1600"/>
              <a:t>prior</a:t>
            </a:r>
          </a:p>
        </p:txBody>
      </p:sp>
      <p:sp>
        <p:nvSpPr>
          <p:cNvPr id="100361" name="Text Box 36"/>
          <p:cNvSpPr txBox="1">
            <a:spLocks noChangeArrowheads="1"/>
          </p:cNvSpPr>
          <p:nvPr/>
        </p:nvSpPr>
        <p:spPr bwMode="auto">
          <a:xfrm>
            <a:off x="2057400" y="4191000"/>
            <a:ext cx="609600" cy="336550"/>
          </a:xfrm>
          <a:prstGeom prst="rect">
            <a:avLst/>
          </a:prstGeom>
          <a:noFill/>
          <a:ln w="9525" algn="ctr">
            <a:noFill/>
            <a:miter lim="800000"/>
            <a:headEnd/>
            <a:tailEnd/>
          </a:ln>
        </p:spPr>
        <p:txBody>
          <a:bodyPr>
            <a:spAutoFit/>
          </a:bodyPr>
          <a:lstStyle/>
          <a:p>
            <a:pPr>
              <a:spcBef>
                <a:spcPct val="50000"/>
              </a:spcBef>
            </a:pPr>
            <a:r>
              <a:rPr lang="en-US" sz="1600"/>
              <a:t>next</a:t>
            </a:r>
          </a:p>
        </p:txBody>
      </p:sp>
      <p:sp>
        <p:nvSpPr>
          <p:cNvPr id="100362" name="Text Box 37"/>
          <p:cNvSpPr txBox="1">
            <a:spLocks noChangeArrowheads="1"/>
          </p:cNvSpPr>
          <p:nvPr/>
        </p:nvSpPr>
        <p:spPr bwMode="auto">
          <a:xfrm>
            <a:off x="1219200" y="4191000"/>
            <a:ext cx="685800" cy="336550"/>
          </a:xfrm>
          <a:prstGeom prst="rect">
            <a:avLst/>
          </a:prstGeom>
          <a:noFill/>
          <a:ln w="9525" algn="ctr">
            <a:noFill/>
            <a:miter lim="800000"/>
            <a:headEnd/>
            <a:tailEnd/>
          </a:ln>
        </p:spPr>
        <p:txBody>
          <a:bodyPr>
            <a:spAutoFit/>
          </a:bodyPr>
          <a:lstStyle/>
          <a:p>
            <a:pPr>
              <a:spcBef>
                <a:spcPct val="50000"/>
              </a:spcBef>
            </a:pPr>
            <a:r>
              <a:rPr lang="en-US" sz="1600"/>
              <a:t>marks</a:t>
            </a:r>
          </a:p>
        </p:txBody>
      </p:sp>
      <p:sp>
        <p:nvSpPr>
          <p:cNvPr id="100363" name="Text Box 38"/>
          <p:cNvSpPr txBox="1">
            <a:spLocks noChangeArrowheads="1"/>
          </p:cNvSpPr>
          <p:nvPr/>
        </p:nvSpPr>
        <p:spPr bwMode="auto">
          <a:xfrm>
            <a:off x="457200" y="3625850"/>
            <a:ext cx="533400" cy="304800"/>
          </a:xfrm>
          <a:prstGeom prst="rect">
            <a:avLst/>
          </a:prstGeom>
          <a:noFill/>
          <a:ln w="9525" algn="ctr">
            <a:noFill/>
            <a:miter lim="800000"/>
            <a:headEnd/>
            <a:tailEnd/>
          </a:ln>
        </p:spPr>
        <p:txBody>
          <a:bodyPr>
            <a:spAutoFit/>
          </a:bodyPr>
          <a:lstStyle/>
          <a:p>
            <a:pPr>
              <a:spcBef>
                <a:spcPct val="50000"/>
              </a:spcBef>
            </a:pPr>
            <a:r>
              <a:rPr lang="en-US" sz="1400"/>
              <a:t>null</a:t>
            </a:r>
          </a:p>
        </p:txBody>
      </p:sp>
      <p:sp>
        <p:nvSpPr>
          <p:cNvPr id="100364" name="Text Box 39"/>
          <p:cNvSpPr txBox="1">
            <a:spLocks noChangeArrowheads="1"/>
          </p:cNvSpPr>
          <p:nvPr/>
        </p:nvSpPr>
        <p:spPr bwMode="auto">
          <a:xfrm>
            <a:off x="1447800" y="3625850"/>
            <a:ext cx="533400" cy="304800"/>
          </a:xfrm>
          <a:prstGeom prst="rect">
            <a:avLst/>
          </a:prstGeom>
          <a:noFill/>
          <a:ln w="9525" algn="ctr">
            <a:noFill/>
            <a:miter lim="800000"/>
            <a:headEnd/>
            <a:tailEnd/>
          </a:ln>
        </p:spPr>
        <p:txBody>
          <a:bodyPr>
            <a:spAutoFit/>
          </a:bodyPr>
          <a:lstStyle/>
          <a:p>
            <a:pPr>
              <a:spcBef>
                <a:spcPct val="50000"/>
              </a:spcBef>
            </a:pPr>
            <a:r>
              <a:rPr lang="en-US" sz="1400"/>
              <a:t>1</a:t>
            </a:r>
          </a:p>
        </p:txBody>
      </p:sp>
      <p:sp>
        <p:nvSpPr>
          <p:cNvPr id="100365" name="Text Box 40"/>
          <p:cNvSpPr txBox="1">
            <a:spLocks noChangeArrowheads="1"/>
          </p:cNvSpPr>
          <p:nvPr/>
        </p:nvSpPr>
        <p:spPr bwMode="auto">
          <a:xfrm>
            <a:off x="2209800" y="3625850"/>
            <a:ext cx="533400" cy="304800"/>
          </a:xfrm>
          <a:prstGeom prst="rect">
            <a:avLst/>
          </a:prstGeom>
          <a:noFill/>
          <a:ln w="9525" algn="ctr">
            <a:noFill/>
            <a:miter lim="800000"/>
            <a:headEnd/>
            <a:tailEnd/>
          </a:ln>
        </p:spPr>
        <p:txBody>
          <a:bodyPr>
            <a:spAutoFit/>
          </a:bodyPr>
          <a:lstStyle/>
          <a:p>
            <a:pPr>
              <a:spcBef>
                <a:spcPct val="50000"/>
              </a:spcBef>
            </a:pPr>
            <a:r>
              <a:rPr lang="en-US" sz="1400"/>
              <a:t>120</a:t>
            </a:r>
          </a:p>
        </p:txBody>
      </p:sp>
      <p:sp>
        <p:nvSpPr>
          <p:cNvPr id="100366" name="Text Box 41"/>
          <p:cNvSpPr txBox="1">
            <a:spLocks noChangeArrowheads="1"/>
          </p:cNvSpPr>
          <p:nvPr/>
        </p:nvSpPr>
        <p:spPr bwMode="auto">
          <a:xfrm>
            <a:off x="381000" y="3048000"/>
            <a:ext cx="533400" cy="304800"/>
          </a:xfrm>
          <a:prstGeom prst="rect">
            <a:avLst/>
          </a:prstGeom>
          <a:noFill/>
          <a:ln w="9525" algn="ctr">
            <a:noFill/>
            <a:miter lim="800000"/>
            <a:headEnd/>
            <a:tailEnd/>
          </a:ln>
        </p:spPr>
        <p:txBody>
          <a:bodyPr>
            <a:spAutoFit/>
          </a:bodyPr>
          <a:lstStyle/>
          <a:p>
            <a:pPr>
              <a:spcBef>
                <a:spcPct val="50000"/>
              </a:spcBef>
            </a:pPr>
            <a:r>
              <a:rPr lang="en-US" sz="1400"/>
              <a:t>100</a:t>
            </a:r>
          </a:p>
        </p:txBody>
      </p:sp>
      <p:sp>
        <p:nvSpPr>
          <p:cNvPr id="100367" name="Rectangle 42"/>
          <p:cNvSpPr>
            <a:spLocks noChangeArrowheads="1"/>
          </p:cNvSpPr>
          <p:nvPr/>
        </p:nvSpPr>
        <p:spPr bwMode="auto">
          <a:xfrm>
            <a:off x="3352800" y="3321050"/>
            <a:ext cx="2743200" cy="914400"/>
          </a:xfrm>
          <a:prstGeom prst="rect">
            <a:avLst/>
          </a:prstGeom>
          <a:noFill/>
          <a:ln w="9525" algn="ctr">
            <a:solidFill>
              <a:schemeClr val="tx1"/>
            </a:solidFill>
            <a:miter lim="800000"/>
            <a:headEnd/>
            <a:tailEnd/>
          </a:ln>
        </p:spPr>
        <p:txBody>
          <a:bodyPr wrap="none" anchor="ctr"/>
          <a:lstStyle/>
          <a:p>
            <a:endParaRPr lang="en-US"/>
          </a:p>
        </p:txBody>
      </p:sp>
      <p:sp>
        <p:nvSpPr>
          <p:cNvPr id="100368" name="Line 43"/>
          <p:cNvSpPr>
            <a:spLocks noChangeShapeType="1"/>
          </p:cNvSpPr>
          <p:nvPr/>
        </p:nvSpPr>
        <p:spPr bwMode="auto">
          <a:xfrm>
            <a:off x="4343400" y="3321050"/>
            <a:ext cx="0" cy="914400"/>
          </a:xfrm>
          <a:prstGeom prst="line">
            <a:avLst/>
          </a:prstGeom>
          <a:noFill/>
          <a:ln w="9525">
            <a:solidFill>
              <a:schemeClr val="tx1"/>
            </a:solidFill>
            <a:round/>
            <a:headEnd/>
            <a:tailEnd/>
          </a:ln>
        </p:spPr>
        <p:txBody>
          <a:bodyPr/>
          <a:lstStyle/>
          <a:p>
            <a:endParaRPr lang="en-US"/>
          </a:p>
        </p:txBody>
      </p:sp>
      <p:sp>
        <p:nvSpPr>
          <p:cNvPr id="100369" name="Line 44"/>
          <p:cNvSpPr>
            <a:spLocks noChangeShapeType="1"/>
          </p:cNvSpPr>
          <p:nvPr/>
        </p:nvSpPr>
        <p:spPr bwMode="auto">
          <a:xfrm>
            <a:off x="5181600" y="3321050"/>
            <a:ext cx="0" cy="914400"/>
          </a:xfrm>
          <a:prstGeom prst="line">
            <a:avLst/>
          </a:prstGeom>
          <a:noFill/>
          <a:ln w="9525">
            <a:solidFill>
              <a:schemeClr val="tx1"/>
            </a:solidFill>
            <a:round/>
            <a:headEnd/>
            <a:tailEnd/>
          </a:ln>
        </p:spPr>
        <p:txBody>
          <a:bodyPr/>
          <a:lstStyle/>
          <a:p>
            <a:endParaRPr lang="en-US"/>
          </a:p>
        </p:txBody>
      </p:sp>
      <p:sp>
        <p:nvSpPr>
          <p:cNvPr id="100370" name="Text Box 45"/>
          <p:cNvSpPr txBox="1">
            <a:spLocks noChangeArrowheads="1"/>
          </p:cNvSpPr>
          <p:nvPr/>
        </p:nvSpPr>
        <p:spPr bwMode="auto">
          <a:xfrm>
            <a:off x="3657600" y="4191000"/>
            <a:ext cx="609600" cy="336550"/>
          </a:xfrm>
          <a:prstGeom prst="rect">
            <a:avLst/>
          </a:prstGeom>
          <a:noFill/>
          <a:ln w="9525" algn="ctr">
            <a:noFill/>
            <a:miter lim="800000"/>
            <a:headEnd/>
            <a:tailEnd/>
          </a:ln>
        </p:spPr>
        <p:txBody>
          <a:bodyPr>
            <a:spAutoFit/>
          </a:bodyPr>
          <a:lstStyle/>
          <a:p>
            <a:pPr>
              <a:spcBef>
                <a:spcPct val="50000"/>
              </a:spcBef>
            </a:pPr>
            <a:r>
              <a:rPr lang="en-US" sz="1600"/>
              <a:t>prior</a:t>
            </a:r>
          </a:p>
        </p:txBody>
      </p:sp>
      <p:sp>
        <p:nvSpPr>
          <p:cNvPr id="100371" name="Text Box 46"/>
          <p:cNvSpPr txBox="1">
            <a:spLocks noChangeArrowheads="1"/>
          </p:cNvSpPr>
          <p:nvPr/>
        </p:nvSpPr>
        <p:spPr bwMode="auto">
          <a:xfrm>
            <a:off x="5257800" y="4191000"/>
            <a:ext cx="609600" cy="336550"/>
          </a:xfrm>
          <a:prstGeom prst="rect">
            <a:avLst/>
          </a:prstGeom>
          <a:noFill/>
          <a:ln w="9525" algn="ctr">
            <a:noFill/>
            <a:miter lim="800000"/>
            <a:headEnd/>
            <a:tailEnd/>
          </a:ln>
        </p:spPr>
        <p:txBody>
          <a:bodyPr>
            <a:spAutoFit/>
          </a:bodyPr>
          <a:lstStyle/>
          <a:p>
            <a:pPr>
              <a:spcBef>
                <a:spcPct val="50000"/>
              </a:spcBef>
            </a:pPr>
            <a:r>
              <a:rPr lang="en-US" sz="1600"/>
              <a:t>next</a:t>
            </a:r>
          </a:p>
        </p:txBody>
      </p:sp>
      <p:sp>
        <p:nvSpPr>
          <p:cNvPr id="100372" name="Text Box 47"/>
          <p:cNvSpPr txBox="1">
            <a:spLocks noChangeArrowheads="1"/>
          </p:cNvSpPr>
          <p:nvPr/>
        </p:nvSpPr>
        <p:spPr bwMode="auto">
          <a:xfrm>
            <a:off x="4419600" y="4191000"/>
            <a:ext cx="762000" cy="336550"/>
          </a:xfrm>
          <a:prstGeom prst="rect">
            <a:avLst/>
          </a:prstGeom>
          <a:noFill/>
          <a:ln w="9525" algn="ctr">
            <a:noFill/>
            <a:miter lim="800000"/>
            <a:headEnd/>
            <a:tailEnd/>
          </a:ln>
        </p:spPr>
        <p:txBody>
          <a:bodyPr>
            <a:spAutoFit/>
          </a:bodyPr>
          <a:lstStyle/>
          <a:p>
            <a:pPr>
              <a:spcBef>
                <a:spcPct val="50000"/>
              </a:spcBef>
            </a:pPr>
            <a:r>
              <a:rPr lang="en-US" sz="1600"/>
              <a:t>marks</a:t>
            </a:r>
          </a:p>
        </p:txBody>
      </p:sp>
      <p:sp>
        <p:nvSpPr>
          <p:cNvPr id="100373" name="Text Box 48"/>
          <p:cNvSpPr txBox="1">
            <a:spLocks noChangeArrowheads="1"/>
          </p:cNvSpPr>
          <p:nvPr/>
        </p:nvSpPr>
        <p:spPr bwMode="auto">
          <a:xfrm>
            <a:off x="3581400" y="3625850"/>
            <a:ext cx="533400" cy="304800"/>
          </a:xfrm>
          <a:prstGeom prst="rect">
            <a:avLst/>
          </a:prstGeom>
          <a:noFill/>
          <a:ln w="9525" algn="ctr">
            <a:noFill/>
            <a:miter lim="800000"/>
            <a:headEnd/>
            <a:tailEnd/>
          </a:ln>
        </p:spPr>
        <p:txBody>
          <a:bodyPr>
            <a:spAutoFit/>
          </a:bodyPr>
          <a:lstStyle/>
          <a:p>
            <a:pPr>
              <a:spcBef>
                <a:spcPct val="50000"/>
              </a:spcBef>
            </a:pPr>
            <a:r>
              <a:rPr lang="en-US" sz="1400"/>
              <a:t>100</a:t>
            </a:r>
          </a:p>
        </p:txBody>
      </p:sp>
      <p:sp>
        <p:nvSpPr>
          <p:cNvPr id="100374" name="Text Box 49"/>
          <p:cNvSpPr txBox="1">
            <a:spLocks noChangeArrowheads="1"/>
          </p:cNvSpPr>
          <p:nvPr/>
        </p:nvSpPr>
        <p:spPr bwMode="auto">
          <a:xfrm>
            <a:off x="4572000" y="3625850"/>
            <a:ext cx="533400" cy="304800"/>
          </a:xfrm>
          <a:prstGeom prst="rect">
            <a:avLst/>
          </a:prstGeom>
          <a:noFill/>
          <a:ln w="9525" algn="ctr">
            <a:noFill/>
            <a:miter lim="800000"/>
            <a:headEnd/>
            <a:tailEnd/>
          </a:ln>
        </p:spPr>
        <p:txBody>
          <a:bodyPr>
            <a:spAutoFit/>
          </a:bodyPr>
          <a:lstStyle/>
          <a:p>
            <a:pPr>
              <a:spcBef>
                <a:spcPct val="50000"/>
              </a:spcBef>
            </a:pPr>
            <a:r>
              <a:rPr lang="en-US" sz="1400"/>
              <a:t>2</a:t>
            </a:r>
          </a:p>
        </p:txBody>
      </p:sp>
      <p:sp>
        <p:nvSpPr>
          <p:cNvPr id="100375" name="Text Box 50"/>
          <p:cNvSpPr txBox="1">
            <a:spLocks noChangeArrowheads="1"/>
          </p:cNvSpPr>
          <p:nvPr/>
        </p:nvSpPr>
        <p:spPr bwMode="auto">
          <a:xfrm>
            <a:off x="5334000" y="3625850"/>
            <a:ext cx="533400" cy="304800"/>
          </a:xfrm>
          <a:prstGeom prst="rect">
            <a:avLst/>
          </a:prstGeom>
          <a:noFill/>
          <a:ln w="9525" algn="ctr">
            <a:noFill/>
            <a:miter lim="800000"/>
            <a:headEnd/>
            <a:tailEnd/>
          </a:ln>
        </p:spPr>
        <p:txBody>
          <a:bodyPr>
            <a:spAutoFit/>
          </a:bodyPr>
          <a:lstStyle/>
          <a:p>
            <a:pPr>
              <a:spcBef>
                <a:spcPct val="50000"/>
              </a:spcBef>
            </a:pPr>
            <a:r>
              <a:rPr lang="en-US" sz="1400"/>
              <a:t>140</a:t>
            </a:r>
          </a:p>
        </p:txBody>
      </p:sp>
      <p:sp>
        <p:nvSpPr>
          <p:cNvPr id="100376" name="Text Box 51"/>
          <p:cNvSpPr txBox="1">
            <a:spLocks noChangeArrowheads="1"/>
          </p:cNvSpPr>
          <p:nvPr/>
        </p:nvSpPr>
        <p:spPr bwMode="auto">
          <a:xfrm>
            <a:off x="3276600" y="3048000"/>
            <a:ext cx="533400" cy="304800"/>
          </a:xfrm>
          <a:prstGeom prst="rect">
            <a:avLst/>
          </a:prstGeom>
          <a:noFill/>
          <a:ln w="9525" algn="ctr">
            <a:noFill/>
            <a:miter lim="800000"/>
            <a:headEnd/>
            <a:tailEnd/>
          </a:ln>
        </p:spPr>
        <p:txBody>
          <a:bodyPr>
            <a:spAutoFit/>
          </a:bodyPr>
          <a:lstStyle/>
          <a:p>
            <a:pPr>
              <a:spcBef>
                <a:spcPct val="50000"/>
              </a:spcBef>
            </a:pPr>
            <a:r>
              <a:rPr lang="en-US" sz="1400"/>
              <a:t>120</a:t>
            </a:r>
          </a:p>
        </p:txBody>
      </p:sp>
      <p:sp>
        <p:nvSpPr>
          <p:cNvPr id="100377" name="Rectangle 52"/>
          <p:cNvSpPr>
            <a:spLocks noChangeArrowheads="1"/>
          </p:cNvSpPr>
          <p:nvPr/>
        </p:nvSpPr>
        <p:spPr bwMode="auto">
          <a:xfrm>
            <a:off x="6324600" y="3321050"/>
            <a:ext cx="2438400" cy="914400"/>
          </a:xfrm>
          <a:prstGeom prst="rect">
            <a:avLst/>
          </a:prstGeom>
          <a:noFill/>
          <a:ln w="9525" algn="ctr">
            <a:solidFill>
              <a:schemeClr val="tx1"/>
            </a:solidFill>
            <a:miter lim="800000"/>
            <a:headEnd/>
            <a:tailEnd/>
          </a:ln>
        </p:spPr>
        <p:txBody>
          <a:bodyPr wrap="none" anchor="ctr"/>
          <a:lstStyle/>
          <a:p>
            <a:endParaRPr lang="en-US"/>
          </a:p>
        </p:txBody>
      </p:sp>
      <p:sp>
        <p:nvSpPr>
          <p:cNvPr id="100378" name="Line 53"/>
          <p:cNvSpPr>
            <a:spLocks noChangeShapeType="1"/>
          </p:cNvSpPr>
          <p:nvPr/>
        </p:nvSpPr>
        <p:spPr bwMode="auto">
          <a:xfrm>
            <a:off x="7162800" y="3321050"/>
            <a:ext cx="0" cy="914400"/>
          </a:xfrm>
          <a:prstGeom prst="line">
            <a:avLst/>
          </a:prstGeom>
          <a:noFill/>
          <a:ln w="9525">
            <a:solidFill>
              <a:schemeClr val="tx1"/>
            </a:solidFill>
            <a:round/>
            <a:headEnd/>
            <a:tailEnd/>
          </a:ln>
        </p:spPr>
        <p:txBody>
          <a:bodyPr/>
          <a:lstStyle/>
          <a:p>
            <a:endParaRPr lang="en-US"/>
          </a:p>
        </p:txBody>
      </p:sp>
      <p:sp>
        <p:nvSpPr>
          <p:cNvPr id="100379" name="Line 54"/>
          <p:cNvSpPr>
            <a:spLocks noChangeShapeType="1"/>
          </p:cNvSpPr>
          <p:nvPr/>
        </p:nvSpPr>
        <p:spPr bwMode="auto">
          <a:xfrm>
            <a:off x="8001000" y="3321050"/>
            <a:ext cx="0" cy="914400"/>
          </a:xfrm>
          <a:prstGeom prst="line">
            <a:avLst/>
          </a:prstGeom>
          <a:noFill/>
          <a:ln w="9525">
            <a:solidFill>
              <a:schemeClr val="tx1"/>
            </a:solidFill>
            <a:round/>
            <a:headEnd/>
            <a:tailEnd/>
          </a:ln>
        </p:spPr>
        <p:txBody>
          <a:bodyPr/>
          <a:lstStyle/>
          <a:p>
            <a:endParaRPr lang="en-US"/>
          </a:p>
        </p:txBody>
      </p:sp>
      <p:sp>
        <p:nvSpPr>
          <p:cNvPr id="100380" name="Text Box 55"/>
          <p:cNvSpPr txBox="1">
            <a:spLocks noChangeArrowheads="1"/>
          </p:cNvSpPr>
          <p:nvPr/>
        </p:nvSpPr>
        <p:spPr bwMode="auto">
          <a:xfrm>
            <a:off x="6477000" y="4191000"/>
            <a:ext cx="609600" cy="336550"/>
          </a:xfrm>
          <a:prstGeom prst="rect">
            <a:avLst/>
          </a:prstGeom>
          <a:noFill/>
          <a:ln w="9525" algn="ctr">
            <a:noFill/>
            <a:miter lim="800000"/>
            <a:headEnd/>
            <a:tailEnd/>
          </a:ln>
        </p:spPr>
        <p:txBody>
          <a:bodyPr>
            <a:spAutoFit/>
          </a:bodyPr>
          <a:lstStyle/>
          <a:p>
            <a:pPr>
              <a:spcBef>
                <a:spcPct val="50000"/>
              </a:spcBef>
            </a:pPr>
            <a:r>
              <a:rPr lang="en-US" sz="1600"/>
              <a:t>prior</a:t>
            </a:r>
          </a:p>
        </p:txBody>
      </p:sp>
      <p:sp>
        <p:nvSpPr>
          <p:cNvPr id="100381" name="Text Box 56"/>
          <p:cNvSpPr txBox="1">
            <a:spLocks noChangeArrowheads="1"/>
          </p:cNvSpPr>
          <p:nvPr/>
        </p:nvSpPr>
        <p:spPr bwMode="auto">
          <a:xfrm>
            <a:off x="8077200" y="4191000"/>
            <a:ext cx="609600" cy="336550"/>
          </a:xfrm>
          <a:prstGeom prst="rect">
            <a:avLst/>
          </a:prstGeom>
          <a:noFill/>
          <a:ln w="9525" algn="ctr">
            <a:noFill/>
            <a:miter lim="800000"/>
            <a:headEnd/>
            <a:tailEnd/>
          </a:ln>
        </p:spPr>
        <p:txBody>
          <a:bodyPr>
            <a:spAutoFit/>
          </a:bodyPr>
          <a:lstStyle/>
          <a:p>
            <a:pPr>
              <a:spcBef>
                <a:spcPct val="50000"/>
              </a:spcBef>
            </a:pPr>
            <a:r>
              <a:rPr lang="en-US" sz="1600"/>
              <a:t>next</a:t>
            </a:r>
          </a:p>
        </p:txBody>
      </p:sp>
      <p:sp>
        <p:nvSpPr>
          <p:cNvPr id="100382" name="Text Box 57"/>
          <p:cNvSpPr txBox="1">
            <a:spLocks noChangeArrowheads="1"/>
          </p:cNvSpPr>
          <p:nvPr/>
        </p:nvSpPr>
        <p:spPr bwMode="auto">
          <a:xfrm>
            <a:off x="7239000" y="4191000"/>
            <a:ext cx="685800" cy="336550"/>
          </a:xfrm>
          <a:prstGeom prst="rect">
            <a:avLst/>
          </a:prstGeom>
          <a:noFill/>
          <a:ln w="9525" algn="ctr">
            <a:noFill/>
            <a:miter lim="800000"/>
            <a:headEnd/>
            <a:tailEnd/>
          </a:ln>
        </p:spPr>
        <p:txBody>
          <a:bodyPr>
            <a:spAutoFit/>
          </a:bodyPr>
          <a:lstStyle/>
          <a:p>
            <a:pPr>
              <a:spcBef>
                <a:spcPct val="50000"/>
              </a:spcBef>
            </a:pPr>
            <a:r>
              <a:rPr lang="en-US" sz="1600"/>
              <a:t>marks</a:t>
            </a:r>
          </a:p>
        </p:txBody>
      </p:sp>
      <p:sp>
        <p:nvSpPr>
          <p:cNvPr id="100383" name="Text Box 58"/>
          <p:cNvSpPr txBox="1">
            <a:spLocks noChangeArrowheads="1"/>
          </p:cNvSpPr>
          <p:nvPr/>
        </p:nvSpPr>
        <p:spPr bwMode="auto">
          <a:xfrm>
            <a:off x="6400800" y="3625850"/>
            <a:ext cx="533400" cy="304800"/>
          </a:xfrm>
          <a:prstGeom prst="rect">
            <a:avLst/>
          </a:prstGeom>
          <a:noFill/>
          <a:ln w="9525" algn="ctr">
            <a:noFill/>
            <a:miter lim="800000"/>
            <a:headEnd/>
            <a:tailEnd/>
          </a:ln>
        </p:spPr>
        <p:txBody>
          <a:bodyPr>
            <a:spAutoFit/>
          </a:bodyPr>
          <a:lstStyle/>
          <a:p>
            <a:pPr>
              <a:spcBef>
                <a:spcPct val="50000"/>
              </a:spcBef>
            </a:pPr>
            <a:r>
              <a:rPr lang="en-US" sz="1400"/>
              <a:t>120</a:t>
            </a:r>
          </a:p>
        </p:txBody>
      </p:sp>
      <p:sp>
        <p:nvSpPr>
          <p:cNvPr id="100384" name="Text Box 59"/>
          <p:cNvSpPr txBox="1">
            <a:spLocks noChangeArrowheads="1"/>
          </p:cNvSpPr>
          <p:nvPr/>
        </p:nvSpPr>
        <p:spPr bwMode="auto">
          <a:xfrm>
            <a:off x="7391400" y="3625850"/>
            <a:ext cx="533400" cy="304800"/>
          </a:xfrm>
          <a:prstGeom prst="rect">
            <a:avLst/>
          </a:prstGeom>
          <a:noFill/>
          <a:ln w="9525" algn="ctr">
            <a:noFill/>
            <a:miter lim="800000"/>
            <a:headEnd/>
            <a:tailEnd/>
          </a:ln>
        </p:spPr>
        <p:txBody>
          <a:bodyPr>
            <a:spAutoFit/>
          </a:bodyPr>
          <a:lstStyle/>
          <a:p>
            <a:pPr>
              <a:spcBef>
                <a:spcPct val="50000"/>
              </a:spcBef>
            </a:pPr>
            <a:r>
              <a:rPr lang="en-US" sz="1400"/>
              <a:t>3</a:t>
            </a:r>
          </a:p>
        </p:txBody>
      </p:sp>
      <p:sp>
        <p:nvSpPr>
          <p:cNvPr id="100385" name="Text Box 60"/>
          <p:cNvSpPr txBox="1">
            <a:spLocks noChangeArrowheads="1"/>
          </p:cNvSpPr>
          <p:nvPr/>
        </p:nvSpPr>
        <p:spPr bwMode="auto">
          <a:xfrm>
            <a:off x="8153400" y="3625850"/>
            <a:ext cx="533400" cy="304800"/>
          </a:xfrm>
          <a:prstGeom prst="rect">
            <a:avLst/>
          </a:prstGeom>
          <a:noFill/>
          <a:ln w="9525" algn="ctr">
            <a:noFill/>
            <a:miter lim="800000"/>
            <a:headEnd/>
            <a:tailEnd/>
          </a:ln>
        </p:spPr>
        <p:txBody>
          <a:bodyPr>
            <a:spAutoFit/>
          </a:bodyPr>
          <a:lstStyle/>
          <a:p>
            <a:pPr>
              <a:spcBef>
                <a:spcPct val="50000"/>
              </a:spcBef>
            </a:pPr>
            <a:r>
              <a:rPr lang="en-US" sz="1400"/>
              <a:t>null</a:t>
            </a:r>
          </a:p>
        </p:txBody>
      </p:sp>
      <p:sp>
        <p:nvSpPr>
          <p:cNvPr id="100386" name="Text Box 61"/>
          <p:cNvSpPr txBox="1">
            <a:spLocks noChangeArrowheads="1"/>
          </p:cNvSpPr>
          <p:nvPr/>
        </p:nvSpPr>
        <p:spPr bwMode="auto">
          <a:xfrm>
            <a:off x="6248400" y="3048000"/>
            <a:ext cx="533400" cy="304800"/>
          </a:xfrm>
          <a:prstGeom prst="rect">
            <a:avLst/>
          </a:prstGeom>
          <a:noFill/>
          <a:ln w="9525" algn="ctr">
            <a:noFill/>
            <a:miter lim="800000"/>
            <a:headEnd/>
            <a:tailEnd/>
          </a:ln>
        </p:spPr>
        <p:txBody>
          <a:bodyPr>
            <a:spAutoFit/>
          </a:bodyPr>
          <a:lstStyle/>
          <a:p>
            <a:pPr>
              <a:spcBef>
                <a:spcPct val="50000"/>
              </a:spcBef>
            </a:pPr>
            <a:r>
              <a:rPr lang="en-US" sz="1400"/>
              <a:t>140</a:t>
            </a:r>
          </a:p>
        </p:txBody>
      </p:sp>
      <p:sp>
        <p:nvSpPr>
          <p:cNvPr id="100387" name="Rectangle 62"/>
          <p:cNvSpPr>
            <a:spLocks noChangeArrowheads="1"/>
          </p:cNvSpPr>
          <p:nvPr/>
        </p:nvSpPr>
        <p:spPr bwMode="auto">
          <a:xfrm>
            <a:off x="381000" y="2209800"/>
            <a:ext cx="914400" cy="533400"/>
          </a:xfrm>
          <a:prstGeom prst="rect">
            <a:avLst/>
          </a:prstGeom>
          <a:noFill/>
          <a:ln w="9525" algn="ctr">
            <a:solidFill>
              <a:schemeClr val="tx1"/>
            </a:solidFill>
            <a:miter lim="800000"/>
            <a:headEnd/>
            <a:tailEnd/>
          </a:ln>
        </p:spPr>
        <p:txBody>
          <a:bodyPr wrap="none" anchor="ctr"/>
          <a:lstStyle/>
          <a:p>
            <a:pPr algn="ctr"/>
            <a:r>
              <a:rPr lang="en-US" sz="1600"/>
              <a:t>100</a:t>
            </a:r>
          </a:p>
        </p:txBody>
      </p:sp>
      <p:sp>
        <p:nvSpPr>
          <p:cNvPr id="100388" name="Text Box 63"/>
          <p:cNvSpPr txBox="1">
            <a:spLocks noChangeArrowheads="1"/>
          </p:cNvSpPr>
          <p:nvPr/>
        </p:nvSpPr>
        <p:spPr bwMode="auto">
          <a:xfrm>
            <a:off x="457200" y="1828800"/>
            <a:ext cx="914400" cy="336550"/>
          </a:xfrm>
          <a:prstGeom prst="rect">
            <a:avLst/>
          </a:prstGeom>
          <a:noFill/>
          <a:ln w="9525" algn="ctr">
            <a:noFill/>
            <a:miter lim="800000"/>
            <a:headEnd/>
            <a:tailEnd/>
          </a:ln>
        </p:spPr>
        <p:txBody>
          <a:bodyPr>
            <a:spAutoFit/>
          </a:bodyPr>
          <a:lstStyle/>
          <a:p>
            <a:pPr>
              <a:spcBef>
                <a:spcPct val="50000"/>
              </a:spcBef>
            </a:pPr>
            <a:r>
              <a:rPr lang="en-US" sz="1600"/>
              <a:t>start</a:t>
            </a:r>
          </a:p>
        </p:txBody>
      </p:sp>
      <p:sp>
        <p:nvSpPr>
          <p:cNvPr id="100389" name="Line 64"/>
          <p:cNvSpPr>
            <a:spLocks noChangeShapeType="1"/>
          </p:cNvSpPr>
          <p:nvPr/>
        </p:nvSpPr>
        <p:spPr bwMode="auto">
          <a:xfrm>
            <a:off x="457200" y="2743200"/>
            <a:ext cx="0" cy="533400"/>
          </a:xfrm>
          <a:prstGeom prst="line">
            <a:avLst/>
          </a:prstGeom>
          <a:noFill/>
          <a:ln w="9525">
            <a:solidFill>
              <a:schemeClr val="tx1"/>
            </a:solidFill>
            <a:round/>
            <a:headEnd/>
            <a:tailEnd type="triangle" w="med" len="med"/>
          </a:ln>
        </p:spPr>
        <p:txBody>
          <a:bodyPr/>
          <a:lstStyle/>
          <a:p>
            <a:endParaRPr lang="en-US"/>
          </a:p>
        </p:txBody>
      </p:sp>
      <p:sp>
        <p:nvSpPr>
          <p:cNvPr id="100390" name="Line 65"/>
          <p:cNvSpPr>
            <a:spLocks noChangeShapeType="1"/>
          </p:cNvSpPr>
          <p:nvPr/>
        </p:nvSpPr>
        <p:spPr bwMode="auto">
          <a:xfrm>
            <a:off x="2971800" y="3810000"/>
            <a:ext cx="381000" cy="0"/>
          </a:xfrm>
          <a:prstGeom prst="line">
            <a:avLst/>
          </a:prstGeom>
          <a:noFill/>
          <a:ln w="9525">
            <a:solidFill>
              <a:schemeClr val="tx1"/>
            </a:solidFill>
            <a:round/>
            <a:headEnd/>
            <a:tailEnd type="triangle" w="med" len="med"/>
          </a:ln>
        </p:spPr>
        <p:txBody>
          <a:bodyPr/>
          <a:lstStyle/>
          <a:p>
            <a:endParaRPr lang="en-US"/>
          </a:p>
        </p:txBody>
      </p:sp>
      <p:sp>
        <p:nvSpPr>
          <p:cNvPr id="100391" name="Line 66"/>
          <p:cNvSpPr>
            <a:spLocks noChangeShapeType="1"/>
          </p:cNvSpPr>
          <p:nvPr/>
        </p:nvSpPr>
        <p:spPr bwMode="auto">
          <a:xfrm>
            <a:off x="6096000" y="3810000"/>
            <a:ext cx="228600" cy="0"/>
          </a:xfrm>
          <a:prstGeom prst="line">
            <a:avLst/>
          </a:prstGeom>
          <a:noFill/>
          <a:ln w="9525">
            <a:solidFill>
              <a:schemeClr val="tx1"/>
            </a:solidFill>
            <a:round/>
            <a:headEnd/>
            <a:tailEnd type="triangle" w="med" len="med"/>
          </a:ln>
        </p:spPr>
        <p:txBody>
          <a:bodyPr/>
          <a:lstStyle/>
          <a:p>
            <a:endParaRPr lang="en-US"/>
          </a:p>
        </p:txBody>
      </p:sp>
      <p:sp>
        <p:nvSpPr>
          <p:cNvPr id="100392" name="Rectangle 67"/>
          <p:cNvSpPr>
            <a:spLocks noChangeArrowheads="1"/>
          </p:cNvSpPr>
          <p:nvPr/>
        </p:nvSpPr>
        <p:spPr bwMode="auto">
          <a:xfrm>
            <a:off x="7543800" y="2133600"/>
            <a:ext cx="914400" cy="533400"/>
          </a:xfrm>
          <a:prstGeom prst="rect">
            <a:avLst/>
          </a:prstGeom>
          <a:noFill/>
          <a:ln w="9525" algn="ctr">
            <a:solidFill>
              <a:schemeClr val="tx1"/>
            </a:solidFill>
            <a:miter lim="800000"/>
            <a:headEnd/>
            <a:tailEnd/>
          </a:ln>
        </p:spPr>
        <p:txBody>
          <a:bodyPr wrap="none" anchor="ctr"/>
          <a:lstStyle/>
          <a:p>
            <a:pPr algn="ctr"/>
            <a:r>
              <a:rPr lang="en-US" sz="1600"/>
              <a:t>140</a:t>
            </a:r>
          </a:p>
        </p:txBody>
      </p:sp>
      <p:sp>
        <p:nvSpPr>
          <p:cNvPr id="100393" name="Text Box 68"/>
          <p:cNvSpPr txBox="1">
            <a:spLocks noChangeArrowheads="1"/>
          </p:cNvSpPr>
          <p:nvPr/>
        </p:nvSpPr>
        <p:spPr bwMode="auto">
          <a:xfrm>
            <a:off x="7467600" y="1600200"/>
            <a:ext cx="914400" cy="336550"/>
          </a:xfrm>
          <a:prstGeom prst="rect">
            <a:avLst/>
          </a:prstGeom>
          <a:noFill/>
          <a:ln w="9525" algn="ctr">
            <a:noFill/>
            <a:miter lim="800000"/>
            <a:headEnd/>
            <a:tailEnd/>
          </a:ln>
        </p:spPr>
        <p:txBody>
          <a:bodyPr>
            <a:spAutoFit/>
          </a:bodyPr>
          <a:lstStyle/>
          <a:p>
            <a:pPr algn="ctr">
              <a:spcBef>
                <a:spcPct val="50000"/>
              </a:spcBef>
            </a:pPr>
            <a:r>
              <a:rPr lang="en-US" sz="1600"/>
              <a:t>last</a:t>
            </a:r>
          </a:p>
        </p:txBody>
      </p:sp>
      <p:sp>
        <p:nvSpPr>
          <p:cNvPr id="100394" name="Line 69"/>
          <p:cNvSpPr>
            <a:spLocks noChangeShapeType="1"/>
          </p:cNvSpPr>
          <p:nvPr/>
        </p:nvSpPr>
        <p:spPr bwMode="auto">
          <a:xfrm>
            <a:off x="8001000" y="2667000"/>
            <a:ext cx="0" cy="228600"/>
          </a:xfrm>
          <a:prstGeom prst="line">
            <a:avLst/>
          </a:prstGeom>
          <a:noFill/>
          <a:ln w="9525">
            <a:solidFill>
              <a:schemeClr val="tx1"/>
            </a:solidFill>
            <a:round/>
            <a:headEnd/>
            <a:tailEnd/>
          </a:ln>
        </p:spPr>
        <p:txBody>
          <a:bodyPr/>
          <a:lstStyle/>
          <a:p>
            <a:endParaRPr lang="en-US"/>
          </a:p>
        </p:txBody>
      </p:sp>
      <p:sp>
        <p:nvSpPr>
          <p:cNvPr id="100395" name="Line 70"/>
          <p:cNvSpPr>
            <a:spLocks noChangeShapeType="1"/>
          </p:cNvSpPr>
          <p:nvPr/>
        </p:nvSpPr>
        <p:spPr bwMode="auto">
          <a:xfrm flipH="1">
            <a:off x="6705600" y="2895600"/>
            <a:ext cx="1295400" cy="0"/>
          </a:xfrm>
          <a:prstGeom prst="line">
            <a:avLst/>
          </a:prstGeom>
          <a:noFill/>
          <a:ln w="9525">
            <a:solidFill>
              <a:schemeClr val="tx1"/>
            </a:solidFill>
            <a:round/>
            <a:headEnd/>
            <a:tailEnd/>
          </a:ln>
        </p:spPr>
        <p:txBody>
          <a:bodyPr/>
          <a:lstStyle/>
          <a:p>
            <a:endParaRPr lang="en-US"/>
          </a:p>
        </p:txBody>
      </p:sp>
      <p:sp>
        <p:nvSpPr>
          <p:cNvPr id="100396" name="Line 71"/>
          <p:cNvSpPr>
            <a:spLocks noChangeShapeType="1"/>
          </p:cNvSpPr>
          <p:nvPr/>
        </p:nvSpPr>
        <p:spPr bwMode="auto">
          <a:xfrm>
            <a:off x="6705600" y="2895600"/>
            <a:ext cx="0"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idx="1"/>
          </p:nvPr>
        </p:nvSpPr>
        <p:spPr/>
        <p:txBody>
          <a:bodyPr/>
          <a:lstStyle/>
          <a:p>
            <a:pPr>
              <a:lnSpc>
                <a:spcPct val="90000"/>
              </a:lnSpc>
            </a:pPr>
            <a:r>
              <a:rPr lang="en-US" sz="1800" smtClean="0"/>
              <a:t>#include&lt;stdio.h&gt;</a:t>
            </a:r>
          </a:p>
          <a:p>
            <a:pPr>
              <a:lnSpc>
                <a:spcPct val="90000"/>
              </a:lnSpc>
            </a:pPr>
            <a:r>
              <a:rPr lang="en-US" sz="1800" smtClean="0"/>
              <a:t>#include&lt;malloc.h&gt;</a:t>
            </a:r>
          </a:p>
          <a:p>
            <a:pPr>
              <a:lnSpc>
                <a:spcPct val="90000"/>
              </a:lnSpc>
            </a:pPr>
            <a:r>
              <a:rPr lang="en-US" sz="1800" smtClean="0"/>
              <a:t>struct marks_list *start, *last;</a:t>
            </a:r>
          </a:p>
          <a:p>
            <a:pPr>
              <a:lnSpc>
                <a:spcPct val="90000"/>
              </a:lnSpc>
            </a:pPr>
            <a:r>
              <a:rPr lang="en-US" sz="1800" smtClean="0"/>
              <a:t>/* variables declared outside main() are global in nature and can be accessed by other functions called from main() */</a:t>
            </a:r>
          </a:p>
          <a:p>
            <a:pPr>
              <a:lnSpc>
                <a:spcPct val="90000"/>
              </a:lnSpc>
            </a:pPr>
            <a:r>
              <a:rPr lang="en-US" sz="1800" smtClean="0"/>
              <a:t>struct marks_list</a:t>
            </a:r>
          </a:p>
          <a:p>
            <a:pPr>
              <a:lnSpc>
                <a:spcPct val="90000"/>
              </a:lnSpc>
            </a:pPr>
            <a:r>
              <a:rPr lang="en-US" sz="1800" smtClean="0"/>
              <a:t> {</a:t>
            </a:r>
          </a:p>
          <a:p>
            <a:pPr>
              <a:lnSpc>
                <a:spcPct val="90000"/>
              </a:lnSpc>
            </a:pPr>
            <a:r>
              <a:rPr lang="en-US" sz="1800" smtClean="0"/>
              <a:t>  struct marks_list *prior;</a:t>
            </a:r>
          </a:p>
          <a:p>
            <a:pPr>
              <a:lnSpc>
                <a:spcPct val="90000"/>
              </a:lnSpc>
            </a:pPr>
            <a:r>
              <a:rPr lang="en-US" sz="1800" smtClean="0"/>
              <a:t>  int marks;</a:t>
            </a:r>
          </a:p>
          <a:p>
            <a:pPr>
              <a:lnSpc>
                <a:spcPct val="90000"/>
              </a:lnSpc>
            </a:pPr>
            <a:r>
              <a:rPr lang="en-US" sz="1800" smtClean="0"/>
              <a:t>  struct marks_list *next;</a:t>
            </a:r>
          </a:p>
          <a:p>
            <a:pPr>
              <a:lnSpc>
                <a:spcPct val="90000"/>
              </a:lnSpc>
            </a:pPr>
            <a:r>
              <a:rPr lang="en-US" sz="1800" smtClean="0"/>
              <a:t> };</a:t>
            </a:r>
          </a:p>
          <a:p>
            <a:pPr>
              <a:lnSpc>
                <a:spcPct val="90000"/>
              </a:lnSpc>
            </a:pPr>
            <a:r>
              <a:rPr lang="en-US" sz="1800" smtClean="0"/>
              <a:t>main()</a:t>
            </a:r>
          </a:p>
          <a:p>
            <a:pPr>
              <a:lnSpc>
                <a:spcPct val="90000"/>
              </a:lnSpc>
            </a:pPr>
            <a:r>
              <a:rPr lang="en-US" sz="1800" smtClean="0"/>
              <a:t>   { </a:t>
            </a:r>
          </a:p>
          <a:p>
            <a:pPr>
              <a:lnSpc>
                <a:spcPct val="90000"/>
              </a:lnSpc>
            </a:pPr>
            <a:r>
              <a:rPr lang="en-US" sz="1800" smtClean="0"/>
              <a:t>    struct marks_list * makenode();</a:t>
            </a:r>
          </a:p>
          <a:p>
            <a:pPr>
              <a:lnSpc>
                <a:spcPct val="90000"/>
              </a:lnSpc>
            </a:pPr>
            <a:r>
              <a:rPr lang="en-US" sz="1800" smtClean="0"/>
              <a:t>    /* function  prototype declaration */ </a:t>
            </a:r>
          </a:p>
        </p:txBody>
      </p:sp>
      <p:sp>
        <p:nvSpPr>
          <p:cNvPr id="1688578" name="Rectangle 2"/>
          <p:cNvSpPr>
            <a:spLocks noGrp="1" noChangeArrowheads="1"/>
          </p:cNvSpPr>
          <p:nvPr>
            <p:ph type="title"/>
          </p:nvPr>
        </p:nvSpPr>
        <p:spPr/>
        <p:txBody>
          <a:bodyPr/>
          <a:lstStyle/>
          <a:p>
            <a:pPr fontAlgn="auto">
              <a:spcAft>
                <a:spcPts val="0"/>
              </a:spcAft>
              <a:defRPr/>
            </a:pPr>
            <a:r>
              <a:rPr lang="en-US"/>
              <a:t>Creating a Sorted Doubly Linked List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idx="1"/>
          </p:nvPr>
        </p:nvSpPr>
        <p:spPr/>
        <p:txBody>
          <a:bodyPr/>
          <a:lstStyle/>
          <a:p>
            <a:r>
              <a:rPr lang="en-US" sz="1800" smtClean="0"/>
              <a:t>struct marks_list *new;</a:t>
            </a:r>
          </a:p>
          <a:p>
            <a:r>
              <a:rPr lang="en-US" sz="1800" smtClean="0"/>
              <a:t>start = NULL;</a:t>
            </a:r>
          </a:p>
          <a:p>
            <a:r>
              <a:rPr lang="en-US" sz="1800" smtClean="0"/>
              <a:t>char menu = ‘0 ‘;</a:t>
            </a:r>
          </a:p>
          <a:p>
            <a:r>
              <a:rPr lang="en-US" sz="1800" smtClean="0"/>
              <a:t>while (menu != ‘5’)</a:t>
            </a:r>
          </a:p>
          <a:p>
            <a:r>
              <a:rPr lang="en-US" sz="1800" smtClean="0"/>
              <a:t>  {</a:t>
            </a:r>
          </a:p>
          <a:p>
            <a:r>
              <a:rPr lang="en-US" sz="1800" smtClean="0"/>
              <a:t>    printf( “Add Nodes     :\n”);</a:t>
            </a:r>
          </a:p>
          <a:p>
            <a:r>
              <a:rPr lang="en-US" sz="1800" smtClean="0"/>
              <a:t>    printf( “Delete Nodes  :\n”);</a:t>
            </a:r>
          </a:p>
          <a:p>
            <a:r>
              <a:rPr lang="en-US" sz="1800" smtClean="0"/>
              <a:t>    printf( “Forward Traverse a list :\n”);</a:t>
            </a:r>
          </a:p>
          <a:p>
            <a:r>
              <a:rPr lang="en-US" sz="1800" smtClean="0"/>
              <a:t>    printf( “Reverse Traverse a list :\n”);</a:t>
            </a:r>
          </a:p>
          <a:p>
            <a:r>
              <a:rPr lang="en-US" sz="1800" smtClean="0"/>
              <a:t>    printf( “Exit                 :\n”);</a:t>
            </a:r>
          </a:p>
          <a:p>
            <a:r>
              <a:rPr lang="en-US" sz="1800" smtClean="0"/>
              <a:t>    menu = getchar( );</a:t>
            </a:r>
          </a:p>
          <a:p>
            <a:endParaRPr lang="en-US" sz="1800" smtClean="0"/>
          </a:p>
        </p:txBody>
      </p:sp>
      <p:sp>
        <p:nvSpPr>
          <p:cNvPr id="1689602" name="Rectangle 2"/>
          <p:cNvSpPr>
            <a:spLocks noGrp="1" noChangeArrowheads="1"/>
          </p:cNvSpPr>
          <p:nvPr>
            <p:ph type="title"/>
          </p:nvPr>
        </p:nvSpPr>
        <p:spPr/>
        <p:txBody>
          <a:bodyPr/>
          <a:lstStyle/>
          <a:p>
            <a:pPr fontAlgn="auto">
              <a:spcAft>
                <a:spcPts val="0"/>
              </a:spcAft>
              <a:defRPr/>
            </a:pPr>
            <a:r>
              <a:rPr lang="en-US"/>
              <a:t>Creating a Sorted Doubly Linked List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idx="1"/>
          </p:nvPr>
        </p:nvSpPr>
        <p:spPr/>
        <p:txBody>
          <a:bodyPr/>
          <a:lstStyle/>
          <a:p>
            <a:pPr>
              <a:lnSpc>
                <a:spcPct val="90000"/>
              </a:lnSpc>
            </a:pPr>
            <a:r>
              <a:rPr lang="en-US" sz="1800" smtClean="0"/>
              <a:t>switch (menu)</a:t>
            </a:r>
          </a:p>
          <a:p>
            <a:pPr>
              <a:lnSpc>
                <a:spcPct val="90000"/>
              </a:lnSpc>
            </a:pPr>
            <a:r>
              <a:rPr lang="en-US" sz="1800" smtClean="0"/>
              <a:t> {</a:t>
            </a:r>
          </a:p>
          <a:p>
            <a:pPr>
              <a:lnSpc>
                <a:spcPct val="90000"/>
              </a:lnSpc>
            </a:pPr>
            <a:r>
              <a:rPr lang="en-US" sz="1800" smtClean="0"/>
              <a:t>   case ‘1’ : addnode( );</a:t>
            </a:r>
          </a:p>
          <a:p>
            <a:pPr>
              <a:lnSpc>
                <a:spcPct val="90000"/>
              </a:lnSpc>
            </a:pPr>
            <a:r>
              <a:rPr lang="en-US" sz="1800" smtClean="0"/>
              <a:t>                   break;</a:t>
            </a:r>
          </a:p>
          <a:p>
            <a:pPr>
              <a:lnSpc>
                <a:spcPct val="90000"/>
              </a:lnSpc>
            </a:pPr>
            <a:r>
              <a:rPr lang="en-US" sz="1800" smtClean="0"/>
              <a:t>   case ‘2’ : deletenode( )</a:t>
            </a:r>
          </a:p>
          <a:p>
            <a:pPr>
              <a:lnSpc>
                <a:spcPct val="90000"/>
              </a:lnSpc>
            </a:pPr>
            <a:r>
              <a:rPr lang="en-US" sz="1800" smtClean="0"/>
              <a:t>                   break;</a:t>
            </a:r>
          </a:p>
          <a:p>
            <a:pPr>
              <a:lnSpc>
                <a:spcPct val="90000"/>
              </a:lnSpc>
            </a:pPr>
            <a:r>
              <a:rPr lang="en-US" sz="1800" smtClean="0"/>
              <a:t>   case ‘3’ : forward_traverse( );</a:t>
            </a:r>
          </a:p>
          <a:p>
            <a:pPr>
              <a:lnSpc>
                <a:spcPct val="90000"/>
              </a:lnSpc>
            </a:pPr>
            <a:r>
              <a:rPr lang="en-US" sz="1800" smtClean="0"/>
              <a:t>                  break;</a:t>
            </a:r>
          </a:p>
          <a:p>
            <a:pPr>
              <a:lnSpc>
                <a:spcPct val="90000"/>
              </a:lnSpc>
            </a:pPr>
            <a:r>
              <a:rPr lang="en-US" sz="1800" smtClean="0"/>
              <a:t>   case ‘4’ : reverse_traverse( );</a:t>
            </a:r>
          </a:p>
          <a:p>
            <a:pPr>
              <a:lnSpc>
                <a:spcPct val="90000"/>
              </a:lnSpc>
            </a:pPr>
            <a:r>
              <a:rPr lang="en-US" sz="1800" smtClean="0"/>
              <a:t>                  break;</a:t>
            </a:r>
          </a:p>
          <a:p>
            <a:pPr>
              <a:lnSpc>
                <a:spcPct val="90000"/>
              </a:lnSpc>
            </a:pPr>
            <a:r>
              <a:rPr lang="en-US" sz="1800" smtClean="0"/>
              <a:t>   case ‘5’: exit( );</a:t>
            </a:r>
          </a:p>
          <a:p>
            <a:pPr>
              <a:lnSpc>
                <a:spcPct val="90000"/>
              </a:lnSpc>
            </a:pPr>
            <a:r>
              <a:rPr lang="en-US" sz="1800" smtClean="0"/>
              <a:t>                 break;</a:t>
            </a:r>
          </a:p>
          <a:p>
            <a:pPr>
              <a:lnSpc>
                <a:spcPct val="90000"/>
              </a:lnSpc>
            </a:pPr>
            <a:r>
              <a:rPr lang="en-US" sz="1800" smtClean="0"/>
              <a:t>} /* end of switch */</a:t>
            </a:r>
          </a:p>
          <a:p>
            <a:pPr>
              <a:lnSpc>
                <a:spcPct val="90000"/>
              </a:lnSpc>
              <a:buFontTx/>
              <a:buNone/>
            </a:pPr>
            <a:r>
              <a:rPr lang="en-US" sz="1800" smtClean="0"/>
              <a:t>   } /* end of main( ) */</a:t>
            </a:r>
          </a:p>
          <a:p>
            <a:pPr>
              <a:lnSpc>
                <a:spcPct val="90000"/>
              </a:lnSpc>
            </a:pPr>
            <a:endParaRPr lang="en-US" sz="1800" smtClean="0"/>
          </a:p>
        </p:txBody>
      </p:sp>
      <p:sp>
        <p:nvSpPr>
          <p:cNvPr id="1690626" name="Rectangle 2"/>
          <p:cNvSpPr>
            <a:spLocks noGrp="1" noChangeArrowheads="1"/>
          </p:cNvSpPr>
          <p:nvPr>
            <p:ph type="title"/>
          </p:nvPr>
        </p:nvSpPr>
        <p:spPr/>
        <p:txBody>
          <a:bodyPr/>
          <a:lstStyle/>
          <a:p>
            <a:pPr fontAlgn="auto">
              <a:spcAft>
                <a:spcPts val="0"/>
              </a:spcAft>
              <a:defRPr/>
            </a:pPr>
            <a:r>
              <a:rPr lang="en-US"/>
              <a:t>Creating a Sorted Doubly Linked List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idx="1"/>
          </p:nvPr>
        </p:nvSpPr>
        <p:spPr>
          <a:xfrm>
            <a:off x="685800" y="1295400"/>
            <a:ext cx="7772400" cy="4953000"/>
          </a:xfrm>
        </p:spPr>
        <p:txBody>
          <a:bodyPr/>
          <a:lstStyle/>
          <a:p>
            <a:pPr>
              <a:lnSpc>
                <a:spcPct val="80000"/>
              </a:lnSpc>
            </a:pPr>
            <a:r>
              <a:rPr lang="en-US" sz="1800" smtClean="0"/>
              <a:t>addnode( )</a:t>
            </a:r>
          </a:p>
          <a:p>
            <a:pPr>
              <a:lnSpc>
                <a:spcPct val="80000"/>
              </a:lnSpc>
            </a:pPr>
            <a:r>
              <a:rPr lang="en-US" sz="1800" smtClean="0"/>
              <a:t> {</a:t>
            </a:r>
          </a:p>
          <a:p>
            <a:pPr>
              <a:lnSpc>
                <a:spcPct val="80000"/>
              </a:lnSpc>
            </a:pPr>
            <a:r>
              <a:rPr lang="en-US" sz="1800" smtClean="0"/>
              <a:t>   char ch = 'y';</a:t>
            </a:r>
          </a:p>
          <a:p>
            <a:pPr>
              <a:lnSpc>
                <a:spcPct val="80000"/>
              </a:lnSpc>
            </a:pPr>
            <a:r>
              <a:rPr lang="en-US" sz="1800" smtClean="0"/>
              <a:t>    while ( ch = = 'y' )</a:t>
            </a:r>
          </a:p>
          <a:p>
            <a:pPr>
              <a:lnSpc>
                <a:spcPct val="80000"/>
              </a:lnSpc>
            </a:pPr>
            <a:r>
              <a:rPr lang="en-US" sz="1800" smtClean="0"/>
              <a:t>     {</a:t>
            </a:r>
          </a:p>
          <a:p>
            <a:pPr>
              <a:lnSpc>
                <a:spcPct val="80000"/>
              </a:lnSpc>
            </a:pPr>
            <a:r>
              <a:rPr lang="en-US" sz="1800" smtClean="0"/>
              <a:t>      new = makenode();   </a:t>
            </a:r>
          </a:p>
          <a:p>
            <a:pPr>
              <a:lnSpc>
                <a:spcPct val="80000"/>
              </a:lnSpc>
            </a:pPr>
            <a:r>
              <a:rPr lang="en-US" sz="1800" smtClean="0"/>
              <a:t>      /* creation of a list is treated as a special case of insertion  */</a:t>
            </a:r>
          </a:p>
          <a:p>
            <a:pPr>
              <a:lnSpc>
                <a:spcPct val="80000"/>
              </a:lnSpc>
            </a:pPr>
            <a:r>
              <a:rPr lang="en-US" sz="1800" smtClean="0"/>
              <a:t>      if ( start = = NULL)</a:t>
            </a:r>
          </a:p>
          <a:p>
            <a:pPr>
              <a:lnSpc>
                <a:spcPct val="80000"/>
              </a:lnSpc>
            </a:pPr>
            <a:r>
              <a:rPr lang="en-US" sz="1800" smtClean="0"/>
              <a:t>       {</a:t>
            </a:r>
          </a:p>
          <a:p>
            <a:pPr>
              <a:lnSpc>
                <a:spcPct val="80000"/>
              </a:lnSpc>
            </a:pPr>
            <a:r>
              <a:rPr lang="en-US" sz="1800" smtClean="0"/>
              <a:t>        start = new;</a:t>
            </a:r>
          </a:p>
          <a:p>
            <a:pPr>
              <a:lnSpc>
                <a:spcPct val="80000"/>
              </a:lnSpc>
            </a:pPr>
            <a:r>
              <a:rPr lang="en-US" sz="1800" smtClean="0"/>
              <a:t>        start-&gt;prior =  null;</a:t>
            </a:r>
          </a:p>
          <a:p>
            <a:pPr>
              <a:lnSpc>
                <a:spcPct val="80000"/>
              </a:lnSpc>
            </a:pPr>
            <a:r>
              <a:rPr lang="en-US" sz="1800" smtClean="0"/>
              <a:t>       }</a:t>
            </a:r>
          </a:p>
          <a:p>
            <a:pPr>
              <a:lnSpc>
                <a:spcPct val="80000"/>
              </a:lnSpc>
            </a:pPr>
            <a:r>
              <a:rPr lang="en-US" sz="1800" smtClean="0"/>
              <a:t>      else</a:t>
            </a:r>
          </a:p>
          <a:p>
            <a:pPr>
              <a:lnSpc>
                <a:spcPct val="80000"/>
              </a:lnSpc>
            </a:pPr>
            <a:r>
              <a:rPr lang="en-US" sz="1800" smtClean="0"/>
              <a:t>       { </a:t>
            </a:r>
          </a:p>
          <a:p>
            <a:pPr>
              <a:lnSpc>
                <a:spcPct val="80000"/>
              </a:lnSpc>
            </a:pPr>
            <a:r>
              <a:rPr lang="en-US" sz="1800" smtClean="0"/>
              <a:t>        insert();</a:t>
            </a:r>
          </a:p>
          <a:p>
            <a:pPr>
              <a:lnSpc>
                <a:spcPct val="80000"/>
              </a:lnSpc>
            </a:pPr>
            <a:r>
              <a:rPr lang="en-US" sz="1800" smtClean="0"/>
              <a:t>        traverse( );</a:t>
            </a:r>
          </a:p>
          <a:p>
            <a:pPr>
              <a:lnSpc>
                <a:spcPct val="80000"/>
              </a:lnSpc>
            </a:pPr>
            <a:r>
              <a:rPr lang="en-US" sz="1800" smtClean="0"/>
              <a:t>       }</a:t>
            </a:r>
          </a:p>
          <a:p>
            <a:pPr>
              <a:lnSpc>
                <a:spcPct val="80000"/>
              </a:lnSpc>
            </a:pPr>
            <a:endParaRPr lang="en-US" sz="1800" smtClean="0"/>
          </a:p>
        </p:txBody>
      </p:sp>
      <p:sp>
        <p:nvSpPr>
          <p:cNvPr id="1692674" name="Rectangle 2"/>
          <p:cNvSpPr>
            <a:spLocks noGrp="1" noChangeArrowheads="1"/>
          </p:cNvSpPr>
          <p:nvPr>
            <p:ph type="title"/>
          </p:nvPr>
        </p:nvSpPr>
        <p:spPr/>
        <p:txBody>
          <a:bodyPr/>
          <a:lstStyle/>
          <a:p>
            <a:pPr fontAlgn="auto">
              <a:spcAft>
                <a:spcPts val="0"/>
              </a:spcAft>
              <a:defRPr/>
            </a:pPr>
            <a:r>
              <a:rPr lang="en-US"/>
              <a:t>Creating a Sorted Doubly Linked List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idx="1"/>
          </p:nvPr>
        </p:nvSpPr>
        <p:spPr/>
        <p:txBody>
          <a:bodyPr/>
          <a:lstStyle/>
          <a:p>
            <a:r>
              <a:rPr lang="en-US" sz="1800" smtClean="0"/>
              <a:t>  printf("%s","Want to add more nodes\n"); </a:t>
            </a:r>
          </a:p>
          <a:p>
            <a:r>
              <a:rPr lang="en-US" sz="1800" smtClean="0"/>
              <a:t>  scanf( "%c", &amp;ch );</a:t>
            </a:r>
          </a:p>
          <a:p>
            <a:r>
              <a:rPr lang="en-US" sz="1800" smtClean="0"/>
              <a:t>  fflush( stdin );</a:t>
            </a:r>
          </a:p>
          <a:p>
            <a:r>
              <a:rPr lang="en-US" sz="1800" smtClean="0"/>
              <a:t> } /* end of while  */</a:t>
            </a:r>
          </a:p>
          <a:p>
            <a:r>
              <a:rPr lang="en-US" sz="1800" smtClean="0"/>
              <a:t>} /* end of addnode( )</a:t>
            </a:r>
          </a:p>
          <a:p>
            <a:endParaRPr lang="en-US" sz="1800" smtClean="0"/>
          </a:p>
          <a:p>
            <a:endParaRPr lang="en-US" sz="1800" smtClean="0"/>
          </a:p>
        </p:txBody>
      </p:sp>
      <p:sp>
        <p:nvSpPr>
          <p:cNvPr id="1693698" name="Rectangle 2"/>
          <p:cNvSpPr>
            <a:spLocks noGrp="1" noChangeArrowheads="1"/>
          </p:cNvSpPr>
          <p:nvPr>
            <p:ph type="title"/>
          </p:nvPr>
        </p:nvSpPr>
        <p:spPr/>
        <p:txBody>
          <a:bodyPr/>
          <a:lstStyle/>
          <a:p>
            <a:pPr fontAlgn="auto">
              <a:spcAft>
                <a:spcPts val="0"/>
              </a:spcAft>
              <a:defRPr/>
            </a:pPr>
            <a:r>
              <a:rPr lang="en-US"/>
              <a:t>Creating a Sorted Doubly Linked List</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idx="1"/>
          </p:nvPr>
        </p:nvSpPr>
        <p:spPr>
          <a:xfrm>
            <a:off x="685800" y="1295400"/>
            <a:ext cx="7772400" cy="4876800"/>
          </a:xfrm>
        </p:spPr>
        <p:txBody>
          <a:bodyPr/>
          <a:lstStyle/>
          <a:p>
            <a:pPr>
              <a:lnSpc>
                <a:spcPct val="80000"/>
              </a:lnSpc>
            </a:pPr>
            <a:r>
              <a:rPr lang="en-US" sz="1800" smtClean="0"/>
              <a:t>       </a:t>
            </a:r>
          </a:p>
          <a:p>
            <a:pPr>
              <a:lnSpc>
                <a:spcPct val="80000"/>
              </a:lnSpc>
            </a:pPr>
            <a:r>
              <a:rPr lang="en-US" sz="1800" smtClean="0"/>
              <a:t>struct marks_list * makenode()</a:t>
            </a:r>
          </a:p>
          <a:p>
            <a:pPr>
              <a:lnSpc>
                <a:spcPct val="80000"/>
              </a:lnSpc>
            </a:pPr>
            <a:r>
              <a:rPr lang="en-US" sz="1800" smtClean="0"/>
              <a:t>   {</a:t>
            </a:r>
          </a:p>
          <a:p>
            <a:pPr>
              <a:lnSpc>
                <a:spcPct val="80000"/>
              </a:lnSpc>
            </a:pPr>
            <a:r>
              <a:rPr lang="en-US" sz="1800" smtClean="0"/>
              <a:t>    struct marks_list *new;</a:t>
            </a:r>
          </a:p>
          <a:p>
            <a:pPr>
              <a:lnSpc>
                <a:spcPct val="80000"/>
              </a:lnSpc>
            </a:pPr>
            <a:r>
              <a:rPr lang="en-US" sz="1800" smtClean="0"/>
              <a:t>    new=(struct marks_list *)  malloc(sizeof(struct(marks_list));     </a:t>
            </a:r>
          </a:p>
          <a:p>
            <a:pPr>
              <a:lnSpc>
                <a:spcPct val="80000"/>
              </a:lnSpc>
            </a:pPr>
            <a:r>
              <a:rPr lang="en-US" sz="1800" smtClean="0"/>
              <a:t>    scanf("%d",&amp;new-&gt;marks); </a:t>
            </a:r>
          </a:p>
          <a:p>
            <a:pPr>
              <a:lnSpc>
                <a:spcPct val="80000"/>
              </a:lnSpc>
            </a:pPr>
            <a:r>
              <a:rPr lang="en-US" sz="1800" smtClean="0"/>
              <a:t>    new-&gt;prior = NULL;</a:t>
            </a:r>
          </a:p>
          <a:p>
            <a:pPr>
              <a:lnSpc>
                <a:spcPct val="80000"/>
              </a:lnSpc>
            </a:pPr>
            <a:r>
              <a:rPr lang="en-US" sz="1800" smtClean="0"/>
              <a:t>    new-&gt;next = NULL;</a:t>
            </a:r>
          </a:p>
          <a:p>
            <a:pPr>
              <a:lnSpc>
                <a:spcPct val="80000"/>
              </a:lnSpc>
            </a:pPr>
            <a:r>
              <a:rPr lang="en-US" sz="1800" smtClean="0"/>
              <a:t>    return(new);</a:t>
            </a:r>
          </a:p>
          <a:p>
            <a:pPr>
              <a:lnSpc>
                <a:spcPct val="80000"/>
              </a:lnSpc>
            </a:pPr>
            <a:r>
              <a:rPr lang="en-US" sz="1800" smtClean="0"/>
              <a:t>   }</a:t>
            </a:r>
          </a:p>
          <a:p>
            <a:pPr>
              <a:lnSpc>
                <a:spcPct val="80000"/>
              </a:lnSpc>
            </a:pPr>
            <a:endParaRPr lang="en-US" sz="1800" smtClean="0"/>
          </a:p>
        </p:txBody>
      </p:sp>
      <p:sp>
        <p:nvSpPr>
          <p:cNvPr id="1694722" name="Rectangle 2"/>
          <p:cNvSpPr>
            <a:spLocks noGrp="1" noChangeArrowheads="1"/>
          </p:cNvSpPr>
          <p:nvPr>
            <p:ph type="title"/>
          </p:nvPr>
        </p:nvSpPr>
        <p:spPr/>
        <p:txBody>
          <a:bodyPr/>
          <a:lstStyle/>
          <a:p>
            <a:pPr fontAlgn="auto">
              <a:spcAft>
                <a:spcPts val="0"/>
              </a:spcAft>
              <a:defRPr/>
            </a:pPr>
            <a:r>
              <a:rPr lang="en-US"/>
              <a:t>Creating a Sorted Doubly Linked List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1885</TotalTime>
  <Words>13709</Words>
  <Application>Microsoft PowerPoint</Application>
  <PresentationFormat>On-screen Show (4:3)</PresentationFormat>
  <Paragraphs>1820</Paragraphs>
  <Slides>195</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195</vt:i4>
      </vt:variant>
    </vt:vector>
  </HeadingPairs>
  <TitlesOfParts>
    <vt:vector size="202" baseType="lpstr">
      <vt:lpstr>Times New Roman</vt:lpstr>
      <vt:lpstr>Arial</vt:lpstr>
      <vt:lpstr>Lucida Sans Unicode</vt:lpstr>
      <vt:lpstr>Wingdings 3</vt:lpstr>
      <vt:lpstr>Verdana</vt:lpstr>
      <vt:lpstr>Wingdings 2</vt:lpstr>
      <vt:lpstr>Concourse</vt:lpstr>
      <vt:lpstr>Slide 1</vt:lpstr>
      <vt:lpstr>Slide 2</vt:lpstr>
      <vt:lpstr>Objectives</vt:lpstr>
      <vt:lpstr>Array Usage – A Perspective</vt:lpstr>
      <vt:lpstr>Array Usage – A Perspective</vt:lpstr>
      <vt:lpstr>Array Usage – A Perspective</vt:lpstr>
      <vt:lpstr>Array Usage – A Perspective</vt:lpstr>
      <vt:lpstr>Lifetime Of A Variable</vt:lpstr>
      <vt:lpstr>Data Memory Model</vt:lpstr>
      <vt:lpstr>Heap Variables</vt:lpstr>
      <vt:lpstr>Dynamic Data Structures</vt:lpstr>
      <vt:lpstr>Dynamic Data Structures</vt:lpstr>
      <vt:lpstr>The malloc( ) Function</vt:lpstr>
      <vt:lpstr>The malloc( ) Function</vt:lpstr>
      <vt:lpstr>The malloc( ) Function</vt:lpstr>
      <vt:lpstr>The malloc( ) Function</vt:lpstr>
      <vt:lpstr>Self-Referential Structures</vt:lpstr>
      <vt:lpstr>Self-Referential Structures</vt:lpstr>
      <vt:lpstr>Self-Referential Structures</vt:lpstr>
      <vt:lpstr>Declaring a Linked List</vt:lpstr>
      <vt:lpstr>Declaring a Linked List</vt:lpstr>
      <vt:lpstr>Visualizing a Linked List</vt:lpstr>
      <vt:lpstr>Creating a Sorted Linked List</vt:lpstr>
      <vt:lpstr>Creating a Sorted Linked List</vt:lpstr>
      <vt:lpstr>Creating a Sorted Linked List</vt:lpstr>
      <vt:lpstr>Creating a Sorted Linked List</vt:lpstr>
      <vt:lpstr>Creating a Sorted Linked List</vt:lpstr>
      <vt:lpstr>Creating a Sorted Linked List</vt:lpstr>
      <vt:lpstr>Creating a Sorted Linked List</vt:lpstr>
      <vt:lpstr>Creating a Sorted Linked List</vt:lpstr>
      <vt:lpstr>Creating a Sorted Linked List</vt:lpstr>
      <vt:lpstr>Searching a Value in a Linked List</vt:lpstr>
      <vt:lpstr>Deleting a Node From a Linked List</vt:lpstr>
      <vt:lpstr>Deleting a Node From a Linked List</vt:lpstr>
      <vt:lpstr>Summary</vt:lpstr>
      <vt:lpstr>Slide 36</vt:lpstr>
      <vt:lpstr>Slide 37</vt:lpstr>
      <vt:lpstr>Objectives</vt:lpstr>
      <vt:lpstr>What is a Stack?</vt:lpstr>
      <vt:lpstr>What is a Stack?</vt:lpstr>
      <vt:lpstr>What is a Stack?</vt:lpstr>
      <vt:lpstr>Characteristics of a Stack</vt:lpstr>
      <vt:lpstr>Characteristics of a Stack</vt:lpstr>
      <vt:lpstr>Operations on Stacks</vt:lpstr>
      <vt:lpstr>Implementation of Stacks</vt:lpstr>
      <vt:lpstr>Implementation of Stacks</vt:lpstr>
      <vt:lpstr>Code Implementing for a Stack </vt:lpstr>
      <vt:lpstr>Code Implementing for a Stack</vt:lpstr>
      <vt:lpstr>Code Implementing for a Stack</vt:lpstr>
      <vt:lpstr>Implementing push( ) </vt:lpstr>
      <vt:lpstr>Implementing push( )</vt:lpstr>
      <vt:lpstr>A View of the Stack After Insertion</vt:lpstr>
      <vt:lpstr>Creating a Node on a Stack</vt:lpstr>
      <vt:lpstr>Implementing pop( )</vt:lpstr>
      <vt:lpstr>Implementing pop( )</vt:lpstr>
      <vt:lpstr>A View of the Stack After Deletion</vt:lpstr>
      <vt:lpstr>Applications of Stacks</vt:lpstr>
      <vt:lpstr>Applications of Stacks</vt:lpstr>
      <vt:lpstr>Applications of Stacks</vt:lpstr>
      <vt:lpstr>Applications of Stacks</vt:lpstr>
      <vt:lpstr>Applications of Stacks</vt:lpstr>
      <vt:lpstr>Summary</vt:lpstr>
      <vt:lpstr>Slide 63</vt:lpstr>
      <vt:lpstr>Slide 64</vt:lpstr>
      <vt:lpstr>Objectives</vt:lpstr>
      <vt:lpstr>Defining a Queue</vt:lpstr>
      <vt:lpstr>Defining a Queue</vt:lpstr>
      <vt:lpstr>Queue Insertions and Deletions</vt:lpstr>
      <vt:lpstr>Queue Operations</vt:lpstr>
      <vt:lpstr>Queue Operations</vt:lpstr>
      <vt:lpstr>Implementing Queues</vt:lpstr>
      <vt:lpstr>Implementing Queues</vt:lpstr>
      <vt:lpstr>Queue Declaration &amp; Operations</vt:lpstr>
      <vt:lpstr>Queue Operations</vt:lpstr>
      <vt:lpstr>Insertion into a Queue</vt:lpstr>
      <vt:lpstr>Insertion into a Queue</vt:lpstr>
      <vt:lpstr>Insertion into a Queue</vt:lpstr>
      <vt:lpstr>Insertion into a Queue</vt:lpstr>
      <vt:lpstr>Creating a Node on a Queue</vt:lpstr>
      <vt:lpstr>Insertion into a Queue</vt:lpstr>
      <vt:lpstr>Deletion from a Queue</vt:lpstr>
      <vt:lpstr>Deletion of a Node From a Queue</vt:lpstr>
      <vt:lpstr>Applications of Queues</vt:lpstr>
      <vt:lpstr>Applications of Queues</vt:lpstr>
      <vt:lpstr>Summary</vt:lpstr>
      <vt:lpstr>Slide 86</vt:lpstr>
      <vt:lpstr>Slide 87</vt:lpstr>
      <vt:lpstr>Objectives</vt:lpstr>
      <vt:lpstr>Need For a Doubly Linked List</vt:lpstr>
      <vt:lpstr>Properties of a Doubly Linked List</vt:lpstr>
      <vt:lpstr>Properties of a Doubly Linked List</vt:lpstr>
      <vt:lpstr>Declaration of a Doubly Linked List</vt:lpstr>
      <vt:lpstr>Visualizing a Doubly Linked List</vt:lpstr>
      <vt:lpstr>Creating a Sorted Doubly Linked List</vt:lpstr>
      <vt:lpstr>Creating a Sorted Doubly Linked List</vt:lpstr>
      <vt:lpstr>Creating a Sorted Doubly Linked List</vt:lpstr>
      <vt:lpstr>Creating a Sorted Doubly Linked List</vt:lpstr>
      <vt:lpstr>Creating a Sorted Doubly Linked List</vt:lpstr>
      <vt:lpstr>Creating a Sorted Doubly Linked List</vt:lpstr>
      <vt:lpstr>Creating a Sorted Linked List</vt:lpstr>
      <vt:lpstr>Creating a Sorted Doubly Linked List</vt:lpstr>
      <vt:lpstr>Creating a Sorted Linked List</vt:lpstr>
      <vt:lpstr>Searching a Value in a Doubly Linked List</vt:lpstr>
      <vt:lpstr>Deleting a Node From a Doubly Linked List</vt:lpstr>
      <vt:lpstr>Deleting a Node From a Linked List</vt:lpstr>
      <vt:lpstr>Traversal of a Doubly Linked List</vt:lpstr>
      <vt:lpstr>Summary</vt:lpstr>
      <vt:lpstr>Slide 108</vt:lpstr>
      <vt:lpstr>Slide 109</vt:lpstr>
      <vt:lpstr>Objectives</vt:lpstr>
      <vt:lpstr>Eliminative or a Binary Search</vt:lpstr>
      <vt:lpstr>Eliminative or a Binary Search</vt:lpstr>
      <vt:lpstr>Eliminative or a Binary Search</vt:lpstr>
      <vt:lpstr>Eliminative or a Binary Search</vt:lpstr>
      <vt:lpstr>Employing the Linear Search </vt:lpstr>
      <vt:lpstr>Employing the Linear Search</vt:lpstr>
      <vt:lpstr>Employing the Eliminative or  The Binary Search </vt:lpstr>
      <vt:lpstr>Employing the Eliminative or  The Binary Search </vt:lpstr>
      <vt:lpstr>Employing the Eliminative or  The Binary Search </vt:lpstr>
      <vt:lpstr>Employing the Eliminative or  The Binary Search </vt:lpstr>
      <vt:lpstr>Eliminative or Binary Search</vt:lpstr>
      <vt:lpstr>Trees</vt:lpstr>
      <vt:lpstr>Trees</vt:lpstr>
      <vt:lpstr>Trees</vt:lpstr>
      <vt:lpstr>Trees</vt:lpstr>
      <vt:lpstr>Trees</vt:lpstr>
      <vt:lpstr>Tree</vt:lpstr>
      <vt:lpstr>Binary Tree</vt:lpstr>
      <vt:lpstr>Binary Search Tree</vt:lpstr>
      <vt:lpstr>Balanced Binary Search Tree</vt:lpstr>
      <vt:lpstr>Binary Vs. Linear Search</vt:lpstr>
      <vt:lpstr>Linear Search in a Linked List</vt:lpstr>
      <vt:lpstr>Binary Search in a Binary Search Tree</vt:lpstr>
      <vt:lpstr>The Essence of a Binary Search</vt:lpstr>
      <vt:lpstr>The Essence of a Binary Search</vt:lpstr>
      <vt:lpstr>Data Structure Representation of a  Binary Trees</vt:lpstr>
      <vt:lpstr>Data Structure Representation of a  Binary Trees</vt:lpstr>
      <vt:lpstr>Traversing a Binary Tree</vt:lpstr>
      <vt:lpstr>Traversing a Binary Tree</vt:lpstr>
      <vt:lpstr>Traversing a Binary Tree</vt:lpstr>
      <vt:lpstr>Traversing a Binary Tree</vt:lpstr>
      <vt:lpstr>Traversing a Binary Tree</vt:lpstr>
      <vt:lpstr>Traversing a Binary Tree</vt:lpstr>
      <vt:lpstr>Preorder Traversal </vt:lpstr>
      <vt:lpstr>Preorder Traversal</vt:lpstr>
      <vt:lpstr>Inorder Traversal</vt:lpstr>
      <vt:lpstr>Inorder Traversal</vt:lpstr>
      <vt:lpstr>Postorder Traversal</vt:lpstr>
      <vt:lpstr>Code - Preorder Traversal</vt:lpstr>
      <vt:lpstr>Code – Inorder Traversal</vt:lpstr>
      <vt:lpstr>Code – Postorder Traversal</vt:lpstr>
      <vt:lpstr>Accessing Values From a Binary Search Tree Using Inorder Traversal</vt:lpstr>
      <vt:lpstr>Insertion into a Tree </vt:lpstr>
      <vt:lpstr>Insertion into a Tree</vt:lpstr>
      <vt:lpstr>Insertion into a Tree</vt:lpstr>
      <vt:lpstr>Insertion into a Tree</vt:lpstr>
      <vt:lpstr>Insertion into a Tree</vt:lpstr>
      <vt:lpstr>Insertion into a Tree</vt:lpstr>
      <vt:lpstr>Insertion into a Tree</vt:lpstr>
      <vt:lpstr>Insertion into a Tree</vt:lpstr>
      <vt:lpstr>Insertion into a Tree</vt:lpstr>
      <vt:lpstr>Insertion into a Tree</vt:lpstr>
      <vt:lpstr>Insertion into a Tree</vt:lpstr>
      <vt:lpstr>Insertion into a Tree</vt:lpstr>
      <vt:lpstr>Insertion into a Tree</vt:lpstr>
      <vt:lpstr>Insertion into a Tree</vt:lpstr>
      <vt:lpstr>Insertion into a Tree</vt:lpstr>
      <vt:lpstr>Creating a Tree – A Special Case  of Insertion</vt:lpstr>
      <vt:lpstr>Code Implementation For Insertion  Into a Tree</vt:lpstr>
      <vt:lpstr>Code Implementation For Insertion  Into a Tree</vt:lpstr>
      <vt:lpstr>Code Implementation For Insertion  Into a Tree</vt:lpstr>
      <vt:lpstr>Code Implementation For Insertion  Into a Tree</vt:lpstr>
      <vt:lpstr>Code Implementation For Insertion  Into a Tree Using Recursion</vt:lpstr>
      <vt:lpstr>Code Implementation For Insertion  Into a Tree Using Recursion</vt:lpstr>
      <vt:lpstr>Code Implementation For Insertion  Into a Tree Using Recursion</vt:lpstr>
      <vt:lpstr>Circumstances When a Binary Tree Degenerates  Into a Linked List </vt:lpstr>
      <vt:lpstr>Circumstances When a Binary Tree Degenerates  Into a Linked List </vt:lpstr>
      <vt:lpstr>Circumstances When a Binary Tree Degenerates  Into a Linked List </vt:lpstr>
      <vt:lpstr>Circumstances When a Binary Tree Degenerates  Into a Linked List </vt:lpstr>
      <vt:lpstr>Circumstances When a Binary Tree Degenerates  Into a Linked List </vt:lpstr>
      <vt:lpstr>Circumstances When a Binary Tree Degenerates  Into a Linked List</vt:lpstr>
      <vt:lpstr>Deletion from a Binary Search Tree</vt:lpstr>
      <vt:lpstr>Case I – Deletion Of The Leaf Node </vt:lpstr>
      <vt:lpstr>Case I – Deletion Of The Leaf Node</vt:lpstr>
      <vt:lpstr>Case II – Deletion Of a Node  With a Single Child</vt:lpstr>
      <vt:lpstr>Case II – Deletion Of a Node  With a Single Child</vt:lpstr>
      <vt:lpstr>Case III – Deletion Of a Node  With Two Child Nodes</vt:lpstr>
      <vt:lpstr>Case III – Deletion Of a Node  With Two Child Nodes</vt:lpstr>
      <vt:lpstr>Case III – Deletion Of a Node  With Two Child Nodes</vt:lpstr>
      <vt:lpstr>Code Implementation for Node Deletion for Cases I, II &amp; III</vt:lpstr>
      <vt:lpstr>Code Implementation for Node Deletion for Cases I, II &amp; III</vt:lpstr>
      <vt:lpstr>Code Implementation for Node Deletion for Cases I, II &amp; III</vt:lpstr>
      <vt:lpstr>Search The Tree</vt:lpstr>
      <vt:lpstr>Search the Tree</vt:lpstr>
      <vt:lpstr>Summary</vt:lpstr>
    </vt:vector>
  </TitlesOfParts>
  <Company>Wipro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srinivy</dc:creator>
  <cp:lastModifiedBy>Prashanth G</cp:lastModifiedBy>
  <cp:revision>70</cp:revision>
  <dcterms:created xsi:type="dcterms:W3CDTF">2004-04-14T04:33:31Z</dcterms:created>
  <dcterms:modified xsi:type="dcterms:W3CDTF">2017-10-10T07:16:34Z</dcterms:modified>
</cp:coreProperties>
</file>