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85" r:id="rId4"/>
    <p:sldId id="286" r:id="rId5"/>
    <p:sldId id="287" r:id="rId6"/>
    <p:sldId id="288" r:id="rId7"/>
    <p:sldId id="257" r:id="rId8"/>
    <p:sldId id="259" r:id="rId9"/>
    <p:sldId id="260" r:id="rId10"/>
    <p:sldId id="262" r:id="rId11"/>
    <p:sldId id="263" r:id="rId12"/>
    <p:sldId id="264" r:id="rId13"/>
    <p:sldId id="265" r:id="rId14"/>
    <p:sldId id="283" r:id="rId15"/>
    <p:sldId id="279" r:id="rId16"/>
    <p:sldId id="282" r:id="rId17"/>
    <p:sldId id="281" r:id="rId18"/>
    <p:sldId id="277" r:id="rId19"/>
    <p:sldId id="26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Binary Tree Delete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srcRect/>
          <a:stretch>
            <a:fillRect/>
          </a:stretch>
        </p:blipFill>
        <p:spPr bwMode="auto">
          <a:xfrm>
            <a:off x="381000" y="685800"/>
            <a:ext cx="8001000" cy="5848594"/>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Grp="1" noChangeAspect="1" noChangeArrowheads="1"/>
          </p:cNvPicPr>
          <p:nvPr>
            <p:ph idx="1"/>
          </p:nvPr>
        </p:nvPicPr>
        <p:blipFill>
          <a:blip r:embed="rId2"/>
          <a:srcRect/>
          <a:stretch>
            <a:fillRect/>
          </a:stretch>
        </p:blipFill>
        <p:spPr bwMode="auto">
          <a:xfrm>
            <a:off x="457200" y="1038392"/>
            <a:ext cx="8153400" cy="559727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Grp="1" noChangeAspect="1" noChangeArrowheads="1"/>
          </p:cNvPicPr>
          <p:nvPr>
            <p:ph idx="1"/>
          </p:nvPr>
        </p:nvPicPr>
        <p:blipFill>
          <a:blip r:embed="rId2"/>
          <a:srcRect/>
          <a:stretch>
            <a:fillRect/>
          </a:stretch>
        </p:blipFill>
        <p:spPr bwMode="auto">
          <a:xfrm>
            <a:off x="533400" y="419344"/>
            <a:ext cx="8088703" cy="5752856"/>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2" name="Picture 6"/>
          <p:cNvPicPr>
            <a:picLocks noGrp="1" noChangeAspect="1" noChangeArrowheads="1"/>
          </p:cNvPicPr>
          <p:nvPr>
            <p:ph idx="1"/>
          </p:nvPr>
        </p:nvPicPr>
        <p:blipFill>
          <a:blip r:embed="rId2"/>
          <a:srcRect/>
          <a:stretch>
            <a:fillRect/>
          </a:stretch>
        </p:blipFill>
        <p:spPr bwMode="auto">
          <a:xfrm>
            <a:off x="381388" y="457200"/>
            <a:ext cx="8556953" cy="57912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3"/>
          <p:cNvPicPr>
            <a:picLocks noGrp="1" noChangeAspect="1" noChangeArrowheads="1"/>
          </p:cNvPicPr>
          <p:nvPr>
            <p:ph idx="1"/>
          </p:nvPr>
        </p:nvPicPr>
        <p:blipFill>
          <a:blip r:embed="rId2"/>
          <a:srcRect/>
          <a:stretch>
            <a:fillRect/>
          </a:stretch>
        </p:blipFill>
        <p:spPr bwMode="auto">
          <a:xfrm>
            <a:off x="95399" y="1676400"/>
            <a:ext cx="8303983" cy="4343400"/>
          </a:xfrm>
          <a:prstGeom prst="rect">
            <a:avLst/>
          </a:prstGeom>
          <a:noFill/>
          <a:ln w="9525">
            <a:noFill/>
            <a:miter lim="800000"/>
            <a:headEnd/>
            <a:tailEnd/>
          </a:ln>
          <a:effectLst/>
        </p:spPr>
      </p:pic>
      <p:pic>
        <p:nvPicPr>
          <p:cNvPr id="10245" name="Picture 5"/>
          <p:cNvPicPr>
            <a:picLocks noChangeAspect="1" noChangeArrowheads="1"/>
          </p:cNvPicPr>
          <p:nvPr/>
        </p:nvPicPr>
        <p:blipFill>
          <a:blip r:embed="rId3"/>
          <a:srcRect/>
          <a:stretch>
            <a:fillRect/>
          </a:stretch>
        </p:blipFill>
        <p:spPr bwMode="auto">
          <a:xfrm>
            <a:off x="152400" y="533400"/>
            <a:ext cx="7783286" cy="11430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70" name="Picture 6"/>
          <p:cNvPicPr>
            <a:picLocks noGrp="1" noChangeAspect="1" noChangeArrowheads="1"/>
          </p:cNvPicPr>
          <p:nvPr>
            <p:ph idx="1"/>
          </p:nvPr>
        </p:nvPicPr>
        <p:blipFill>
          <a:blip r:embed="rId2"/>
          <a:srcRect/>
          <a:stretch>
            <a:fillRect/>
          </a:stretch>
        </p:blipFill>
        <p:spPr bwMode="auto">
          <a:xfrm>
            <a:off x="609601" y="512973"/>
            <a:ext cx="7962678" cy="5583027"/>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p:cNvPicPr>
            <a:picLocks noGrp="1" noChangeAspect="1" noChangeArrowheads="1"/>
          </p:cNvPicPr>
          <p:nvPr>
            <p:ph idx="1"/>
          </p:nvPr>
        </p:nvPicPr>
        <p:blipFill>
          <a:blip r:embed="rId2"/>
          <a:srcRect/>
          <a:stretch>
            <a:fillRect/>
          </a:stretch>
        </p:blipFill>
        <p:spPr bwMode="auto">
          <a:xfrm>
            <a:off x="685799" y="651998"/>
            <a:ext cx="7902597" cy="5367802"/>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3"/>
          <p:cNvPicPr>
            <a:picLocks noGrp="1" noChangeAspect="1" noChangeArrowheads="1"/>
          </p:cNvPicPr>
          <p:nvPr>
            <p:ph idx="1"/>
          </p:nvPr>
        </p:nvPicPr>
        <p:blipFill>
          <a:blip r:embed="rId2"/>
          <a:srcRect/>
          <a:stretch>
            <a:fillRect/>
          </a:stretch>
        </p:blipFill>
        <p:spPr bwMode="auto">
          <a:xfrm>
            <a:off x="609600" y="496550"/>
            <a:ext cx="7505734" cy="529465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Grp="1" noChangeAspect="1" noChangeArrowheads="1"/>
          </p:cNvPicPr>
          <p:nvPr>
            <p:ph idx="1"/>
          </p:nvPr>
        </p:nvPicPr>
        <p:blipFill>
          <a:blip r:embed="rId2"/>
          <a:srcRect/>
          <a:stretch>
            <a:fillRect/>
          </a:stretch>
        </p:blipFill>
        <p:spPr bwMode="auto">
          <a:xfrm>
            <a:off x="441083" y="533400"/>
            <a:ext cx="8330781" cy="55626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Picture 3"/>
          <p:cNvPicPr>
            <a:picLocks noGrp="1" noChangeAspect="1" noChangeArrowheads="1"/>
          </p:cNvPicPr>
          <p:nvPr>
            <p:ph idx="1"/>
          </p:nvPr>
        </p:nvPicPr>
        <p:blipFill>
          <a:blip r:embed="rId2"/>
          <a:srcRect/>
          <a:stretch>
            <a:fillRect/>
          </a:stretch>
        </p:blipFill>
        <p:spPr bwMode="auto">
          <a:xfrm>
            <a:off x="152400" y="304800"/>
            <a:ext cx="4143375" cy="2809875"/>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228600" y="3124200"/>
            <a:ext cx="4686300" cy="2962275"/>
          </a:xfrm>
          <a:prstGeom prst="rect">
            <a:avLst/>
          </a:prstGeom>
          <a:noFill/>
          <a:ln w="9525">
            <a:noFill/>
            <a:miter lim="800000"/>
            <a:headEnd/>
            <a:tailEnd/>
          </a:ln>
          <a:effectLst/>
        </p:spPr>
      </p:pic>
      <p:pic>
        <p:nvPicPr>
          <p:cNvPr id="17413" name="Picture 5"/>
          <p:cNvPicPr>
            <a:picLocks noChangeAspect="1" noChangeArrowheads="1"/>
          </p:cNvPicPr>
          <p:nvPr/>
        </p:nvPicPr>
        <p:blipFill>
          <a:blip r:embed="rId4"/>
          <a:srcRect/>
          <a:stretch>
            <a:fillRect/>
          </a:stretch>
        </p:blipFill>
        <p:spPr bwMode="auto">
          <a:xfrm>
            <a:off x="4419600" y="381000"/>
            <a:ext cx="4057650" cy="4343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3"/>
          <p:cNvSpPr>
            <a:spLocks noGrp="1" noChangeArrowheads="1"/>
          </p:cNvSpPr>
          <p:nvPr>
            <p:ph idx="1"/>
          </p:nvPr>
        </p:nvSpPr>
        <p:spPr/>
        <p:txBody>
          <a:bodyPr>
            <a:normAutofit lnSpcReduction="10000"/>
          </a:bodyPr>
          <a:lstStyle/>
          <a:p>
            <a:r>
              <a:rPr lang="en-US" smtClean="0"/>
              <a:t>An important function for maintaining a binary search tree is to delete a specific node from the tree. </a:t>
            </a:r>
          </a:p>
          <a:p>
            <a:endParaRPr lang="en-US" smtClean="0"/>
          </a:p>
          <a:p>
            <a:r>
              <a:rPr lang="en-US" smtClean="0"/>
              <a:t>The method to delete a node depends on the specific position of the node in the tree. </a:t>
            </a:r>
          </a:p>
          <a:p>
            <a:endParaRPr lang="en-US" smtClean="0"/>
          </a:p>
          <a:p>
            <a:r>
              <a:rPr lang="en-US" smtClean="0"/>
              <a:t>The algorithm to delete a node can be subdivided into different cases.</a:t>
            </a:r>
          </a:p>
        </p:txBody>
      </p:sp>
      <p:sp>
        <p:nvSpPr>
          <p:cNvPr id="1785858" name="Rectangle 2"/>
          <p:cNvSpPr>
            <a:spLocks noGrp="1" noChangeArrowheads="1"/>
          </p:cNvSpPr>
          <p:nvPr>
            <p:ph type="title"/>
          </p:nvPr>
        </p:nvSpPr>
        <p:spPr/>
        <p:txBody>
          <a:bodyPr/>
          <a:lstStyle/>
          <a:p>
            <a:pPr fontAlgn="auto">
              <a:spcAft>
                <a:spcPts val="0"/>
              </a:spcAft>
              <a:defRPr/>
            </a:pPr>
            <a:r>
              <a:rPr lang="en-US"/>
              <a:t>Deletion from a Binary Search Tree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3"/>
          <p:cNvSpPr>
            <a:spLocks noGrp="1" noChangeArrowheads="1"/>
          </p:cNvSpPr>
          <p:nvPr>
            <p:ph idx="1"/>
          </p:nvPr>
        </p:nvSpPr>
        <p:spPr/>
        <p:txBody>
          <a:bodyPr>
            <a:normAutofit fontScale="92500" lnSpcReduction="10000"/>
          </a:bodyPr>
          <a:lstStyle/>
          <a:p>
            <a:r>
              <a:rPr lang="en-US" smtClean="0"/>
              <a:t>If the node to be deleted is a leaf, you only need to set appropriate link of its parent to null, and do away with the node that is to be deleted. </a:t>
            </a:r>
          </a:p>
          <a:p>
            <a:endParaRPr lang="en-US" smtClean="0"/>
          </a:p>
          <a:p>
            <a:r>
              <a:rPr lang="en-US" smtClean="0"/>
              <a:t>For example, to delete a node containing 1 in the following figure, we have to set the left pointer of its parent (pointing to 1) to null. </a:t>
            </a:r>
          </a:p>
          <a:p>
            <a:endParaRPr lang="en-US" smtClean="0"/>
          </a:p>
          <a:p>
            <a:r>
              <a:rPr lang="en-US" smtClean="0"/>
              <a:t>The following diagram illustrates this.</a:t>
            </a:r>
          </a:p>
        </p:txBody>
      </p:sp>
      <p:sp>
        <p:nvSpPr>
          <p:cNvPr id="1786882" name="Rectangle 2"/>
          <p:cNvSpPr>
            <a:spLocks noGrp="1" noChangeArrowheads="1"/>
          </p:cNvSpPr>
          <p:nvPr>
            <p:ph type="title"/>
          </p:nvPr>
        </p:nvSpPr>
        <p:spPr/>
        <p:txBody>
          <a:bodyPr/>
          <a:lstStyle/>
          <a:p>
            <a:pPr fontAlgn="auto">
              <a:spcAft>
                <a:spcPts val="0"/>
              </a:spcAft>
              <a:defRPr/>
            </a:pPr>
            <a:r>
              <a:rPr lang="en-US"/>
              <a:t>Case I – Deletion Of The Leaf Node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3"/>
          <p:cNvSpPr>
            <a:spLocks noGrp="1" noChangeArrowheads="1"/>
          </p:cNvSpPr>
          <p:nvPr>
            <p:ph idx="1"/>
          </p:nvPr>
        </p:nvSpPr>
        <p:spPr/>
        <p:txBody>
          <a:bodyPr/>
          <a:lstStyle/>
          <a:p>
            <a:endParaRPr lang="en-US" smtClean="0"/>
          </a:p>
        </p:txBody>
      </p:sp>
      <p:sp>
        <p:nvSpPr>
          <p:cNvPr id="1787906" name="Rectangle 2"/>
          <p:cNvSpPr>
            <a:spLocks noGrp="1" noChangeArrowheads="1"/>
          </p:cNvSpPr>
          <p:nvPr>
            <p:ph type="title"/>
          </p:nvPr>
        </p:nvSpPr>
        <p:spPr/>
        <p:txBody>
          <a:bodyPr/>
          <a:lstStyle/>
          <a:p>
            <a:pPr fontAlgn="auto">
              <a:spcAft>
                <a:spcPts val="0"/>
              </a:spcAft>
              <a:defRPr/>
            </a:pPr>
            <a:r>
              <a:rPr lang="en-US"/>
              <a:t>Case I – Deletion Of The Leaf Node</a:t>
            </a:r>
          </a:p>
        </p:txBody>
      </p:sp>
      <p:grpSp>
        <p:nvGrpSpPr>
          <p:cNvPr id="2" name="Group 4"/>
          <p:cNvGrpSpPr>
            <a:grpSpLocks/>
          </p:cNvGrpSpPr>
          <p:nvPr/>
        </p:nvGrpSpPr>
        <p:grpSpPr bwMode="auto">
          <a:xfrm>
            <a:off x="1371600" y="2514600"/>
            <a:ext cx="6324600" cy="2743200"/>
            <a:chOff x="3501" y="6844"/>
            <a:chExt cx="5580" cy="1980"/>
          </a:xfrm>
        </p:grpSpPr>
        <p:sp>
          <p:nvSpPr>
            <p:cNvPr id="192517" name="Oval 5"/>
            <p:cNvSpPr>
              <a:spLocks noChangeArrowheads="1"/>
            </p:cNvSpPr>
            <p:nvPr/>
          </p:nvSpPr>
          <p:spPr bwMode="auto">
            <a:xfrm>
              <a:off x="4221" y="6844"/>
              <a:ext cx="720" cy="720"/>
            </a:xfrm>
            <a:prstGeom prst="ellipse">
              <a:avLst/>
            </a:prstGeom>
            <a:solidFill>
              <a:srgbClr val="FFFFFF"/>
            </a:solidFill>
            <a:ln w="9525">
              <a:solidFill>
                <a:srgbClr val="000000"/>
              </a:solidFill>
              <a:round/>
              <a:headEnd/>
              <a:tailEnd/>
            </a:ln>
          </p:spPr>
          <p:txBody>
            <a:bodyPr/>
            <a:lstStyle/>
            <a:p>
              <a:pPr algn="ctr"/>
              <a:r>
                <a:rPr lang="en-US" sz="1400"/>
                <a:t>2</a:t>
              </a:r>
              <a:endParaRPr lang="en-US" sz="2400"/>
            </a:p>
          </p:txBody>
        </p:sp>
        <p:sp>
          <p:nvSpPr>
            <p:cNvPr id="192518" name="Line 6"/>
            <p:cNvSpPr>
              <a:spLocks noChangeShapeType="1"/>
            </p:cNvSpPr>
            <p:nvPr/>
          </p:nvSpPr>
          <p:spPr bwMode="auto">
            <a:xfrm flipH="1">
              <a:off x="4041" y="7564"/>
              <a:ext cx="360" cy="540"/>
            </a:xfrm>
            <a:prstGeom prst="line">
              <a:avLst/>
            </a:prstGeom>
            <a:noFill/>
            <a:ln w="9525">
              <a:solidFill>
                <a:srgbClr val="000000"/>
              </a:solidFill>
              <a:round/>
              <a:headEnd/>
              <a:tailEnd/>
            </a:ln>
          </p:spPr>
          <p:txBody>
            <a:bodyPr/>
            <a:lstStyle/>
            <a:p>
              <a:endParaRPr lang="en-US"/>
            </a:p>
          </p:txBody>
        </p:sp>
        <p:sp>
          <p:nvSpPr>
            <p:cNvPr id="192519" name="Text Box 7"/>
            <p:cNvSpPr txBox="1">
              <a:spLocks noChangeArrowheads="1"/>
            </p:cNvSpPr>
            <p:nvPr/>
          </p:nvSpPr>
          <p:spPr bwMode="auto">
            <a:xfrm>
              <a:off x="6021" y="7924"/>
              <a:ext cx="1080" cy="540"/>
            </a:xfrm>
            <a:prstGeom prst="rect">
              <a:avLst/>
            </a:prstGeom>
            <a:solidFill>
              <a:srgbClr val="FFFFFF"/>
            </a:solidFill>
            <a:ln w="9525">
              <a:noFill/>
              <a:miter lim="800000"/>
              <a:headEnd/>
              <a:tailEnd/>
            </a:ln>
          </p:spPr>
          <p:txBody>
            <a:bodyPr/>
            <a:lstStyle/>
            <a:p>
              <a:pPr algn="ctr"/>
              <a:r>
                <a:rPr lang="en-US" sz="1400"/>
                <a:t>p</a:t>
              </a:r>
              <a:endParaRPr lang="en-US" sz="2400"/>
            </a:p>
          </p:txBody>
        </p:sp>
        <p:sp>
          <p:nvSpPr>
            <p:cNvPr id="192520" name="Oval 8"/>
            <p:cNvSpPr>
              <a:spLocks noChangeArrowheads="1"/>
            </p:cNvSpPr>
            <p:nvPr/>
          </p:nvSpPr>
          <p:spPr bwMode="auto">
            <a:xfrm>
              <a:off x="7641" y="6844"/>
              <a:ext cx="720" cy="720"/>
            </a:xfrm>
            <a:prstGeom prst="ellipse">
              <a:avLst/>
            </a:prstGeom>
            <a:solidFill>
              <a:srgbClr val="FFFFFF"/>
            </a:solidFill>
            <a:ln w="9525">
              <a:solidFill>
                <a:srgbClr val="000000"/>
              </a:solidFill>
              <a:round/>
              <a:headEnd/>
              <a:tailEnd/>
            </a:ln>
          </p:spPr>
          <p:txBody>
            <a:bodyPr/>
            <a:lstStyle/>
            <a:p>
              <a:pPr algn="ctr"/>
              <a:r>
                <a:rPr lang="en-US" sz="1400"/>
                <a:t>2</a:t>
              </a:r>
              <a:endParaRPr lang="en-US" sz="2400"/>
            </a:p>
          </p:txBody>
        </p:sp>
        <p:sp>
          <p:nvSpPr>
            <p:cNvPr id="192521" name="Oval 9"/>
            <p:cNvSpPr>
              <a:spLocks noChangeArrowheads="1"/>
            </p:cNvSpPr>
            <p:nvPr/>
          </p:nvSpPr>
          <p:spPr bwMode="auto">
            <a:xfrm>
              <a:off x="6921" y="8104"/>
              <a:ext cx="720" cy="720"/>
            </a:xfrm>
            <a:prstGeom prst="ellipse">
              <a:avLst/>
            </a:prstGeom>
            <a:solidFill>
              <a:srgbClr val="FFFFFF"/>
            </a:solidFill>
            <a:ln w="9525">
              <a:solidFill>
                <a:srgbClr val="000000"/>
              </a:solidFill>
              <a:round/>
              <a:headEnd/>
              <a:tailEnd/>
            </a:ln>
          </p:spPr>
          <p:txBody>
            <a:bodyPr/>
            <a:lstStyle/>
            <a:p>
              <a:pPr algn="ctr"/>
              <a:r>
                <a:rPr lang="en-US" sz="900"/>
                <a:t>null</a:t>
              </a:r>
              <a:endParaRPr lang="en-US" sz="2400"/>
            </a:p>
          </p:txBody>
        </p:sp>
        <p:sp>
          <p:nvSpPr>
            <p:cNvPr id="192522" name="Oval 10"/>
            <p:cNvSpPr>
              <a:spLocks noChangeArrowheads="1"/>
            </p:cNvSpPr>
            <p:nvPr/>
          </p:nvSpPr>
          <p:spPr bwMode="auto">
            <a:xfrm>
              <a:off x="8361" y="8104"/>
              <a:ext cx="720" cy="720"/>
            </a:xfrm>
            <a:prstGeom prst="ellipse">
              <a:avLst/>
            </a:prstGeom>
            <a:solidFill>
              <a:srgbClr val="FFFFFF"/>
            </a:solidFill>
            <a:ln w="9525">
              <a:solidFill>
                <a:srgbClr val="000000"/>
              </a:solidFill>
              <a:round/>
              <a:headEnd/>
              <a:tailEnd/>
            </a:ln>
          </p:spPr>
          <p:txBody>
            <a:bodyPr/>
            <a:lstStyle/>
            <a:p>
              <a:pPr algn="ctr"/>
              <a:r>
                <a:rPr lang="en-US" sz="1400"/>
                <a:t>3</a:t>
              </a:r>
              <a:endParaRPr lang="en-US" sz="2400"/>
            </a:p>
          </p:txBody>
        </p:sp>
        <p:sp>
          <p:nvSpPr>
            <p:cNvPr id="192523" name="Oval 11"/>
            <p:cNvSpPr>
              <a:spLocks noChangeArrowheads="1"/>
            </p:cNvSpPr>
            <p:nvPr/>
          </p:nvSpPr>
          <p:spPr bwMode="auto">
            <a:xfrm>
              <a:off x="4941" y="8104"/>
              <a:ext cx="720" cy="720"/>
            </a:xfrm>
            <a:prstGeom prst="ellipse">
              <a:avLst/>
            </a:prstGeom>
            <a:solidFill>
              <a:srgbClr val="FFFFFF"/>
            </a:solidFill>
            <a:ln w="9525">
              <a:solidFill>
                <a:srgbClr val="000000"/>
              </a:solidFill>
              <a:round/>
              <a:headEnd/>
              <a:tailEnd/>
            </a:ln>
          </p:spPr>
          <p:txBody>
            <a:bodyPr/>
            <a:lstStyle/>
            <a:p>
              <a:pPr algn="ctr"/>
              <a:r>
                <a:rPr lang="en-US" sz="1400"/>
                <a:t>3</a:t>
              </a:r>
              <a:endParaRPr lang="en-US" sz="2400"/>
            </a:p>
          </p:txBody>
        </p:sp>
        <p:sp>
          <p:nvSpPr>
            <p:cNvPr id="192524" name="Oval 12"/>
            <p:cNvSpPr>
              <a:spLocks noChangeArrowheads="1"/>
            </p:cNvSpPr>
            <p:nvPr/>
          </p:nvSpPr>
          <p:spPr bwMode="auto">
            <a:xfrm>
              <a:off x="3501" y="8104"/>
              <a:ext cx="720" cy="720"/>
            </a:xfrm>
            <a:prstGeom prst="ellipse">
              <a:avLst/>
            </a:prstGeom>
            <a:solidFill>
              <a:srgbClr val="FFFFFF"/>
            </a:solidFill>
            <a:ln w="9525">
              <a:solidFill>
                <a:srgbClr val="000000"/>
              </a:solidFill>
              <a:round/>
              <a:headEnd/>
              <a:tailEnd/>
            </a:ln>
          </p:spPr>
          <p:txBody>
            <a:bodyPr/>
            <a:lstStyle/>
            <a:p>
              <a:pPr algn="ctr"/>
              <a:r>
                <a:rPr lang="en-US" sz="1400"/>
                <a:t>1</a:t>
              </a:r>
              <a:endParaRPr lang="en-US" sz="2400"/>
            </a:p>
          </p:txBody>
        </p:sp>
        <p:sp>
          <p:nvSpPr>
            <p:cNvPr id="192525" name="Line 13"/>
            <p:cNvSpPr>
              <a:spLocks noChangeShapeType="1"/>
            </p:cNvSpPr>
            <p:nvPr/>
          </p:nvSpPr>
          <p:spPr bwMode="auto">
            <a:xfrm>
              <a:off x="4761" y="7564"/>
              <a:ext cx="360" cy="540"/>
            </a:xfrm>
            <a:prstGeom prst="line">
              <a:avLst/>
            </a:prstGeom>
            <a:noFill/>
            <a:ln w="9525">
              <a:solidFill>
                <a:srgbClr val="000000"/>
              </a:solidFill>
              <a:round/>
              <a:headEnd/>
              <a:tailEnd/>
            </a:ln>
          </p:spPr>
          <p:txBody>
            <a:bodyPr/>
            <a:lstStyle/>
            <a:p>
              <a:endParaRPr lang="en-US"/>
            </a:p>
          </p:txBody>
        </p:sp>
        <p:sp>
          <p:nvSpPr>
            <p:cNvPr id="192526" name="Line 14"/>
            <p:cNvSpPr>
              <a:spLocks noChangeShapeType="1"/>
            </p:cNvSpPr>
            <p:nvPr/>
          </p:nvSpPr>
          <p:spPr bwMode="auto">
            <a:xfrm flipH="1">
              <a:off x="7461" y="7564"/>
              <a:ext cx="360" cy="540"/>
            </a:xfrm>
            <a:prstGeom prst="line">
              <a:avLst/>
            </a:prstGeom>
            <a:noFill/>
            <a:ln w="9525">
              <a:solidFill>
                <a:srgbClr val="000000"/>
              </a:solidFill>
              <a:round/>
              <a:headEnd/>
              <a:tailEnd/>
            </a:ln>
          </p:spPr>
          <p:txBody>
            <a:bodyPr/>
            <a:lstStyle/>
            <a:p>
              <a:endParaRPr lang="en-US"/>
            </a:p>
          </p:txBody>
        </p:sp>
        <p:sp>
          <p:nvSpPr>
            <p:cNvPr id="192527" name="Line 15"/>
            <p:cNvSpPr>
              <a:spLocks noChangeShapeType="1"/>
            </p:cNvSpPr>
            <p:nvPr/>
          </p:nvSpPr>
          <p:spPr bwMode="auto">
            <a:xfrm>
              <a:off x="8181" y="7564"/>
              <a:ext cx="360" cy="540"/>
            </a:xfrm>
            <a:prstGeom prst="line">
              <a:avLst/>
            </a:prstGeom>
            <a:noFill/>
            <a:ln w="9525">
              <a:solidFill>
                <a:srgbClr val="000000"/>
              </a:solidFill>
              <a:round/>
              <a:headEnd/>
              <a:tailEnd/>
            </a:ln>
          </p:spPr>
          <p:txBody>
            <a:bodyPr/>
            <a:lstStyle/>
            <a:p>
              <a:endParaRPr lang="en-US"/>
            </a:p>
          </p:txBody>
        </p:sp>
        <p:sp>
          <p:nvSpPr>
            <p:cNvPr id="192528" name="Line 16"/>
            <p:cNvSpPr>
              <a:spLocks noChangeShapeType="1"/>
            </p:cNvSpPr>
            <p:nvPr/>
          </p:nvSpPr>
          <p:spPr bwMode="auto">
            <a:xfrm>
              <a:off x="6201" y="8284"/>
              <a:ext cx="720" cy="0"/>
            </a:xfrm>
            <a:prstGeom prst="line">
              <a:avLst/>
            </a:prstGeom>
            <a:noFill/>
            <a:ln w="9525">
              <a:solidFill>
                <a:srgbClr val="000000"/>
              </a:solidFill>
              <a:round/>
              <a:headEnd/>
              <a:tailEnd type="triangle" w="med" len="med"/>
            </a:ln>
          </p:spPr>
          <p:txBody>
            <a:bodyPr/>
            <a:lstStyle/>
            <a:p>
              <a:endParaRPr 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3"/>
          <p:cNvSpPr>
            <a:spLocks noGrp="1" noChangeArrowheads="1"/>
          </p:cNvSpPr>
          <p:nvPr>
            <p:ph idx="1"/>
          </p:nvPr>
        </p:nvSpPr>
        <p:spPr/>
        <p:txBody>
          <a:bodyPr>
            <a:normAutofit fontScale="85000" lnSpcReduction="20000"/>
          </a:bodyPr>
          <a:lstStyle/>
          <a:p>
            <a:r>
              <a:rPr lang="en-US" smtClean="0"/>
              <a:t>If the node to be deleted has only one child, you cannot simply make the link of the parent to nil as you did in the case of a leaf node. </a:t>
            </a:r>
          </a:p>
          <a:p>
            <a:endParaRPr lang="en-US" smtClean="0"/>
          </a:p>
          <a:p>
            <a:r>
              <a:rPr lang="en-US" smtClean="0"/>
              <a:t>Because if you do so, you will lose all of the descendants of the node that you are deleting from the tree. </a:t>
            </a:r>
          </a:p>
          <a:p>
            <a:endParaRPr lang="en-US" smtClean="0"/>
          </a:p>
          <a:p>
            <a:r>
              <a:rPr lang="en-US" smtClean="0"/>
              <a:t>So, you need to adjust the link from the parent of deleted node to point to the child of the node you intend to delete. You can subsequently dispose of the deleted node. </a:t>
            </a:r>
          </a:p>
        </p:txBody>
      </p:sp>
      <p:sp>
        <p:nvSpPr>
          <p:cNvPr id="1788930" name="Rectangle 2"/>
          <p:cNvSpPr>
            <a:spLocks noGrp="1" noChangeArrowheads="1"/>
          </p:cNvSpPr>
          <p:nvPr>
            <p:ph type="title"/>
          </p:nvPr>
        </p:nvSpPr>
        <p:spPr/>
        <p:txBody>
          <a:bodyPr/>
          <a:lstStyle/>
          <a:p>
            <a:pPr fontAlgn="auto">
              <a:spcAft>
                <a:spcPts val="0"/>
              </a:spcAft>
              <a:defRPr/>
            </a:pPr>
            <a:r>
              <a:rPr lang="en-US" sz="2800"/>
              <a:t>Case II – Deletion Of a Node </a:t>
            </a:r>
            <a:br>
              <a:rPr lang="en-US" sz="2800"/>
            </a:br>
            <a:r>
              <a:rPr lang="en-US" sz="2800"/>
              <a:t>With a Single Child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3"/>
          <p:cNvSpPr>
            <a:spLocks noGrp="1" noChangeArrowheads="1"/>
          </p:cNvSpPr>
          <p:nvPr>
            <p:ph idx="1"/>
          </p:nvPr>
        </p:nvSpPr>
        <p:spPr/>
        <p:txBody>
          <a:bodyPr/>
          <a:lstStyle/>
          <a:p>
            <a:endParaRPr lang="en-US" smtClean="0"/>
          </a:p>
        </p:txBody>
      </p:sp>
      <p:sp>
        <p:nvSpPr>
          <p:cNvPr id="1789954" name="Rectangle 2"/>
          <p:cNvSpPr>
            <a:spLocks noGrp="1" noChangeArrowheads="1"/>
          </p:cNvSpPr>
          <p:nvPr>
            <p:ph type="title"/>
          </p:nvPr>
        </p:nvSpPr>
        <p:spPr/>
        <p:txBody>
          <a:bodyPr/>
          <a:lstStyle/>
          <a:p>
            <a:pPr fontAlgn="auto">
              <a:spcAft>
                <a:spcPts val="0"/>
              </a:spcAft>
              <a:defRPr/>
            </a:pPr>
            <a:r>
              <a:rPr lang="en-US" sz="2800"/>
              <a:t>Case II – Deletion Of a Node </a:t>
            </a:r>
            <a:br>
              <a:rPr lang="en-US" sz="2800"/>
            </a:br>
            <a:r>
              <a:rPr lang="en-US" sz="2800"/>
              <a:t>With a Single Child</a:t>
            </a:r>
          </a:p>
        </p:txBody>
      </p:sp>
      <p:grpSp>
        <p:nvGrpSpPr>
          <p:cNvPr id="2" name="Group 4"/>
          <p:cNvGrpSpPr>
            <a:grpSpLocks/>
          </p:cNvGrpSpPr>
          <p:nvPr/>
        </p:nvGrpSpPr>
        <p:grpSpPr bwMode="auto">
          <a:xfrm>
            <a:off x="1600200" y="1752600"/>
            <a:ext cx="6400800" cy="2514600"/>
            <a:chOff x="2781" y="1264"/>
            <a:chExt cx="8640" cy="3060"/>
          </a:xfrm>
        </p:grpSpPr>
        <p:grpSp>
          <p:nvGrpSpPr>
            <p:cNvPr id="3" name="Group 5"/>
            <p:cNvGrpSpPr>
              <a:grpSpLocks/>
            </p:cNvGrpSpPr>
            <p:nvPr/>
          </p:nvGrpSpPr>
          <p:grpSpPr bwMode="auto">
            <a:xfrm>
              <a:off x="2781" y="1264"/>
              <a:ext cx="4140" cy="2880"/>
              <a:chOff x="3141" y="12244"/>
              <a:chExt cx="4140" cy="2880"/>
            </a:xfrm>
          </p:grpSpPr>
          <p:sp>
            <p:nvSpPr>
              <p:cNvPr id="194579" name="Text Box 6"/>
              <p:cNvSpPr txBox="1">
                <a:spLocks noChangeArrowheads="1"/>
              </p:cNvSpPr>
              <p:nvPr/>
            </p:nvSpPr>
            <p:spPr bwMode="auto">
              <a:xfrm>
                <a:off x="3141" y="13504"/>
                <a:ext cx="2160" cy="360"/>
              </a:xfrm>
              <a:prstGeom prst="rect">
                <a:avLst/>
              </a:prstGeom>
              <a:solidFill>
                <a:srgbClr val="FFFFFF"/>
              </a:solidFill>
              <a:ln w="9525">
                <a:noFill/>
                <a:miter lim="800000"/>
                <a:headEnd/>
                <a:tailEnd/>
              </a:ln>
            </p:spPr>
            <p:txBody>
              <a:bodyPr/>
              <a:lstStyle/>
              <a:p>
                <a:r>
                  <a:rPr lang="en-US" sz="1000"/>
                  <a:t>Node to be deleted</a:t>
                </a:r>
                <a:endParaRPr lang="en-US" sz="2400"/>
              </a:p>
            </p:txBody>
          </p:sp>
          <p:sp>
            <p:nvSpPr>
              <p:cNvPr id="194580" name="Oval 7"/>
              <p:cNvSpPr>
                <a:spLocks noChangeArrowheads="1"/>
              </p:cNvSpPr>
              <p:nvPr/>
            </p:nvSpPr>
            <p:spPr bwMode="auto">
              <a:xfrm>
                <a:off x="5841" y="12244"/>
                <a:ext cx="720" cy="720"/>
              </a:xfrm>
              <a:prstGeom prst="ellipse">
                <a:avLst/>
              </a:prstGeom>
              <a:solidFill>
                <a:srgbClr val="FFFFFF"/>
              </a:solidFill>
              <a:ln w="9525">
                <a:solidFill>
                  <a:srgbClr val="000000"/>
                </a:solidFill>
                <a:round/>
                <a:headEnd/>
                <a:tailEnd/>
              </a:ln>
            </p:spPr>
            <p:txBody>
              <a:bodyPr/>
              <a:lstStyle/>
              <a:p>
                <a:pPr algn="ctr"/>
                <a:r>
                  <a:rPr lang="en-US" sz="1400"/>
                  <a:t>5</a:t>
                </a:r>
                <a:endParaRPr lang="en-US" sz="2400"/>
              </a:p>
            </p:txBody>
          </p:sp>
          <p:sp>
            <p:nvSpPr>
              <p:cNvPr id="194581" name="Line 8"/>
              <p:cNvSpPr>
                <a:spLocks noChangeShapeType="1"/>
              </p:cNvSpPr>
              <p:nvPr/>
            </p:nvSpPr>
            <p:spPr bwMode="auto">
              <a:xfrm flipH="1">
                <a:off x="5661" y="12964"/>
                <a:ext cx="360" cy="540"/>
              </a:xfrm>
              <a:prstGeom prst="line">
                <a:avLst/>
              </a:prstGeom>
              <a:noFill/>
              <a:ln w="9525">
                <a:solidFill>
                  <a:srgbClr val="000000"/>
                </a:solidFill>
                <a:round/>
                <a:headEnd/>
                <a:tailEnd/>
              </a:ln>
            </p:spPr>
            <p:txBody>
              <a:bodyPr/>
              <a:lstStyle/>
              <a:p>
                <a:endParaRPr lang="en-US"/>
              </a:p>
            </p:txBody>
          </p:sp>
          <p:sp>
            <p:nvSpPr>
              <p:cNvPr id="194582" name="Oval 9"/>
              <p:cNvSpPr>
                <a:spLocks noChangeArrowheads="1"/>
              </p:cNvSpPr>
              <p:nvPr/>
            </p:nvSpPr>
            <p:spPr bwMode="auto">
              <a:xfrm>
                <a:off x="6561" y="13504"/>
                <a:ext cx="720" cy="720"/>
              </a:xfrm>
              <a:prstGeom prst="ellipse">
                <a:avLst/>
              </a:prstGeom>
              <a:solidFill>
                <a:srgbClr val="FFFFFF"/>
              </a:solidFill>
              <a:ln w="9525">
                <a:solidFill>
                  <a:srgbClr val="000000"/>
                </a:solidFill>
                <a:round/>
                <a:headEnd/>
                <a:tailEnd/>
              </a:ln>
            </p:spPr>
            <p:txBody>
              <a:bodyPr/>
              <a:lstStyle/>
              <a:p>
                <a:pPr algn="ctr"/>
                <a:r>
                  <a:rPr lang="en-US" sz="1400"/>
                  <a:t>4</a:t>
                </a:r>
                <a:endParaRPr lang="en-US" sz="2400"/>
              </a:p>
            </p:txBody>
          </p:sp>
          <p:sp>
            <p:nvSpPr>
              <p:cNvPr id="194583" name="Oval 10"/>
              <p:cNvSpPr>
                <a:spLocks noChangeArrowheads="1"/>
              </p:cNvSpPr>
              <p:nvPr/>
            </p:nvSpPr>
            <p:spPr bwMode="auto">
              <a:xfrm>
                <a:off x="5121" y="13504"/>
                <a:ext cx="720" cy="720"/>
              </a:xfrm>
              <a:prstGeom prst="ellipse">
                <a:avLst/>
              </a:prstGeom>
              <a:solidFill>
                <a:srgbClr val="FFFFFF"/>
              </a:solidFill>
              <a:ln w="9525">
                <a:solidFill>
                  <a:srgbClr val="000000"/>
                </a:solidFill>
                <a:round/>
                <a:headEnd/>
                <a:tailEnd/>
              </a:ln>
            </p:spPr>
            <p:txBody>
              <a:bodyPr/>
              <a:lstStyle/>
              <a:p>
                <a:pPr algn="ctr"/>
                <a:r>
                  <a:rPr lang="en-US" sz="1400"/>
                  <a:t>3</a:t>
                </a:r>
                <a:endParaRPr lang="en-US" sz="2400"/>
              </a:p>
            </p:txBody>
          </p:sp>
          <p:sp>
            <p:nvSpPr>
              <p:cNvPr id="194584" name="Line 11"/>
              <p:cNvSpPr>
                <a:spLocks noChangeShapeType="1"/>
              </p:cNvSpPr>
              <p:nvPr/>
            </p:nvSpPr>
            <p:spPr bwMode="auto">
              <a:xfrm>
                <a:off x="6381" y="12964"/>
                <a:ext cx="360" cy="540"/>
              </a:xfrm>
              <a:prstGeom prst="line">
                <a:avLst/>
              </a:prstGeom>
              <a:noFill/>
              <a:ln w="9525">
                <a:solidFill>
                  <a:srgbClr val="000000"/>
                </a:solidFill>
                <a:round/>
                <a:headEnd/>
                <a:tailEnd/>
              </a:ln>
            </p:spPr>
            <p:txBody>
              <a:bodyPr/>
              <a:lstStyle/>
              <a:p>
                <a:endParaRPr lang="en-US"/>
              </a:p>
            </p:txBody>
          </p:sp>
          <p:sp>
            <p:nvSpPr>
              <p:cNvPr id="194585" name="Oval 12"/>
              <p:cNvSpPr>
                <a:spLocks noChangeArrowheads="1"/>
              </p:cNvSpPr>
              <p:nvPr/>
            </p:nvSpPr>
            <p:spPr bwMode="auto">
              <a:xfrm>
                <a:off x="4401" y="14404"/>
                <a:ext cx="720" cy="720"/>
              </a:xfrm>
              <a:prstGeom prst="ellipse">
                <a:avLst/>
              </a:prstGeom>
              <a:solidFill>
                <a:srgbClr val="FFFFFF"/>
              </a:solidFill>
              <a:ln w="9525">
                <a:solidFill>
                  <a:srgbClr val="000000"/>
                </a:solidFill>
                <a:round/>
                <a:headEnd/>
                <a:tailEnd/>
              </a:ln>
            </p:spPr>
            <p:txBody>
              <a:bodyPr/>
              <a:lstStyle/>
              <a:p>
                <a:pPr algn="ctr"/>
                <a:r>
                  <a:rPr lang="en-US" sz="1400"/>
                  <a:t>2</a:t>
                </a:r>
                <a:endParaRPr lang="en-US" sz="2400"/>
              </a:p>
            </p:txBody>
          </p:sp>
          <p:sp>
            <p:nvSpPr>
              <p:cNvPr id="194586" name="Line 13"/>
              <p:cNvSpPr>
                <a:spLocks noChangeShapeType="1"/>
              </p:cNvSpPr>
              <p:nvPr/>
            </p:nvSpPr>
            <p:spPr bwMode="auto">
              <a:xfrm flipH="1">
                <a:off x="4941" y="14224"/>
                <a:ext cx="360" cy="360"/>
              </a:xfrm>
              <a:prstGeom prst="line">
                <a:avLst/>
              </a:prstGeom>
              <a:noFill/>
              <a:ln w="9525">
                <a:solidFill>
                  <a:srgbClr val="000000"/>
                </a:solidFill>
                <a:round/>
                <a:headEnd/>
                <a:tailEnd/>
              </a:ln>
            </p:spPr>
            <p:txBody>
              <a:bodyPr/>
              <a:lstStyle/>
              <a:p>
                <a:endParaRPr lang="en-US"/>
              </a:p>
            </p:txBody>
          </p:sp>
          <p:sp>
            <p:nvSpPr>
              <p:cNvPr id="194587" name="Line 14"/>
              <p:cNvSpPr>
                <a:spLocks noChangeShapeType="1"/>
              </p:cNvSpPr>
              <p:nvPr/>
            </p:nvSpPr>
            <p:spPr bwMode="auto">
              <a:xfrm>
                <a:off x="3861" y="13864"/>
                <a:ext cx="1260" cy="0"/>
              </a:xfrm>
              <a:prstGeom prst="line">
                <a:avLst/>
              </a:prstGeom>
              <a:noFill/>
              <a:ln w="9525">
                <a:solidFill>
                  <a:srgbClr val="000000"/>
                </a:solidFill>
                <a:round/>
                <a:headEnd/>
                <a:tailEnd type="triangle" w="med" len="med"/>
              </a:ln>
            </p:spPr>
            <p:txBody>
              <a:bodyPr/>
              <a:lstStyle/>
              <a:p>
                <a:endParaRPr lang="en-US"/>
              </a:p>
            </p:txBody>
          </p:sp>
        </p:grpSp>
        <p:grpSp>
          <p:nvGrpSpPr>
            <p:cNvPr id="4" name="Group 15"/>
            <p:cNvGrpSpPr>
              <a:grpSpLocks/>
            </p:cNvGrpSpPr>
            <p:nvPr/>
          </p:nvGrpSpPr>
          <p:grpSpPr bwMode="auto">
            <a:xfrm>
              <a:off x="7281" y="1444"/>
              <a:ext cx="4140" cy="2880"/>
              <a:chOff x="7101" y="12424"/>
              <a:chExt cx="4140" cy="2880"/>
            </a:xfrm>
          </p:grpSpPr>
          <p:grpSp>
            <p:nvGrpSpPr>
              <p:cNvPr id="5" name="Group 16"/>
              <p:cNvGrpSpPr>
                <a:grpSpLocks/>
              </p:cNvGrpSpPr>
              <p:nvPr/>
            </p:nvGrpSpPr>
            <p:grpSpPr bwMode="auto">
              <a:xfrm>
                <a:off x="7101" y="12424"/>
                <a:ext cx="4140" cy="2880"/>
                <a:chOff x="3141" y="12244"/>
                <a:chExt cx="4140" cy="2880"/>
              </a:xfrm>
            </p:grpSpPr>
            <p:sp>
              <p:nvSpPr>
                <p:cNvPr id="194570" name="Text Box 17"/>
                <p:cNvSpPr txBox="1">
                  <a:spLocks noChangeArrowheads="1"/>
                </p:cNvSpPr>
                <p:nvPr/>
              </p:nvSpPr>
              <p:spPr bwMode="auto">
                <a:xfrm>
                  <a:off x="3141" y="13504"/>
                  <a:ext cx="2160" cy="360"/>
                </a:xfrm>
                <a:prstGeom prst="rect">
                  <a:avLst/>
                </a:prstGeom>
                <a:solidFill>
                  <a:srgbClr val="FFFFFF"/>
                </a:solidFill>
                <a:ln w="9525">
                  <a:noFill/>
                  <a:miter lim="800000"/>
                  <a:headEnd/>
                  <a:tailEnd/>
                </a:ln>
              </p:spPr>
              <p:txBody>
                <a:bodyPr/>
                <a:lstStyle/>
                <a:p>
                  <a:r>
                    <a:rPr lang="en-US" sz="1000"/>
                    <a:t>Node to be deleted</a:t>
                  </a:r>
                  <a:endParaRPr lang="en-US" sz="2400"/>
                </a:p>
              </p:txBody>
            </p:sp>
            <p:sp>
              <p:nvSpPr>
                <p:cNvPr id="194571" name="Oval 18"/>
                <p:cNvSpPr>
                  <a:spLocks noChangeArrowheads="1"/>
                </p:cNvSpPr>
                <p:nvPr/>
              </p:nvSpPr>
              <p:spPr bwMode="auto">
                <a:xfrm>
                  <a:off x="5841" y="12244"/>
                  <a:ext cx="720" cy="720"/>
                </a:xfrm>
                <a:prstGeom prst="ellipse">
                  <a:avLst/>
                </a:prstGeom>
                <a:solidFill>
                  <a:srgbClr val="FFFFFF"/>
                </a:solidFill>
                <a:ln w="9525">
                  <a:solidFill>
                    <a:srgbClr val="000000"/>
                  </a:solidFill>
                  <a:round/>
                  <a:headEnd/>
                  <a:tailEnd/>
                </a:ln>
              </p:spPr>
              <p:txBody>
                <a:bodyPr/>
                <a:lstStyle/>
                <a:p>
                  <a:pPr algn="ctr"/>
                  <a:r>
                    <a:rPr lang="en-US" sz="1400"/>
                    <a:t>5</a:t>
                  </a:r>
                  <a:endParaRPr lang="en-US" sz="2400"/>
                </a:p>
              </p:txBody>
            </p:sp>
            <p:sp>
              <p:nvSpPr>
                <p:cNvPr id="194572" name="Line 19"/>
                <p:cNvSpPr>
                  <a:spLocks noChangeShapeType="1"/>
                </p:cNvSpPr>
                <p:nvPr/>
              </p:nvSpPr>
              <p:spPr bwMode="auto">
                <a:xfrm flipH="1">
                  <a:off x="5661" y="12964"/>
                  <a:ext cx="360" cy="540"/>
                </a:xfrm>
                <a:prstGeom prst="line">
                  <a:avLst/>
                </a:prstGeom>
                <a:noFill/>
                <a:ln w="9525">
                  <a:solidFill>
                    <a:srgbClr val="000000"/>
                  </a:solidFill>
                  <a:round/>
                  <a:headEnd/>
                  <a:tailEnd/>
                </a:ln>
              </p:spPr>
              <p:txBody>
                <a:bodyPr/>
                <a:lstStyle/>
                <a:p>
                  <a:endParaRPr lang="en-US"/>
                </a:p>
              </p:txBody>
            </p:sp>
            <p:sp>
              <p:nvSpPr>
                <p:cNvPr id="194573" name="Oval 20"/>
                <p:cNvSpPr>
                  <a:spLocks noChangeArrowheads="1"/>
                </p:cNvSpPr>
                <p:nvPr/>
              </p:nvSpPr>
              <p:spPr bwMode="auto">
                <a:xfrm>
                  <a:off x="6561" y="13504"/>
                  <a:ext cx="720" cy="720"/>
                </a:xfrm>
                <a:prstGeom prst="ellipse">
                  <a:avLst/>
                </a:prstGeom>
                <a:solidFill>
                  <a:srgbClr val="FFFFFF"/>
                </a:solidFill>
                <a:ln w="9525">
                  <a:solidFill>
                    <a:srgbClr val="000000"/>
                  </a:solidFill>
                  <a:round/>
                  <a:headEnd/>
                  <a:tailEnd/>
                </a:ln>
              </p:spPr>
              <p:txBody>
                <a:bodyPr/>
                <a:lstStyle/>
                <a:p>
                  <a:pPr algn="ctr"/>
                  <a:r>
                    <a:rPr lang="en-US" sz="1400"/>
                    <a:t>4</a:t>
                  </a:r>
                  <a:endParaRPr lang="en-US" sz="2400"/>
                </a:p>
              </p:txBody>
            </p:sp>
            <p:sp>
              <p:nvSpPr>
                <p:cNvPr id="194574" name="Oval 21"/>
                <p:cNvSpPr>
                  <a:spLocks noChangeArrowheads="1"/>
                </p:cNvSpPr>
                <p:nvPr/>
              </p:nvSpPr>
              <p:spPr bwMode="auto">
                <a:xfrm>
                  <a:off x="5121" y="13504"/>
                  <a:ext cx="720" cy="720"/>
                </a:xfrm>
                <a:prstGeom prst="ellipse">
                  <a:avLst/>
                </a:prstGeom>
                <a:solidFill>
                  <a:srgbClr val="FFFFFF"/>
                </a:solidFill>
                <a:ln w="9525">
                  <a:solidFill>
                    <a:srgbClr val="000000"/>
                  </a:solidFill>
                  <a:round/>
                  <a:headEnd/>
                  <a:tailEnd/>
                </a:ln>
              </p:spPr>
              <p:txBody>
                <a:bodyPr/>
                <a:lstStyle/>
                <a:p>
                  <a:pPr algn="ctr"/>
                  <a:r>
                    <a:rPr lang="en-US" sz="1400"/>
                    <a:t>3</a:t>
                  </a:r>
                  <a:endParaRPr lang="en-US" sz="2400"/>
                </a:p>
              </p:txBody>
            </p:sp>
            <p:sp>
              <p:nvSpPr>
                <p:cNvPr id="194575" name="Line 22"/>
                <p:cNvSpPr>
                  <a:spLocks noChangeShapeType="1"/>
                </p:cNvSpPr>
                <p:nvPr/>
              </p:nvSpPr>
              <p:spPr bwMode="auto">
                <a:xfrm>
                  <a:off x="6381" y="12964"/>
                  <a:ext cx="360" cy="540"/>
                </a:xfrm>
                <a:prstGeom prst="line">
                  <a:avLst/>
                </a:prstGeom>
                <a:noFill/>
                <a:ln w="9525">
                  <a:solidFill>
                    <a:srgbClr val="000000"/>
                  </a:solidFill>
                  <a:round/>
                  <a:headEnd/>
                  <a:tailEnd/>
                </a:ln>
              </p:spPr>
              <p:txBody>
                <a:bodyPr/>
                <a:lstStyle/>
                <a:p>
                  <a:endParaRPr lang="en-US"/>
                </a:p>
              </p:txBody>
            </p:sp>
            <p:sp>
              <p:nvSpPr>
                <p:cNvPr id="194576" name="Oval 23"/>
                <p:cNvSpPr>
                  <a:spLocks noChangeArrowheads="1"/>
                </p:cNvSpPr>
                <p:nvPr/>
              </p:nvSpPr>
              <p:spPr bwMode="auto">
                <a:xfrm>
                  <a:off x="4401" y="14404"/>
                  <a:ext cx="720" cy="720"/>
                </a:xfrm>
                <a:prstGeom prst="ellipse">
                  <a:avLst/>
                </a:prstGeom>
                <a:solidFill>
                  <a:srgbClr val="FFFFFF"/>
                </a:solidFill>
                <a:ln w="9525">
                  <a:solidFill>
                    <a:srgbClr val="000000"/>
                  </a:solidFill>
                  <a:round/>
                  <a:headEnd/>
                  <a:tailEnd/>
                </a:ln>
              </p:spPr>
              <p:txBody>
                <a:bodyPr/>
                <a:lstStyle/>
                <a:p>
                  <a:pPr algn="ctr"/>
                  <a:r>
                    <a:rPr lang="en-US" sz="1400"/>
                    <a:t>2</a:t>
                  </a:r>
                  <a:endParaRPr lang="en-US" sz="2400"/>
                </a:p>
              </p:txBody>
            </p:sp>
            <p:sp>
              <p:nvSpPr>
                <p:cNvPr id="194577" name="Line 24"/>
                <p:cNvSpPr>
                  <a:spLocks noChangeShapeType="1"/>
                </p:cNvSpPr>
                <p:nvPr/>
              </p:nvSpPr>
              <p:spPr bwMode="auto">
                <a:xfrm flipH="1">
                  <a:off x="4941" y="14224"/>
                  <a:ext cx="360" cy="360"/>
                </a:xfrm>
                <a:prstGeom prst="line">
                  <a:avLst/>
                </a:prstGeom>
                <a:noFill/>
                <a:ln w="9525">
                  <a:solidFill>
                    <a:srgbClr val="000000"/>
                  </a:solidFill>
                  <a:round/>
                  <a:headEnd/>
                  <a:tailEnd/>
                </a:ln>
              </p:spPr>
              <p:txBody>
                <a:bodyPr/>
                <a:lstStyle/>
                <a:p>
                  <a:endParaRPr lang="en-US"/>
                </a:p>
              </p:txBody>
            </p:sp>
            <p:sp>
              <p:nvSpPr>
                <p:cNvPr id="194578" name="Line 25"/>
                <p:cNvSpPr>
                  <a:spLocks noChangeShapeType="1"/>
                </p:cNvSpPr>
                <p:nvPr/>
              </p:nvSpPr>
              <p:spPr bwMode="auto">
                <a:xfrm>
                  <a:off x="3861" y="13864"/>
                  <a:ext cx="1260" cy="0"/>
                </a:xfrm>
                <a:prstGeom prst="line">
                  <a:avLst/>
                </a:prstGeom>
                <a:noFill/>
                <a:ln w="9525">
                  <a:solidFill>
                    <a:srgbClr val="000000"/>
                  </a:solidFill>
                  <a:round/>
                  <a:headEnd/>
                  <a:tailEnd type="triangle" w="med" len="med"/>
                </a:ln>
              </p:spPr>
              <p:txBody>
                <a:bodyPr/>
                <a:lstStyle/>
                <a:p>
                  <a:endParaRPr lang="en-US"/>
                </a:p>
              </p:txBody>
            </p:sp>
          </p:grpSp>
          <p:sp>
            <p:nvSpPr>
              <p:cNvPr id="194569" name="Arc 26"/>
              <p:cNvSpPr>
                <a:spLocks/>
              </p:cNvSpPr>
              <p:nvPr/>
            </p:nvSpPr>
            <p:spPr bwMode="auto">
              <a:xfrm rot="4868188" flipH="1" flipV="1">
                <a:off x="8220" y="12588"/>
                <a:ext cx="2085" cy="2160"/>
              </a:xfrm>
              <a:custGeom>
                <a:avLst/>
                <a:gdLst>
                  <a:gd name="T0" fmla="*/ 0 w 21258"/>
                  <a:gd name="T1" fmla="*/ 0 h 21600"/>
                  <a:gd name="T2" fmla="*/ 2085 w 21258"/>
                  <a:gd name="T3" fmla="*/ 1777 h 21600"/>
                  <a:gd name="T4" fmla="*/ 0 w 21258"/>
                  <a:gd name="T5" fmla="*/ 2160 h 21600"/>
                  <a:gd name="T6" fmla="*/ 0 60000 65536"/>
                  <a:gd name="T7" fmla="*/ 0 60000 65536"/>
                  <a:gd name="T8" fmla="*/ 0 60000 65536"/>
                  <a:gd name="T9" fmla="*/ 0 w 21258"/>
                  <a:gd name="T10" fmla="*/ 0 h 21600"/>
                  <a:gd name="T11" fmla="*/ 21258 w 21258"/>
                  <a:gd name="T12" fmla="*/ 21600 h 21600"/>
                </a:gdLst>
                <a:ahLst/>
                <a:cxnLst>
                  <a:cxn ang="T6">
                    <a:pos x="T0" y="T1"/>
                  </a:cxn>
                  <a:cxn ang="T7">
                    <a:pos x="T2" y="T3"/>
                  </a:cxn>
                  <a:cxn ang="T8">
                    <a:pos x="T4" y="T5"/>
                  </a:cxn>
                </a:cxnLst>
                <a:rect l="T9" t="T10" r="T11" b="T12"/>
                <a:pathLst>
                  <a:path w="21258" h="21600" fill="none" extrusionOk="0">
                    <a:moveTo>
                      <a:pt x="-1" y="0"/>
                    </a:moveTo>
                    <a:cubicBezTo>
                      <a:pt x="10453" y="0"/>
                      <a:pt x="19406" y="7485"/>
                      <a:pt x="21258" y="17772"/>
                    </a:cubicBezTo>
                  </a:path>
                  <a:path w="21258" h="21600" stroke="0" extrusionOk="0">
                    <a:moveTo>
                      <a:pt x="-1" y="0"/>
                    </a:moveTo>
                    <a:cubicBezTo>
                      <a:pt x="10453" y="0"/>
                      <a:pt x="19406" y="7485"/>
                      <a:pt x="21258" y="17772"/>
                    </a:cubicBezTo>
                    <a:lnTo>
                      <a:pt x="0" y="21600"/>
                    </a:lnTo>
                    <a:close/>
                  </a:path>
                </a:pathLst>
              </a:custGeom>
              <a:noFill/>
              <a:ln w="9525">
                <a:solidFill>
                  <a:srgbClr val="000000"/>
                </a:solidFill>
                <a:round/>
                <a:headEnd type="triangle" w="med" len="med"/>
                <a:tailEnd type="triangle" w="med" len="med"/>
              </a:ln>
            </p:spPr>
            <p:txBody>
              <a:bodyPr/>
              <a:lstStyle/>
              <a:p>
                <a:endParaRPr lang="en-US"/>
              </a:p>
            </p:txBody>
          </p:sp>
        </p:grpSp>
      </p:grpSp>
      <p:sp>
        <p:nvSpPr>
          <p:cNvPr id="194565" name="Text Box 27"/>
          <p:cNvSpPr txBox="1">
            <a:spLocks noChangeArrowheads="1"/>
          </p:cNvSpPr>
          <p:nvPr/>
        </p:nvSpPr>
        <p:spPr bwMode="auto">
          <a:xfrm>
            <a:off x="1143000" y="4556125"/>
            <a:ext cx="6858000" cy="1311275"/>
          </a:xfrm>
          <a:prstGeom prst="rect">
            <a:avLst/>
          </a:prstGeom>
          <a:noFill/>
          <a:ln w="9525" algn="ctr">
            <a:noFill/>
            <a:miter lim="800000"/>
            <a:headEnd/>
            <a:tailEnd/>
          </a:ln>
        </p:spPr>
        <p:txBody>
          <a:bodyPr>
            <a:spAutoFit/>
          </a:bodyPr>
          <a:lstStyle/>
          <a:p>
            <a:pPr>
              <a:spcBef>
                <a:spcPct val="50000"/>
              </a:spcBef>
            </a:pPr>
            <a:r>
              <a:rPr lang="en-US" sz="2000"/>
              <a:t>To delete node containing the value 3, where the right subtree of 3 is empty, we simply make the link of the parent of the node with the value 3 (node with value 5) point to the child of 3 (node with the value 2).</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Grp="1" noChangeAspect="1" noChangeArrowheads="1"/>
          </p:cNvPicPr>
          <p:nvPr>
            <p:ph idx="1"/>
          </p:nvPr>
        </p:nvPicPr>
        <p:blipFill>
          <a:blip r:embed="rId2"/>
          <a:srcRect/>
          <a:stretch>
            <a:fillRect/>
          </a:stretch>
        </p:blipFill>
        <p:spPr bwMode="auto">
          <a:xfrm>
            <a:off x="1757363" y="1943894"/>
            <a:ext cx="5629275" cy="383857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Grp="1" noChangeAspect="1" noChangeArrowheads="1"/>
          </p:cNvPicPr>
          <p:nvPr>
            <p:ph idx="1"/>
          </p:nvPr>
        </p:nvPicPr>
        <p:blipFill>
          <a:blip r:embed="rId2"/>
          <a:srcRect/>
          <a:stretch>
            <a:fillRect/>
          </a:stretch>
        </p:blipFill>
        <p:spPr bwMode="auto">
          <a:xfrm>
            <a:off x="246194" y="914400"/>
            <a:ext cx="8135806" cy="5545951"/>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677023" y="838200"/>
            <a:ext cx="7789954" cy="5287963"/>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TotalTime>
  <Words>329</Words>
  <Application>Microsoft Office PowerPoint</Application>
  <PresentationFormat>On-screen Show (4:3)</PresentationFormat>
  <Paragraphs>39</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Binary Tree Delete</vt:lpstr>
      <vt:lpstr>Deletion from a Binary Search Tree</vt:lpstr>
      <vt:lpstr>Case I – Deletion Of The Leaf Node </vt:lpstr>
      <vt:lpstr>Case I – Deletion Of The Leaf Node</vt:lpstr>
      <vt:lpstr>Case II – Deletion Of a Node  With a Single Child</vt:lpstr>
      <vt:lpstr>Case II – Deletion Of a Node  With a Single Child</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Prashanth G</dc:creator>
  <cp:lastModifiedBy>Prashanth G</cp:lastModifiedBy>
  <cp:revision>12</cp:revision>
  <dcterms:created xsi:type="dcterms:W3CDTF">2006-08-16T00:00:00Z</dcterms:created>
  <dcterms:modified xsi:type="dcterms:W3CDTF">2017-10-10T08:02:03Z</dcterms:modified>
</cp:coreProperties>
</file>