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5" r:id="rId11"/>
    <p:sldId id="271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50" d="100"/>
          <a:sy n="15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1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B3F-E9F7-6143-9F4D-400BFBEDB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Order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831D8-866A-654D-AF73-54CACC029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8778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E9173A7-E7A3-2D48-B1C7-93F48759618E}"/>
              </a:ext>
            </a:extLst>
          </p:cNvPr>
          <p:cNvSpPr/>
          <p:nvPr/>
        </p:nvSpPr>
        <p:spPr>
          <a:xfrm>
            <a:off x="8350267" y="5011410"/>
            <a:ext cx="2704587" cy="886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CAA37-5566-8841-A0ED-43F0310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7171"/>
            <a:ext cx="9603275" cy="536583"/>
          </a:xfrm>
        </p:spPr>
        <p:txBody>
          <a:bodyPr/>
          <a:lstStyle/>
          <a:p>
            <a:r>
              <a:rPr lang="en-US" dirty="0"/>
              <a:t>Functional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F3AD5-0DA3-2840-B63E-64517D003063}"/>
              </a:ext>
            </a:extLst>
          </p:cNvPr>
          <p:cNvSpPr/>
          <p:nvPr/>
        </p:nvSpPr>
        <p:spPr>
          <a:xfrm>
            <a:off x="1774371" y="2155371"/>
            <a:ext cx="142602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 Price Quote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23E5C7-EAB9-734C-ADA4-1E3C162F95EE}"/>
              </a:ext>
            </a:extLst>
          </p:cNvPr>
          <p:cNvSpPr/>
          <p:nvPr/>
        </p:nvSpPr>
        <p:spPr>
          <a:xfrm>
            <a:off x="3739241" y="3566703"/>
            <a:ext cx="1349829" cy="57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3EA73-FC44-6E45-8EB0-A4BEF200802B}"/>
              </a:ext>
            </a:extLst>
          </p:cNvPr>
          <p:cNvSpPr/>
          <p:nvPr/>
        </p:nvSpPr>
        <p:spPr>
          <a:xfrm>
            <a:off x="1774370" y="3553182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2B727-60F0-CC48-95B3-EEDF180C0575}"/>
              </a:ext>
            </a:extLst>
          </p:cNvPr>
          <p:cNvSpPr/>
          <p:nvPr/>
        </p:nvSpPr>
        <p:spPr>
          <a:xfrm>
            <a:off x="3739241" y="2502377"/>
            <a:ext cx="1349829" cy="57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A39FF-53A3-AD47-AA40-C6F7FEBACCB1}"/>
              </a:ext>
            </a:extLst>
          </p:cNvPr>
          <p:cNvSpPr/>
          <p:nvPr/>
        </p:nvSpPr>
        <p:spPr>
          <a:xfrm>
            <a:off x="3739241" y="4640871"/>
            <a:ext cx="1349829" cy="55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</a:t>
            </a:r>
            <a:r>
              <a:rPr lang="en-US" sz="1600" dirty="0"/>
              <a:t>Compute</a:t>
            </a:r>
            <a:r>
              <a:rPr lang="en-US" dirty="0"/>
              <a:t>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63AD3-BA49-D946-8563-1EB57EAA4E8B}"/>
              </a:ext>
            </a:extLst>
          </p:cNvPr>
          <p:cNvSpPr/>
          <p:nvPr/>
        </p:nvSpPr>
        <p:spPr>
          <a:xfrm>
            <a:off x="1774370" y="5252610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Price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A36255-BB06-D84D-97A3-DF1B6BE8268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487385" y="2688771"/>
            <a:ext cx="1" cy="86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569F81-8556-F24E-8D7B-FD880B9B4F9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200399" y="3855174"/>
            <a:ext cx="538842" cy="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15DF8A-5CB3-F842-96E5-587F9A7F9E52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3200399" y="2790848"/>
            <a:ext cx="538842" cy="107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29551F-2883-8342-B626-636818C4BDB5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4414156" y="3079319"/>
            <a:ext cx="0" cy="48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6CB0FF-A7E5-A945-B47F-07EA99BE3A9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414156" y="4143645"/>
            <a:ext cx="0" cy="49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6F156E-2AF6-934D-9B48-BFB0EAE01753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3200399" y="3865016"/>
            <a:ext cx="538842" cy="105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42937-4217-4348-963E-8846D02B824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2487385" y="4176850"/>
            <a:ext cx="0" cy="10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3FD8530-3700-A449-A1B6-D3F27FB8AFE2}"/>
              </a:ext>
            </a:extLst>
          </p:cNvPr>
          <p:cNvSpPr txBox="1"/>
          <p:nvPr/>
        </p:nvSpPr>
        <p:spPr>
          <a:xfrm>
            <a:off x="2264229" y="2939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CF2DA-F1CB-A646-B4D3-AD55E2AE7F3A}"/>
              </a:ext>
            </a:extLst>
          </p:cNvPr>
          <p:cNvSpPr txBox="1"/>
          <p:nvPr/>
        </p:nvSpPr>
        <p:spPr>
          <a:xfrm>
            <a:off x="3346631" y="35308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9F6BA5-AF36-B847-8B62-CA4435A5FD38}"/>
              </a:ext>
            </a:extLst>
          </p:cNvPr>
          <p:cNvSpPr txBox="1"/>
          <p:nvPr/>
        </p:nvSpPr>
        <p:spPr>
          <a:xfrm>
            <a:off x="4416513" y="31973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F0F07B-A9D6-DD42-BD50-F0DCB74E2859}"/>
              </a:ext>
            </a:extLst>
          </p:cNvPr>
          <p:cNvSpPr txBox="1"/>
          <p:nvPr/>
        </p:nvSpPr>
        <p:spPr>
          <a:xfrm>
            <a:off x="3251743" y="2976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8DBC3-FB5A-6C4B-ABF4-C86B4E00DA6F}"/>
              </a:ext>
            </a:extLst>
          </p:cNvPr>
          <p:cNvSpPr txBox="1"/>
          <p:nvPr/>
        </p:nvSpPr>
        <p:spPr>
          <a:xfrm>
            <a:off x="3373149" y="386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51A441-30B8-7747-A0FF-14089B1D58EF}"/>
              </a:ext>
            </a:extLst>
          </p:cNvPr>
          <p:cNvSpPr txBox="1"/>
          <p:nvPr/>
        </p:nvSpPr>
        <p:spPr>
          <a:xfrm>
            <a:off x="4414155" y="42273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6EBE1-9F94-4743-B6C1-07E79B01635B}"/>
              </a:ext>
            </a:extLst>
          </p:cNvPr>
          <p:cNvSpPr txBox="1"/>
          <p:nvPr/>
        </p:nvSpPr>
        <p:spPr>
          <a:xfrm>
            <a:off x="3203120" y="4361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849F51-8C57-E340-9F67-68925B56E645}"/>
              </a:ext>
            </a:extLst>
          </p:cNvPr>
          <p:cNvSpPr txBox="1"/>
          <p:nvPr/>
        </p:nvSpPr>
        <p:spPr>
          <a:xfrm>
            <a:off x="2264229" y="4592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5FD9E6-9A06-0542-9CB1-C70BC351F716}"/>
              </a:ext>
            </a:extLst>
          </p:cNvPr>
          <p:cNvSpPr txBox="1"/>
          <p:nvPr/>
        </p:nvSpPr>
        <p:spPr>
          <a:xfrm>
            <a:off x="6340925" y="2361611"/>
            <a:ext cx="4920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Pricing Service is Invoked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Get the product service from Registration Service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Find Product Service Node from Load Balancer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Returns the Base Price of the Product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Get the Tax Compute Service from Registration Service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Find the Tax Compute Service Node from Load Balancer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Get the Tax for the given Product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Compute the price quote from Base Price &amp; Taxes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06010B-D949-8B4B-AE3B-E66A1065CD51}"/>
              </a:ext>
            </a:extLst>
          </p:cNvPr>
          <p:cNvSpPr txBox="1"/>
          <p:nvPr/>
        </p:nvSpPr>
        <p:spPr>
          <a:xfrm>
            <a:off x="8350267" y="4989638"/>
            <a:ext cx="2704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Adobe Arabic" panose="02040503050201020203" pitchFamily="18" charset="-78"/>
                <a:cs typeface="Adobe Arabic" panose="02040503050201020203" pitchFamily="18" charset="-78"/>
              </a:rPr>
              <a:t>Return Codes: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200 – price quote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404 – Product Not Found </a:t>
            </a:r>
          </a:p>
        </p:txBody>
      </p:sp>
    </p:spTree>
    <p:extLst>
      <p:ext uri="{BB962C8B-B14F-4D97-AF65-F5344CB8AC3E}">
        <p14:creationId xmlns:p14="http://schemas.microsoft.com/office/powerpoint/2010/main" val="150774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AA37-5566-8841-A0ED-43F0310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7171"/>
            <a:ext cx="9603275" cy="536583"/>
          </a:xfrm>
        </p:spPr>
        <p:txBody>
          <a:bodyPr/>
          <a:lstStyle/>
          <a:p>
            <a:r>
              <a:rPr lang="en-US" dirty="0"/>
              <a:t>Functional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F3AD5-0DA3-2840-B63E-64517D003063}"/>
              </a:ext>
            </a:extLst>
          </p:cNvPr>
          <p:cNvSpPr/>
          <p:nvPr/>
        </p:nvSpPr>
        <p:spPr>
          <a:xfrm>
            <a:off x="1774371" y="2155371"/>
            <a:ext cx="142602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an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3EA73-FC44-6E45-8EB0-A4BEF200802B}"/>
              </a:ext>
            </a:extLst>
          </p:cNvPr>
          <p:cNvSpPr/>
          <p:nvPr/>
        </p:nvSpPr>
        <p:spPr>
          <a:xfrm>
            <a:off x="1774370" y="3553182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2B727-60F0-CC48-95B3-EEDF180C0575}"/>
              </a:ext>
            </a:extLst>
          </p:cNvPr>
          <p:cNvSpPr/>
          <p:nvPr/>
        </p:nvSpPr>
        <p:spPr>
          <a:xfrm>
            <a:off x="3647776" y="3582101"/>
            <a:ext cx="1349829" cy="57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63AD3-BA49-D946-8563-1EB57EAA4E8B}"/>
              </a:ext>
            </a:extLst>
          </p:cNvPr>
          <p:cNvSpPr/>
          <p:nvPr/>
        </p:nvSpPr>
        <p:spPr>
          <a:xfrm>
            <a:off x="1774370" y="5252610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 Order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A36255-BB06-D84D-97A3-DF1B6BE8268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487385" y="2688771"/>
            <a:ext cx="1" cy="86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42937-4217-4348-963E-8846D02B824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2487385" y="4176850"/>
            <a:ext cx="0" cy="10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3FD8530-3700-A449-A1B6-D3F27FB8AFE2}"/>
              </a:ext>
            </a:extLst>
          </p:cNvPr>
          <p:cNvSpPr txBox="1"/>
          <p:nvPr/>
        </p:nvSpPr>
        <p:spPr>
          <a:xfrm>
            <a:off x="2264229" y="2939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F0F07B-A9D6-DD42-BD50-F0DCB74E2859}"/>
              </a:ext>
            </a:extLst>
          </p:cNvPr>
          <p:cNvSpPr txBox="1"/>
          <p:nvPr/>
        </p:nvSpPr>
        <p:spPr>
          <a:xfrm>
            <a:off x="3268043" y="33685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849F51-8C57-E340-9F67-68925B56E645}"/>
              </a:ext>
            </a:extLst>
          </p:cNvPr>
          <p:cNvSpPr txBox="1"/>
          <p:nvPr/>
        </p:nvSpPr>
        <p:spPr>
          <a:xfrm>
            <a:off x="2264229" y="4592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65303B-716B-D34F-82C6-D8BF8D788C00}"/>
              </a:ext>
            </a:extLst>
          </p:cNvPr>
          <p:cNvSpPr/>
          <p:nvPr/>
        </p:nvSpPr>
        <p:spPr>
          <a:xfrm>
            <a:off x="3701140" y="5252610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Bill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FB685D-D3C8-894E-8D5B-02E56FC4AC1C}"/>
              </a:ext>
            </a:extLst>
          </p:cNvPr>
          <p:cNvSpPr/>
          <p:nvPr/>
        </p:nvSpPr>
        <p:spPr>
          <a:xfrm>
            <a:off x="5627910" y="5262563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96A96-CE3D-A64F-8F5E-1C97674340AD}"/>
              </a:ext>
            </a:extLst>
          </p:cNvPr>
          <p:cNvSpPr/>
          <p:nvPr/>
        </p:nvSpPr>
        <p:spPr>
          <a:xfrm>
            <a:off x="5627910" y="3582101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7DB6EE-822E-6646-BD06-54816D211179}"/>
              </a:ext>
            </a:extLst>
          </p:cNvPr>
          <p:cNvSpPr/>
          <p:nvPr/>
        </p:nvSpPr>
        <p:spPr>
          <a:xfrm>
            <a:off x="5627909" y="2155371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Bill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D2D437-D58F-CD4F-A249-2C56BFB0813A}"/>
              </a:ext>
            </a:extLst>
          </p:cNvPr>
          <p:cNvSpPr/>
          <p:nvPr/>
        </p:nvSpPr>
        <p:spPr>
          <a:xfrm>
            <a:off x="7781626" y="2155371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Message to Queue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ACA3D8-124D-3243-AF53-1CD8684170CB}"/>
              </a:ext>
            </a:extLst>
          </p:cNvPr>
          <p:cNvSpPr/>
          <p:nvPr/>
        </p:nvSpPr>
        <p:spPr>
          <a:xfrm>
            <a:off x="7781625" y="3582101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Mailing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340825-FC08-B14B-BCDD-E492925AD384}"/>
              </a:ext>
            </a:extLst>
          </p:cNvPr>
          <p:cNvSpPr/>
          <p:nvPr/>
        </p:nvSpPr>
        <p:spPr>
          <a:xfrm>
            <a:off x="7781624" y="5310108"/>
            <a:ext cx="1426029" cy="62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Mail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87078-32D2-754B-9186-22F1A3EBEBD4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3200399" y="5564444"/>
            <a:ext cx="50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E3D50AA-3772-FA40-B742-D774FA9AFD0D}"/>
              </a:ext>
            </a:extLst>
          </p:cNvPr>
          <p:cNvSpPr txBox="1"/>
          <p:nvPr/>
        </p:nvSpPr>
        <p:spPr>
          <a:xfrm>
            <a:off x="3298367" y="52526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8E3F9EC-9731-C046-AC80-4386169C1A43}"/>
              </a:ext>
            </a:extLst>
          </p:cNvPr>
          <p:cNvCxnSpPr/>
          <p:nvPr/>
        </p:nvCxnSpPr>
        <p:spPr>
          <a:xfrm>
            <a:off x="3200399" y="3712029"/>
            <a:ext cx="44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335ADB-90D5-584B-936D-66F893B262EA}"/>
              </a:ext>
            </a:extLst>
          </p:cNvPr>
          <p:cNvCxnSpPr/>
          <p:nvPr/>
        </p:nvCxnSpPr>
        <p:spPr>
          <a:xfrm flipH="1">
            <a:off x="3200399" y="4027714"/>
            <a:ext cx="44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B86143-E360-DF42-8C16-2585967D2002}"/>
              </a:ext>
            </a:extLst>
          </p:cNvPr>
          <p:cNvCxnSpPr>
            <a:stCxn id="25" idx="3"/>
          </p:cNvCxnSpPr>
          <p:nvPr/>
        </p:nvCxnSpPr>
        <p:spPr>
          <a:xfrm flipV="1">
            <a:off x="5127169" y="5561731"/>
            <a:ext cx="500740" cy="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92E1D-5341-9E4D-9E77-DA930D4A37D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V="1">
            <a:off x="6340925" y="4205769"/>
            <a:ext cx="0" cy="105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16EBA13-D474-3D4A-BFC9-065E9256D82F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H="1" flipV="1">
            <a:off x="6340924" y="2779039"/>
            <a:ext cx="1" cy="8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DB8EC7-EABB-884E-A25A-5BE7F551242E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7053938" y="2467205"/>
            <a:ext cx="72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04A1C78-1A35-A947-B479-100768A6FE3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8494640" y="2779039"/>
            <a:ext cx="1" cy="8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8EF2CA-0825-1243-AF44-977F4AE5B421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8494639" y="4205769"/>
            <a:ext cx="1" cy="110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D96ABA8-AA95-C744-97BC-09CC858C5E81}"/>
              </a:ext>
            </a:extLst>
          </p:cNvPr>
          <p:cNvSpPr txBox="1"/>
          <p:nvPr/>
        </p:nvSpPr>
        <p:spPr>
          <a:xfrm>
            <a:off x="3298367" y="4037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C868E7-5A37-B741-916B-A0018DAFBC2C}"/>
              </a:ext>
            </a:extLst>
          </p:cNvPr>
          <p:cNvSpPr txBox="1"/>
          <p:nvPr/>
        </p:nvSpPr>
        <p:spPr>
          <a:xfrm>
            <a:off x="5227498" y="52037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30EE41-98EB-BB49-8CC1-9A584A854F87}"/>
              </a:ext>
            </a:extLst>
          </p:cNvPr>
          <p:cNvSpPr txBox="1"/>
          <p:nvPr/>
        </p:nvSpPr>
        <p:spPr>
          <a:xfrm>
            <a:off x="6040841" y="4573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C925DD-0CBA-794D-BCB4-8A9311AB6CD3}"/>
              </a:ext>
            </a:extLst>
          </p:cNvPr>
          <p:cNvSpPr txBox="1"/>
          <p:nvPr/>
        </p:nvSpPr>
        <p:spPr>
          <a:xfrm>
            <a:off x="6040841" y="30604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225E43-D23B-6349-8FD6-79F70B5B761B}"/>
              </a:ext>
            </a:extLst>
          </p:cNvPr>
          <p:cNvSpPr txBox="1"/>
          <p:nvPr/>
        </p:nvSpPr>
        <p:spPr>
          <a:xfrm>
            <a:off x="7267741" y="21553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FDFEFE-7E22-664C-BD99-26A136238756}"/>
              </a:ext>
            </a:extLst>
          </p:cNvPr>
          <p:cNvSpPr txBox="1"/>
          <p:nvPr/>
        </p:nvSpPr>
        <p:spPr>
          <a:xfrm>
            <a:off x="8513557" y="293781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4DF630-A7D6-C44A-99EB-650C00596F51}"/>
              </a:ext>
            </a:extLst>
          </p:cNvPr>
          <p:cNvSpPr txBox="1"/>
          <p:nvPr/>
        </p:nvSpPr>
        <p:spPr>
          <a:xfrm>
            <a:off x="8485266" y="45928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Devanagari" panose="02040503050201020203" pitchFamily="18" charset="77"/>
                <a:cs typeface="Adobe Devanagari" panose="02040503050201020203" pitchFamily="18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44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AA37-5566-8841-A0ED-43F0310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7171"/>
            <a:ext cx="9603275" cy="536583"/>
          </a:xfrm>
        </p:spPr>
        <p:txBody>
          <a:bodyPr/>
          <a:lstStyle/>
          <a:p>
            <a:r>
              <a:rPr lang="en-US" dirty="0"/>
              <a:t>Functional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F567-A53E-0446-A26A-F7408490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Service interacts with Product Catalog Service &amp; Tax Compute Service from Eureka Service Registry.</a:t>
            </a:r>
          </a:p>
          <a:p>
            <a:r>
              <a:rPr lang="en-US" dirty="0"/>
              <a:t>Tax Compute Service interacts with Product Catalog Service</a:t>
            </a:r>
          </a:p>
          <a:p>
            <a:r>
              <a:rPr lang="en-US" dirty="0"/>
              <a:t>Billing Service interacts with Order Service, Tax Service, Product Catalog Services</a:t>
            </a:r>
          </a:p>
          <a:p>
            <a:r>
              <a:rPr lang="en-US" dirty="0"/>
              <a:t>Billing Service sends the invoice to ActiveMQ using Spring JMS Template</a:t>
            </a:r>
          </a:p>
          <a:p>
            <a:r>
              <a:rPr lang="en-US" dirty="0"/>
              <a:t>Mailing Service receives messages from ActiveMQ and process it</a:t>
            </a:r>
          </a:p>
        </p:txBody>
      </p:sp>
    </p:spTree>
    <p:extLst>
      <p:ext uri="{BB962C8B-B14F-4D97-AF65-F5344CB8AC3E}">
        <p14:creationId xmlns:p14="http://schemas.microsoft.com/office/powerpoint/2010/main" val="328148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517E-2C29-3844-A105-18D4ADBD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857"/>
            <a:ext cx="9603275" cy="601897"/>
          </a:xfrm>
        </p:spPr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781A-5F5A-BD47-9437-83A28152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ActiveMQ</a:t>
            </a:r>
          </a:p>
          <a:p>
            <a:r>
              <a:rPr lang="en-US" dirty="0"/>
              <a:t>Start Registry Service</a:t>
            </a:r>
          </a:p>
          <a:p>
            <a:r>
              <a:rPr lang="en-US" dirty="0"/>
              <a:t>Start all other Microservices</a:t>
            </a:r>
          </a:p>
          <a:p>
            <a:r>
              <a:rPr lang="en-US" dirty="0"/>
              <a:t>Postman Requests</a:t>
            </a:r>
          </a:p>
          <a:p>
            <a:r>
              <a:rPr lang="en-US" dirty="0"/>
              <a:t>Generate Invoice and Demo Email of Invoice</a:t>
            </a:r>
          </a:p>
          <a:p>
            <a:r>
              <a:rPr lang="en-US" dirty="0"/>
              <a:t>Source Code Functional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4CC6-4849-BE49-98BD-DDC9168E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01" y="2140838"/>
            <a:ext cx="3451486" cy="28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72A1-20CA-094F-BB73-F624BFD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857"/>
            <a:ext cx="9603275" cy="601897"/>
          </a:xfrm>
        </p:spPr>
        <p:txBody>
          <a:bodyPr/>
          <a:lstStyle/>
          <a:p>
            <a:r>
              <a:rPr lang="en-US" dirty="0"/>
              <a:t>Q &amp; 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9CB2-82B7-EF45-B5A9-766D69CF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571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3C2-411F-1E4D-9123-4873BC3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2743"/>
            <a:ext cx="9603275" cy="59101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573A-CC93-704B-82D0-590A1E94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About Me</a:t>
            </a:r>
          </a:p>
          <a:p>
            <a:pPr lvl="1"/>
            <a:r>
              <a:rPr lang="en-US" dirty="0"/>
              <a:t>Professional Experience</a:t>
            </a:r>
          </a:p>
          <a:p>
            <a:pPr lvl="1"/>
            <a:r>
              <a:rPr lang="en-US" dirty="0"/>
              <a:t>Educational Background</a:t>
            </a:r>
          </a:p>
          <a:p>
            <a:pPr lvl="1"/>
            <a:r>
              <a:rPr lang="en-US" dirty="0"/>
              <a:t>Awards &amp; Certifications</a:t>
            </a:r>
          </a:p>
          <a:p>
            <a:r>
              <a:rPr lang="en-US" dirty="0"/>
              <a:t>Professional Achievements: </a:t>
            </a:r>
            <a:r>
              <a:rPr lang="en-US" sz="1400" dirty="0"/>
              <a:t>(Objective, role, outcome, learned)</a:t>
            </a:r>
            <a:endParaRPr lang="en-US" dirty="0"/>
          </a:p>
          <a:p>
            <a:pPr lvl="1"/>
            <a:r>
              <a:rPr lang="en-US" dirty="0"/>
              <a:t>Data Ingestion System</a:t>
            </a:r>
          </a:p>
          <a:p>
            <a:pPr lvl="1"/>
            <a:r>
              <a:rPr lang="en-US" dirty="0"/>
              <a:t>POC on Pricing Service</a:t>
            </a:r>
          </a:p>
          <a:p>
            <a:pPr lvl="1"/>
            <a:r>
              <a:rPr lang="en-US" dirty="0"/>
              <a:t>Return on Investment Analytics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766E-4004-7143-80A1-7B31430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PROBLEM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8365-7F66-114F-99A0-0A7D94C0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Design Order Management related RESTful APIs that orchestrates among multiple enterprise systems.</a:t>
            </a:r>
          </a:p>
          <a:p>
            <a:r>
              <a:rPr lang="en-US" dirty="0"/>
              <a:t>Upstream System that exists that will be using the REST APIs:</a:t>
            </a:r>
          </a:p>
          <a:p>
            <a:pPr lvl="1"/>
            <a:r>
              <a:rPr lang="en-US" dirty="0"/>
              <a:t>UI website will call your REST APIs to accomplish:</a:t>
            </a:r>
          </a:p>
          <a:p>
            <a:pPr lvl="2"/>
            <a:r>
              <a:rPr lang="en-US" dirty="0"/>
              <a:t>Get a price quote for a given product </a:t>
            </a:r>
          </a:p>
          <a:p>
            <a:pPr lvl="2"/>
            <a:r>
              <a:rPr lang="en-US" dirty="0"/>
              <a:t>Submit an order to purchase the product</a:t>
            </a:r>
          </a:p>
          <a:p>
            <a:r>
              <a:rPr lang="en-US" dirty="0"/>
              <a:t>Downstream Systems will get response from:</a:t>
            </a:r>
          </a:p>
          <a:p>
            <a:pPr lvl="1"/>
            <a:r>
              <a:rPr lang="en-US" dirty="0"/>
              <a:t>Product Catalog system</a:t>
            </a:r>
          </a:p>
          <a:p>
            <a:pPr lvl="1"/>
            <a:r>
              <a:rPr lang="en-US" dirty="0"/>
              <a:t>Tax Calculation system </a:t>
            </a:r>
          </a:p>
          <a:p>
            <a:pPr lvl="1"/>
            <a:r>
              <a:rPr lang="en-US" dirty="0"/>
              <a:t>Order system </a:t>
            </a:r>
          </a:p>
          <a:p>
            <a:pPr lvl="1"/>
            <a:r>
              <a:rPr lang="en-US" dirty="0"/>
              <a:t>Email system </a:t>
            </a:r>
          </a:p>
        </p:txBody>
      </p:sp>
    </p:spTree>
    <p:extLst>
      <p:ext uri="{BB962C8B-B14F-4D97-AF65-F5344CB8AC3E}">
        <p14:creationId xmlns:p14="http://schemas.microsoft.com/office/powerpoint/2010/main" val="51805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8C28-0ED0-BE44-9EC2-F93D5EDC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Quote for a Product</a:t>
            </a:r>
          </a:p>
          <a:p>
            <a:r>
              <a:rPr lang="en-US" dirty="0"/>
              <a:t>Submit an Order to purchase product</a:t>
            </a:r>
          </a:p>
          <a:p>
            <a:r>
              <a:rPr lang="en-US" dirty="0"/>
              <a:t>Product Catalog System</a:t>
            </a:r>
          </a:p>
          <a:p>
            <a:r>
              <a:rPr lang="en-US" dirty="0"/>
              <a:t>Dynamic Tax calculation System</a:t>
            </a:r>
          </a:p>
          <a:p>
            <a:r>
              <a:rPr lang="en-US" dirty="0"/>
              <a:t>Generate Invoice</a:t>
            </a:r>
          </a:p>
          <a:p>
            <a:r>
              <a:rPr lang="en-US" dirty="0"/>
              <a:t>Email Invoice to Customers</a:t>
            </a:r>
          </a:p>
          <a:p>
            <a:r>
              <a:rPr lang="en-US" dirty="0"/>
              <a:t>High Availability of the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E674B-BEF6-EE4A-95D4-835C8E99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4514"/>
            <a:ext cx="9603275" cy="56924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424236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an 98">
            <a:extLst>
              <a:ext uri="{FF2B5EF4-FFF2-40B4-BE49-F238E27FC236}">
                <a16:creationId xmlns:a16="http://schemas.microsoft.com/office/drawing/2014/main" id="{EE8FEA9E-D28A-B947-B46D-3452C66A03E8}"/>
              </a:ext>
            </a:extLst>
          </p:cNvPr>
          <p:cNvSpPr/>
          <p:nvPr/>
        </p:nvSpPr>
        <p:spPr>
          <a:xfrm rot="16200000">
            <a:off x="10681163" y="4848899"/>
            <a:ext cx="461270" cy="158069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BBD15-F2B3-1343-BF36-ABFF6171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6286"/>
            <a:ext cx="9603275" cy="547468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27C8B6-6441-A147-9376-18A517E90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860" y="4908664"/>
            <a:ext cx="457200" cy="457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FE48E-AC0D-424B-A1FB-A127D167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60" y="4205401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4789D-9E6C-C14C-A72F-3452798BB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60" y="3615384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1A18B1-C34A-CB4E-84F3-EC1374DEE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0" y="2951974"/>
            <a:ext cx="4572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36FC05-369D-0F43-9C61-7A6140489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378" y="2288564"/>
            <a:ext cx="457200" cy="457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8CDBB3-889D-7140-B083-26FAB277A5F9}"/>
              </a:ext>
            </a:extLst>
          </p:cNvPr>
          <p:cNvSpPr/>
          <p:nvPr/>
        </p:nvSpPr>
        <p:spPr>
          <a:xfrm>
            <a:off x="1945746" y="3054550"/>
            <a:ext cx="2040493" cy="109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br>
              <a:rPr lang="en-US" dirty="0"/>
            </a:br>
            <a:r>
              <a:rPr lang="en-US" dirty="0"/>
              <a:t>Web Service</a:t>
            </a:r>
            <a:br>
              <a:rPr lang="en-US" dirty="0"/>
            </a:br>
            <a:r>
              <a:rPr lang="en-US" sz="1200" dirty="0"/>
              <a:t>(Not Implemented)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A51C9-A00D-9B4E-9D7D-AD052E072ACA}"/>
              </a:ext>
            </a:extLst>
          </p:cNvPr>
          <p:cNvSpPr/>
          <p:nvPr/>
        </p:nvSpPr>
        <p:spPr>
          <a:xfrm>
            <a:off x="6325596" y="1890451"/>
            <a:ext cx="2525091" cy="84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Service (Eureka)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A2646F-B207-974C-9D8F-C15792C37350}"/>
              </a:ext>
            </a:extLst>
          </p:cNvPr>
          <p:cNvSpPr/>
          <p:nvPr/>
        </p:nvSpPr>
        <p:spPr>
          <a:xfrm>
            <a:off x="4513751" y="2951974"/>
            <a:ext cx="1798002" cy="101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F0019-B037-024D-9403-8CCD022B6E30}"/>
              </a:ext>
            </a:extLst>
          </p:cNvPr>
          <p:cNvSpPr/>
          <p:nvPr/>
        </p:nvSpPr>
        <p:spPr>
          <a:xfrm>
            <a:off x="6945205" y="2951974"/>
            <a:ext cx="1285875" cy="101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1EE2C6-81DE-BE4A-B5B1-DE04B65DD4A5}"/>
              </a:ext>
            </a:extLst>
          </p:cNvPr>
          <p:cNvSpPr/>
          <p:nvPr/>
        </p:nvSpPr>
        <p:spPr>
          <a:xfrm>
            <a:off x="8864532" y="2951974"/>
            <a:ext cx="2048808" cy="101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Computation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033E-EC72-6144-AD31-56C229A84ECD}"/>
              </a:ext>
            </a:extLst>
          </p:cNvPr>
          <p:cNvSpPr/>
          <p:nvPr/>
        </p:nvSpPr>
        <p:spPr>
          <a:xfrm>
            <a:off x="6463368" y="4154097"/>
            <a:ext cx="1285875" cy="68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3734D-20FA-5A41-9D29-522AB7C3B9E1}"/>
              </a:ext>
            </a:extLst>
          </p:cNvPr>
          <p:cNvSpPr/>
          <p:nvPr/>
        </p:nvSpPr>
        <p:spPr>
          <a:xfrm>
            <a:off x="8268421" y="4157909"/>
            <a:ext cx="1285875" cy="68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5F9237-77D7-8843-AED5-F0679573FECC}"/>
              </a:ext>
            </a:extLst>
          </p:cNvPr>
          <p:cNvSpPr/>
          <p:nvPr/>
        </p:nvSpPr>
        <p:spPr>
          <a:xfrm>
            <a:off x="10177484" y="4163861"/>
            <a:ext cx="1285875" cy="67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Mailing Service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91BC46F-F4AD-5F45-A389-3838E62EB105}"/>
              </a:ext>
            </a:extLst>
          </p:cNvPr>
          <p:cNvSpPr/>
          <p:nvPr/>
        </p:nvSpPr>
        <p:spPr>
          <a:xfrm>
            <a:off x="4902061" y="4369346"/>
            <a:ext cx="1019770" cy="8441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DB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0DAF1394-22F0-214A-B5BB-2B4B8C71D2DD}"/>
              </a:ext>
            </a:extLst>
          </p:cNvPr>
          <p:cNvSpPr/>
          <p:nvPr/>
        </p:nvSpPr>
        <p:spPr>
          <a:xfrm>
            <a:off x="6596420" y="5137264"/>
            <a:ext cx="1019770" cy="8441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DB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0D45EEDC-1840-C846-89DE-C240BED1C4F3}"/>
              </a:ext>
            </a:extLst>
          </p:cNvPr>
          <p:cNvSpPr/>
          <p:nvPr/>
        </p:nvSpPr>
        <p:spPr>
          <a:xfrm>
            <a:off x="8401474" y="5137264"/>
            <a:ext cx="1019770" cy="8441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DB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E1C82-1151-054E-A3F9-E56B7DB71723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500060" y="3180574"/>
            <a:ext cx="445686" cy="42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4A80B6-1FAC-3E47-AFFA-89B4D0C6D66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1500060" y="3603660"/>
            <a:ext cx="445686" cy="24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03E7A4-8237-6F49-B557-4E952912535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500060" y="3603660"/>
            <a:ext cx="445686" cy="83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0346F0-19E7-064E-B8D6-9D0AFE56828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1500060" y="3603660"/>
            <a:ext cx="445686" cy="153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7F24EC2-2BB2-A74A-A018-B73591DF9D5C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rot="5400000" flipH="1" flipV="1">
            <a:off x="5549442" y="2175820"/>
            <a:ext cx="639464" cy="912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CE7715A-4E01-5F4F-B5B0-57B335736D91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rot="16200000" flipV="1">
            <a:off x="7479441" y="2843271"/>
            <a:ext cx="2174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23B2D45-F981-BC48-8BD9-60201118FCD8}"/>
              </a:ext>
            </a:extLst>
          </p:cNvPr>
          <p:cNvCxnSpPr>
            <a:stCxn id="20" idx="0"/>
            <a:endCxn id="17" idx="3"/>
          </p:cNvCxnSpPr>
          <p:nvPr/>
        </p:nvCxnSpPr>
        <p:spPr>
          <a:xfrm rot="16200000" flipV="1">
            <a:off x="9050080" y="2113117"/>
            <a:ext cx="639464" cy="1038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F928016-200F-704A-B6E1-92B0390525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367" y="3452389"/>
            <a:ext cx="142294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5A0072-DBE5-7346-BCE1-299443A476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07637" y="3443863"/>
            <a:ext cx="142294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42022E98-3571-A445-8757-74043EECFED5}"/>
              </a:ext>
            </a:extLst>
          </p:cNvPr>
          <p:cNvCxnSpPr>
            <a:endCxn id="17" idx="3"/>
          </p:cNvCxnSpPr>
          <p:nvPr/>
        </p:nvCxnSpPr>
        <p:spPr>
          <a:xfrm rot="10800000">
            <a:off x="8850687" y="2312511"/>
            <a:ext cx="2448684" cy="1851351"/>
          </a:xfrm>
          <a:prstGeom prst="bentConnector3">
            <a:avLst>
              <a:gd name="adj1" fmla="val -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C84FB0A-CCC8-2942-9949-7F3133216D56}"/>
              </a:ext>
            </a:extLst>
          </p:cNvPr>
          <p:cNvCxnSpPr>
            <a:cxnSpLocks/>
          </p:cNvCxnSpPr>
          <p:nvPr/>
        </p:nvCxnSpPr>
        <p:spPr>
          <a:xfrm>
            <a:off x="5271238" y="3970008"/>
            <a:ext cx="0" cy="39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3332D98-0C8F-2C46-BA18-A9149B883C50}"/>
              </a:ext>
            </a:extLst>
          </p:cNvPr>
          <p:cNvCxnSpPr>
            <a:cxnSpLocks/>
          </p:cNvCxnSpPr>
          <p:nvPr/>
        </p:nvCxnSpPr>
        <p:spPr>
          <a:xfrm rot="5400000">
            <a:off x="6852473" y="4990314"/>
            <a:ext cx="2955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13944B7-2619-5C48-B682-6D1D5209515E}"/>
              </a:ext>
            </a:extLst>
          </p:cNvPr>
          <p:cNvCxnSpPr>
            <a:cxnSpLocks/>
          </p:cNvCxnSpPr>
          <p:nvPr/>
        </p:nvCxnSpPr>
        <p:spPr>
          <a:xfrm rot="5400000">
            <a:off x="8582744" y="4989507"/>
            <a:ext cx="2955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133D0-6B70-944C-96CE-0F0EAA6EB3BD}"/>
              </a:ext>
            </a:extLst>
          </p:cNvPr>
          <p:cNvCxnSpPr/>
          <p:nvPr/>
        </p:nvCxnSpPr>
        <p:spPr>
          <a:xfrm>
            <a:off x="4234543" y="1981200"/>
            <a:ext cx="0" cy="3886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272A69-31D4-C24B-8F41-06F042A6F924}"/>
              </a:ext>
            </a:extLst>
          </p:cNvPr>
          <p:cNvCxnSpPr>
            <a:cxnSpLocks/>
          </p:cNvCxnSpPr>
          <p:nvPr/>
        </p:nvCxnSpPr>
        <p:spPr>
          <a:xfrm flipV="1">
            <a:off x="5499031" y="3970008"/>
            <a:ext cx="806" cy="39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A8EE83-4960-F143-9022-FE96FE383023}"/>
              </a:ext>
            </a:extLst>
          </p:cNvPr>
          <p:cNvCxnSpPr>
            <a:cxnSpLocks/>
          </p:cNvCxnSpPr>
          <p:nvPr/>
        </p:nvCxnSpPr>
        <p:spPr>
          <a:xfrm flipV="1">
            <a:off x="7182504" y="4841750"/>
            <a:ext cx="1" cy="29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C1E3D6D-7E4D-3141-9F9D-30CE49214145}"/>
              </a:ext>
            </a:extLst>
          </p:cNvPr>
          <p:cNvCxnSpPr>
            <a:cxnSpLocks/>
          </p:cNvCxnSpPr>
          <p:nvPr/>
        </p:nvCxnSpPr>
        <p:spPr>
          <a:xfrm flipV="1">
            <a:off x="8998445" y="4841750"/>
            <a:ext cx="0" cy="29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DFF0756-905D-0A48-B70D-1FCA8EACF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861" y="2230198"/>
            <a:ext cx="508362" cy="5083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254C209-4C1B-4D4A-9C01-16FD0AF14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095" y="5292233"/>
            <a:ext cx="1460235" cy="730118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2B5484C-F067-9446-85C2-78508D33E919}"/>
              </a:ext>
            </a:extLst>
          </p:cNvPr>
          <p:cNvSpPr txBox="1"/>
          <p:nvPr/>
        </p:nvSpPr>
        <p:spPr>
          <a:xfrm>
            <a:off x="10647943" y="5082825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JMS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2B7F53BC-D03C-4C4D-9E45-96EC26490F73}"/>
              </a:ext>
            </a:extLst>
          </p:cNvPr>
          <p:cNvCxnSpPr>
            <a:stCxn id="22" idx="3"/>
            <a:endCxn id="99" idx="1"/>
          </p:cNvCxnSpPr>
          <p:nvPr/>
        </p:nvCxnSpPr>
        <p:spPr>
          <a:xfrm>
            <a:off x="9554296" y="4499830"/>
            <a:ext cx="567153" cy="1139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AF44EB6-CB12-F84C-BFCA-96B4AAD09D22}"/>
              </a:ext>
            </a:extLst>
          </p:cNvPr>
          <p:cNvCxnSpPr>
            <a:cxnSpLocks/>
          </p:cNvCxnSpPr>
          <p:nvPr/>
        </p:nvCxnSpPr>
        <p:spPr>
          <a:xfrm flipH="1" flipV="1">
            <a:off x="11475268" y="4505582"/>
            <a:ext cx="214971" cy="1154486"/>
          </a:xfrm>
          <a:prstGeom prst="bentConnector3">
            <a:avLst>
              <a:gd name="adj1" fmla="val -106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F66194-601D-3342-A195-5152CD655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9019" y="3498294"/>
            <a:ext cx="647655" cy="64008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D578DD7-B817-FC44-8DD1-6210A611D6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2821" y="3392117"/>
            <a:ext cx="812122" cy="81212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17EC9C7-35B3-6344-84BB-74B624692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5110" y="3452389"/>
            <a:ext cx="1143655" cy="72969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0FFC10EB-CC6B-F14C-8FFE-B3E0AD0FAA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5350" y="4505582"/>
            <a:ext cx="566138" cy="56613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1CB5C9B-5ECE-5D40-B6C3-FF7DB93FDC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8661" y="4587065"/>
            <a:ext cx="482474" cy="482474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E375271-00B0-BC4D-A0B2-F0073A1F8F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64885" y="4606483"/>
            <a:ext cx="513445" cy="513445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02A7C7C-E0D0-A24A-BE1B-A6E2CC8F3FB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505578" y="2517164"/>
            <a:ext cx="440168" cy="108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9D783DB-7BA4-ED4A-A7D7-7C148FEDEECF}"/>
              </a:ext>
            </a:extLst>
          </p:cNvPr>
          <p:cNvCxnSpPr>
            <a:endCxn id="17" idx="1"/>
          </p:cNvCxnSpPr>
          <p:nvPr/>
        </p:nvCxnSpPr>
        <p:spPr>
          <a:xfrm flipV="1">
            <a:off x="2965992" y="2312510"/>
            <a:ext cx="3359604" cy="742040"/>
          </a:xfrm>
          <a:prstGeom prst="bentConnector3">
            <a:avLst>
              <a:gd name="adj1" fmla="val -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DDB6D-D76E-4249-AC52-CC6C52417222}"/>
              </a:ext>
            </a:extLst>
          </p:cNvPr>
          <p:cNvSpPr txBox="1"/>
          <p:nvPr/>
        </p:nvSpPr>
        <p:spPr>
          <a:xfrm>
            <a:off x="2307771" y="4841750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893164E-E009-9940-A12B-4CED1D547E19}"/>
              </a:ext>
            </a:extLst>
          </p:cNvPr>
          <p:cNvSpPr txBox="1"/>
          <p:nvPr/>
        </p:nvSpPr>
        <p:spPr>
          <a:xfrm>
            <a:off x="4635283" y="547262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61012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08C3-16FA-1C4A-8AFB-581434C2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5400"/>
            <a:ext cx="9603275" cy="558354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ECA5-19C1-AF4B-8DF6-9C2160D7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type of Request and Response body are application/json</a:t>
            </a:r>
          </a:p>
          <a:p>
            <a:r>
              <a:rPr lang="en-US" dirty="0"/>
              <a:t>All the microservices are developed in single project – for time being</a:t>
            </a:r>
          </a:p>
          <a:p>
            <a:r>
              <a:rPr lang="en-US" dirty="0"/>
              <a:t>Each microservice can maximum interacts with single database</a:t>
            </a:r>
          </a:p>
          <a:p>
            <a:r>
              <a:rPr lang="en-US" dirty="0"/>
              <a:t>Communication b/n microservices is only with Eureka Registry Service</a:t>
            </a:r>
          </a:p>
          <a:p>
            <a:r>
              <a:rPr lang="en-US" dirty="0"/>
              <a:t>Basic Authentication implemented – due to time constraints</a:t>
            </a:r>
          </a:p>
          <a:p>
            <a:r>
              <a:rPr lang="en-US" dirty="0"/>
              <a:t>UI is assumed as built &amp; can able to call backend REST API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F9E-682A-8445-B49B-B2BDB2D2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8057"/>
            <a:ext cx="9603275" cy="525697"/>
          </a:xfrm>
        </p:spPr>
        <p:txBody>
          <a:bodyPr>
            <a:normAutofit fontScale="90000"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C915-5257-4849-AC17-4BAB6F2C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0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Spring Boot – for REST microservices</a:t>
            </a:r>
          </a:p>
          <a:p>
            <a:r>
              <a:rPr lang="en-US" dirty="0"/>
              <a:t>H2 – In Memory Database</a:t>
            </a:r>
          </a:p>
          <a:p>
            <a:r>
              <a:rPr lang="en-US" dirty="0"/>
              <a:t>JSON – for Exchanging Data</a:t>
            </a:r>
          </a:p>
          <a:p>
            <a:r>
              <a:rPr lang="en-US" dirty="0"/>
              <a:t>Embedded Tomcat – for running microservices</a:t>
            </a:r>
          </a:p>
          <a:p>
            <a:r>
              <a:rPr lang="en-US" dirty="0"/>
              <a:t>Spring Data JPA – for Data Access Layer</a:t>
            </a:r>
          </a:p>
          <a:p>
            <a:r>
              <a:rPr lang="en-US" dirty="0"/>
              <a:t>Eureka – Service Discovery</a:t>
            </a:r>
          </a:p>
          <a:p>
            <a:r>
              <a:rPr lang="en-US" dirty="0"/>
              <a:t>ActiveMQ – for messaging Queue </a:t>
            </a:r>
          </a:p>
          <a:p>
            <a:r>
              <a:rPr lang="en-US" dirty="0"/>
              <a:t>Spring Messaging JMS – to send/receive from Queue</a:t>
            </a:r>
          </a:p>
          <a:p>
            <a:r>
              <a:rPr lang="en-US" dirty="0"/>
              <a:t>Spring Mail – for Emailing Service</a:t>
            </a:r>
          </a:p>
          <a:p>
            <a:r>
              <a:rPr lang="en-US" dirty="0"/>
              <a:t>Thymeleaf – for templates</a:t>
            </a:r>
          </a:p>
        </p:txBody>
      </p:sp>
    </p:spTree>
    <p:extLst>
      <p:ext uri="{BB962C8B-B14F-4D97-AF65-F5344CB8AC3E}">
        <p14:creationId xmlns:p14="http://schemas.microsoft.com/office/powerpoint/2010/main" val="6718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0E1BF14-BEBA-AD4C-BF97-D394E332D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922406"/>
              </p:ext>
            </p:extLst>
          </p:nvPr>
        </p:nvGraphicFramePr>
        <p:xfrm>
          <a:off x="206829" y="47896"/>
          <a:ext cx="11462658" cy="691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807">
                  <a:extLst>
                    <a:ext uri="{9D8B030D-6E8A-4147-A177-3AD203B41FA5}">
                      <a16:colId xmlns:a16="http://schemas.microsoft.com/office/drawing/2014/main" val="531001979"/>
                    </a:ext>
                  </a:extLst>
                </a:gridCol>
                <a:gridCol w="1276497">
                  <a:extLst>
                    <a:ext uri="{9D8B030D-6E8A-4147-A177-3AD203B41FA5}">
                      <a16:colId xmlns:a16="http://schemas.microsoft.com/office/drawing/2014/main" val="2110933799"/>
                    </a:ext>
                  </a:extLst>
                </a:gridCol>
                <a:gridCol w="2918536">
                  <a:extLst>
                    <a:ext uri="{9D8B030D-6E8A-4147-A177-3AD203B41FA5}">
                      <a16:colId xmlns:a16="http://schemas.microsoft.com/office/drawing/2014/main" val="2121085822"/>
                    </a:ext>
                  </a:extLst>
                </a:gridCol>
                <a:gridCol w="793874">
                  <a:extLst>
                    <a:ext uri="{9D8B030D-6E8A-4147-A177-3AD203B41FA5}">
                      <a16:colId xmlns:a16="http://schemas.microsoft.com/office/drawing/2014/main" val="2984847414"/>
                    </a:ext>
                  </a:extLst>
                </a:gridCol>
                <a:gridCol w="707694">
                  <a:extLst>
                    <a:ext uri="{9D8B030D-6E8A-4147-A177-3AD203B41FA5}">
                      <a16:colId xmlns:a16="http://schemas.microsoft.com/office/drawing/2014/main" val="3239985405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14839143"/>
                    </a:ext>
                  </a:extLst>
                </a:gridCol>
                <a:gridCol w="3605872">
                  <a:extLst>
                    <a:ext uri="{9D8B030D-6E8A-4147-A177-3AD203B41FA5}">
                      <a16:colId xmlns:a16="http://schemas.microsoft.com/office/drawing/2014/main" val="4058989289"/>
                    </a:ext>
                  </a:extLst>
                </a:gridCol>
              </a:tblGrid>
              <a:tr h="607194">
                <a:tc>
                  <a:txBody>
                    <a:bodyPr/>
                    <a:lstStyle/>
                    <a:p>
                      <a:r>
                        <a:rPr lang="en-US" sz="1200" dirty="0"/>
                        <a:t>Microservice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9844"/>
                  </a:ext>
                </a:extLst>
              </a:tr>
              <a:tr h="433710">
                <a:tc rowSpan="4"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Product Catalog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/products/v1/add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product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404 - Product Already Exists: {product 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04733"/>
                  </a:ext>
                </a:extLst>
              </a:tr>
              <a:tr h="43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/products/v1/get?id=1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product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product found: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0533"/>
                  </a:ext>
                </a:extLst>
              </a:tr>
              <a:tr h="43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 Product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/products/v1/type/{product Type}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list of product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product type not found: {product type}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702990"/>
                  </a:ext>
                </a:extLst>
              </a:tr>
              <a:tr h="43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/products/v1/list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list of product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products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2280"/>
                  </a:ext>
                </a:extLst>
              </a:tr>
              <a:tr h="433710">
                <a:tc rowSpan="3">
                  <a:txBody>
                    <a:bodyPr/>
                    <a:lstStyle/>
                    <a:p>
                      <a:r>
                        <a:rPr lang="en-US" sz="1200" dirty="0"/>
                        <a:t>Tax Compute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/tax/v1/define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tax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product type not found: {product type}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28051"/>
                  </a:ext>
                </a:extLst>
              </a:tr>
              <a:tr h="43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 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/tax/v1/list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tax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taxes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03223"/>
                  </a:ext>
                </a:extLst>
              </a:tr>
              <a:tr h="43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/tax/v1/compute?productId=1&amp;location=IND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decimal of computed tax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product not found: {product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89065"/>
                  </a:ext>
                </a:extLst>
              </a:tr>
              <a:tr h="43371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Pricing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 Price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/pricing/v1/</a:t>
                      </a:r>
                      <a:r>
                        <a:rPr lang="en-US" sz="1200" dirty="0" err="1"/>
                        <a:t>pricequote?productid</a:t>
                      </a:r>
                      <a:r>
                        <a:rPr lang="en-US" sz="1200" dirty="0"/>
                        <a:t>=1&amp;location=IND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amount quoted for product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product found: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4410"/>
                  </a:ext>
                </a:extLst>
              </a:tr>
              <a:tr h="43371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Order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/order/v1/add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order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products found: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65338"/>
                  </a:ext>
                </a:extLst>
              </a:tr>
              <a:tr h="43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/order/v1/</a:t>
                      </a:r>
                      <a:r>
                        <a:rPr lang="en-US" sz="1200" dirty="0" err="1"/>
                        <a:t>getDetails?orderId</a:t>
                      </a:r>
                      <a:r>
                        <a:rPr lang="en-US" sz="12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order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Order found: {order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18008"/>
                  </a:ext>
                </a:extLst>
              </a:tr>
              <a:tr h="780678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Billing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/billing/v1/</a:t>
                      </a:r>
                      <a:r>
                        <a:rPr lang="en-US" sz="1200" dirty="0" err="1"/>
                        <a:t>generateBill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invoice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products found: {product id}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Taxes found for product type : {product type}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Order found: {order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17624"/>
                  </a:ext>
                </a:extLst>
              </a:tr>
              <a:tr h="43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 Existing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/billing/v1/</a:t>
                      </a:r>
                      <a:r>
                        <a:rPr lang="en-US" sz="1200" dirty="0" err="1"/>
                        <a:t>getBill?orderId</a:t>
                      </a:r>
                      <a:r>
                        <a:rPr lang="en-US" sz="12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invoice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No Order found: {order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63088"/>
                  </a:ext>
                </a:extLst>
              </a:tr>
              <a:tr h="433710">
                <a:tc>
                  <a:txBody>
                    <a:bodyPr/>
                    <a:lstStyle/>
                    <a:p>
                      <a:r>
                        <a:rPr lang="en-US" sz="1200" dirty="0"/>
                        <a:t>Mailing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/mailing/v1/</a:t>
                      </a:r>
                      <a:r>
                        <a:rPr lang="en-US" sz="1200" dirty="0" err="1"/>
                        <a:t>sendMail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– mailing object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404 – Unable to send Mail :{mail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6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566B-EC77-314F-A884-CFD77FB3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6286"/>
            <a:ext cx="9603275" cy="547468"/>
          </a:xfrm>
        </p:spPr>
        <p:txBody>
          <a:bodyPr/>
          <a:lstStyle/>
          <a:p>
            <a:r>
              <a:rPr lang="en-US" dirty="0"/>
              <a:t>service Discovery &amp;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F53A-8D30-E84F-865B-B75BF31A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Eureka – Inbuilt Spring Cloud Server</a:t>
            </a:r>
          </a:p>
          <a:p>
            <a:pPr lvl="1"/>
            <a:r>
              <a:rPr lang="en-US" dirty="0"/>
              <a:t>Provides: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Service Discovery</a:t>
            </a:r>
          </a:p>
          <a:p>
            <a:pPr lvl="2"/>
            <a:r>
              <a:rPr lang="en-US" dirty="0"/>
              <a:t>Monitoring Services</a:t>
            </a:r>
          </a:p>
          <a:p>
            <a:r>
              <a:rPr lang="en-US" dirty="0"/>
              <a:t>All the services are developed independently and are loosely coupled</a:t>
            </a:r>
          </a:p>
          <a:p>
            <a:r>
              <a:rPr lang="en-US" dirty="0"/>
              <a:t>Services are discovered in Eureka server: (</a:t>
            </a:r>
            <a:r>
              <a:rPr lang="en-US" dirty="0">
                <a:hlinkClick r:id="rId2"/>
              </a:rPr>
              <a:t>http://localhost:1111/</a:t>
            </a:r>
            <a:r>
              <a:rPr lang="en-US" dirty="0"/>
              <a:t>) </a:t>
            </a:r>
          </a:p>
          <a:p>
            <a:r>
              <a:rPr lang="en-US" dirty="0"/>
              <a:t>Each Service is registered in Eureka and informs where it lives (host, port, node)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779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578</TotalTime>
  <Words>974</Words>
  <Application>Microsoft Macintosh PowerPoint</Application>
  <PresentationFormat>Widescreen</PresentationFormat>
  <Paragraphs>242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Arabic</vt:lpstr>
      <vt:lpstr>Adobe Devanagari</vt:lpstr>
      <vt:lpstr>Arial</vt:lpstr>
      <vt:lpstr>Gill Sans MT</vt:lpstr>
      <vt:lpstr>Wingdings</vt:lpstr>
      <vt:lpstr>Gallery</vt:lpstr>
      <vt:lpstr>Order Management System</vt:lpstr>
      <vt:lpstr>INTRODUCTION</vt:lpstr>
      <vt:lpstr>PROBLEM UNDERSTANDING</vt:lpstr>
      <vt:lpstr>Use cases</vt:lpstr>
      <vt:lpstr>DESIGN</vt:lpstr>
      <vt:lpstr>Assumptions</vt:lpstr>
      <vt:lpstr>Tech stack used</vt:lpstr>
      <vt:lpstr>PowerPoint Presentation</vt:lpstr>
      <vt:lpstr>service Discovery &amp; monitoring</vt:lpstr>
      <vt:lpstr>Functional flow</vt:lpstr>
      <vt:lpstr>Functional flow</vt:lpstr>
      <vt:lpstr>Functional flow</vt:lpstr>
      <vt:lpstr>Live demo</vt:lpstr>
      <vt:lpstr>Q &amp; A 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Management System</dc:title>
  <dc:creator>Sreekakula, Manikanta</dc:creator>
  <cp:lastModifiedBy>Sreekakula, Manikanta</cp:lastModifiedBy>
  <cp:revision>328</cp:revision>
  <dcterms:created xsi:type="dcterms:W3CDTF">2018-07-02T16:43:22Z</dcterms:created>
  <dcterms:modified xsi:type="dcterms:W3CDTF">2018-07-12T04:58:19Z</dcterms:modified>
</cp:coreProperties>
</file>