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0" r:id="rId3"/>
    <p:sldId id="305" r:id="rId4"/>
    <p:sldId id="258" r:id="rId5"/>
    <p:sldId id="289" r:id="rId6"/>
    <p:sldId id="262" r:id="rId7"/>
    <p:sldId id="263" r:id="rId8"/>
    <p:sldId id="264" r:id="rId9"/>
    <p:sldId id="266" r:id="rId10"/>
    <p:sldId id="267" r:id="rId11"/>
    <p:sldId id="290" r:id="rId12"/>
    <p:sldId id="291" r:id="rId13"/>
    <p:sldId id="292" r:id="rId14"/>
    <p:sldId id="293" r:id="rId15"/>
    <p:sldId id="268" r:id="rId16"/>
    <p:sldId id="269" r:id="rId17"/>
    <p:sldId id="277" r:id="rId18"/>
    <p:sldId id="278" r:id="rId19"/>
    <p:sldId id="306" r:id="rId20"/>
    <p:sldId id="307" r:id="rId21"/>
    <p:sldId id="308" r:id="rId22"/>
    <p:sldId id="309" r:id="rId23"/>
    <p:sldId id="285" r:id="rId24"/>
    <p:sldId id="274"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2/25/2023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extLst>
      <p:ext uri="{BB962C8B-B14F-4D97-AF65-F5344CB8AC3E}">
        <p14:creationId xmlns:p14="http://schemas.microsoft.com/office/powerpoint/2010/main" val="193128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8</a:t>
            </a:fld>
            <a:endParaRPr lang="en-US"/>
          </a:p>
        </p:txBody>
      </p:sp>
    </p:spTree>
    <p:extLst>
      <p:ext uri="{BB962C8B-B14F-4D97-AF65-F5344CB8AC3E}">
        <p14:creationId xmlns:p14="http://schemas.microsoft.com/office/powerpoint/2010/main" val="136530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Class Diagram: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9</a:t>
            </a:fld>
            <a:endParaRPr lang="en-US"/>
          </a:p>
        </p:txBody>
      </p:sp>
    </p:spTree>
    <p:extLst>
      <p:ext uri="{BB962C8B-B14F-4D97-AF65-F5344CB8AC3E}">
        <p14:creationId xmlns:p14="http://schemas.microsoft.com/office/powerpoint/2010/main" val="385891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2/25/2023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2/25/2023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928670"/>
            <a:ext cx="8143900" cy="2571768"/>
          </a:xfrm>
        </p:spPr>
        <p:txBody>
          <a:bodyPr>
            <a:normAutofit fontScale="90000"/>
          </a:bodyPr>
          <a:lstStyle/>
          <a:p>
            <a:pPr algn="ctr"/>
            <a:r>
              <a:rPr lang="en-US" sz="5300" b="1" u="sng" dirty="0" smtClean="0"/>
              <a:t/>
            </a:r>
            <a:br>
              <a:rPr lang="en-US" sz="5300" b="1" u="sng" dirty="0" smtClean="0"/>
            </a:br>
            <a:r>
              <a:rPr lang="en-US" sz="5300" b="1" u="sng" dirty="0"/>
              <a:t/>
            </a:r>
            <a:br>
              <a:rPr lang="en-US" sz="5300" b="1" u="sng" dirty="0"/>
            </a:br>
            <a:r>
              <a:rPr lang="en-US" sz="5300" b="1" u="sng" dirty="0" smtClean="0"/>
              <a:t>BP Monitoring</a:t>
            </a:r>
            <a:br>
              <a:rPr lang="en-US" sz="5300" b="1" u="sng" dirty="0" smtClean="0"/>
            </a:br>
            <a:r>
              <a:rPr lang="en-US" sz="5300" b="1" u="sng" dirty="0" smtClean="0"/>
              <a:t>Management </a:t>
            </a:r>
            <a:r>
              <a:rPr lang="en-US" sz="5300" b="1" u="sng" dirty="0"/>
              <a:t>System</a:t>
            </a:r>
            <a:r>
              <a:rPr lang="en-US" b="1" u="sng" dirty="0"/>
              <a:t/>
            </a:r>
            <a:br>
              <a:rPr lang="en-US" b="1" u="sng" dirty="0"/>
            </a:br>
            <a:r>
              <a:rPr lang="en-US" b="1" u="sng" dirty="0"/>
              <a:t/>
            </a:r>
            <a:br>
              <a:rPr lang="en-US" b="1" u="sng" dirty="0"/>
            </a:br>
            <a:r>
              <a:rPr lang="en-US" sz="2000" b="1" u="sng" dirty="0"/>
              <a:t>Developed in PHP &amp; MySQL</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ER Diagram</a:t>
            </a:r>
            <a:endParaRPr lang="en-US" b="1" dirty="0"/>
          </a:p>
        </p:txBody>
      </p:sp>
      <p:pic>
        <p:nvPicPr>
          <p:cNvPr id="1026" name="Picture 2" descr="bpmmserd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42984"/>
            <a:ext cx="7344816" cy="557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E7AA75-64EE-4E38-B523-7445FCFD5592}"/>
              </a:ext>
            </a:extLst>
          </p:cNvPr>
          <p:cNvSpPr>
            <a:spLocks noGrp="1"/>
          </p:cNvSpPr>
          <p:nvPr>
            <p:ph type="title"/>
          </p:nvPr>
        </p:nvSpPr>
        <p:spPr/>
        <p:txBody>
          <a:bodyPr/>
          <a:lstStyle/>
          <a:p>
            <a:pPr algn="ctr"/>
            <a:r>
              <a:rPr lang="en-IN" b="1" dirty="0"/>
              <a:t>Data Flow Diagram</a:t>
            </a:r>
          </a:p>
        </p:txBody>
      </p:sp>
      <p:sp>
        <p:nvSpPr>
          <p:cNvPr id="3" name="Content Placeholder 2">
            <a:extLst>
              <a:ext uri="{FF2B5EF4-FFF2-40B4-BE49-F238E27FC236}">
                <a16:creationId xmlns="" xmlns:a16="http://schemas.microsoft.com/office/drawing/2014/main" id="{38163471-0F2B-4A33-BEF1-2B60A9F32866}"/>
              </a:ext>
            </a:extLst>
          </p:cNvPr>
          <p:cNvSpPr>
            <a:spLocks noGrp="1"/>
          </p:cNvSpPr>
          <p:nvPr>
            <p:ph idx="1"/>
          </p:nvPr>
        </p:nvSpPr>
        <p:spPr/>
        <p:txBody>
          <a:bodyPr/>
          <a:lstStyle/>
          <a:p>
            <a:pPr marR="309880" algn="just">
              <a:lnSpc>
                <a:spcPct val="150000"/>
              </a:lnSpc>
            </a:pPr>
            <a:r>
              <a:rPr lang="en-US" sz="1800" dirty="0">
                <a:solidFill>
                  <a:srgbClr val="000000"/>
                </a:solidFill>
                <a:effectLst/>
                <a:latin typeface="Calibri" panose="020F0502020204030204" pitchFamily="34" charset="0"/>
                <a:ea typeface="Times New Roman" panose="02020603050405020304" pitchFamily="18" charset="0"/>
              </a:rPr>
              <a:t>A data flow diagram is graphical tool used to describe and analyze movement of data through a system.  These are the central tool and the basis from which the other components are developed.  The transformation of data from input to output, through processed, may be described logically and independently of physical components associated with the system. </a:t>
            </a:r>
            <a:endParaRPr lang="en-IN" sz="1800" dirty="0">
              <a:effectLst/>
              <a:latin typeface="Times New Roman" panose="02020603050405020304" pitchFamily="18" charset="0"/>
              <a:ea typeface="Times New Roman" panose="02020603050405020304" pitchFamily="18" charset="0"/>
            </a:endParaRPr>
          </a:p>
          <a:p>
            <a:pPr marR="309880" algn="just">
              <a:lnSpc>
                <a:spcPct val="150000"/>
              </a:lnSpc>
            </a:pPr>
            <a:r>
              <a:rPr lang="en-US" sz="1800" dirty="0">
                <a:solidFill>
                  <a:srgbClr val="000000"/>
                </a:solidFill>
                <a:effectLst/>
                <a:latin typeface="Calibri" panose="020F0502020204030204" pitchFamily="34" charset="0"/>
                <a:ea typeface="Times New Roman" panose="02020603050405020304" pitchFamily="18" charset="0"/>
              </a:rPr>
              <a:t>These are known as the logical data flow diagrams.  The physical data flow diagrams show the actual implements and movement of data between people, departments and workstations.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08975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A4915-6936-4739-A916-1022582A6BED}"/>
              </a:ext>
            </a:extLst>
          </p:cNvPr>
          <p:cNvSpPr>
            <a:spLocks noGrp="1"/>
          </p:cNvSpPr>
          <p:nvPr>
            <p:ph type="title"/>
          </p:nvPr>
        </p:nvSpPr>
        <p:spPr>
          <a:xfrm>
            <a:off x="1435608" y="-99392"/>
            <a:ext cx="7498080" cy="970500"/>
          </a:xfrm>
        </p:spPr>
        <p:txBody>
          <a:bodyPr/>
          <a:lstStyle/>
          <a:p>
            <a:pPr algn="ctr"/>
            <a:r>
              <a:rPr lang="en-IN" b="1" dirty="0"/>
              <a:t>Continue……</a:t>
            </a:r>
          </a:p>
        </p:txBody>
      </p:sp>
      <p:sp>
        <p:nvSpPr>
          <p:cNvPr id="4" name="Content Placeholder 3">
            <a:extLst>
              <a:ext uri="{FF2B5EF4-FFF2-40B4-BE49-F238E27FC236}">
                <a16:creationId xmlns="" xmlns:a16="http://schemas.microsoft.com/office/drawing/2014/main" id="{8C8010FC-3218-41CF-A3B4-EEED57B4DC12}"/>
              </a:ext>
            </a:extLst>
          </p:cNvPr>
          <p:cNvSpPr>
            <a:spLocks noGrp="1"/>
          </p:cNvSpPr>
          <p:nvPr>
            <p:ph idx="1"/>
          </p:nvPr>
        </p:nvSpPr>
        <p:spPr/>
        <p:txBody>
          <a:bodyPr/>
          <a:lstStyle/>
          <a:p>
            <a:pPr marL="82296" indent="0">
              <a:buNone/>
            </a:pP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454053"/>
            <a:ext cx="7458032" cy="4600000"/>
          </a:xfrm>
          <a:prstGeom prst="rect">
            <a:avLst/>
          </a:prstGeom>
        </p:spPr>
      </p:pic>
      <p:sp>
        <p:nvSpPr>
          <p:cNvPr id="5" name="TextBox 4"/>
          <p:cNvSpPr txBox="1"/>
          <p:nvPr/>
        </p:nvSpPr>
        <p:spPr>
          <a:xfrm>
            <a:off x="1259632" y="908720"/>
            <a:ext cx="3096344" cy="369332"/>
          </a:xfrm>
          <a:prstGeom prst="rect">
            <a:avLst/>
          </a:prstGeom>
          <a:noFill/>
        </p:spPr>
        <p:txBody>
          <a:bodyPr wrap="square" rtlCol="0">
            <a:spAutoFit/>
          </a:bodyPr>
          <a:lstStyle/>
          <a:p>
            <a:r>
              <a:rPr lang="en-US" dirty="0" smtClean="0"/>
              <a:t>Zero Level</a:t>
            </a:r>
            <a:endParaRPr lang="en-US" dirty="0"/>
          </a:p>
        </p:txBody>
      </p:sp>
    </p:spTree>
    <p:extLst>
      <p:ext uri="{BB962C8B-B14F-4D97-AF65-F5344CB8AC3E}">
        <p14:creationId xmlns:p14="http://schemas.microsoft.com/office/powerpoint/2010/main" val="304731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B23BD9-4CDD-49CD-B062-7125BDECDED6}"/>
              </a:ext>
            </a:extLst>
          </p:cNvPr>
          <p:cNvSpPr>
            <a:spLocks noGrp="1"/>
          </p:cNvSpPr>
          <p:nvPr>
            <p:ph type="title"/>
          </p:nvPr>
        </p:nvSpPr>
        <p:spPr>
          <a:xfrm>
            <a:off x="1435608" y="0"/>
            <a:ext cx="7498080" cy="1052513"/>
          </a:xfrm>
        </p:spPr>
        <p:txBody>
          <a:bodyPr/>
          <a:lstStyle/>
          <a:p>
            <a:pPr algn="ctr"/>
            <a:r>
              <a:rPr lang="en-IN" b="1" dirty="0"/>
              <a:t>Continue…..</a:t>
            </a:r>
          </a:p>
        </p:txBody>
      </p:sp>
      <p:sp>
        <p:nvSpPr>
          <p:cNvPr id="4" name="Content Placeholder 3">
            <a:extLst>
              <a:ext uri="{FF2B5EF4-FFF2-40B4-BE49-F238E27FC236}">
                <a16:creationId xmlns="" xmlns:a16="http://schemas.microsoft.com/office/drawing/2014/main" id="{F01E19C4-B8B4-42EE-A8DF-6B2BB5914A1C}"/>
              </a:ext>
            </a:extLst>
          </p:cNvPr>
          <p:cNvSpPr>
            <a:spLocks noGrp="1"/>
          </p:cNvSpPr>
          <p:nvPr>
            <p:ph idx="1"/>
          </p:nvPr>
        </p:nvSpPr>
        <p:spPr>
          <a:xfrm>
            <a:off x="1435608" y="1052513"/>
            <a:ext cx="7498080" cy="5195887"/>
          </a:xfrm>
        </p:spPr>
        <p:txBody>
          <a:bodyPr/>
          <a:lstStyle/>
          <a:p>
            <a:pPr marL="82296" indent="0">
              <a:buNone/>
            </a:pP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276872"/>
            <a:ext cx="6590476" cy="4238095"/>
          </a:xfrm>
          <a:prstGeom prst="rect">
            <a:avLst/>
          </a:prstGeom>
        </p:spPr>
      </p:pic>
      <p:sp>
        <p:nvSpPr>
          <p:cNvPr id="5" name="TextBox 4"/>
          <p:cNvSpPr txBox="1"/>
          <p:nvPr/>
        </p:nvSpPr>
        <p:spPr>
          <a:xfrm>
            <a:off x="1547664" y="1556792"/>
            <a:ext cx="4104456" cy="369332"/>
          </a:xfrm>
          <a:prstGeom prst="rect">
            <a:avLst/>
          </a:prstGeom>
          <a:noFill/>
        </p:spPr>
        <p:txBody>
          <a:bodyPr wrap="square" rtlCol="0">
            <a:spAutoFit/>
          </a:bodyPr>
          <a:lstStyle/>
          <a:p>
            <a:r>
              <a:rPr lang="en-US" dirty="0" smtClean="0"/>
              <a:t>First Level</a:t>
            </a:r>
            <a:endParaRPr lang="en-US" dirty="0"/>
          </a:p>
        </p:txBody>
      </p:sp>
    </p:spTree>
    <p:extLst>
      <p:ext uri="{BB962C8B-B14F-4D97-AF65-F5344CB8AC3E}">
        <p14:creationId xmlns:p14="http://schemas.microsoft.com/office/powerpoint/2010/main" val="1515535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E9F224-9DE9-4D3E-A653-446B8D021A6B}"/>
              </a:ext>
            </a:extLst>
          </p:cNvPr>
          <p:cNvSpPr>
            <a:spLocks noGrp="1"/>
          </p:cNvSpPr>
          <p:nvPr>
            <p:ph type="title"/>
          </p:nvPr>
        </p:nvSpPr>
        <p:spPr>
          <a:xfrm>
            <a:off x="1435608" y="0"/>
            <a:ext cx="7498080" cy="1052736"/>
          </a:xfrm>
        </p:spPr>
        <p:txBody>
          <a:bodyPr/>
          <a:lstStyle/>
          <a:p>
            <a:pPr algn="ctr"/>
            <a:r>
              <a:rPr lang="en-IN" b="1" dirty="0"/>
              <a:t>Continue….</a:t>
            </a:r>
          </a:p>
        </p:txBody>
      </p:sp>
      <p:pic>
        <p:nvPicPr>
          <p:cNvPr id="5" name="Content Placeholder 4">
            <a:extLst>
              <a:ext uri="{FF2B5EF4-FFF2-40B4-BE49-F238E27FC236}">
                <a16:creationId xmlns="" xmlns:a16="http://schemas.microsoft.com/office/drawing/2014/main" id="{719E0610-4603-4250-9CE2-53DAA57F0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908720"/>
            <a:ext cx="6840759" cy="5616623"/>
          </a:xfrm>
        </p:spPr>
      </p:pic>
    </p:spTree>
    <p:extLst>
      <p:ext uri="{BB962C8B-B14F-4D97-AF65-F5344CB8AC3E}">
        <p14:creationId xmlns:p14="http://schemas.microsoft.com/office/powerpoint/2010/main" val="1309356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a:t>Implementation and </a:t>
            </a:r>
            <a:br>
              <a:rPr lang="en-US" b="1" u="sng" dirty="0"/>
            </a:br>
            <a:r>
              <a:rPr lang="en-US" b="1" u="sng" dirty="0"/>
              <a:t>System Testing</a:t>
            </a:r>
            <a:r>
              <a:rPr lang="en-US" dirty="0"/>
              <a:t/>
            </a:r>
            <a:br>
              <a:rPr lang="en-US" dirty="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a:t>After all phase have been perfectly done, the system will be implemented to the server and the system can be used.</a:t>
            </a:r>
          </a:p>
          <a:p>
            <a:endParaRPr lang="en-US" dirty="0"/>
          </a:p>
          <a:p>
            <a:pPr>
              <a:buNone/>
            </a:pPr>
            <a:r>
              <a:rPr lang="en-US" b="1" u="sng" dirty="0"/>
              <a:t>System Testing</a:t>
            </a:r>
          </a:p>
          <a:p>
            <a:pPr>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Integration testing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Project Screens</a:t>
            </a:r>
            <a:r>
              <a:rPr lang="en-US" dirty="0"/>
              <a:t/>
            </a:r>
            <a:br>
              <a:rPr lang="en-US" dirty="0"/>
            </a:b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836712"/>
            <a:ext cx="6984776" cy="577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88640"/>
            <a:ext cx="6912768"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3284984"/>
            <a:ext cx="676875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548680"/>
            <a:ext cx="593566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780928"/>
            <a:ext cx="5935663"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04664"/>
            <a:ext cx="593566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573016"/>
            <a:ext cx="59356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2820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50106"/>
          </a:xfrm>
        </p:spPr>
        <p:txBody>
          <a:bodyPr>
            <a:normAutofit fontScale="90000"/>
          </a:bodyPr>
          <a:lstStyle/>
          <a:p>
            <a:pPr algn="ctr"/>
            <a:r>
              <a:rPr lang="en-US" b="1" dirty="0" smtClean="0"/>
              <a:t>Introduction</a:t>
            </a:r>
            <a:r>
              <a:rPr lang="en-US" dirty="0"/>
              <a:t/>
            </a:r>
            <a:br>
              <a:rPr lang="en-US" dirty="0"/>
            </a:br>
            <a:endParaRPr lang="en-US" dirty="0"/>
          </a:p>
        </p:txBody>
      </p:sp>
      <p:sp>
        <p:nvSpPr>
          <p:cNvPr id="3" name="Content Placeholder 2"/>
          <p:cNvSpPr>
            <a:spLocks noGrp="1"/>
          </p:cNvSpPr>
          <p:nvPr>
            <p:ph idx="1"/>
          </p:nvPr>
        </p:nvSpPr>
        <p:spPr>
          <a:xfrm>
            <a:off x="1435608" y="836712"/>
            <a:ext cx="7498080" cy="5904656"/>
          </a:xfrm>
        </p:spPr>
        <p:txBody>
          <a:bodyPr>
            <a:normAutofit/>
          </a:bodyPr>
          <a:lstStyle/>
          <a:p>
            <a:pPr algn="just" fontAlgn="base">
              <a:spcAft>
                <a:spcPts val="1005"/>
              </a:spcAft>
            </a:pPr>
            <a:r>
              <a:rPr lang="en-IN" sz="1800" b="1" dirty="0" smtClean="0">
                <a:effectLst/>
                <a:latin typeface="Times New Roman" panose="02020603050405020304" pitchFamily="18" charset="0"/>
                <a:ea typeface="Times New Roman" panose="02020603050405020304" pitchFamily="18" charset="0"/>
              </a:rPr>
              <a:t>Scope of the Project</a:t>
            </a:r>
            <a:endParaRPr lang="en-IN" sz="1800" b="1" dirty="0">
              <a:effectLst/>
              <a:latin typeface="Times New Roman" panose="02020603050405020304" pitchFamily="18" charset="0"/>
              <a:ea typeface="Times New Roman" panose="02020603050405020304" pitchFamily="18" charset="0"/>
            </a:endParaRPr>
          </a:p>
          <a:p>
            <a:pPr marL="82296" marR="309880" indent="0" algn="just">
              <a:lnSpc>
                <a:spcPct val="150000"/>
              </a:lnSpc>
              <a:buNone/>
            </a:pPr>
            <a:r>
              <a:rPr lang="en-IN" sz="1800" dirty="0"/>
              <a:t>The objective of this application is to develop a system that effectively manages the data related to the Blood Pressure monitoring. The purpose is to maintain a centralized database of all BP monitoring related information. The goal is to support various functions and processes necessary to manage the data efficiently</a:t>
            </a:r>
            <a:r>
              <a:rPr lang="en-IN" sz="1800" dirty="0" smtClean="0"/>
              <a:t>.</a:t>
            </a:r>
          </a:p>
          <a:p>
            <a:pPr marR="309880" algn="just">
              <a:lnSpc>
                <a:spcPct val="150000"/>
              </a:lnSpc>
            </a:pPr>
            <a:r>
              <a:rPr lang="en-IN" sz="1800" b="1" dirty="0"/>
              <a:t>Existing System</a:t>
            </a:r>
            <a:endParaRPr lang="en-US" sz="1800" dirty="0"/>
          </a:p>
          <a:p>
            <a:pPr marL="82296" marR="309880" indent="0" algn="just">
              <a:lnSpc>
                <a:spcPct val="150000"/>
              </a:lnSpc>
              <a:buNone/>
            </a:pPr>
            <a:r>
              <a:rPr lang="en-IN" sz="1800" dirty="0"/>
              <a:t>This existing system is not providing secure registration and profile management of all the users properly. This system is not providing on-line Help. This system doesn’t provide tracking of users activities and their progress. This manual system gives us very less security for saving data and some data may be lost due to mismanagement.</a:t>
            </a:r>
            <a:endParaRPr lang="en-US" sz="1800" dirty="0"/>
          </a:p>
          <a:p>
            <a:pPr marL="82296" marR="30988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476672"/>
            <a:ext cx="5935663"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3645024"/>
            <a:ext cx="59356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329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332656"/>
            <a:ext cx="5935663"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717032"/>
            <a:ext cx="59356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90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332656"/>
            <a:ext cx="5927725"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573016"/>
            <a:ext cx="5935663"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650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80728"/>
          </a:xfrm>
        </p:spPr>
        <p:txBody>
          <a:bodyPr/>
          <a:lstStyle/>
          <a:p>
            <a:pPr algn="ctr"/>
            <a:r>
              <a:rPr lang="en-US" b="1" dirty="0"/>
              <a:t>Conclusion</a:t>
            </a:r>
            <a:endParaRPr lang="en-US" dirty="0"/>
          </a:p>
        </p:txBody>
      </p:sp>
      <p:sp>
        <p:nvSpPr>
          <p:cNvPr id="3" name="Content Placeholder 2"/>
          <p:cNvSpPr>
            <a:spLocks noGrp="1"/>
          </p:cNvSpPr>
          <p:nvPr>
            <p:ph idx="1"/>
          </p:nvPr>
        </p:nvSpPr>
        <p:spPr>
          <a:xfrm>
            <a:off x="1435608" y="908720"/>
            <a:ext cx="7498080" cy="5949280"/>
          </a:xfrm>
        </p:spPr>
        <p:txBody>
          <a:bodyPr>
            <a:normAutofit/>
          </a:bodyPr>
          <a:lstStyle/>
          <a:p>
            <a:r>
              <a:rPr lang="en-IN" sz="1800" dirty="0"/>
              <a:t>The </a:t>
            </a:r>
            <a:r>
              <a:rPr lang="en-IN" sz="1800" b="1" dirty="0"/>
              <a:t>“Blood Pressure Monitoring Management System”</a:t>
            </a:r>
            <a:r>
              <a:rPr lang="en-IN" sz="1800" dirty="0"/>
              <a:t> was successfully designed and is tested for accuracy and quality. During this project we have accomplished all the objectives and this project meets the needs of the organization. One of the solutions that we are going to discuss here to speed up the database response by using </a:t>
            </a:r>
            <a:r>
              <a:rPr lang="en-IN" sz="1800" dirty="0" smtClean="0"/>
              <a:t>MySQL database </a:t>
            </a:r>
            <a:r>
              <a:rPr lang="en-IN" sz="1800" dirty="0"/>
              <a:t>and to reduce the time complexity by using multi-user environment. Multi-user environment reduces burden with effortless maintenance.</a:t>
            </a:r>
            <a:endParaRPr lang="en-US" sz="1800" dirty="0"/>
          </a:p>
          <a:p>
            <a:pPr marL="82296" indent="0">
              <a:buNone/>
            </a:pPr>
            <a:r>
              <a:rPr lang="en-IN" sz="1800" b="1" dirty="0" smtClean="0"/>
              <a:t>GOALS ACHIVIED</a:t>
            </a:r>
            <a:r>
              <a:rPr lang="en-IN" sz="1800" dirty="0"/>
              <a:t> </a:t>
            </a:r>
            <a:endParaRPr lang="en-US" sz="1800" dirty="0"/>
          </a:p>
          <a:p>
            <a:pPr lvl="0"/>
            <a:r>
              <a:rPr lang="en-IN" sz="1800" dirty="0"/>
              <a:t>Reduced entry work.</a:t>
            </a:r>
            <a:endParaRPr lang="en-US" sz="1800" dirty="0"/>
          </a:p>
          <a:p>
            <a:pPr lvl="0"/>
            <a:r>
              <a:rPr lang="en-IN" sz="1800" dirty="0"/>
              <a:t>Easy retrieval of information.</a:t>
            </a:r>
            <a:endParaRPr lang="en-US" sz="1800" dirty="0"/>
          </a:p>
          <a:p>
            <a:pPr lvl="0"/>
            <a:r>
              <a:rPr lang="en-IN" sz="1800" dirty="0"/>
              <a:t>Reduced errors due to human intervention.</a:t>
            </a:r>
            <a:endParaRPr lang="en-US" sz="1800" dirty="0"/>
          </a:p>
          <a:p>
            <a:pPr lvl="0"/>
            <a:r>
              <a:rPr lang="en-IN" sz="1800" dirty="0"/>
              <a:t>User friendly screens to enter the data.</a:t>
            </a:r>
            <a:endParaRPr lang="en-US" sz="1800" dirty="0"/>
          </a:p>
          <a:p>
            <a:pPr lvl="0"/>
            <a:r>
              <a:rPr lang="en-IN" sz="1800" dirty="0"/>
              <a:t>Portable and flexible for further enhancement.</a:t>
            </a:r>
            <a:endParaRPr lang="en-US" sz="1800" dirty="0"/>
          </a:p>
          <a:p>
            <a:pPr lvl="0"/>
            <a:r>
              <a:rPr lang="en-IN" sz="1800" dirty="0"/>
              <a:t>Web enabled.</a:t>
            </a:r>
            <a:endParaRPr lang="en-US" sz="1800" dirty="0"/>
          </a:p>
          <a:p>
            <a:pPr lvl="0"/>
            <a:r>
              <a:rPr lang="en-IN" sz="1800" dirty="0"/>
              <a:t>Fast finding of information </a:t>
            </a:r>
            <a:r>
              <a:rPr lang="en-IN" sz="1800" dirty="0" smtClean="0"/>
              <a:t>request</a:t>
            </a:r>
            <a:r>
              <a:rPr lang="en-IN" sz="1800" dirty="0"/>
              <a:t/>
            </a:r>
            <a:br>
              <a:rPr lang="en-IN" sz="1800" dirty="0"/>
            </a:b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err="1" smtClean="0"/>
              <a:t>Refrences</a:t>
            </a:r>
            <a:r>
              <a:rPr lang="en-US" dirty="0"/>
              <a:t/>
            </a:r>
            <a:br>
              <a:rPr lang="en-US" dirty="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lvl="0" hangingPunct="0"/>
            <a:r>
              <a:rPr lang="en-IN" sz="1800" dirty="0"/>
              <a:t>www.w3schools.com </a:t>
            </a:r>
            <a:endParaRPr lang="en-US" sz="1800" dirty="0"/>
          </a:p>
          <a:p>
            <a:pPr lvl="0" hangingPunct="0"/>
            <a:r>
              <a:rPr lang="en-IN" sz="1800" b="1" i="1" dirty="0"/>
              <a:t>php</a:t>
            </a:r>
            <a:r>
              <a:rPr lang="en-IN" sz="1800" i="1" dirty="0"/>
              <a:t>.net </a:t>
            </a:r>
            <a:endParaRPr lang="en-US" sz="1800" dirty="0"/>
          </a:p>
          <a:p>
            <a:pPr lvl="0" hangingPunct="0"/>
            <a:r>
              <a:rPr lang="en-IN" sz="1800" i="1" dirty="0"/>
              <a:t>en.wikipedia.org/wiki/</a:t>
            </a:r>
            <a:r>
              <a:rPr lang="en-IN" sz="1800" b="1" i="1" dirty="0"/>
              <a:t>PHP</a:t>
            </a:r>
            <a:r>
              <a:rPr lang="en-IN" sz="1800" i="1" dirty="0"/>
              <a:t> </a:t>
            </a:r>
            <a:endParaRPr lang="en-US" sz="1800" dirty="0"/>
          </a:p>
          <a:p>
            <a:pPr lvl="0"/>
            <a:r>
              <a:rPr lang="en-IN" sz="1800" dirty="0"/>
              <a:t>www.hotscripts.com/category/</a:t>
            </a:r>
            <a:r>
              <a:rPr lang="en-IN" sz="1800" b="1" dirty="0"/>
              <a:t>php</a:t>
            </a:r>
            <a:r>
              <a:rPr lang="en-IN" sz="1800" dirty="0"/>
              <a:t>/</a:t>
            </a:r>
            <a:endParaRPr lang="en-US" sz="1800" dirty="0"/>
          </a:p>
          <a:p>
            <a:pPr lvl="0" hangingPunct="0"/>
            <a:r>
              <a:rPr lang="en-IN" sz="1800" dirty="0"/>
              <a:t>www.</a:t>
            </a:r>
            <a:r>
              <a:rPr lang="en-IN" sz="1800" b="1" dirty="0"/>
              <a:t>apache</a:t>
            </a:r>
            <a:r>
              <a:rPr lang="en-IN" sz="1800" dirty="0"/>
              <a:t>.org</a:t>
            </a:r>
            <a:endParaRPr lang="en-US" sz="1800" dirty="0"/>
          </a:p>
          <a:p>
            <a:pPr lvl="0" hangingPunct="0"/>
            <a:r>
              <a:rPr lang="en-IN" sz="1800" dirty="0"/>
              <a:t>www.</a:t>
            </a:r>
            <a:r>
              <a:rPr lang="en-IN" sz="1800" b="1" dirty="0"/>
              <a:t>mysql</a:t>
            </a:r>
            <a:r>
              <a:rPr lang="en-IN" sz="1800" dirty="0"/>
              <a:t>.com/click.php?e=35050 </a:t>
            </a:r>
            <a:endParaRPr lang="en-US" sz="1800" dirty="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43408"/>
            <a:ext cx="7498080" cy="1152128"/>
          </a:xfrm>
        </p:spPr>
        <p:txBody>
          <a:bodyPr/>
          <a:lstStyle/>
          <a:p>
            <a:pPr algn="ctr"/>
            <a:r>
              <a:rPr lang="en-IN" b="1" dirty="0">
                <a:effectLst/>
              </a:rPr>
              <a:t>Proposed System</a:t>
            </a:r>
            <a:endParaRPr lang="en-US" dirty="0"/>
          </a:p>
        </p:txBody>
      </p:sp>
      <p:sp>
        <p:nvSpPr>
          <p:cNvPr id="3" name="Content Placeholder 2"/>
          <p:cNvSpPr>
            <a:spLocks noGrp="1"/>
          </p:cNvSpPr>
          <p:nvPr>
            <p:ph idx="1"/>
          </p:nvPr>
        </p:nvSpPr>
        <p:spPr>
          <a:xfrm>
            <a:off x="1259632" y="908720"/>
            <a:ext cx="7498080" cy="6048672"/>
          </a:xfrm>
        </p:spPr>
        <p:txBody>
          <a:bodyPr>
            <a:normAutofit fontScale="70000" lnSpcReduction="20000"/>
          </a:bodyPr>
          <a:lstStyle/>
          <a:p>
            <a:pPr algn="just"/>
            <a:r>
              <a:rPr lang="en-IN" dirty="0"/>
              <a:t>The development of this new system contains the following activities, which try to automate the entire process keeping in the view of database integration approach. This system maintains user’s personal, and contact details. This system will provide on line help and search capabilities. User friendliness is provided in the application with various controls provided by system rich user interface. Authentication is provided for this application only registered users can access. Blood pressure monitoring information files can be stored in centralized database which can be maintained by the system. This system provides the users to manage the blood pressure monitoring data systematically. This system basically lessens the manual work and improves the quality of maintaining records and other information related to the blood pressure monitoring. One of the solutions that we are going to discuss here to speed up the database response by using MySQL database and to reduce the time complexity by using multi-user environment. Multi-user environment reduces burden with effortless maintenance.</a:t>
            </a:r>
            <a:endParaRPr lang="en-US" dirty="0"/>
          </a:p>
          <a:p>
            <a:endParaRPr lang="en-US" dirty="0"/>
          </a:p>
        </p:txBody>
      </p:sp>
    </p:spTree>
    <p:extLst>
      <p:ext uri="{BB962C8B-B14F-4D97-AF65-F5344CB8AC3E}">
        <p14:creationId xmlns:p14="http://schemas.microsoft.com/office/powerpoint/2010/main" val="286510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642942"/>
          </a:xfrm>
        </p:spPr>
        <p:txBody>
          <a:bodyPr>
            <a:normAutofit fontScale="90000"/>
          </a:bodyPr>
          <a:lstStyle/>
          <a:p>
            <a:pPr algn="ctr"/>
            <a:r>
              <a:rPr lang="en-US" b="1" u="sng" dirty="0"/>
              <a:t/>
            </a:r>
            <a:br>
              <a:rPr lang="en-US" b="1" u="sng" dirty="0"/>
            </a:br>
            <a:r>
              <a:rPr lang="en-US" b="1" u="sng" dirty="0" smtClean="0"/>
              <a:t>Project Modules</a:t>
            </a:r>
            <a:r>
              <a:rPr lang="en-US" dirty="0"/>
              <a:t/>
            </a:r>
            <a:br>
              <a:rPr lang="en-US" dirty="0"/>
            </a:br>
            <a:endParaRPr lang="en-US" dirty="0"/>
          </a:p>
        </p:txBody>
      </p:sp>
      <p:sp>
        <p:nvSpPr>
          <p:cNvPr id="3" name="Content Placeholder 2"/>
          <p:cNvSpPr>
            <a:spLocks noGrp="1"/>
          </p:cNvSpPr>
          <p:nvPr>
            <p:ph idx="1"/>
          </p:nvPr>
        </p:nvSpPr>
        <p:spPr>
          <a:xfrm>
            <a:off x="1435608" y="1196752"/>
            <a:ext cx="7384864" cy="5544616"/>
          </a:xfrm>
        </p:spPr>
        <p:txBody>
          <a:bodyPr>
            <a:normAutofit/>
          </a:bodyPr>
          <a:lstStyle/>
          <a:p>
            <a:r>
              <a:rPr lang="en-IN" sz="1800" dirty="0"/>
              <a:t>The system after careful analysis has been identified to be presented with the </a:t>
            </a:r>
            <a:r>
              <a:rPr lang="en-IN" sz="1800" dirty="0" smtClean="0"/>
              <a:t>One module.</a:t>
            </a:r>
            <a:endParaRPr lang="en-US" sz="1800" dirty="0"/>
          </a:p>
          <a:p>
            <a:pPr algn="just">
              <a:lnSpc>
                <a:spcPct val="115000"/>
              </a:lnSpc>
              <a:spcAft>
                <a:spcPts val="1000"/>
              </a:spcAft>
            </a:pPr>
            <a:r>
              <a:rPr lang="en-US" sz="18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project we use PHP and MySQL database and it has </a:t>
            </a:r>
            <a:r>
              <a:rPr lang="en-US" sz="18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one modules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i.e. </a:t>
            </a:r>
          </a:p>
          <a:p>
            <a:pPr algn="just">
              <a:lnSpc>
                <a:spcPct val="115000"/>
              </a:lnSpc>
              <a:spcAft>
                <a:spcPts val="1000"/>
              </a:spcAft>
              <a:buFont typeface="Wingdings" panose="05000000000000000000" pitchFamily="2" charset="2"/>
              <a:buChar char="Ø"/>
            </a:pPr>
            <a:r>
              <a:rPr lang="en-US" sz="18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User</a:t>
            </a:r>
            <a:endPar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ctr">
              <a:lnSpc>
                <a:spcPct val="150000"/>
              </a:lnSpc>
              <a:spcAft>
                <a:spcPts val="1000"/>
              </a:spcAft>
              <a:buNone/>
              <a:tabLst>
                <a:tab pos="45720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spcBef>
                <a:spcPts val="45"/>
              </a:spcBef>
              <a:buNone/>
            </a:pPr>
            <a:endParaRPr lang="en-IN" sz="2000" dirty="0"/>
          </a:p>
          <a:p>
            <a:endParaRPr lang="en-US" sz="1800" dirty="0"/>
          </a:p>
          <a:p>
            <a:pPr>
              <a:buNone/>
            </a:pPr>
            <a:endParaRPr lang="en-US" sz="1800" dirty="0"/>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C5B5B6-91B4-40A5-86D5-A2DC1E642E92}"/>
              </a:ext>
            </a:extLst>
          </p:cNvPr>
          <p:cNvSpPr>
            <a:spLocks noGrp="1"/>
          </p:cNvSpPr>
          <p:nvPr>
            <p:ph type="title"/>
          </p:nvPr>
        </p:nvSpPr>
        <p:spPr>
          <a:xfrm>
            <a:off x="1435608" y="116632"/>
            <a:ext cx="7498080" cy="864096"/>
          </a:xfrm>
        </p:spPr>
        <p:txBody>
          <a:bodyPr>
            <a:normAutofit/>
          </a:bodyPr>
          <a:lstStyle/>
          <a:p>
            <a:pPr algn="ctr"/>
            <a:r>
              <a:rPr lang="en-IN" b="1" dirty="0" smtClean="0"/>
              <a:t>User Module</a:t>
            </a:r>
            <a:endParaRPr lang="en-IN" b="1" dirty="0"/>
          </a:p>
        </p:txBody>
      </p:sp>
      <p:sp>
        <p:nvSpPr>
          <p:cNvPr id="3" name="Content Placeholder 2">
            <a:extLst>
              <a:ext uri="{FF2B5EF4-FFF2-40B4-BE49-F238E27FC236}">
                <a16:creationId xmlns="" xmlns:a16="http://schemas.microsoft.com/office/drawing/2014/main" id="{30C00EFC-00DD-43D1-9348-AF0A80C74093}"/>
              </a:ext>
            </a:extLst>
          </p:cNvPr>
          <p:cNvSpPr>
            <a:spLocks noGrp="1"/>
          </p:cNvSpPr>
          <p:nvPr>
            <p:ph idx="1"/>
          </p:nvPr>
        </p:nvSpPr>
        <p:spPr>
          <a:xfrm>
            <a:off x="1435608" y="980728"/>
            <a:ext cx="7708392" cy="5760640"/>
          </a:xfrm>
        </p:spPr>
        <p:txBody>
          <a:bodyPr>
            <a:normAutofit/>
          </a:bodyPr>
          <a:lstStyle/>
          <a:p>
            <a:pPr fontAlgn="base"/>
            <a:r>
              <a:rPr lang="en-IN" sz="2000" b="1" dirty="0"/>
              <a:t>User Registration: </a:t>
            </a:r>
            <a:r>
              <a:rPr lang="en-IN" sz="2000" dirty="0"/>
              <a:t>In this section, the user can register himself. A one-time registration is required for every user</a:t>
            </a:r>
            <a:r>
              <a:rPr lang="en-IN" sz="2000" dirty="0" smtClean="0"/>
              <a:t>.</a:t>
            </a:r>
            <a:r>
              <a:rPr lang="en-IN" sz="2000" dirty="0"/>
              <a:t> </a:t>
            </a:r>
            <a:endParaRPr lang="en-US" sz="2000" dirty="0"/>
          </a:p>
          <a:p>
            <a:pPr fontAlgn="base"/>
            <a:r>
              <a:rPr lang="en-IN" sz="2200" b="1" dirty="0"/>
              <a:t>User login: </a:t>
            </a:r>
            <a:r>
              <a:rPr lang="en-IN" sz="2200" dirty="0"/>
              <a:t>In this section, users can log in with a valid email id and password</a:t>
            </a:r>
            <a:r>
              <a:rPr lang="en-IN" sz="2200" dirty="0" smtClean="0"/>
              <a:t>.</a:t>
            </a:r>
            <a:endParaRPr lang="en-US" sz="2200" dirty="0"/>
          </a:p>
          <a:p>
            <a:pPr fontAlgn="base"/>
            <a:r>
              <a:rPr lang="en-IN" sz="2200" b="1" dirty="0"/>
              <a:t>Dashboard: </a:t>
            </a:r>
            <a:r>
              <a:rPr lang="en-IN" sz="2200" dirty="0"/>
              <a:t>In this section, the User can view the total listed family members and total BP records count</a:t>
            </a:r>
            <a:r>
              <a:rPr lang="en-IN" sz="2200" dirty="0" smtClean="0"/>
              <a:t>.</a:t>
            </a:r>
            <a:endParaRPr lang="en-US" sz="2200" dirty="0"/>
          </a:p>
          <a:p>
            <a:pPr fontAlgn="base"/>
            <a:r>
              <a:rPr lang="en-IN" sz="2200" b="1" dirty="0"/>
              <a:t>Family Members:</a:t>
            </a:r>
            <a:r>
              <a:rPr lang="en-IN" sz="2200" dirty="0"/>
              <a:t> In this section, the user can add, edit and delete the family members.</a:t>
            </a:r>
            <a:endParaRPr lang="en-US" sz="2200" dirty="0"/>
          </a:p>
          <a:p>
            <a:pPr fontAlgn="base"/>
            <a:r>
              <a:rPr lang="en-IN" sz="2200" b="1" dirty="0"/>
              <a:t>BP:</a:t>
            </a:r>
            <a:r>
              <a:rPr lang="en-IN" sz="2200" dirty="0"/>
              <a:t> In this section, the user can add, edit and delete the family member BP details</a:t>
            </a:r>
            <a:r>
              <a:rPr lang="en-IN" sz="2200" dirty="0" smtClean="0"/>
              <a:t>.</a:t>
            </a:r>
            <a:r>
              <a:rPr lang="en-IN" sz="2200" dirty="0"/>
              <a:t> </a:t>
            </a:r>
            <a:endParaRPr lang="en-US" sz="2200" dirty="0"/>
          </a:p>
          <a:p>
            <a:pPr fontAlgn="base"/>
            <a:r>
              <a:rPr lang="en-IN" sz="2200" b="1" dirty="0"/>
              <a:t>Reports: </a:t>
            </a:r>
            <a:r>
              <a:rPr lang="en-IN" sz="2200" dirty="0"/>
              <a:t>In this section, the User can generate the b/w dated report of a particular family member</a:t>
            </a:r>
            <a:r>
              <a:rPr lang="en-IN" sz="2200" dirty="0" smtClean="0"/>
              <a:t>.</a:t>
            </a:r>
            <a:endParaRPr lang="en-US" sz="2200" dirty="0"/>
          </a:p>
          <a:p>
            <a:pPr fontAlgn="base"/>
            <a:r>
              <a:rPr lang="en-IN" sz="2200" dirty="0"/>
              <a:t>User can also update their profile, change their password and recover their password.</a:t>
            </a:r>
            <a:endParaRPr lang="en-US" sz="2200" dirty="0"/>
          </a:p>
          <a:p>
            <a:pPr marL="82296" indent="0" algn="just">
              <a:lnSpc>
                <a:spcPct val="150000"/>
              </a:lnSpc>
              <a:spcAft>
                <a:spcPts val="1000"/>
              </a:spcAft>
              <a:buNone/>
            </a:pPr>
            <a:r>
              <a:rPr lang="en-US" sz="600" dirty="0">
                <a:effectLst/>
                <a:latin typeface="Calibri" panose="020F0502020204030204" pitchFamily="34" charset="0"/>
                <a:ea typeface="Times New Roman" panose="02020603050405020304" pitchFamily="18" charset="0"/>
              </a:rPr>
              <a:t/>
            </a:r>
            <a:br>
              <a:rPr lang="en-US" sz="600" dirty="0">
                <a:effectLst/>
                <a:latin typeface="Calibri" panose="020F0502020204030204" pitchFamily="34" charset="0"/>
                <a:ea typeface="Times New Roman" panose="02020603050405020304" pitchFamily="18" charset="0"/>
              </a:rPr>
            </a:br>
            <a:endParaRPr lang="en-IN" sz="900" dirty="0"/>
          </a:p>
        </p:txBody>
      </p:sp>
    </p:spTree>
    <p:extLst>
      <p:ext uri="{BB962C8B-B14F-4D97-AF65-F5344CB8AC3E}">
        <p14:creationId xmlns:p14="http://schemas.microsoft.com/office/powerpoint/2010/main" val="1198704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r>
              <a:rPr lang="en-US" dirty="0"/>
              <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 xmlns:a16="http://schemas.microsoft.com/office/drawing/2014/main" val="20000"/>
                    </a:ext>
                  </a:extLst>
                </a:gridCol>
                <a:gridCol w="3452826">
                  <a:extLst>
                    <a:ext uri="{9D8B030D-6E8A-4147-A177-3AD203B41FA5}">
                      <a16:colId xmlns=""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 xmlns:a16="http://schemas.microsoft.com/office/drawing/2014/main" val="20000"/>
                    </a:ext>
                  </a:extLst>
                </a:gridCol>
                <a:gridCol w="3357586">
                  <a:extLst>
                    <a:ext uri="{9D8B030D-6E8A-4147-A177-3AD203B41FA5}">
                      <a16:colId xmlns=""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00108"/>
          </a:xfrm>
        </p:spPr>
        <p:txBody>
          <a:bodyPr/>
          <a:lstStyle/>
          <a:p>
            <a:pPr algn="ctr"/>
            <a:r>
              <a:rPr lang="en-IN" b="1" dirty="0"/>
              <a:t>Use Case Diagram</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1000108"/>
            <a:ext cx="7128791" cy="585789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96752"/>
          </a:xfrm>
        </p:spPr>
        <p:txBody>
          <a:bodyPr/>
          <a:lstStyle/>
          <a:p>
            <a:pPr algn="ctr"/>
            <a:r>
              <a:rPr lang="en-IN" b="1" dirty="0"/>
              <a:t>Class Diagram</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680" y="1728787"/>
            <a:ext cx="7128792" cy="4580533"/>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1884</TotalTime>
  <Words>701</Words>
  <Application>Microsoft Office PowerPoint</Application>
  <PresentationFormat>On-screen Show (4:3)</PresentationFormat>
  <Paragraphs>113</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Gill Sans MT</vt:lpstr>
      <vt:lpstr>Times New Roman</vt:lpstr>
      <vt:lpstr>Verdana</vt:lpstr>
      <vt:lpstr>Wingdings</vt:lpstr>
      <vt:lpstr>Wingdings 2</vt:lpstr>
      <vt:lpstr>Solstice</vt:lpstr>
      <vt:lpstr>  BP Monitoring Management System  Developed in PHP &amp; MySQL </vt:lpstr>
      <vt:lpstr>Introduction </vt:lpstr>
      <vt:lpstr>Proposed System</vt:lpstr>
      <vt:lpstr> Project Modules </vt:lpstr>
      <vt:lpstr>User Module</vt:lpstr>
      <vt:lpstr>Requirement Specification </vt:lpstr>
      <vt:lpstr>Continue.....</vt:lpstr>
      <vt:lpstr>Use Case Diagram</vt:lpstr>
      <vt:lpstr>Class Diagram</vt:lpstr>
      <vt:lpstr>ER Diagram</vt:lpstr>
      <vt:lpstr>Data Flow Diagram</vt:lpstr>
      <vt:lpstr>Continue……</vt:lpstr>
      <vt:lpstr>Continue…..</vt:lpstr>
      <vt:lpstr>Continue….</vt:lpstr>
      <vt:lpstr>Implementation and  System Testing </vt:lpstr>
      <vt:lpstr>Project Screens </vt:lpstr>
      <vt:lpstr>PowerPoint Presentation</vt:lpstr>
      <vt:lpstr>PowerPoint Presentation</vt:lpstr>
      <vt:lpstr>PowerPoint Presentation</vt:lpstr>
      <vt:lpstr>PowerPoint Presentation</vt:lpstr>
      <vt:lpstr>PowerPoint Presentation</vt:lpstr>
      <vt:lpstr>PowerPoint Presentation</vt:lpstr>
      <vt:lpstr>Conclusion</vt:lpstr>
      <vt:lpstr>Refrences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Anuj Kumar</cp:lastModifiedBy>
  <cp:revision>44</cp:revision>
  <dcterms:created xsi:type="dcterms:W3CDTF">2021-11-06T13:13:02Z</dcterms:created>
  <dcterms:modified xsi:type="dcterms:W3CDTF">2023-02-25T07:47:17Z</dcterms:modified>
</cp:coreProperties>
</file>