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A2200C-5B0D-4E97-A5AB-356FC1808AC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0D4FC6E-5C43-46F0-93E1-87ABF268C92C}">
      <dgm:prSet/>
      <dgm:spPr/>
      <dgm:t>
        <a:bodyPr/>
        <a:lstStyle/>
        <a:p>
          <a:r>
            <a:rPr lang="en-US" b="0" i="0" dirty="0"/>
            <a:t>Rockbuster Stealth is a movie rental company with stores all around the world. </a:t>
          </a:r>
          <a:endParaRPr lang="en-US" dirty="0"/>
        </a:p>
      </dgm:t>
    </dgm:pt>
    <dgm:pt modelId="{0033A849-A334-4243-8C3A-C725915B07C3}" type="parTrans" cxnId="{E73CB20B-1234-49A9-9B8C-0D0424DBB99F}">
      <dgm:prSet/>
      <dgm:spPr/>
      <dgm:t>
        <a:bodyPr/>
        <a:lstStyle/>
        <a:p>
          <a:endParaRPr lang="en-US"/>
        </a:p>
      </dgm:t>
    </dgm:pt>
    <dgm:pt modelId="{2CAFC27C-784F-470A-90E1-6F87F91263B3}" type="sibTrans" cxnId="{E73CB20B-1234-49A9-9B8C-0D0424DBB99F}">
      <dgm:prSet/>
      <dgm:spPr/>
      <dgm:t>
        <a:bodyPr/>
        <a:lstStyle/>
        <a:p>
          <a:endParaRPr lang="en-US"/>
        </a:p>
      </dgm:t>
    </dgm:pt>
    <dgm:pt modelId="{7B272A22-3139-4378-9BCF-F5744C0A46AD}">
      <dgm:prSet/>
      <dgm:spPr/>
      <dgm:t>
        <a:bodyPr/>
        <a:lstStyle/>
        <a:p>
          <a:r>
            <a:rPr lang="en-US" b="0" i="0" dirty="0"/>
            <a:t>Facing competition from streaming services, the Rockbuster management team is planning to use its existing movie licenses to launch and online video rental service</a:t>
          </a:r>
          <a:endParaRPr lang="en-US" dirty="0"/>
        </a:p>
      </dgm:t>
    </dgm:pt>
    <dgm:pt modelId="{E16ACEE4-621A-4E1B-8F9B-978A1DB79BF0}" type="parTrans" cxnId="{CA13F2C2-654F-4304-B99C-27BF9A6D0E1E}">
      <dgm:prSet/>
      <dgm:spPr/>
      <dgm:t>
        <a:bodyPr/>
        <a:lstStyle/>
        <a:p>
          <a:endParaRPr lang="en-US"/>
        </a:p>
      </dgm:t>
    </dgm:pt>
    <dgm:pt modelId="{D658D9D4-3582-4240-9C52-0F36BDC9E30B}" type="sibTrans" cxnId="{CA13F2C2-654F-4304-B99C-27BF9A6D0E1E}">
      <dgm:prSet/>
      <dgm:spPr/>
      <dgm:t>
        <a:bodyPr/>
        <a:lstStyle/>
        <a:p>
          <a:endParaRPr lang="en-US"/>
        </a:p>
      </dgm:t>
    </dgm:pt>
    <dgm:pt modelId="{7D7FF0C9-6C9A-4A57-B7F1-0F9B1A0D1EB2}" type="pres">
      <dgm:prSet presAssocID="{78A2200C-5B0D-4E97-A5AB-356FC1808ACF}" presName="root" presStyleCnt="0">
        <dgm:presLayoutVars>
          <dgm:dir/>
          <dgm:resizeHandles val="exact"/>
        </dgm:presLayoutVars>
      </dgm:prSet>
      <dgm:spPr/>
    </dgm:pt>
    <dgm:pt modelId="{3B62D26A-3D49-448E-A294-3B915E229ACA}" type="pres">
      <dgm:prSet presAssocID="{F0D4FC6E-5C43-46F0-93E1-87ABF268C92C}" presName="compNode" presStyleCnt="0"/>
      <dgm:spPr/>
    </dgm:pt>
    <dgm:pt modelId="{10D946D4-C016-4EB9-825E-3DB680593237}" type="pres">
      <dgm:prSet presAssocID="{F0D4FC6E-5C43-46F0-93E1-87ABF268C92C}" presName="bgRect" presStyleLbl="bgShp" presStyleIdx="0" presStyleCnt="2"/>
      <dgm:spPr/>
    </dgm:pt>
    <dgm:pt modelId="{A71EE99F-A61A-45A7-9F2F-D5E9F10C53F2}" type="pres">
      <dgm:prSet presAssocID="{F0D4FC6E-5C43-46F0-93E1-87ABF268C9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tical disc"/>
        </a:ext>
      </dgm:extLst>
    </dgm:pt>
    <dgm:pt modelId="{4E697DEF-3CE0-46A4-B9D7-E9B9C5FE7365}" type="pres">
      <dgm:prSet presAssocID="{F0D4FC6E-5C43-46F0-93E1-87ABF268C92C}" presName="spaceRect" presStyleCnt="0"/>
      <dgm:spPr/>
    </dgm:pt>
    <dgm:pt modelId="{AF3A7EBB-8603-4709-928A-0B879D73276E}" type="pres">
      <dgm:prSet presAssocID="{F0D4FC6E-5C43-46F0-93E1-87ABF268C92C}" presName="parTx" presStyleLbl="revTx" presStyleIdx="0" presStyleCnt="2">
        <dgm:presLayoutVars>
          <dgm:chMax val="0"/>
          <dgm:chPref val="0"/>
        </dgm:presLayoutVars>
      </dgm:prSet>
      <dgm:spPr/>
    </dgm:pt>
    <dgm:pt modelId="{6C53603A-8DFB-42CE-AD0B-79F77D9487F7}" type="pres">
      <dgm:prSet presAssocID="{2CAFC27C-784F-470A-90E1-6F87F91263B3}" presName="sibTrans" presStyleCnt="0"/>
      <dgm:spPr/>
    </dgm:pt>
    <dgm:pt modelId="{0F511C68-CAC1-4872-B51F-F166BE29E44B}" type="pres">
      <dgm:prSet presAssocID="{7B272A22-3139-4378-9BCF-F5744C0A46AD}" presName="compNode" presStyleCnt="0"/>
      <dgm:spPr/>
    </dgm:pt>
    <dgm:pt modelId="{96A0D699-36DD-40E8-B569-DF001C701775}" type="pres">
      <dgm:prSet presAssocID="{7B272A22-3139-4378-9BCF-F5744C0A46AD}" presName="bgRect" presStyleLbl="bgShp" presStyleIdx="1" presStyleCnt="2"/>
      <dgm:spPr/>
    </dgm:pt>
    <dgm:pt modelId="{7569D1BB-5856-4929-8499-FA57B61528F5}" type="pres">
      <dgm:prSet presAssocID="{7B272A22-3139-4378-9BCF-F5744C0A46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2F205FC1-A757-41B7-B264-81CA02285C28}" type="pres">
      <dgm:prSet presAssocID="{7B272A22-3139-4378-9BCF-F5744C0A46AD}" presName="spaceRect" presStyleCnt="0"/>
      <dgm:spPr/>
    </dgm:pt>
    <dgm:pt modelId="{4FCDEE34-A518-4E33-B929-5AB72AC0FB8C}" type="pres">
      <dgm:prSet presAssocID="{7B272A22-3139-4378-9BCF-F5744C0A46AD}" presName="parTx" presStyleLbl="revTx" presStyleIdx="1" presStyleCnt="2">
        <dgm:presLayoutVars>
          <dgm:chMax val="0"/>
          <dgm:chPref val="0"/>
        </dgm:presLayoutVars>
      </dgm:prSet>
      <dgm:spPr/>
    </dgm:pt>
  </dgm:ptLst>
  <dgm:cxnLst>
    <dgm:cxn modelId="{E73CB20B-1234-49A9-9B8C-0D0424DBB99F}" srcId="{78A2200C-5B0D-4E97-A5AB-356FC1808ACF}" destId="{F0D4FC6E-5C43-46F0-93E1-87ABF268C92C}" srcOrd="0" destOrd="0" parTransId="{0033A849-A334-4243-8C3A-C725915B07C3}" sibTransId="{2CAFC27C-784F-470A-90E1-6F87F91263B3}"/>
    <dgm:cxn modelId="{1F25F355-6103-403D-B417-328C928325A9}" type="presOf" srcId="{F0D4FC6E-5C43-46F0-93E1-87ABF268C92C}" destId="{AF3A7EBB-8603-4709-928A-0B879D73276E}" srcOrd="0" destOrd="0" presId="urn:microsoft.com/office/officeart/2018/2/layout/IconVerticalSolidList"/>
    <dgm:cxn modelId="{B27204A1-D186-4DA5-B544-9E1EC7BC9688}" type="presOf" srcId="{78A2200C-5B0D-4E97-A5AB-356FC1808ACF}" destId="{7D7FF0C9-6C9A-4A57-B7F1-0F9B1A0D1EB2}" srcOrd="0" destOrd="0" presId="urn:microsoft.com/office/officeart/2018/2/layout/IconVerticalSolidList"/>
    <dgm:cxn modelId="{CA13F2C2-654F-4304-B99C-27BF9A6D0E1E}" srcId="{78A2200C-5B0D-4E97-A5AB-356FC1808ACF}" destId="{7B272A22-3139-4378-9BCF-F5744C0A46AD}" srcOrd="1" destOrd="0" parTransId="{E16ACEE4-621A-4E1B-8F9B-978A1DB79BF0}" sibTransId="{D658D9D4-3582-4240-9C52-0F36BDC9E30B}"/>
    <dgm:cxn modelId="{FBCC88E1-9AD4-44B3-B321-2ACA08DDEC46}" type="presOf" srcId="{7B272A22-3139-4378-9BCF-F5744C0A46AD}" destId="{4FCDEE34-A518-4E33-B929-5AB72AC0FB8C}" srcOrd="0" destOrd="0" presId="urn:microsoft.com/office/officeart/2018/2/layout/IconVerticalSolidList"/>
    <dgm:cxn modelId="{F839584E-4E1D-4EAF-898F-37BD6CAD8362}" type="presParOf" srcId="{7D7FF0C9-6C9A-4A57-B7F1-0F9B1A0D1EB2}" destId="{3B62D26A-3D49-448E-A294-3B915E229ACA}" srcOrd="0" destOrd="0" presId="urn:microsoft.com/office/officeart/2018/2/layout/IconVerticalSolidList"/>
    <dgm:cxn modelId="{71646682-DFEA-4B43-95A1-EA8BEDF7A02B}" type="presParOf" srcId="{3B62D26A-3D49-448E-A294-3B915E229ACA}" destId="{10D946D4-C016-4EB9-825E-3DB680593237}" srcOrd="0" destOrd="0" presId="urn:microsoft.com/office/officeart/2018/2/layout/IconVerticalSolidList"/>
    <dgm:cxn modelId="{F3F3742C-0FCA-499B-991A-A0441350B2D5}" type="presParOf" srcId="{3B62D26A-3D49-448E-A294-3B915E229ACA}" destId="{A71EE99F-A61A-45A7-9F2F-D5E9F10C53F2}" srcOrd="1" destOrd="0" presId="urn:microsoft.com/office/officeart/2018/2/layout/IconVerticalSolidList"/>
    <dgm:cxn modelId="{6E7E1A4F-A531-4E3A-969B-2F7465A2AD82}" type="presParOf" srcId="{3B62D26A-3D49-448E-A294-3B915E229ACA}" destId="{4E697DEF-3CE0-46A4-B9D7-E9B9C5FE7365}" srcOrd="2" destOrd="0" presId="urn:microsoft.com/office/officeart/2018/2/layout/IconVerticalSolidList"/>
    <dgm:cxn modelId="{3755592B-CF40-4E6D-8A3D-23DBD1CDED2D}" type="presParOf" srcId="{3B62D26A-3D49-448E-A294-3B915E229ACA}" destId="{AF3A7EBB-8603-4709-928A-0B879D73276E}" srcOrd="3" destOrd="0" presId="urn:microsoft.com/office/officeart/2018/2/layout/IconVerticalSolidList"/>
    <dgm:cxn modelId="{6B104DAE-5E6E-40FD-92EE-04AE297CA8D0}" type="presParOf" srcId="{7D7FF0C9-6C9A-4A57-B7F1-0F9B1A0D1EB2}" destId="{6C53603A-8DFB-42CE-AD0B-79F77D9487F7}" srcOrd="1" destOrd="0" presId="urn:microsoft.com/office/officeart/2018/2/layout/IconVerticalSolidList"/>
    <dgm:cxn modelId="{2B23D250-64FA-46A5-ABB8-4B08AE12117A}" type="presParOf" srcId="{7D7FF0C9-6C9A-4A57-B7F1-0F9B1A0D1EB2}" destId="{0F511C68-CAC1-4872-B51F-F166BE29E44B}" srcOrd="2" destOrd="0" presId="urn:microsoft.com/office/officeart/2018/2/layout/IconVerticalSolidList"/>
    <dgm:cxn modelId="{028F90DD-9959-4E10-B760-E64C8DEEE31D}" type="presParOf" srcId="{0F511C68-CAC1-4872-B51F-F166BE29E44B}" destId="{96A0D699-36DD-40E8-B569-DF001C701775}" srcOrd="0" destOrd="0" presId="urn:microsoft.com/office/officeart/2018/2/layout/IconVerticalSolidList"/>
    <dgm:cxn modelId="{C0A4DA1C-4AB9-4F8D-83FA-0B3930750FF0}" type="presParOf" srcId="{0F511C68-CAC1-4872-B51F-F166BE29E44B}" destId="{7569D1BB-5856-4929-8499-FA57B61528F5}" srcOrd="1" destOrd="0" presId="urn:microsoft.com/office/officeart/2018/2/layout/IconVerticalSolidList"/>
    <dgm:cxn modelId="{1EF8A8EC-AD64-4F72-B5A3-E1F82FF0A7E0}" type="presParOf" srcId="{0F511C68-CAC1-4872-B51F-F166BE29E44B}" destId="{2F205FC1-A757-41B7-B264-81CA02285C28}" srcOrd="2" destOrd="0" presId="urn:microsoft.com/office/officeart/2018/2/layout/IconVerticalSolidList"/>
    <dgm:cxn modelId="{3A6EFFD6-AA2A-4AB5-AF7A-F433B33211DF}" type="presParOf" srcId="{0F511C68-CAC1-4872-B51F-F166BE29E44B}" destId="{4FCDEE34-A518-4E33-B929-5AB72AC0FB8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DC03C-DB6B-4463-AF92-A42EAD74D8ED}"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69BE932E-C3E1-4A04-8E1B-95D535B4EB7B}">
      <dgm:prSet/>
      <dgm:spPr/>
      <dgm:t>
        <a:bodyPr/>
        <a:lstStyle/>
        <a:p>
          <a:r>
            <a:rPr lang="en-US" b="0" i="0" dirty="0"/>
            <a:t>Based on the statistics, focus for streaming should be placed on countries such as India, China and the United States since they seem to be the most popular areas</a:t>
          </a:r>
          <a:endParaRPr lang="en-US" dirty="0"/>
        </a:p>
      </dgm:t>
    </dgm:pt>
    <dgm:pt modelId="{5C8FC664-1FD4-4630-84DA-61B82534867C}" type="parTrans" cxnId="{B7B6CCD6-3C7B-415C-BC7B-CB7A59076887}">
      <dgm:prSet/>
      <dgm:spPr/>
      <dgm:t>
        <a:bodyPr/>
        <a:lstStyle/>
        <a:p>
          <a:endParaRPr lang="en-US"/>
        </a:p>
      </dgm:t>
    </dgm:pt>
    <dgm:pt modelId="{F4D95BC6-A7CD-467A-AFB5-9C947164FF01}" type="sibTrans" cxnId="{B7B6CCD6-3C7B-415C-BC7B-CB7A59076887}">
      <dgm:prSet/>
      <dgm:spPr/>
      <dgm:t>
        <a:bodyPr/>
        <a:lstStyle/>
        <a:p>
          <a:endParaRPr lang="en-US"/>
        </a:p>
      </dgm:t>
    </dgm:pt>
    <dgm:pt modelId="{8DCB1211-947D-4664-85F6-75B446506237}">
      <dgm:prSet/>
      <dgm:spPr/>
      <dgm:t>
        <a:bodyPr/>
        <a:lstStyle/>
        <a:p>
          <a:r>
            <a:rPr lang="en-US" b="0" i="0" dirty="0"/>
            <a:t>Focus should also be placed on other areas that are not as heavily targeted to establish a reasoning for the low audience (are their factors that are hindering the customer, if so what are they?)</a:t>
          </a:r>
          <a:endParaRPr lang="en-US" dirty="0"/>
        </a:p>
      </dgm:t>
    </dgm:pt>
    <dgm:pt modelId="{A2A65D75-1090-46EF-8F18-194D9E553238}" type="parTrans" cxnId="{2A7A235B-22C1-40B0-8F73-83D43CA1E283}">
      <dgm:prSet/>
      <dgm:spPr/>
      <dgm:t>
        <a:bodyPr/>
        <a:lstStyle/>
        <a:p>
          <a:endParaRPr lang="en-US"/>
        </a:p>
      </dgm:t>
    </dgm:pt>
    <dgm:pt modelId="{C3E2C39E-FE1E-46FE-9273-AD9C3ECAC32D}" type="sibTrans" cxnId="{2A7A235B-22C1-40B0-8F73-83D43CA1E283}">
      <dgm:prSet/>
      <dgm:spPr/>
      <dgm:t>
        <a:bodyPr/>
        <a:lstStyle/>
        <a:p>
          <a:endParaRPr lang="en-US"/>
        </a:p>
      </dgm:t>
    </dgm:pt>
    <dgm:pt modelId="{85B38946-4022-4A1A-99FD-1D7276BEB9C1}">
      <dgm:prSet/>
      <dgm:spPr/>
      <dgm:t>
        <a:bodyPr/>
        <a:lstStyle/>
        <a:p>
          <a:r>
            <a:rPr lang="en-US" b="0" i="0" dirty="0"/>
            <a:t>Loyalty programs put into place for existing customers and future customers should potentially attract more revenue.</a:t>
          </a:r>
          <a:endParaRPr lang="en-US" dirty="0"/>
        </a:p>
      </dgm:t>
    </dgm:pt>
    <dgm:pt modelId="{6AD51A5D-1870-4DD0-9482-7F3FE747D939}" type="parTrans" cxnId="{460A14B1-789C-452A-962B-9B12625B8634}">
      <dgm:prSet/>
      <dgm:spPr/>
      <dgm:t>
        <a:bodyPr/>
        <a:lstStyle/>
        <a:p>
          <a:endParaRPr lang="en-US"/>
        </a:p>
      </dgm:t>
    </dgm:pt>
    <dgm:pt modelId="{FBD66451-0662-437E-BB79-150AA3E50DDA}" type="sibTrans" cxnId="{460A14B1-789C-452A-962B-9B12625B8634}">
      <dgm:prSet/>
      <dgm:spPr/>
      <dgm:t>
        <a:bodyPr/>
        <a:lstStyle/>
        <a:p>
          <a:endParaRPr lang="en-US"/>
        </a:p>
      </dgm:t>
    </dgm:pt>
    <dgm:pt modelId="{599D67AD-9C00-441A-B6AB-F3DD3E7C72E6}">
      <dgm:prSet/>
      <dgm:spPr/>
      <dgm:t>
        <a:bodyPr/>
        <a:lstStyle/>
        <a:p>
          <a:r>
            <a:rPr lang="en-US" b="0" i="0" dirty="0"/>
            <a:t>We already know that PG-13 rating is the most popular,  however, introducing a wider range of movies in other categories might give the other ratings a boost as well. (Ex: what types of movies are shown in rated R movies: action, sci-fi..etc.)</a:t>
          </a:r>
          <a:endParaRPr lang="en-US" dirty="0"/>
        </a:p>
      </dgm:t>
    </dgm:pt>
    <dgm:pt modelId="{B26BE5F4-38CE-4640-8908-0120E49891D6}" type="parTrans" cxnId="{71ECECD5-CB83-4756-A808-7D19F842E49D}">
      <dgm:prSet/>
      <dgm:spPr/>
      <dgm:t>
        <a:bodyPr/>
        <a:lstStyle/>
        <a:p>
          <a:endParaRPr lang="en-US"/>
        </a:p>
      </dgm:t>
    </dgm:pt>
    <dgm:pt modelId="{EB1AD7FA-E74B-4062-A170-2374CAE8774B}" type="sibTrans" cxnId="{71ECECD5-CB83-4756-A808-7D19F842E49D}">
      <dgm:prSet/>
      <dgm:spPr/>
      <dgm:t>
        <a:bodyPr/>
        <a:lstStyle/>
        <a:p>
          <a:endParaRPr lang="en-US"/>
        </a:p>
      </dgm:t>
    </dgm:pt>
    <dgm:pt modelId="{ADEC4771-31E5-402A-B1B1-10AC754C4DCF}" type="pres">
      <dgm:prSet presAssocID="{18FDC03C-DB6B-4463-AF92-A42EAD74D8ED}" presName="diagram" presStyleCnt="0">
        <dgm:presLayoutVars>
          <dgm:dir/>
          <dgm:resizeHandles val="exact"/>
        </dgm:presLayoutVars>
      </dgm:prSet>
      <dgm:spPr/>
    </dgm:pt>
    <dgm:pt modelId="{A4533049-02DE-4942-96AA-6C1556407A11}" type="pres">
      <dgm:prSet presAssocID="{69BE932E-C3E1-4A04-8E1B-95D535B4EB7B}" presName="node" presStyleLbl="node1" presStyleIdx="0" presStyleCnt="4">
        <dgm:presLayoutVars>
          <dgm:bulletEnabled val="1"/>
        </dgm:presLayoutVars>
      </dgm:prSet>
      <dgm:spPr/>
    </dgm:pt>
    <dgm:pt modelId="{9E28AFC1-3772-47D4-B09C-74843F5DB8E1}" type="pres">
      <dgm:prSet presAssocID="{F4D95BC6-A7CD-467A-AFB5-9C947164FF01}" presName="sibTrans" presStyleCnt="0"/>
      <dgm:spPr/>
    </dgm:pt>
    <dgm:pt modelId="{85133AC1-D4E0-4E5D-82D0-D103C739AB67}" type="pres">
      <dgm:prSet presAssocID="{8DCB1211-947D-4664-85F6-75B446506237}" presName="node" presStyleLbl="node1" presStyleIdx="1" presStyleCnt="4">
        <dgm:presLayoutVars>
          <dgm:bulletEnabled val="1"/>
        </dgm:presLayoutVars>
      </dgm:prSet>
      <dgm:spPr/>
    </dgm:pt>
    <dgm:pt modelId="{B800D5F2-A402-469B-AE74-3F9A2675A52E}" type="pres">
      <dgm:prSet presAssocID="{C3E2C39E-FE1E-46FE-9273-AD9C3ECAC32D}" presName="sibTrans" presStyleCnt="0"/>
      <dgm:spPr/>
    </dgm:pt>
    <dgm:pt modelId="{1BD95646-1559-40A2-AEA3-E61B8460B48F}" type="pres">
      <dgm:prSet presAssocID="{85B38946-4022-4A1A-99FD-1D7276BEB9C1}" presName="node" presStyleLbl="node1" presStyleIdx="2" presStyleCnt="4">
        <dgm:presLayoutVars>
          <dgm:bulletEnabled val="1"/>
        </dgm:presLayoutVars>
      </dgm:prSet>
      <dgm:spPr/>
    </dgm:pt>
    <dgm:pt modelId="{351A3C08-2267-4A7E-AF86-FE8FC7E32B13}" type="pres">
      <dgm:prSet presAssocID="{FBD66451-0662-437E-BB79-150AA3E50DDA}" presName="sibTrans" presStyleCnt="0"/>
      <dgm:spPr/>
    </dgm:pt>
    <dgm:pt modelId="{801910C8-CCF9-4033-A30B-0213B38A0FFD}" type="pres">
      <dgm:prSet presAssocID="{599D67AD-9C00-441A-B6AB-F3DD3E7C72E6}" presName="node" presStyleLbl="node1" presStyleIdx="3" presStyleCnt="4">
        <dgm:presLayoutVars>
          <dgm:bulletEnabled val="1"/>
        </dgm:presLayoutVars>
      </dgm:prSet>
      <dgm:spPr/>
    </dgm:pt>
  </dgm:ptLst>
  <dgm:cxnLst>
    <dgm:cxn modelId="{2A7A235B-22C1-40B0-8F73-83D43CA1E283}" srcId="{18FDC03C-DB6B-4463-AF92-A42EAD74D8ED}" destId="{8DCB1211-947D-4664-85F6-75B446506237}" srcOrd="1" destOrd="0" parTransId="{A2A65D75-1090-46EF-8F18-194D9E553238}" sibTransId="{C3E2C39E-FE1E-46FE-9273-AD9C3ECAC32D}"/>
    <dgm:cxn modelId="{615A8D57-C5F2-4FCD-9196-DDD52134B842}" type="presOf" srcId="{85B38946-4022-4A1A-99FD-1D7276BEB9C1}" destId="{1BD95646-1559-40A2-AEA3-E61B8460B48F}" srcOrd="0" destOrd="0" presId="urn:microsoft.com/office/officeart/2005/8/layout/default"/>
    <dgm:cxn modelId="{1517DF79-1ECB-455B-9E16-CF16CCFBDC91}" type="presOf" srcId="{69BE932E-C3E1-4A04-8E1B-95D535B4EB7B}" destId="{A4533049-02DE-4942-96AA-6C1556407A11}" srcOrd="0" destOrd="0" presId="urn:microsoft.com/office/officeart/2005/8/layout/default"/>
    <dgm:cxn modelId="{6BAE2D97-540E-4F4D-B8EF-EA05BE52A344}" type="presOf" srcId="{599D67AD-9C00-441A-B6AB-F3DD3E7C72E6}" destId="{801910C8-CCF9-4033-A30B-0213B38A0FFD}" srcOrd="0" destOrd="0" presId="urn:microsoft.com/office/officeart/2005/8/layout/default"/>
    <dgm:cxn modelId="{460A14B1-789C-452A-962B-9B12625B8634}" srcId="{18FDC03C-DB6B-4463-AF92-A42EAD74D8ED}" destId="{85B38946-4022-4A1A-99FD-1D7276BEB9C1}" srcOrd="2" destOrd="0" parTransId="{6AD51A5D-1870-4DD0-9482-7F3FE747D939}" sibTransId="{FBD66451-0662-437E-BB79-150AA3E50DDA}"/>
    <dgm:cxn modelId="{5775ECB2-6E20-4CDF-A472-8949106C846A}" type="presOf" srcId="{18FDC03C-DB6B-4463-AF92-A42EAD74D8ED}" destId="{ADEC4771-31E5-402A-B1B1-10AC754C4DCF}" srcOrd="0" destOrd="0" presId="urn:microsoft.com/office/officeart/2005/8/layout/default"/>
    <dgm:cxn modelId="{71ECECD5-CB83-4756-A808-7D19F842E49D}" srcId="{18FDC03C-DB6B-4463-AF92-A42EAD74D8ED}" destId="{599D67AD-9C00-441A-B6AB-F3DD3E7C72E6}" srcOrd="3" destOrd="0" parTransId="{B26BE5F4-38CE-4640-8908-0120E49891D6}" sibTransId="{EB1AD7FA-E74B-4062-A170-2374CAE8774B}"/>
    <dgm:cxn modelId="{B7B6CCD6-3C7B-415C-BC7B-CB7A59076887}" srcId="{18FDC03C-DB6B-4463-AF92-A42EAD74D8ED}" destId="{69BE932E-C3E1-4A04-8E1B-95D535B4EB7B}" srcOrd="0" destOrd="0" parTransId="{5C8FC664-1FD4-4630-84DA-61B82534867C}" sibTransId="{F4D95BC6-A7CD-467A-AFB5-9C947164FF01}"/>
    <dgm:cxn modelId="{67BFD8E9-10B6-4D71-8354-CCC6956D1A06}" type="presOf" srcId="{8DCB1211-947D-4664-85F6-75B446506237}" destId="{85133AC1-D4E0-4E5D-82D0-D103C739AB67}" srcOrd="0" destOrd="0" presId="urn:microsoft.com/office/officeart/2005/8/layout/default"/>
    <dgm:cxn modelId="{8E05D65A-3E49-4793-A926-FC2F3EB425C2}" type="presParOf" srcId="{ADEC4771-31E5-402A-B1B1-10AC754C4DCF}" destId="{A4533049-02DE-4942-96AA-6C1556407A11}" srcOrd="0" destOrd="0" presId="urn:microsoft.com/office/officeart/2005/8/layout/default"/>
    <dgm:cxn modelId="{373CFFC1-F964-440A-B43E-7915063E97B7}" type="presParOf" srcId="{ADEC4771-31E5-402A-B1B1-10AC754C4DCF}" destId="{9E28AFC1-3772-47D4-B09C-74843F5DB8E1}" srcOrd="1" destOrd="0" presId="urn:microsoft.com/office/officeart/2005/8/layout/default"/>
    <dgm:cxn modelId="{054DF703-413B-4E68-9060-CECDDA4D7506}" type="presParOf" srcId="{ADEC4771-31E5-402A-B1B1-10AC754C4DCF}" destId="{85133AC1-D4E0-4E5D-82D0-D103C739AB67}" srcOrd="2" destOrd="0" presId="urn:microsoft.com/office/officeart/2005/8/layout/default"/>
    <dgm:cxn modelId="{C31A1980-B86C-4F0B-9471-6770A233436E}" type="presParOf" srcId="{ADEC4771-31E5-402A-B1B1-10AC754C4DCF}" destId="{B800D5F2-A402-469B-AE74-3F9A2675A52E}" srcOrd="3" destOrd="0" presId="urn:microsoft.com/office/officeart/2005/8/layout/default"/>
    <dgm:cxn modelId="{D1687E06-D5E2-481E-9F16-97FF50178B3A}" type="presParOf" srcId="{ADEC4771-31E5-402A-B1B1-10AC754C4DCF}" destId="{1BD95646-1559-40A2-AEA3-E61B8460B48F}" srcOrd="4" destOrd="0" presId="urn:microsoft.com/office/officeart/2005/8/layout/default"/>
    <dgm:cxn modelId="{41EC7551-DBA9-4D07-A721-C87702BB2897}" type="presParOf" srcId="{ADEC4771-31E5-402A-B1B1-10AC754C4DCF}" destId="{351A3C08-2267-4A7E-AF86-FE8FC7E32B13}" srcOrd="5" destOrd="0" presId="urn:microsoft.com/office/officeart/2005/8/layout/default"/>
    <dgm:cxn modelId="{55F222D2-36F6-4F66-9401-B2075C70F82D}" type="presParOf" srcId="{ADEC4771-31E5-402A-B1B1-10AC754C4DCF}" destId="{801910C8-CCF9-4033-A30B-0213B38A0FF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946D4-C016-4EB9-825E-3DB680593237}">
      <dsp:nvSpPr>
        <dsp:cNvPr id="0" name=""/>
        <dsp:cNvSpPr/>
      </dsp:nvSpPr>
      <dsp:spPr>
        <a:xfrm>
          <a:off x="0" y="852586"/>
          <a:ext cx="6391275" cy="1574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1EE99F-A61A-45A7-9F2F-D5E9F10C53F2}">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A7EBB-8603-4709-928A-0B879D73276E}">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800100">
            <a:lnSpc>
              <a:spcPct val="90000"/>
            </a:lnSpc>
            <a:spcBef>
              <a:spcPct val="0"/>
            </a:spcBef>
            <a:spcAft>
              <a:spcPct val="35000"/>
            </a:spcAft>
            <a:buNone/>
          </a:pPr>
          <a:r>
            <a:rPr lang="en-US" sz="1800" b="0" i="0" kern="1200" dirty="0"/>
            <a:t>Rockbuster Stealth is a movie rental company with stores all around the world. </a:t>
          </a:r>
          <a:endParaRPr lang="en-US" sz="1800" kern="1200" dirty="0"/>
        </a:p>
      </dsp:txBody>
      <dsp:txXfrm>
        <a:off x="1817977" y="852586"/>
        <a:ext cx="4573297" cy="1574006"/>
      </dsp:txXfrm>
    </dsp:sp>
    <dsp:sp modelId="{96A0D699-36DD-40E8-B569-DF001C701775}">
      <dsp:nvSpPr>
        <dsp:cNvPr id="0" name=""/>
        <dsp:cNvSpPr/>
      </dsp:nvSpPr>
      <dsp:spPr>
        <a:xfrm>
          <a:off x="0" y="2820094"/>
          <a:ext cx="6391275" cy="1574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69D1BB-5856-4929-8499-FA57B61528F5}">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CDEE34-A518-4E33-B929-5AB72AC0FB8C}">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800100">
            <a:lnSpc>
              <a:spcPct val="90000"/>
            </a:lnSpc>
            <a:spcBef>
              <a:spcPct val="0"/>
            </a:spcBef>
            <a:spcAft>
              <a:spcPct val="35000"/>
            </a:spcAft>
            <a:buNone/>
          </a:pPr>
          <a:r>
            <a:rPr lang="en-US" sz="1800" b="0" i="0" kern="1200" dirty="0"/>
            <a:t>Facing competition from streaming services, the Rockbuster management team is planning to use its existing movie licenses to launch and online video rental service</a:t>
          </a:r>
          <a:endParaRPr lang="en-US" sz="1800" kern="1200" dirty="0"/>
        </a:p>
      </dsp:txBody>
      <dsp:txXfrm>
        <a:off x="1817977" y="2820094"/>
        <a:ext cx="4573297" cy="1574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33049-02DE-4942-96AA-6C1556407A11}">
      <dsp:nvSpPr>
        <dsp:cNvPr id="0" name=""/>
        <dsp:cNvSpPr/>
      </dsp:nvSpPr>
      <dsp:spPr>
        <a:xfrm>
          <a:off x="601586" y="580"/>
          <a:ext cx="2631940" cy="157916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Based on the statistics, focus for streaming should be placed on countries such as India, China and the United States since they seem to be the most popular areas</a:t>
          </a:r>
          <a:endParaRPr lang="en-US" sz="1200" kern="1200" dirty="0"/>
        </a:p>
      </dsp:txBody>
      <dsp:txXfrm>
        <a:off x="601586" y="580"/>
        <a:ext cx="2631940" cy="1579164"/>
      </dsp:txXfrm>
    </dsp:sp>
    <dsp:sp modelId="{85133AC1-D4E0-4E5D-82D0-D103C739AB67}">
      <dsp:nvSpPr>
        <dsp:cNvPr id="0" name=""/>
        <dsp:cNvSpPr/>
      </dsp:nvSpPr>
      <dsp:spPr>
        <a:xfrm>
          <a:off x="3496721" y="580"/>
          <a:ext cx="2631940" cy="1579164"/>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Focus should also be placed on other areas that are not as heavily targeted to establish a reasoning for the low audience (are their factors that are hindering the customer, if so what are they?)</a:t>
          </a:r>
          <a:endParaRPr lang="en-US" sz="1200" kern="1200" dirty="0"/>
        </a:p>
      </dsp:txBody>
      <dsp:txXfrm>
        <a:off x="3496721" y="580"/>
        <a:ext cx="2631940" cy="1579164"/>
      </dsp:txXfrm>
    </dsp:sp>
    <dsp:sp modelId="{1BD95646-1559-40A2-AEA3-E61B8460B48F}">
      <dsp:nvSpPr>
        <dsp:cNvPr id="0" name=""/>
        <dsp:cNvSpPr/>
      </dsp:nvSpPr>
      <dsp:spPr>
        <a:xfrm>
          <a:off x="6391855" y="580"/>
          <a:ext cx="2631940" cy="1579164"/>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Loyalty programs put into place for existing customers and future customers should potentially attract more revenue.</a:t>
          </a:r>
          <a:endParaRPr lang="en-US" sz="1200" kern="1200" dirty="0"/>
        </a:p>
      </dsp:txBody>
      <dsp:txXfrm>
        <a:off x="6391855" y="580"/>
        <a:ext cx="2631940" cy="1579164"/>
      </dsp:txXfrm>
    </dsp:sp>
    <dsp:sp modelId="{801910C8-CCF9-4033-A30B-0213B38A0FFD}">
      <dsp:nvSpPr>
        <dsp:cNvPr id="0" name=""/>
        <dsp:cNvSpPr/>
      </dsp:nvSpPr>
      <dsp:spPr>
        <a:xfrm>
          <a:off x="3496721" y="1842938"/>
          <a:ext cx="2631940" cy="1579164"/>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We already know that PG-13 rating is the most popular,  however, introducing a wider range of movies in other categories might give the other ratings a boost as well. (Ex: what types of movies are shown in rated R movies: action, sci-fi..etc.)</a:t>
          </a:r>
          <a:endParaRPr lang="en-US" sz="1200" kern="1200" dirty="0"/>
        </a:p>
      </dsp:txBody>
      <dsp:txXfrm>
        <a:off x="3496721" y="1842938"/>
        <a:ext cx="2631940" cy="15791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149AED4-6094-4FDF-8DB0-22BA7F7850C7}" type="datetimeFigureOut">
              <a:rPr lang="en-US" smtClean="0"/>
              <a:t>4/14/2022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244082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55484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737745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2663028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484457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2935964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3477158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149AED4-6094-4FDF-8DB0-22BA7F7850C7}" type="datetimeFigureOut">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1076173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149AED4-6094-4FDF-8DB0-22BA7F7850C7}" type="datetimeFigureOut">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350967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176296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342395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974090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105136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154613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335890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144197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49AED4-6094-4FDF-8DB0-22BA7F7850C7}" type="datetimeFigureOut">
              <a:rPr lang="en-US" smtClean="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4F7FF91-A7D3-4D6F-A9E7-6CE69F10C175}" type="slidenum">
              <a:rPr lang="en-US" smtClean="0"/>
              <a:t>‹#›</a:t>
            </a:fld>
            <a:endParaRPr lang="en-US" dirty="0"/>
          </a:p>
        </p:txBody>
      </p:sp>
    </p:spTree>
    <p:extLst>
      <p:ext uri="{BB962C8B-B14F-4D97-AF65-F5344CB8AC3E}">
        <p14:creationId xmlns:p14="http://schemas.microsoft.com/office/powerpoint/2010/main" val="176596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149AED4-6094-4FDF-8DB0-22BA7F7850C7}" type="datetimeFigureOut">
              <a:rPr lang="en-US" smtClean="0"/>
              <a:t>4/14/2022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4F7FF91-A7D3-4D6F-A9E7-6CE69F10C175}" type="slidenum">
              <a:rPr lang="en-US" smtClean="0"/>
              <a:t>‹#›</a:t>
            </a:fld>
            <a:endParaRPr lang="en-US" dirty="0"/>
          </a:p>
        </p:txBody>
      </p:sp>
    </p:spTree>
    <p:extLst>
      <p:ext uri="{BB962C8B-B14F-4D97-AF65-F5344CB8AC3E}">
        <p14:creationId xmlns:p14="http://schemas.microsoft.com/office/powerpoint/2010/main" val="398247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8605-80DF-4D83-A1FF-3F2E4FB2BD26}"/>
              </a:ext>
            </a:extLst>
          </p:cNvPr>
          <p:cNvSpPr>
            <a:spLocks noGrp="1"/>
          </p:cNvSpPr>
          <p:nvPr>
            <p:ph type="ctrTitle"/>
          </p:nvPr>
        </p:nvSpPr>
        <p:spPr/>
        <p:txBody>
          <a:bodyPr>
            <a:normAutofit/>
          </a:bodyPr>
          <a:lstStyle/>
          <a:p>
            <a:pPr algn="ctr"/>
            <a:r>
              <a:rPr lang="en-US" dirty="0"/>
              <a:t>Rockbuster Stealth LLC</a:t>
            </a:r>
            <a:br>
              <a:rPr lang="en-US" dirty="0"/>
            </a:br>
            <a:br>
              <a:rPr lang="en-US" dirty="0"/>
            </a:br>
            <a:endParaRPr lang="en-US" dirty="0"/>
          </a:p>
        </p:txBody>
      </p:sp>
      <p:sp>
        <p:nvSpPr>
          <p:cNvPr id="3" name="Subtitle 2">
            <a:extLst>
              <a:ext uri="{FF2B5EF4-FFF2-40B4-BE49-F238E27FC236}">
                <a16:creationId xmlns:a16="http://schemas.microsoft.com/office/drawing/2014/main" id="{07801E6E-5299-4F6D-B873-A8E34F9FF3D6}"/>
              </a:ext>
            </a:extLst>
          </p:cNvPr>
          <p:cNvSpPr>
            <a:spLocks noGrp="1"/>
          </p:cNvSpPr>
          <p:nvPr>
            <p:ph type="subTitle" idx="1"/>
          </p:nvPr>
        </p:nvSpPr>
        <p:spPr>
          <a:xfrm>
            <a:off x="1524000" y="3682766"/>
            <a:ext cx="9144000" cy="1575033"/>
          </a:xfrm>
        </p:spPr>
        <p:txBody>
          <a:bodyPr>
            <a:normAutofit/>
          </a:bodyPr>
          <a:lstStyle/>
          <a:p>
            <a:endParaRPr lang="en-US" dirty="0"/>
          </a:p>
          <a:p>
            <a:endParaRPr lang="en-US" dirty="0"/>
          </a:p>
          <a:p>
            <a:r>
              <a:rPr lang="en-US" dirty="0"/>
              <a:t>https://public.tableau.com/app/profile/manisha.shah2622/viz/RockbusterProject_16499530758420/RockbusterProject?publish=yes</a:t>
            </a:r>
          </a:p>
        </p:txBody>
      </p:sp>
    </p:spTree>
    <p:extLst>
      <p:ext uri="{BB962C8B-B14F-4D97-AF65-F5344CB8AC3E}">
        <p14:creationId xmlns:p14="http://schemas.microsoft.com/office/powerpoint/2010/main" val="326202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B8A5EC4-3E9E-4AC9-8709-48769DE7522F}"/>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Recommendations: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93FAF73-09CA-1B71-04EE-C8987D760683}"/>
              </a:ext>
            </a:extLst>
          </p:cNvPr>
          <p:cNvGraphicFramePr>
            <a:graphicFrameLocks noGrp="1"/>
          </p:cNvGraphicFramePr>
          <p:nvPr>
            <p:ph idx="1"/>
            <p:extLst>
              <p:ext uri="{D42A27DB-BD31-4B8C-83A1-F6EECF244321}">
                <p14:modId xmlns:p14="http://schemas.microsoft.com/office/powerpoint/2010/main" val="358188659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39761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F2609CA-70B6-40DC-80E5-D3F93DF303C0}"/>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Who is Rockbuster?</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D60BA37-824D-A8A0-CA1E-F8953BFCCEC7}"/>
              </a:ext>
            </a:extLst>
          </p:cNvPr>
          <p:cNvGraphicFramePr>
            <a:graphicFrameLocks noGrp="1"/>
          </p:cNvGraphicFramePr>
          <p:nvPr>
            <p:ph idx="1"/>
            <p:extLst>
              <p:ext uri="{D42A27DB-BD31-4B8C-83A1-F6EECF244321}">
                <p14:modId xmlns:p14="http://schemas.microsoft.com/office/powerpoint/2010/main" val="280436280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874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23FBCD14-C167-445A-910D-0EA376A646E7}"/>
              </a:ext>
            </a:extLst>
          </p:cNvPr>
          <p:cNvSpPr>
            <a:spLocks noGrp="1"/>
          </p:cNvSpPr>
          <p:nvPr>
            <p:ph type="title"/>
          </p:nvPr>
        </p:nvSpPr>
        <p:spPr>
          <a:xfrm>
            <a:off x="994087" y="1130603"/>
            <a:ext cx="3342442" cy="4596794"/>
          </a:xfrm>
        </p:spPr>
        <p:txBody>
          <a:bodyPr anchor="ctr">
            <a:normAutofit/>
          </a:bodyPr>
          <a:lstStyle/>
          <a:p>
            <a:r>
              <a:rPr lang="en-US" sz="3200" dirty="0">
                <a:solidFill>
                  <a:srgbClr val="EBEBEB"/>
                </a:solidFill>
              </a:rPr>
              <a:t>What are the objectives?</a:t>
            </a:r>
          </a:p>
        </p:txBody>
      </p:sp>
      <p:sp>
        <p:nvSpPr>
          <p:cNvPr id="3" name="Content Placeholder 2">
            <a:extLst>
              <a:ext uri="{FF2B5EF4-FFF2-40B4-BE49-F238E27FC236}">
                <a16:creationId xmlns:a16="http://schemas.microsoft.com/office/drawing/2014/main" id="{EF429C2A-21C4-4D7B-9A82-792A15372570}"/>
              </a:ext>
            </a:extLst>
          </p:cNvPr>
          <p:cNvSpPr>
            <a:spLocks noGrp="1"/>
          </p:cNvSpPr>
          <p:nvPr>
            <p:ph idx="1"/>
          </p:nvPr>
        </p:nvSpPr>
        <p:spPr>
          <a:xfrm>
            <a:off x="5290077" y="437513"/>
            <a:ext cx="5502614" cy="5954325"/>
          </a:xfrm>
        </p:spPr>
        <p:txBody>
          <a:bodyPr anchor="ctr">
            <a:normAutofit/>
          </a:bodyPr>
          <a:lstStyle/>
          <a:p>
            <a:r>
              <a:rPr lang="en-US" sz="2000" dirty="0"/>
              <a:t>What was the average rental duration for all the videos?</a:t>
            </a:r>
          </a:p>
          <a:p>
            <a:r>
              <a:rPr lang="en-US" sz="2000" dirty="0"/>
              <a:t>Which countries are Rockbuster customers based in?</a:t>
            </a:r>
          </a:p>
          <a:p>
            <a:r>
              <a:rPr lang="en-US" sz="2000" dirty="0"/>
              <a:t>Where are customers with a high lifetime value based?</a:t>
            </a:r>
          </a:p>
          <a:p>
            <a:r>
              <a:rPr lang="en-US" sz="2000" dirty="0"/>
              <a:t>Do sales figures vary between geographic regions?</a:t>
            </a:r>
          </a:p>
        </p:txBody>
      </p:sp>
    </p:spTree>
    <p:extLst>
      <p:ext uri="{BB962C8B-B14F-4D97-AF65-F5344CB8AC3E}">
        <p14:creationId xmlns:p14="http://schemas.microsoft.com/office/powerpoint/2010/main" val="362889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7138-24DF-47B6-AA24-804B9C73714B}"/>
              </a:ext>
            </a:extLst>
          </p:cNvPr>
          <p:cNvSpPr>
            <a:spLocks noGrp="1"/>
          </p:cNvSpPr>
          <p:nvPr>
            <p:ph type="title"/>
          </p:nvPr>
        </p:nvSpPr>
        <p:spPr/>
        <p:txBody>
          <a:bodyPr/>
          <a:lstStyle/>
          <a:p>
            <a:r>
              <a:rPr lang="en-US" dirty="0"/>
              <a:t>Key statistics for rentals</a:t>
            </a:r>
          </a:p>
        </p:txBody>
      </p:sp>
      <p:graphicFrame>
        <p:nvGraphicFramePr>
          <p:cNvPr id="4" name="Table 4">
            <a:extLst>
              <a:ext uri="{FF2B5EF4-FFF2-40B4-BE49-F238E27FC236}">
                <a16:creationId xmlns:a16="http://schemas.microsoft.com/office/drawing/2014/main" id="{4014F2A0-8B67-4D32-8CDA-E639140645B8}"/>
              </a:ext>
            </a:extLst>
          </p:cNvPr>
          <p:cNvGraphicFramePr>
            <a:graphicFrameLocks noGrp="1"/>
          </p:cNvGraphicFramePr>
          <p:nvPr>
            <p:ph idx="1"/>
            <p:extLst>
              <p:ext uri="{D42A27DB-BD31-4B8C-83A1-F6EECF244321}">
                <p14:modId xmlns:p14="http://schemas.microsoft.com/office/powerpoint/2010/main" val="419804820"/>
              </p:ext>
            </p:extLst>
          </p:nvPr>
        </p:nvGraphicFramePr>
        <p:xfrm>
          <a:off x="1155700" y="2603499"/>
          <a:ext cx="6072416" cy="3652156"/>
        </p:xfrm>
        <a:graphic>
          <a:graphicData uri="http://schemas.openxmlformats.org/drawingml/2006/table">
            <a:tbl>
              <a:tblPr firstRow="1" bandRow="1">
                <a:tableStyleId>{5C22544A-7EE6-4342-B048-85BDC9FD1C3A}</a:tableStyleId>
              </a:tblPr>
              <a:tblGrid>
                <a:gridCol w="1518104">
                  <a:extLst>
                    <a:ext uri="{9D8B030D-6E8A-4147-A177-3AD203B41FA5}">
                      <a16:colId xmlns:a16="http://schemas.microsoft.com/office/drawing/2014/main" val="368505669"/>
                    </a:ext>
                  </a:extLst>
                </a:gridCol>
                <a:gridCol w="1518104">
                  <a:extLst>
                    <a:ext uri="{9D8B030D-6E8A-4147-A177-3AD203B41FA5}">
                      <a16:colId xmlns:a16="http://schemas.microsoft.com/office/drawing/2014/main" val="2078731979"/>
                    </a:ext>
                  </a:extLst>
                </a:gridCol>
                <a:gridCol w="1518104">
                  <a:extLst>
                    <a:ext uri="{9D8B030D-6E8A-4147-A177-3AD203B41FA5}">
                      <a16:colId xmlns:a16="http://schemas.microsoft.com/office/drawing/2014/main" val="2078056428"/>
                    </a:ext>
                  </a:extLst>
                </a:gridCol>
                <a:gridCol w="1518104">
                  <a:extLst>
                    <a:ext uri="{9D8B030D-6E8A-4147-A177-3AD203B41FA5}">
                      <a16:colId xmlns:a16="http://schemas.microsoft.com/office/drawing/2014/main" val="1416732234"/>
                    </a:ext>
                  </a:extLst>
                </a:gridCol>
              </a:tblGrid>
              <a:tr h="1333831">
                <a:tc>
                  <a:txBody>
                    <a:bodyPr/>
                    <a:lstStyle/>
                    <a:p>
                      <a:endParaRPr lang="en-US" dirty="0"/>
                    </a:p>
                  </a:txBody>
                  <a:tcPr/>
                </a:tc>
                <a:tc>
                  <a:txBody>
                    <a:bodyPr/>
                    <a:lstStyle/>
                    <a:p>
                      <a:r>
                        <a:rPr lang="en-US" dirty="0"/>
                        <a:t>Rental rates</a:t>
                      </a:r>
                    </a:p>
                  </a:txBody>
                  <a:tcPr/>
                </a:tc>
                <a:tc>
                  <a:txBody>
                    <a:bodyPr/>
                    <a:lstStyle/>
                    <a:p>
                      <a:r>
                        <a:rPr lang="en-US" dirty="0"/>
                        <a:t>Rental duration</a:t>
                      </a:r>
                    </a:p>
                  </a:txBody>
                  <a:tcPr/>
                </a:tc>
                <a:tc>
                  <a:txBody>
                    <a:bodyPr/>
                    <a:lstStyle/>
                    <a:p>
                      <a:r>
                        <a:rPr lang="en-US" dirty="0"/>
                        <a:t>Replacement cost</a:t>
                      </a:r>
                    </a:p>
                  </a:txBody>
                  <a:tcPr/>
                </a:tc>
                <a:extLst>
                  <a:ext uri="{0D108BD9-81ED-4DB2-BD59-A6C34878D82A}">
                    <a16:rowId xmlns:a16="http://schemas.microsoft.com/office/drawing/2014/main" val="3698922797"/>
                  </a:ext>
                </a:extLst>
              </a:tr>
              <a:tr h="772775">
                <a:tc>
                  <a:txBody>
                    <a:bodyPr/>
                    <a:lstStyle/>
                    <a:p>
                      <a:r>
                        <a:rPr lang="en-US" dirty="0"/>
                        <a:t>Minimum</a:t>
                      </a:r>
                    </a:p>
                  </a:txBody>
                  <a:tcPr/>
                </a:tc>
                <a:tc>
                  <a:txBody>
                    <a:bodyPr/>
                    <a:lstStyle/>
                    <a:p>
                      <a:r>
                        <a:rPr lang="en-US" dirty="0"/>
                        <a:t>$.99</a:t>
                      </a:r>
                    </a:p>
                  </a:txBody>
                  <a:tcPr/>
                </a:tc>
                <a:tc>
                  <a:txBody>
                    <a:bodyPr/>
                    <a:lstStyle/>
                    <a:p>
                      <a:r>
                        <a:rPr lang="en-US" dirty="0"/>
                        <a:t>3 days</a:t>
                      </a:r>
                    </a:p>
                  </a:txBody>
                  <a:tcPr/>
                </a:tc>
                <a:tc>
                  <a:txBody>
                    <a:bodyPr/>
                    <a:lstStyle/>
                    <a:p>
                      <a:r>
                        <a:rPr lang="en-US" dirty="0"/>
                        <a:t>$9.99</a:t>
                      </a:r>
                    </a:p>
                  </a:txBody>
                  <a:tcPr/>
                </a:tc>
                <a:extLst>
                  <a:ext uri="{0D108BD9-81ED-4DB2-BD59-A6C34878D82A}">
                    <a16:rowId xmlns:a16="http://schemas.microsoft.com/office/drawing/2014/main" val="520830622"/>
                  </a:ext>
                </a:extLst>
              </a:tr>
              <a:tr h="772775">
                <a:tc>
                  <a:txBody>
                    <a:bodyPr/>
                    <a:lstStyle/>
                    <a:p>
                      <a:r>
                        <a:rPr lang="en-US" dirty="0"/>
                        <a:t>Maximum</a:t>
                      </a:r>
                    </a:p>
                  </a:txBody>
                  <a:tcPr/>
                </a:tc>
                <a:tc>
                  <a:txBody>
                    <a:bodyPr/>
                    <a:lstStyle/>
                    <a:p>
                      <a:r>
                        <a:rPr lang="en-US" dirty="0"/>
                        <a:t>$4.99</a:t>
                      </a:r>
                    </a:p>
                  </a:txBody>
                  <a:tcPr/>
                </a:tc>
                <a:tc>
                  <a:txBody>
                    <a:bodyPr/>
                    <a:lstStyle/>
                    <a:p>
                      <a:r>
                        <a:rPr lang="en-US" dirty="0"/>
                        <a:t>7 days</a:t>
                      </a:r>
                    </a:p>
                  </a:txBody>
                  <a:tcPr/>
                </a:tc>
                <a:tc>
                  <a:txBody>
                    <a:bodyPr/>
                    <a:lstStyle/>
                    <a:p>
                      <a:r>
                        <a:rPr lang="en-US" dirty="0"/>
                        <a:t>$29.99</a:t>
                      </a:r>
                    </a:p>
                  </a:txBody>
                  <a:tcPr/>
                </a:tc>
                <a:extLst>
                  <a:ext uri="{0D108BD9-81ED-4DB2-BD59-A6C34878D82A}">
                    <a16:rowId xmlns:a16="http://schemas.microsoft.com/office/drawing/2014/main" val="3166529839"/>
                  </a:ext>
                </a:extLst>
              </a:tr>
              <a:tr h="772775">
                <a:tc>
                  <a:txBody>
                    <a:bodyPr/>
                    <a:lstStyle/>
                    <a:p>
                      <a:r>
                        <a:rPr lang="en-US" dirty="0"/>
                        <a:t>Average</a:t>
                      </a:r>
                    </a:p>
                  </a:txBody>
                  <a:tcPr/>
                </a:tc>
                <a:tc>
                  <a:txBody>
                    <a:bodyPr/>
                    <a:lstStyle/>
                    <a:p>
                      <a:r>
                        <a:rPr lang="en-US" dirty="0"/>
                        <a:t>$2.98</a:t>
                      </a:r>
                    </a:p>
                  </a:txBody>
                  <a:tcPr/>
                </a:tc>
                <a:tc>
                  <a:txBody>
                    <a:bodyPr/>
                    <a:lstStyle/>
                    <a:p>
                      <a:r>
                        <a:rPr lang="en-US" dirty="0"/>
                        <a:t>5 days</a:t>
                      </a:r>
                    </a:p>
                  </a:txBody>
                  <a:tcPr/>
                </a:tc>
                <a:tc>
                  <a:txBody>
                    <a:bodyPr/>
                    <a:lstStyle/>
                    <a:p>
                      <a:r>
                        <a:rPr lang="en-US" dirty="0"/>
                        <a:t>$19.99</a:t>
                      </a:r>
                    </a:p>
                  </a:txBody>
                  <a:tcPr/>
                </a:tc>
                <a:extLst>
                  <a:ext uri="{0D108BD9-81ED-4DB2-BD59-A6C34878D82A}">
                    <a16:rowId xmlns:a16="http://schemas.microsoft.com/office/drawing/2014/main" val="3008177286"/>
                  </a:ext>
                </a:extLst>
              </a:tr>
            </a:tbl>
          </a:graphicData>
        </a:graphic>
      </p:graphicFrame>
      <p:sp>
        <p:nvSpPr>
          <p:cNvPr id="5" name="TextBox 4">
            <a:extLst>
              <a:ext uri="{FF2B5EF4-FFF2-40B4-BE49-F238E27FC236}">
                <a16:creationId xmlns:a16="http://schemas.microsoft.com/office/drawing/2014/main" id="{8FF4177E-50FF-4A67-9CAD-6308E8E2B51F}"/>
              </a:ext>
            </a:extLst>
          </p:cNvPr>
          <p:cNvSpPr txBox="1"/>
          <p:nvPr/>
        </p:nvSpPr>
        <p:spPr>
          <a:xfrm>
            <a:off x="8225452" y="2721417"/>
            <a:ext cx="3091543" cy="3416320"/>
          </a:xfrm>
          <a:prstGeom prst="rect">
            <a:avLst/>
          </a:prstGeom>
          <a:noFill/>
        </p:spPr>
        <p:txBody>
          <a:bodyPr wrap="square" rtlCol="0">
            <a:spAutoFit/>
          </a:bodyPr>
          <a:lstStyle/>
          <a:p>
            <a:r>
              <a:rPr lang="en-US" dirty="0"/>
              <a:t>This information is based on 1000 movies that are within the database. This information is useful as it will help the Rockbuster management team to decide on how much new content to add each month based on how long the customer is renting the movie</a:t>
            </a:r>
          </a:p>
          <a:p>
            <a:endParaRPr lang="en-US" dirty="0"/>
          </a:p>
        </p:txBody>
      </p:sp>
    </p:spTree>
    <p:extLst>
      <p:ext uri="{BB962C8B-B14F-4D97-AF65-F5344CB8AC3E}">
        <p14:creationId xmlns:p14="http://schemas.microsoft.com/office/powerpoint/2010/main" val="413650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6"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8"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74F320D-AE86-44A6-8D51-33FE358039B0}"/>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EBEBEB"/>
                </a:solidFill>
                <a:latin typeface="+mj-lt"/>
                <a:ea typeface="+mj-ea"/>
                <a:cs typeface="+mj-cs"/>
              </a:rPr>
              <a:t>Which are the most popular ratings?</a:t>
            </a:r>
          </a:p>
        </p:txBody>
      </p:sp>
      <p:sp>
        <p:nvSpPr>
          <p:cNvPr id="40" name="Freeform: Shape 39">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20" name="Content Placeholder 19" descr="Chart, bar chart&#10;&#10;Description automatically generated">
            <a:extLst>
              <a:ext uri="{FF2B5EF4-FFF2-40B4-BE49-F238E27FC236}">
                <a16:creationId xmlns:a16="http://schemas.microsoft.com/office/drawing/2014/main" id="{3594BCDF-0CFB-4553-BD6B-D07A4CEFF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26" y="705792"/>
            <a:ext cx="4125317" cy="5463997"/>
          </a:xfrm>
          <a:prstGeom prst="rect">
            <a:avLst/>
          </a:prstGeom>
        </p:spPr>
      </p:pic>
      <p:sp>
        <p:nvSpPr>
          <p:cNvPr id="42" name="Rectangle 41">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Content Placeholder 30">
            <a:extLst>
              <a:ext uri="{FF2B5EF4-FFF2-40B4-BE49-F238E27FC236}">
                <a16:creationId xmlns:a16="http://schemas.microsoft.com/office/drawing/2014/main" id="{E3447526-CD53-726D-5E77-2941B56339A0}"/>
              </a:ext>
            </a:extLst>
          </p:cNvPr>
          <p:cNvSpPr>
            <a:spLocks noGrp="1"/>
          </p:cNvSpPr>
          <p:nvPr>
            <p:ph idx="1"/>
          </p:nvPr>
        </p:nvSpPr>
        <p:spPr>
          <a:xfrm>
            <a:off x="639098" y="2418735"/>
            <a:ext cx="6072776" cy="3811740"/>
          </a:xfrm>
        </p:spPr>
        <p:txBody>
          <a:bodyPr anchor="ctr">
            <a:normAutofit/>
          </a:bodyPr>
          <a:lstStyle/>
          <a:p>
            <a:r>
              <a:rPr lang="en-US" dirty="0">
                <a:solidFill>
                  <a:schemeClr val="tx1"/>
                </a:solidFill>
              </a:rPr>
              <a:t>It is clear that the most popular rated movies that are being watched by customers is in the PG-13 categories. </a:t>
            </a:r>
          </a:p>
          <a:p>
            <a:endParaRPr lang="en-US" dirty="0">
              <a:solidFill>
                <a:schemeClr val="tx1"/>
              </a:solidFill>
            </a:endParaRPr>
          </a:p>
          <a:p>
            <a:r>
              <a:rPr lang="en-US" dirty="0">
                <a:solidFill>
                  <a:schemeClr val="tx1"/>
                </a:solidFill>
              </a:rPr>
              <a:t>Moving forward, more focused can be placed on this particular category when launching movies</a:t>
            </a:r>
          </a:p>
        </p:txBody>
      </p:sp>
    </p:spTree>
    <p:extLst>
      <p:ext uri="{BB962C8B-B14F-4D97-AF65-F5344CB8AC3E}">
        <p14:creationId xmlns:p14="http://schemas.microsoft.com/office/powerpoint/2010/main" val="20879715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EC68-941D-45CF-8BDD-9D7EEA3B829A}"/>
              </a:ext>
            </a:extLst>
          </p:cNvPr>
          <p:cNvSpPr>
            <a:spLocks noGrp="1"/>
          </p:cNvSpPr>
          <p:nvPr>
            <p:ph type="title"/>
          </p:nvPr>
        </p:nvSpPr>
        <p:spPr/>
        <p:txBody>
          <a:bodyPr/>
          <a:lstStyle/>
          <a:p>
            <a:r>
              <a:rPr lang="en-US" dirty="0"/>
              <a:t>What are the top 10 countries?</a:t>
            </a:r>
          </a:p>
        </p:txBody>
      </p:sp>
      <p:pic>
        <p:nvPicPr>
          <p:cNvPr id="25" name="Content Placeholder 24" descr="Chart&#10;&#10;Description automatically generated">
            <a:extLst>
              <a:ext uri="{FF2B5EF4-FFF2-40B4-BE49-F238E27FC236}">
                <a16:creationId xmlns:a16="http://schemas.microsoft.com/office/drawing/2014/main" id="{8C003D82-4763-479E-9008-AA73C6C7CD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340527"/>
            <a:ext cx="11811699" cy="4404221"/>
          </a:xfrm>
        </p:spPr>
      </p:pic>
    </p:spTree>
    <p:extLst>
      <p:ext uri="{BB962C8B-B14F-4D97-AF65-F5344CB8AC3E}">
        <p14:creationId xmlns:p14="http://schemas.microsoft.com/office/powerpoint/2010/main" val="302226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F069FD7-344E-4DC9-B8A5-D773DBD69E84}"/>
              </a:ext>
            </a:extLst>
          </p:cNvPr>
          <p:cNvSpPr>
            <a:spLocks noGrp="1"/>
          </p:cNvSpPr>
          <p:nvPr>
            <p:ph type="title"/>
          </p:nvPr>
        </p:nvSpPr>
        <p:spPr>
          <a:xfrm>
            <a:off x="639098" y="629265"/>
            <a:ext cx="5132438" cy="1622322"/>
          </a:xfrm>
        </p:spPr>
        <p:txBody>
          <a:bodyPr>
            <a:normAutofit/>
          </a:bodyPr>
          <a:lstStyle/>
          <a:p>
            <a:r>
              <a:rPr lang="en-US" dirty="0">
                <a:solidFill>
                  <a:srgbClr val="EBEBEB"/>
                </a:solidFill>
              </a:rPr>
              <a:t>Which are the top 10 cities?</a:t>
            </a:r>
          </a:p>
        </p:txBody>
      </p:sp>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3828B69-AA77-2A7D-BD32-CAC55FDCF4E3}"/>
              </a:ext>
            </a:extLst>
          </p:cNvPr>
          <p:cNvSpPr>
            <a:spLocks noGrp="1"/>
          </p:cNvSpPr>
          <p:nvPr>
            <p:ph idx="1"/>
          </p:nvPr>
        </p:nvSpPr>
        <p:spPr>
          <a:xfrm>
            <a:off x="631027" y="2251587"/>
            <a:ext cx="5132439" cy="3851436"/>
          </a:xfrm>
        </p:spPr>
        <p:txBody>
          <a:bodyPr anchor="ctr">
            <a:normAutofit/>
          </a:bodyPr>
          <a:lstStyle/>
          <a:p>
            <a:r>
              <a:rPr lang="en-US" dirty="0">
                <a:solidFill>
                  <a:srgbClr val="FFFFFF"/>
                </a:solidFill>
              </a:rPr>
              <a:t>Here is representation of the top 10 cities within the top 10 countries that was shown in the previous slide.</a:t>
            </a:r>
          </a:p>
          <a:p>
            <a:pPr marL="0" indent="0">
              <a:buNone/>
            </a:pPr>
            <a:endParaRPr lang="en-US" dirty="0">
              <a:solidFill>
                <a:srgbClr val="FFFFFF"/>
              </a:solidFill>
            </a:endParaRPr>
          </a:p>
          <a:p>
            <a:r>
              <a:rPr lang="en-US" dirty="0">
                <a:solidFill>
                  <a:srgbClr val="FFFFFF"/>
                </a:solidFill>
              </a:rPr>
              <a:t>This slide also shows us which cities have the most customers by count</a:t>
            </a:r>
          </a:p>
          <a:p>
            <a:pPr marL="0" indent="0">
              <a:buNone/>
            </a:pPr>
            <a:endParaRPr lang="en-US" dirty="0">
              <a:solidFill>
                <a:srgbClr val="FFFFFF"/>
              </a:solidFill>
            </a:endParaRPr>
          </a:p>
          <a:p>
            <a:r>
              <a:rPr lang="en-US" dirty="0">
                <a:solidFill>
                  <a:srgbClr val="FFFFFF"/>
                </a:solidFill>
              </a:rPr>
              <a:t>This allows us to see that Rockbusters customers are spread widely throughout the different cities.</a:t>
            </a:r>
          </a:p>
        </p:txBody>
      </p:sp>
      <p:pic>
        <p:nvPicPr>
          <p:cNvPr id="7" name="Picture 6" descr="Chart, bubble chart&#10;&#10;Description automatically generated">
            <a:extLst>
              <a:ext uri="{FF2B5EF4-FFF2-40B4-BE49-F238E27FC236}">
                <a16:creationId xmlns:a16="http://schemas.microsoft.com/office/drawing/2014/main" id="{3DB788BF-2FF4-49C1-8EA4-E6A4F2395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171" y="454641"/>
            <a:ext cx="4832731" cy="5715000"/>
          </a:xfrm>
          <a:prstGeom prst="rect">
            <a:avLst/>
          </a:prstGeom>
        </p:spPr>
      </p:pic>
    </p:spTree>
    <p:extLst>
      <p:ext uri="{BB962C8B-B14F-4D97-AF65-F5344CB8AC3E}">
        <p14:creationId xmlns:p14="http://schemas.microsoft.com/office/powerpoint/2010/main" val="4200016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6" name="Freeform: Shape 15">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5" name="Content Placeholder 4" descr="Timeline&#10;&#10;Description automatically generated">
            <a:extLst>
              <a:ext uri="{FF2B5EF4-FFF2-40B4-BE49-F238E27FC236}">
                <a16:creationId xmlns:a16="http://schemas.microsoft.com/office/drawing/2014/main" id="{3A98CBE4-52E0-47F6-92F9-84F3B996AB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8758" y="121298"/>
            <a:ext cx="8539776" cy="6736702"/>
          </a:xfrm>
          <a:prstGeom prst="rect">
            <a:avLst/>
          </a:prstGeom>
        </p:spPr>
      </p:pic>
    </p:spTree>
    <p:extLst>
      <p:ext uri="{BB962C8B-B14F-4D97-AF65-F5344CB8AC3E}">
        <p14:creationId xmlns:p14="http://schemas.microsoft.com/office/powerpoint/2010/main" val="296481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8BD2-7A04-44B3-91BB-FE23A8CD2B79}"/>
              </a:ext>
            </a:extLst>
          </p:cNvPr>
          <p:cNvSpPr>
            <a:spLocks noGrp="1"/>
          </p:cNvSpPr>
          <p:nvPr>
            <p:ph type="title"/>
          </p:nvPr>
        </p:nvSpPr>
        <p:spPr>
          <a:xfrm>
            <a:off x="1154954" y="973668"/>
            <a:ext cx="8761413" cy="706964"/>
          </a:xfrm>
        </p:spPr>
        <p:txBody>
          <a:bodyPr>
            <a:normAutofit/>
          </a:bodyPr>
          <a:lstStyle/>
          <a:p>
            <a:r>
              <a:rPr lang="en-US" dirty="0"/>
              <a:t>Who are the top 5 customers?</a:t>
            </a:r>
          </a:p>
        </p:txBody>
      </p:sp>
      <p:sp>
        <p:nvSpPr>
          <p:cNvPr id="9" name="Content Placeholder 8">
            <a:extLst>
              <a:ext uri="{FF2B5EF4-FFF2-40B4-BE49-F238E27FC236}">
                <a16:creationId xmlns:a16="http://schemas.microsoft.com/office/drawing/2014/main" id="{7F69C78B-CEAA-E440-06CE-D7287BCD1EDC}"/>
              </a:ext>
            </a:extLst>
          </p:cNvPr>
          <p:cNvSpPr>
            <a:spLocks noGrp="1"/>
          </p:cNvSpPr>
          <p:nvPr>
            <p:ph idx="1"/>
          </p:nvPr>
        </p:nvSpPr>
        <p:spPr>
          <a:xfrm>
            <a:off x="189569" y="2468032"/>
            <a:ext cx="2777566" cy="4240678"/>
          </a:xfrm>
        </p:spPr>
        <p:txBody>
          <a:bodyPr anchor="ctr">
            <a:normAutofit lnSpcReduction="10000"/>
          </a:bodyPr>
          <a:lstStyle/>
          <a:p>
            <a:r>
              <a:rPr lang="en-US" sz="1600" dirty="0"/>
              <a:t>This chart here gives Rockbuster a quick breakdown of their top 5 loyal customers and where they are located within each country.</a:t>
            </a:r>
          </a:p>
          <a:p>
            <a:r>
              <a:rPr lang="en-US" sz="1600" dirty="0"/>
              <a:t>It would be in Rockbuster’s best interest to create a loyalty program that offers rewards after a certain percentage of sales has been reached to ensure their customers are happy and keep returning.</a:t>
            </a:r>
          </a:p>
        </p:txBody>
      </p:sp>
      <p:pic>
        <p:nvPicPr>
          <p:cNvPr id="7" name="Picture 6" descr="Chart, treemap chart&#10;&#10;Description automatically generated">
            <a:extLst>
              <a:ext uri="{FF2B5EF4-FFF2-40B4-BE49-F238E27FC236}">
                <a16:creationId xmlns:a16="http://schemas.microsoft.com/office/drawing/2014/main" id="{CBF25656-675B-4EE8-9107-579EDFAAA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6" y="2351314"/>
            <a:ext cx="8867345" cy="4422710"/>
          </a:xfrm>
          <a:prstGeom prst="rect">
            <a:avLst/>
          </a:prstGeom>
        </p:spPr>
      </p:pic>
    </p:spTree>
    <p:extLst>
      <p:ext uri="{BB962C8B-B14F-4D97-AF65-F5344CB8AC3E}">
        <p14:creationId xmlns:p14="http://schemas.microsoft.com/office/powerpoint/2010/main" val="870922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181</TotalTime>
  <Words>505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Rockbuster Stealth LLC  </vt:lpstr>
      <vt:lpstr>Who is Rockbuster?</vt:lpstr>
      <vt:lpstr>What are the objectives?</vt:lpstr>
      <vt:lpstr>Key statistics for rentals</vt:lpstr>
      <vt:lpstr>Which are the most popular ratings?</vt:lpstr>
      <vt:lpstr>What are the top 10 countries?</vt:lpstr>
      <vt:lpstr>Which are the top 10 cities?</vt:lpstr>
      <vt:lpstr>PowerPoint Presentation</vt:lpstr>
      <vt:lpstr>Who are the top 5 customers?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  </dc:title>
  <dc:creator>Manisha Shah</dc:creator>
  <cp:lastModifiedBy>Manisha Shah</cp:lastModifiedBy>
  <cp:revision>1</cp:revision>
  <dcterms:created xsi:type="dcterms:W3CDTF">2022-04-14T18:15:58Z</dcterms:created>
  <dcterms:modified xsi:type="dcterms:W3CDTF">2022-04-14T21:17:37Z</dcterms:modified>
</cp:coreProperties>
</file>