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FFA90D-163C-4AA9-97C3-FA32E38EE98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200DEDC5-4497-4144-B753-CFD2C417A21B}">
      <dgm:prSet/>
      <dgm:spPr/>
      <dgm:t>
        <a:bodyPr/>
        <a:lstStyle/>
        <a:p>
          <a:r>
            <a:rPr lang="en-US" b="1" i="0" dirty="0"/>
            <a:t>Data collection: Reuters dataset is used </a:t>
          </a:r>
          <a:r>
            <a:rPr lang="en-US" b="1" dirty="0"/>
            <a:t>for this project. </a:t>
          </a:r>
          <a:r>
            <a:rPr lang="en-US" b="0" i="0" dirty="0"/>
            <a:t>The </a:t>
          </a:r>
          <a:r>
            <a:rPr lang="en-US" b="1" i="0" dirty="0"/>
            <a:t>Reuters</a:t>
          </a:r>
          <a:r>
            <a:rPr lang="en-US" b="0" i="0" dirty="0"/>
            <a:t> dataset is a collection of documents with news articles. The original corpus has 10,369 documents and a vocabulary of 29,930 words. </a:t>
          </a:r>
          <a:endParaRPr lang="en-US" dirty="0"/>
        </a:p>
      </dgm:t>
    </dgm:pt>
    <dgm:pt modelId="{165057F6-DCD0-442E-AD10-8959799272EB}" type="parTrans" cxnId="{6BA9DEA9-4B78-493E-96BF-FDB157BDA290}">
      <dgm:prSet/>
      <dgm:spPr/>
      <dgm:t>
        <a:bodyPr/>
        <a:lstStyle/>
        <a:p>
          <a:endParaRPr lang="en-US"/>
        </a:p>
      </dgm:t>
    </dgm:pt>
    <dgm:pt modelId="{AB36681E-9DBB-4641-AA44-B070FF22FBB9}" type="sibTrans" cxnId="{6BA9DEA9-4B78-493E-96BF-FDB157BDA290}">
      <dgm:prSet/>
      <dgm:spPr/>
      <dgm:t>
        <a:bodyPr/>
        <a:lstStyle/>
        <a:p>
          <a:endParaRPr lang="en-US"/>
        </a:p>
      </dgm:t>
    </dgm:pt>
    <dgm:pt modelId="{27D7B069-29C9-4B2D-814C-06A0E1499BD4}">
      <dgm:prSet/>
      <dgm:spPr/>
      <dgm:t>
        <a:bodyPr/>
        <a:lstStyle/>
        <a:p>
          <a:r>
            <a:rPr lang="en-US" b="1" i="0" dirty="0"/>
            <a:t>Preprocessing: </a:t>
          </a:r>
          <a:r>
            <a:rPr lang="en-US" b="0" i="0" dirty="0"/>
            <a:t>We will preprocess the text data by removing stop words, stemming or lemmatizing the text, and converting the text into numerical representations such as word embeddings.</a:t>
          </a:r>
          <a:endParaRPr lang="en-US" dirty="0"/>
        </a:p>
      </dgm:t>
    </dgm:pt>
    <dgm:pt modelId="{6BFB8706-9DD8-4728-B2D0-AE278D813B02}" type="parTrans" cxnId="{C26B6448-BF99-4DE5-9F8B-E185C414A410}">
      <dgm:prSet/>
      <dgm:spPr/>
      <dgm:t>
        <a:bodyPr/>
        <a:lstStyle/>
        <a:p>
          <a:endParaRPr lang="en-US"/>
        </a:p>
      </dgm:t>
    </dgm:pt>
    <dgm:pt modelId="{5BC6403F-5AC5-4D82-885D-822EACEEF71D}" type="sibTrans" cxnId="{C26B6448-BF99-4DE5-9F8B-E185C414A410}">
      <dgm:prSet/>
      <dgm:spPr/>
      <dgm:t>
        <a:bodyPr/>
        <a:lstStyle/>
        <a:p>
          <a:endParaRPr lang="en-US"/>
        </a:p>
      </dgm:t>
    </dgm:pt>
    <dgm:pt modelId="{7CFFC969-14CC-4A69-B011-7EC9AF81DB1F}">
      <dgm:prSet/>
      <dgm:spPr/>
      <dgm:t>
        <a:bodyPr/>
        <a:lstStyle/>
        <a:p>
          <a:r>
            <a:rPr lang="en-US" b="1" i="0" dirty="0"/>
            <a:t>Model selection: </a:t>
          </a:r>
          <a:r>
            <a:rPr lang="en-US" b="0" i="0" dirty="0"/>
            <a:t>We will use pre-trained language models such as BERT for topic prediction. This model has shown state-of-the-art performance on a variety of NLP tasks and can be fine-tuned for our specific task.</a:t>
          </a:r>
          <a:endParaRPr lang="en-US" dirty="0"/>
        </a:p>
      </dgm:t>
    </dgm:pt>
    <dgm:pt modelId="{CA42FEFD-256F-4C9A-A5F9-1F6FE2D1E3F9}" type="parTrans" cxnId="{1FEE67DC-4FCB-4DE6-9A48-E85F9E3A9599}">
      <dgm:prSet/>
      <dgm:spPr/>
      <dgm:t>
        <a:bodyPr/>
        <a:lstStyle/>
        <a:p>
          <a:endParaRPr lang="en-US"/>
        </a:p>
      </dgm:t>
    </dgm:pt>
    <dgm:pt modelId="{B1667525-AFC5-44F6-ABD3-34E9D303A263}" type="sibTrans" cxnId="{1FEE67DC-4FCB-4DE6-9A48-E85F9E3A9599}">
      <dgm:prSet/>
      <dgm:spPr/>
      <dgm:t>
        <a:bodyPr/>
        <a:lstStyle/>
        <a:p>
          <a:endParaRPr lang="en-US"/>
        </a:p>
      </dgm:t>
    </dgm:pt>
    <dgm:pt modelId="{5C2D75D2-96E6-44C3-80DE-D9D10412081D}">
      <dgm:prSet/>
      <dgm:spPr/>
      <dgm:t>
        <a:bodyPr/>
        <a:lstStyle/>
        <a:p>
          <a:r>
            <a:rPr lang="en-US" b="1" i="0" dirty="0"/>
            <a:t>Fine-tuning: </a:t>
          </a:r>
          <a:r>
            <a:rPr lang="en-US" b="0" i="0" dirty="0"/>
            <a:t>We will fine-tune the selected pre-trained language model on our dataset using a supervised learning approach. We will split the data into training, validation, and testing sets and use the training set to train the model, the validation set to tune hyperparameters, and the testing set to evaluate the model's performance.</a:t>
          </a:r>
          <a:endParaRPr lang="en-US" dirty="0"/>
        </a:p>
      </dgm:t>
    </dgm:pt>
    <dgm:pt modelId="{C0BA1E1F-0EE1-4A08-BC24-3A7548A0904C}" type="parTrans" cxnId="{589896D5-72A9-45BD-AAF5-4D8CE2867E46}">
      <dgm:prSet/>
      <dgm:spPr/>
      <dgm:t>
        <a:bodyPr/>
        <a:lstStyle/>
        <a:p>
          <a:endParaRPr lang="en-US"/>
        </a:p>
      </dgm:t>
    </dgm:pt>
    <dgm:pt modelId="{525EE17A-471A-4C70-802E-B649967167AE}" type="sibTrans" cxnId="{589896D5-72A9-45BD-AAF5-4D8CE2867E46}">
      <dgm:prSet/>
      <dgm:spPr/>
      <dgm:t>
        <a:bodyPr/>
        <a:lstStyle/>
        <a:p>
          <a:endParaRPr lang="en-US"/>
        </a:p>
      </dgm:t>
    </dgm:pt>
    <dgm:pt modelId="{0AD32862-8A26-4403-8D5D-A3731AE192EA}">
      <dgm:prSet/>
      <dgm:spPr/>
      <dgm:t>
        <a:bodyPr/>
        <a:lstStyle/>
        <a:p>
          <a:r>
            <a:rPr lang="en-US" b="1" i="0" dirty="0"/>
            <a:t>Topic prediction: </a:t>
          </a:r>
          <a:r>
            <a:rPr lang="en-US" b="0" i="0" dirty="0"/>
            <a:t>We will use the fine-tuned model to predict the topics of new text documents in our domain of interest.</a:t>
          </a:r>
          <a:endParaRPr lang="en-US" dirty="0"/>
        </a:p>
      </dgm:t>
    </dgm:pt>
    <dgm:pt modelId="{8FFF5AF7-A1F4-43DA-BCD6-5DA3A15E73B6}" type="parTrans" cxnId="{2CF65B48-48BF-4248-8F8D-D88F6B3A472A}">
      <dgm:prSet/>
      <dgm:spPr/>
      <dgm:t>
        <a:bodyPr/>
        <a:lstStyle/>
        <a:p>
          <a:endParaRPr lang="en-US"/>
        </a:p>
      </dgm:t>
    </dgm:pt>
    <dgm:pt modelId="{6FB9ABFC-3085-41EF-964A-2A04BA98EC64}" type="sibTrans" cxnId="{2CF65B48-48BF-4248-8F8D-D88F6B3A472A}">
      <dgm:prSet/>
      <dgm:spPr/>
      <dgm:t>
        <a:bodyPr/>
        <a:lstStyle/>
        <a:p>
          <a:endParaRPr lang="en-US"/>
        </a:p>
      </dgm:t>
    </dgm:pt>
    <dgm:pt modelId="{67912D27-2AA4-D74E-9961-60198035DC7C}" type="pres">
      <dgm:prSet presAssocID="{44FFA90D-163C-4AA9-97C3-FA32E38EE989}" presName="vert0" presStyleCnt="0">
        <dgm:presLayoutVars>
          <dgm:dir/>
          <dgm:animOne val="branch"/>
          <dgm:animLvl val="lvl"/>
        </dgm:presLayoutVars>
      </dgm:prSet>
      <dgm:spPr/>
    </dgm:pt>
    <dgm:pt modelId="{C4FC042E-9914-5442-8597-EF11BE91A910}" type="pres">
      <dgm:prSet presAssocID="{200DEDC5-4497-4144-B753-CFD2C417A21B}" presName="thickLine" presStyleLbl="alignNode1" presStyleIdx="0" presStyleCnt="5"/>
      <dgm:spPr/>
    </dgm:pt>
    <dgm:pt modelId="{28B842E6-6B4D-3C46-946A-D974F1F3A960}" type="pres">
      <dgm:prSet presAssocID="{200DEDC5-4497-4144-B753-CFD2C417A21B}" presName="horz1" presStyleCnt="0"/>
      <dgm:spPr/>
    </dgm:pt>
    <dgm:pt modelId="{BE2A11D5-1F0E-E849-840E-383A5D1E4B72}" type="pres">
      <dgm:prSet presAssocID="{200DEDC5-4497-4144-B753-CFD2C417A21B}" presName="tx1" presStyleLbl="revTx" presStyleIdx="0" presStyleCnt="5"/>
      <dgm:spPr/>
    </dgm:pt>
    <dgm:pt modelId="{752A5F14-27A4-F548-B94C-3F60DCD8309C}" type="pres">
      <dgm:prSet presAssocID="{200DEDC5-4497-4144-B753-CFD2C417A21B}" presName="vert1" presStyleCnt="0"/>
      <dgm:spPr/>
    </dgm:pt>
    <dgm:pt modelId="{3B258C68-BDD4-9046-B671-8767068172D4}" type="pres">
      <dgm:prSet presAssocID="{27D7B069-29C9-4B2D-814C-06A0E1499BD4}" presName="thickLine" presStyleLbl="alignNode1" presStyleIdx="1" presStyleCnt="5"/>
      <dgm:spPr/>
    </dgm:pt>
    <dgm:pt modelId="{9198633C-B6D5-9C4F-84D8-563F3B6F6CC4}" type="pres">
      <dgm:prSet presAssocID="{27D7B069-29C9-4B2D-814C-06A0E1499BD4}" presName="horz1" presStyleCnt="0"/>
      <dgm:spPr/>
    </dgm:pt>
    <dgm:pt modelId="{FBF8587F-B2E9-1A42-A133-E013E383E004}" type="pres">
      <dgm:prSet presAssocID="{27D7B069-29C9-4B2D-814C-06A0E1499BD4}" presName="tx1" presStyleLbl="revTx" presStyleIdx="1" presStyleCnt="5"/>
      <dgm:spPr/>
    </dgm:pt>
    <dgm:pt modelId="{F09B0B85-87E7-244F-91CF-6338A60FAF28}" type="pres">
      <dgm:prSet presAssocID="{27D7B069-29C9-4B2D-814C-06A0E1499BD4}" presName="vert1" presStyleCnt="0"/>
      <dgm:spPr/>
    </dgm:pt>
    <dgm:pt modelId="{921D39EC-0BE4-3F46-A37C-9D3522A2D3FD}" type="pres">
      <dgm:prSet presAssocID="{7CFFC969-14CC-4A69-B011-7EC9AF81DB1F}" presName="thickLine" presStyleLbl="alignNode1" presStyleIdx="2" presStyleCnt="5"/>
      <dgm:spPr/>
    </dgm:pt>
    <dgm:pt modelId="{D4ACB451-5D4E-534A-8773-13BAC8964FFF}" type="pres">
      <dgm:prSet presAssocID="{7CFFC969-14CC-4A69-B011-7EC9AF81DB1F}" presName="horz1" presStyleCnt="0"/>
      <dgm:spPr/>
    </dgm:pt>
    <dgm:pt modelId="{D1AE08BB-3B42-4345-84F9-42A19255F1EC}" type="pres">
      <dgm:prSet presAssocID="{7CFFC969-14CC-4A69-B011-7EC9AF81DB1F}" presName="tx1" presStyleLbl="revTx" presStyleIdx="2" presStyleCnt="5"/>
      <dgm:spPr/>
    </dgm:pt>
    <dgm:pt modelId="{DCACAC3E-284B-1B44-8738-8F4EDFFEDD36}" type="pres">
      <dgm:prSet presAssocID="{7CFFC969-14CC-4A69-B011-7EC9AF81DB1F}" presName="vert1" presStyleCnt="0"/>
      <dgm:spPr/>
    </dgm:pt>
    <dgm:pt modelId="{26D0EC9D-9D4C-6642-9447-B90BB98C4B2E}" type="pres">
      <dgm:prSet presAssocID="{5C2D75D2-96E6-44C3-80DE-D9D10412081D}" presName="thickLine" presStyleLbl="alignNode1" presStyleIdx="3" presStyleCnt="5"/>
      <dgm:spPr/>
    </dgm:pt>
    <dgm:pt modelId="{44949A8F-5D09-1546-B7B8-F5A5BC58827C}" type="pres">
      <dgm:prSet presAssocID="{5C2D75D2-96E6-44C3-80DE-D9D10412081D}" presName="horz1" presStyleCnt="0"/>
      <dgm:spPr/>
    </dgm:pt>
    <dgm:pt modelId="{1C3236EC-F5BC-A147-A36A-5A07CD02725E}" type="pres">
      <dgm:prSet presAssocID="{5C2D75D2-96E6-44C3-80DE-D9D10412081D}" presName="tx1" presStyleLbl="revTx" presStyleIdx="3" presStyleCnt="5"/>
      <dgm:spPr/>
    </dgm:pt>
    <dgm:pt modelId="{44E7CB31-1F49-F744-9744-9D554F722816}" type="pres">
      <dgm:prSet presAssocID="{5C2D75D2-96E6-44C3-80DE-D9D10412081D}" presName="vert1" presStyleCnt="0"/>
      <dgm:spPr/>
    </dgm:pt>
    <dgm:pt modelId="{8A39A6CA-9A91-6A43-A933-116873C09830}" type="pres">
      <dgm:prSet presAssocID="{0AD32862-8A26-4403-8D5D-A3731AE192EA}" presName="thickLine" presStyleLbl="alignNode1" presStyleIdx="4" presStyleCnt="5"/>
      <dgm:spPr/>
    </dgm:pt>
    <dgm:pt modelId="{B6C8F231-0420-6B43-87C7-1A8636D98511}" type="pres">
      <dgm:prSet presAssocID="{0AD32862-8A26-4403-8D5D-A3731AE192EA}" presName="horz1" presStyleCnt="0"/>
      <dgm:spPr/>
    </dgm:pt>
    <dgm:pt modelId="{3274486C-D985-9547-8E86-97E084B1577E}" type="pres">
      <dgm:prSet presAssocID="{0AD32862-8A26-4403-8D5D-A3731AE192EA}" presName="tx1" presStyleLbl="revTx" presStyleIdx="4" presStyleCnt="5"/>
      <dgm:spPr/>
    </dgm:pt>
    <dgm:pt modelId="{49AED5F9-D9FF-BB41-A020-44B16CEC62C6}" type="pres">
      <dgm:prSet presAssocID="{0AD32862-8A26-4403-8D5D-A3731AE192EA}" presName="vert1" presStyleCnt="0"/>
      <dgm:spPr/>
    </dgm:pt>
  </dgm:ptLst>
  <dgm:cxnLst>
    <dgm:cxn modelId="{98254934-3EC2-D34F-929B-8F9EC339B320}" type="presOf" srcId="{27D7B069-29C9-4B2D-814C-06A0E1499BD4}" destId="{FBF8587F-B2E9-1A42-A133-E013E383E004}" srcOrd="0" destOrd="0" presId="urn:microsoft.com/office/officeart/2008/layout/LinedList"/>
    <dgm:cxn modelId="{41FAA345-79B0-8146-BAF6-F8E6796D3442}" type="presOf" srcId="{0AD32862-8A26-4403-8D5D-A3731AE192EA}" destId="{3274486C-D985-9547-8E86-97E084B1577E}" srcOrd="0" destOrd="0" presId="urn:microsoft.com/office/officeart/2008/layout/LinedList"/>
    <dgm:cxn modelId="{2CF65B48-48BF-4248-8F8D-D88F6B3A472A}" srcId="{44FFA90D-163C-4AA9-97C3-FA32E38EE989}" destId="{0AD32862-8A26-4403-8D5D-A3731AE192EA}" srcOrd="4" destOrd="0" parTransId="{8FFF5AF7-A1F4-43DA-BCD6-5DA3A15E73B6}" sibTransId="{6FB9ABFC-3085-41EF-964A-2A04BA98EC64}"/>
    <dgm:cxn modelId="{C26B6448-BF99-4DE5-9F8B-E185C414A410}" srcId="{44FFA90D-163C-4AA9-97C3-FA32E38EE989}" destId="{27D7B069-29C9-4B2D-814C-06A0E1499BD4}" srcOrd="1" destOrd="0" parTransId="{6BFB8706-9DD8-4728-B2D0-AE278D813B02}" sibTransId="{5BC6403F-5AC5-4D82-885D-822EACEEF71D}"/>
    <dgm:cxn modelId="{A85A9D77-3EF9-1E46-BC36-5B578F5D2030}" type="presOf" srcId="{44FFA90D-163C-4AA9-97C3-FA32E38EE989}" destId="{67912D27-2AA4-D74E-9961-60198035DC7C}" srcOrd="0" destOrd="0" presId="urn:microsoft.com/office/officeart/2008/layout/LinedList"/>
    <dgm:cxn modelId="{6BA9DEA9-4B78-493E-96BF-FDB157BDA290}" srcId="{44FFA90D-163C-4AA9-97C3-FA32E38EE989}" destId="{200DEDC5-4497-4144-B753-CFD2C417A21B}" srcOrd="0" destOrd="0" parTransId="{165057F6-DCD0-442E-AD10-8959799272EB}" sibTransId="{AB36681E-9DBB-4641-AA44-B070FF22FBB9}"/>
    <dgm:cxn modelId="{D8F8DEB8-EB08-D44C-A5BC-734229E4355D}" type="presOf" srcId="{7CFFC969-14CC-4A69-B011-7EC9AF81DB1F}" destId="{D1AE08BB-3B42-4345-84F9-42A19255F1EC}" srcOrd="0" destOrd="0" presId="urn:microsoft.com/office/officeart/2008/layout/LinedList"/>
    <dgm:cxn modelId="{5751B3C7-87C2-8F41-BA09-190E704240D1}" type="presOf" srcId="{200DEDC5-4497-4144-B753-CFD2C417A21B}" destId="{BE2A11D5-1F0E-E849-840E-383A5D1E4B72}" srcOrd="0" destOrd="0" presId="urn:microsoft.com/office/officeart/2008/layout/LinedList"/>
    <dgm:cxn modelId="{589896D5-72A9-45BD-AAF5-4D8CE2867E46}" srcId="{44FFA90D-163C-4AA9-97C3-FA32E38EE989}" destId="{5C2D75D2-96E6-44C3-80DE-D9D10412081D}" srcOrd="3" destOrd="0" parTransId="{C0BA1E1F-0EE1-4A08-BC24-3A7548A0904C}" sibTransId="{525EE17A-471A-4C70-802E-B649967167AE}"/>
    <dgm:cxn modelId="{1FEE67DC-4FCB-4DE6-9A48-E85F9E3A9599}" srcId="{44FFA90D-163C-4AA9-97C3-FA32E38EE989}" destId="{7CFFC969-14CC-4A69-B011-7EC9AF81DB1F}" srcOrd="2" destOrd="0" parTransId="{CA42FEFD-256F-4C9A-A5F9-1F6FE2D1E3F9}" sibTransId="{B1667525-AFC5-44F6-ABD3-34E9D303A263}"/>
    <dgm:cxn modelId="{B96D3DE3-414A-AC47-B199-F8052BBFFDC7}" type="presOf" srcId="{5C2D75D2-96E6-44C3-80DE-D9D10412081D}" destId="{1C3236EC-F5BC-A147-A36A-5A07CD02725E}" srcOrd="0" destOrd="0" presId="urn:microsoft.com/office/officeart/2008/layout/LinedList"/>
    <dgm:cxn modelId="{D1569E72-7FDC-F94B-8957-0995FB4DEA57}" type="presParOf" srcId="{67912D27-2AA4-D74E-9961-60198035DC7C}" destId="{C4FC042E-9914-5442-8597-EF11BE91A910}" srcOrd="0" destOrd="0" presId="urn:microsoft.com/office/officeart/2008/layout/LinedList"/>
    <dgm:cxn modelId="{E7DA3FD9-048B-744A-8383-C164EC7BA814}" type="presParOf" srcId="{67912D27-2AA4-D74E-9961-60198035DC7C}" destId="{28B842E6-6B4D-3C46-946A-D974F1F3A960}" srcOrd="1" destOrd="0" presId="urn:microsoft.com/office/officeart/2008/layout/LinedList"/>
    <dgm:cxn modelId="{250577A8-0E36-B041-86D2-DE0B2A7A1BA4}" type="presParOf" srcId="{28B842E6-6B4D-3C46-946A-D974F1F3A960}" destId="{BE2A11D5-1F0E-E849-840E-383A5D1E4B72}" srcOrd="0" destOrd="0" presId="urn:microsoft.com/office/officeart/2008/layout/LinedList"/>
    <dgm:cxn modelId="{E5F1807E-002B-4447-97A2-6C87993BF67A}" type="presParOf" srcId="{28B842E6-6B4D-3C46-946A-D974F1F3A960}" destId="{752A5F14-27A4-F548-B94C-3F60DCD8309C}" srcOrd="1" destOrd="0" presId="urn:microsoft.com/office/officeart/2008/layout/LinedList"/>
    <dgm:cxn modelId="{3E020A65-291C-C344-8B1E-7DD156B17D83}" type="presParOf" srcId="{67912D27-2AA4-D74E-9961-60198035DC7C}" destId="{3B258C68-BDD4-9046-B671-8767068172D4}" srcOrd="2" destOrd="0" presId="urn:microsoft.com/office/officeart/2008/layout/LinedList"/>
    <dgm:cxn modelId="{056A6E69-6E8D-494C-BC91-AE5F070E6E62}" type="presParOf" srcId="{67912D27-2AA4-D74E-9961-60198035DC7C}" destId="{9198633C-B6D5-9C4F-84D8-563F3B6F6CC4}" srcOrd="3" destOrd="0" presId="urn:microsoft.com/office/officeart/2008/layout/LinedList"/>
    <dgm:cxn modelId="{AE77DBF2-A367-8944-91A9-B153EA53902C}" type="presParOf" srcId="{9198633C-B6D5-9C4F-84D8-563F3B6F6CC4}" destId="{FBF8587F-B2E9-1A42-A133-E013E383E004}" srcOrd="0" destOrd="0" presId="urn:microsoft.com/office/officeart/2008/layout/LinedList"/>
    <dgm:cxn modelId="{B2DF233E-9887-8A48-A43E-7E36464FFE14}" type="presParOf" srcId="{9198633C-B6D5-9C4F-84D8-563F3B6F6CC4}" destId="{F09B0B85-87E7-244F-91CF-6338A60FAF28}" srcOrd="1" destOrd="0" presId="urn:microsoft.com/office/officeart/2008/layout/LinedList"/>
    <dgm:cxn modelId="{6C6EA8ED-685F-AF48-987E-E06B7F1C5230}" type="presParOf" srcId="{67912D27-2AA4-D74E-9961-60198035DC7C}" destId="{921D39EC-0BE4-3F46-A37C-9D3522A2D3FD}" srcOrd="4" destOrd="0" presId="urn:microsoft.com/office/officeart/2008/layout/LinedList"/>
    <dgm:cxn modelId="{DDD1ED7E-942F-AB4A-B984-994F3EE02953}" type="presParOf" srcId="{67912D27-2AA4-D74E-9961-60198035DC7C}" destId="{D4ACB451-5D4E-534A-8773-13BAC8964FFF}" srcOrd="5" destOrd="0" presId="urn:microsoft.com/office/officeart/2008/layout/LinedList"/>
    <dgm:cxn modelId="{5C4654D3-6455-3F47-95B1-BFC712D91526}" type="presParOf" srcId="{D4ACB451-5D4E-534A-8773-13BAC8964FFF}" destId="{D1AE08BB-3B42-4345-84F9-42A19255F1EC}" srcOrd="0" destOrd="0" presId="urn:microsoft.com/office/officeart/2008/layout/LinedList"/>
    <dgm:cxn modelId="{C5181427-8C0A-B045-A61C-F6CEE120E4C8}" type="presParOf" srcId="{D4ACB451-5D4E-534A-8773-13BAC8964FFF}" destId="{DCACAC3E-284B-1B44-8738-8F4EDFFEDD36}" srcOrd="1" destOrd="0" presId="urn:microsoft.com/office/officeart/2008/layout/LinedList"/>
    <dgm:cxn modelId="{5E677B7A-3AC3-4B44-8489-8B60F2C1A015}" type="presParOf" srcId="{67912D27-2AA4-D74E-9961-60198035DC7C}" destId="{26D0EC9D-9D4C-6642-9447-B90BB98C4B2E}" srcOrd="6" destOrd="0" presId="urn:microsoft.com/office/officeart/2008/layout/LinedList"/>
    <dgm:cxn modelId="{C94160A2-7D50-C943-AC16-ACB3CCB8BA8F}" type="presParOf" srcId="{67912D27-2AA4-D74E-9961-60198035DC7C}" destId="{44949A8F-5D09-1546-B7B8-F5A5BC58827C}" srcOrd="7" destOrd="0" presId="urn:microsoft.com/office/officeart/2008/layout/LinedList"/>
    <dgm:cxn modelId="{97079143-29ED-9F4D-8FEA-40469D436BCA}" type="presParOf" srcId="{44949A8F-5D09-1546-B7B8-F5A5BC58827C}" destId="{1C3236EC-F5BC-A147-A36A-5A07CD02725E}" srcOrd="0" destOrd="0" presId="urn:microsoft.com/office/officeart/2008/layout/LinedList"/>
    <dgm:cxn modelId="{871B8393-1F7F-154A-A8C7-2B5AB775A47A}" type="presParOf" srcId="{44949A8F-5D09-1546-B7B8-F5A5BC58827C}" destId="{44E7CB31-1F49-F744-9744-9D554F722816}" srcOrd="1" destOrd="0" presId="urn:microsoft.com/office/officeart/2008/layout/LinedList"/>
    <dgm:cxn modelId="{72D04008-B22E-4742-A639-E21745B99FE8}" type="presParOf" srcId="{67912D27-2AA4-D74E-9961-60198035DC7C}" destId="{8A39A6CA-9A91-6A43-A933-116873C09830}" srcOrd="8" destOrd="0" presId="urn:microsoft.com/office/officeart/2008/layout/LinedList"/>
    <dgm:cxn modelId="{AB3B7ED3-C3F7-E840-B8FB-8C29D2EFF73D}" type="presParOf" srcId="{67912D27-2AA4-D74E-9961-60198035DC7C}" destId="{B6C8F231-0420-6B43-87C7-1A8636D98511}" srcOrd="9" destOrd="0" presId="urn:microsoft.com/office/officeart/2008/layout/LinedList"/>
    <dgm:cxn modelId="{19156E42-80BF-CF45-8DDA-146905BA539D}" type="presParOf" srcId="{B6C8F231-0420-6B43-87C7-1A8636D98511}" destId="{3274486C-D985-9547-8E86-97E084B1577E}" srcOrd="0" destOrd="0" presId="urn:microsoft.com/office/officeart/2008/layout/LinedList"/>
    <dgm:cxn modelId="{560FA535-B716-CB48-A528-33EFD9E77280}" type="presParOf" srcId="{B6C8F231-0420-6B43-87C7-1A8636D98511}" destId="{49AED5F9-D9FF-BB41-A020-44B16CEC62C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C042E-9914-5442-8597-EF11BE91A910}">
      <dsp:nvSpPr>
        <dsp:cNvPr id="0" name=""/>
        <dsp:cNvSpPr/>
      </dsp:nvSpPr>
      <dsp:spPr>
        <a:xfrm>
          <a:off x="0" y="642"/>
          <a:ext cx="546431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2A11D5-1F0E-E849-840E-383A5D1E4B72}">
      <dsp:nvSpPr>
        <dsp:cNvPr id="0" name=""/>
        <dsp:cNvSpPr/>
      </dsp:nvSpPr>
      <dsp:spPr>
        <a:xfrm>
          <a:off x="0" y="642"/>
          <a:ext cx="5464315" cy="105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i="0" kern="1200" dirty="0"/>
            <a:t>Data collection: Reuters dataset is used </a:t>
          </a:r>
          <a:r>
            <a:rPr lang="en-US" sz="1300" b="1" kern="1200" dirty="0"/>
            <a:t>for this project. </a:t>
          </a:r>
          <a:r>
            <a:rPr lang="en-US" sz="1300" b="0" i="0" kern="1200" dirty="0"/>
            <a:t>The </a:t>
          </a:r>
          <a:r>
            <a:rPr lang="en-US" sz="1300" b="1" i="0" kern="1200" dirty="0"/>
            <a:t>Reuters</a:t>
          </a:r>
          <a:r>
            <a:rPr lang="en-US" sz="1300" b="0" i="0" kern="1200" dirty="0"/>
            <a:t> dataset is a collection of documents with news articles. The original corpus has 10,369 documents and a vocabulary of 29,930 words. </a:t>
          </a:r>
          <a:endParaRPr lang="en-US" sz="1300" kern="1200" dirty="0"/>
        </a:p>
      </dsp:txBody>
      <dsp:txXfrm>
        <a:off x="0" y="642"/>
        <a:ext cx="5464315" cy="1052120"/>
      </dsp:txXfrm>
    </dsp:sp>
    <dsp:sp modelId="{3B258C68-BDD4-9046-B671-8767068172D4}">
      <dsp:nvSpPr>
        <dsp:cNvPr id="0" name=""/>
        <dsp:cNvSpPr/>
      </dsp:nvSpPr>
      <dsp:spPr>
        <a:xfrm>
          <a:off x="0" y="1052763"/>
          <a:ext cx="5464315" cy="0"/>
        </a:xfrm>
        <a:prstGeom prst="line">
          <a:avLst/>
        </a:prstGeom>
        <a:solidFill>
          <a:schemeClr val="accent2">
            <a:hueOff val="-366107"/>
            <a:satOff val="-105"/>
            <a:lumOff val="1765"/>
            <a:alphaOff val="0"/>
          </a:schemeClr>
        </a:solidFill>
        <a:ln w="12700" cap="flat" cmpd="sng" algn="ctr">
          <a:solidFill>
            <a:schemeClr val="accent2">
              <a:hueOff val="-366107"/>
              <a:satOff val="-10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F8587F-B2E9-1A42-A133-E013E383E004}">
      <dsp:nvSpPr>
        <dsp:cNvPr id="0" name=""/>
        <dsp:cNvSpPr/>
      </dsp:nvSpPr>
      <dsp:spPr>
        <a:xfrm>
          <a:off x="0" y="1052763"/>
          <a:ext cx="5464315" cy="105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i="0" kern="1200" dirty="0"/>
            <a:t>Preprocessing: </a:t>
          </a:r>
          <a:r>
            <a:rPr lang="en-US" sz="1300" b="0" i="0" kern="1200" dirty="0"/>
            <a:t>We will preprocess the text data by removing stop words, stemming or lemmatizing the text, and converting the text into numerical representations such as word embeddings.</a:t>
          </a:r>
          <a:endParaRPr lang="en-US" sz="1300" kern="1200" dirty="0"/>
        </a:p>
      </dsp:txBody>
      <dsp:txXfrm>
        <a:off x="0" y="1052763"/>
        <a:ext cx="5464315" cy="1052120"/>
      </dsp:txXfrm>
    </dsp:sp>
    <dsp:sp modelId="{921D39EC-0BE4-3F46-A37C-9D3522A2D3FD}">
      <dsp:nvSpPr>
        <dsp:cNvPr id="0" name=""/>
        <dsp:cNvSpPr/>
      </dsp:nvSpPr>
      <dsp:spPr>
        <a:xfrm>
          <a:off x="0" y="2104884"/>
          <a:ext cx="5464315" cy="0"/>
        </a:xfrm>
        <a:prstGeom prst="line">
          <a:avLst/>
        </a:prstGeom>
        <a:solidFill>
          <a:schemeClr val="accent2">
            <a:hueOff val="-732215"/>
            <a:satOff val="-209"/>
            <a:lumOff val="3529"/>
            <a:alphaOff val="0"/>
          </a:schemeClr>
        </a:solidFill>
        <a:ln w="12700" cap="flat" cmpd="sng" algn="ctr">
          <a:solidFill>
            <a:schemeClr val="accent2">
              <a:hueOff val="-732215"/>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E08BB-3B42-4345-84F9-42A19255F1EC}">
      <dsp:nvSpPr>
        <dsp:cNvPr id="0" name=""/>
        <dsp:cNvSpPr/>
      </dsp:nvSpPr>
      <dsp:spPr>
        <a:xfrm>
          <a:off x="0" y="2104884"/>
          <a:ext cx="5464315" cy="105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i="0" kern="1200" dirty="0"/>
            <a:t>Model selection: </a:t>
          </a:r>
          <a:r>
            <a:rPr lang="en-US" sz="1300" b="0" i="0" kern="1200" dirty="0"/>
            <a:t>We will use pre-trained language models such as BERT for topic prediction. This model has shown state-of-the-art performance on a variety of NLP tasks and can be fine-tuned for our specific task.</a:t>
          </a:r>
          <a:endParaRPr lang="en-US" sz="1300" kern="1200" dirty="0"/>
        </a:p>
      </dsp:txBody>
      <dsp:txXfrm>
        <a:off x="0" y="2104884"/>
        <a:ext cx="5464315" cy="1052120"/>
      </dsp:txXfrm>
    </dsp:sp>
    <dsp:sp modelId="{26D0EC9D-9D4C-6642-9447-B90BB98C4B2E}">
      <dsp:nvSpPr>
        <dsp:cNvPr id="0" name=""/>
        <dsp:cNvSpPr/>
      </dsp:nvSpPr>
      <dsp:spPr>
        <a:xfrm>
          <a:off x="0" y="3157004"/>
          <a:ext cx="5464315" cy="0"/>
        </a:xfrm>
        <a:prstGeom prst="line">
          <a:avLst/>
        </a:prstGeom>
        <a:solidFill>
          <a:schemeClr val="accent2">
            <a:hueOff val="-1098322"/>
            <a:satOff val="-314"/>
            <a:lumOff val="5294"/>
            <a:alphaOff val="0"/>
          </a:schemeClr>
        </a:solidFill>
        <a:ln w="12700" cap="flat" cmpd="sng" algn="ctr">
          <a:solidFill>
            <a:schemeClr val="accent2">
              <a:hueOff val="-1098322"/>
              <a:satOff val="-314"/>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3236EC-F5BC-A147-A36A-5A07CD02725E}">
      <dsp:nvSpPr>
        <dsp:cNvPr id="0" name=""/>
        <dsp:cNvSpPr/>
      </dsp:nvSpPr>
      <dsp:spPr>
        <a:xfrm>
          <a:off x="0" y="3157004"/>
          <a:ext cx="5464315" cy="105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i="0" kern="1200" dirty="0"/>
            <a:t>Fine-tuning: </a:t>
          </a:r>
          <a:r>
            <a:rPr lang="en-US" sz="1300" b="0" i="0" kern="1200" dirty="0"/>
            <a:t>We will fine-tune the selected pre-trained language model on our dataset using a supervised learning approach. We will split the data into training, validation, and testing sets and use the training set to train the model, the validation set to tune hyperparameters, and the testing set to evaluate the model's performance.</a:t>
          </a:r>
          <a:endParaRPr lang="en-US" sz="1300" kern="1200" dirty="0"/>
        </a:p>
      </dsp:txBody>
      <dsp:txXfrm>
        <a:off x="0" y="3157004"/>
        <a:ext cx="5464315" cy="1052120"/>
      </dsp:txXfrm>
    </dsp:sp>
    <dsp:sp modelId="{8A39A6CA-9A91-6A43-A933-116873C09830}">
      <dsp:nvSpPr>
        <dsp:cNvPr id="0" name=""/>
        <dsp:cNvSpPr/>
      </dsp:nvSpPr>
      <dsp:spPr>
        <a:xfrm>
          <a:off x="0" y="4209125"/>
          <a:ext cx="5464315" cy="0"/>
        </a:xfrm>
        <a:prstGeom prst="line">
          <a:avLst/>
        </a:prstGeom>
        <a:solidFill>
          <a:schemeClr val="accent2">
            <a:hueOff val="-1464430"/>
            <a:satOff val="-418"/>
            <a:lumOff val="7058"/>
            <a:alphaOff val="0"/>
          </a:schemeClr>
        </a:solidFill>
        <a:ln w="12700" cap="flat" cmpd="sng" algn="ctr">
          <a:solidFill>
            <a:schemeClr val="accent2">
              <a:hueOff val="-1464430"/>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4486C-D985-9547-8E86-97E084B1577E}">
      <dsp:nvSpPr>
        <dsp:cNvPr id="0" name=""/>
        <dsp:cNvSpPr/>
      </dsp:nvSpPr>
      <dsp:spPr>
        <a:xfrm>
          <a:off x="0" y="4209125"/>
          <a:ext cx="5464315" cy="105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i="0" kern="1200" dirty="0"/>
            <a:t>Topic prediction: </a:t>
          </a:r>
          <a:r>
            <a:rPr lang="en-US" sz="1300" b="0" i="0" kern="1200" dirty="0"/>
            <a:t>We will use the fine-tuned model to predict the topics of new text documents in our domain of interest.</a:t>
          </a:r>
          <a:endParaRPr lang="en-US" sz="1300" kern="1200" dirty="0"/>
        </a:p>
      </dsp:txBody>
      <dsp:txXfrm>
        <a:off x="0" y="4209125"/>
        <a:ext cx="5464315" cy="10521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4/21/23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0807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4/21/23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792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4/21/23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6617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4/21/23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26099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4/21/23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724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4/21/23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7292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4/21/23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154679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4/21/23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314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4/21/23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417458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4/21/23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7187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4/21/23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4557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4/21/23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144908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0BE6FBD-6C19-4860-3325-74CD0B6F7C45}"/>
              </a:ext>
            </a:extLst>
          </p:cNvPr>
          <p:cNvPicPr>
            <a:picLocks noChangeAspect="1"/>
          </p:cNvPicPr>
          <p:nvPr/>
        </p:nvPicPr>
        <p:blipFill rotWithShape="1">
          <a:blip r:embed="rId2">
            <a:alphaModFix amt="40000"/>
          </a:blip>
          <a:srcRect t="19623"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969AF44E-E64C-F44E-2BD2-0E5DAE4D5D42}"/>
              </a:ext>
            </a:extLst>
          </p:cNvPr>
          <p:cNvSpPr>
            <a:spLocks noGrp="1"/>
          </p:cNvSpPr>
          <p:nvPr>
            <p:ph type="ctrTitle"/>
          </p:nvPr>
        </p:nvSpPr>
        <p:spPr>
          <a:xfrm>
            <a:off x="482600" y="732032"/>
            <a:ext cx="6900839" cy="2736390"/>
          </a:xfrm>
        </p:spPr>
        <p:txBody>
          <a:bodyPr anchor="t">
            <a:normAutofit/>
          </a:bodyPr>
          <a:lstStyle/>
          <a:p>
            <a:pPr>
              <a:lnSpc>
                <a:spcPct val="90000"/>
              </a:lnSpc>
            </a:pPr>
            <a:r>
              <a:rPr lang="en-US" sz="6200">
                <a:solidFill>
                  <a:srgbClr val="FFFFFF"/>
                </a:solidFill>
              </a:rPr>
              <a:t>Topic Identification using NLP</a:t>
            </a:r>
          </a:p>
        </p:txBody>
      </p:sp>
      <p:sp>
        <p:nvSpPr>
          <p:cNvPr id="3" name="Subtitle 2">
            <a:extLst>
              <a:ext uri="{FF2B5EF4-FFF2-40B4-BE49-F238E27FC236}">
                <a16:creationId xmlns:a16="http://schemas.microsoft.com/office/drawing/2014/main" id="{4A98A72D-4A37-B1FD-438C-856D3D2928AB}"/>
              </a:ext>
            </a:extLst>
          </p:cNvPr>
          <p:cNvSpPr>
            <a:spLocks noGrp="1"/>
          </p:cNvSpPr>
          <p:nvPr>
            <p:ph type="subTitle" idx="1"/>
          </p:nvPr>
        </p:nvSpPr>
        <p:spPr>
          <a:xfrm>
            <a:off x="6596565" y="4201721"/>
            <a:ext cx="4986084" cy="1949813"/>
          </a:xfrm>
        </p:spPr>
        <p:txBody>
          <a:bodyPr anchor="b">
            <a:normAutofit/>
          </a:bodyPr>
          <a:lstStyle/>
          <a:p>
            <a:pPr algn="r">
              <a:lnSpc>
                <a:spcPct val="90000"/>
              </a:lnSpc>
              <a:spcAft>
                <a:spcPts val="600"/>
              </a:spcAft>
              <a:buClr>
                <a:schemeClr val="tx1">
                  <a:lumMod val="85000"/>
                  <a:lumOff val="15000"/>
                </a:schemeClr>
              </a:buClr>
            </a:pPr>
            <a:r>
              <a:rPr lang="en-US" sz="1300" b="0" i="0">
                <a:solidFill>
                  <a:srgbClr val="FFFFFF"/>
                </a:solidFill>
                <a:effectLst/>
              </a:rPr>
              <a:t>Team Members</a:t>
            </a:r>
          </a:p>
          <a:p>
            <a:pPr indent="-182880" algn="r">
              <a:lnSpc>
                <a:spcPct val="90000"/>
              </a:lnSpc>
              <a:spcAft>
                <a:spcPts val="600"/>
              </a:spcAft>
              <a:buClr>
                <a:schemeClr val="tx1">
                  <a:lumMod val="85000"/>
                  <a:lumOff val="15000"/>
                </a:schemeClr>
              </a:buClr>
              <a:buFont typeface="Garamond" pitchFamily="18" charset="0"/>
              <a:buChar char="◦"/>
            </a:pPr>
            <a:endParaRPr lang="en-US" sz="1300">
              <a:solidFill>
                <a:srgbClr val="FFFFFF"/>
              </a:solidFill>
            </a:endParaRPr>
          </a:p>
          <a:p>
            <a:pPr indent="-182880" algn="r">
              <a:lnSpc>
                <a:spcPct val="90000"/>
              </a:lnSpc>
              <a:spcAft>
                <a:spcPts val="600"/>
              </a:spcAft>
              <a:buClr>
                <a:schemeClr val="tx1">
                  <a:lumMod val="85000"/>
                  <a:lumOff val="15000"/>
                </a:schemeClr>
              </a:buClr>
              <a:buFont typeface="Garamond" pitchFamily="18" charset="0"/>
              <a:buChar char="◦"/>
            </a:pPr>
            <a:r>
              <a:rPr lang="en-US" sz="1300" b="0" i="0">
                <a:solidFill>
                  <a:srgbClr val="FFFFFF"/>
                </a:solidFill>
                <a:effectLst/>
              </a:rPr>
              <a:t>Sai Kiran Gattu</a:t>
            </a:r>
          </a:p>
          <a:p>
            <a:pPr indent="-182880" algn="r">
              <a:lnSpc>
                <a:spcPct val="90000"/>
              </a:lnSpc>
              <a:spcAft>
                <a:spcPts val="600"/>
              </a:spcAft>
              <a:buClr>
                <a:schemeClr val="tx1">
                  <a:lumMod val="85000"/>
                  <a:lumOff val="15000"/>
                </a:schemeClr>
              </a:buClr>
              <a:buFont typeface="Garamond" pitchFamily="18" charset="0"/>
              <a:buChar char="◦"/>
            </a:pPr>
            <a:r>
              <a:rPr lang="en-US" sz="1300">
                <a:solidFill>
                  <a:srgbClr val="FFFFFF"/>
                </a:solidFill>
              </a:rPr>
              <a:t>Manikumar Reddy Busireddy</a:t>
            </a:r>
          </a:p>
          <a:p>
            <a:pPr indent="-182880" algn="r">
              <a:lnSpc>
                <a:spcPct val="90000"/>
              </a:lnSpc>
              <a:spcAft>
                <a:spcPts val="600"/>
              </a:spcAft>
              <a:buClr>
                <a:schemeClr val="tx1">
                  <a:lumMod val="85000"/>
                  <a:lumOff val="15000"/>
                </a:schemeClr>
              </a:buClr>
              <a:buFont typeface="Garamond" pitchFamily="18" charset="0"/>
              <a:buChar char="◦"/>
            </a:pPr>
            <a:r>
              <a:rPr lang="en-US" sz="1300" b="0" i="0">
                <a:solidFill>
                  <a:srgbClr val="FFFFFF"/>
                </a:solidFill>
                <a:effectLst/>
              </a:rPr>
              <a:t>Dinesh Kumar Reddy Desireddygari</a:t>
            </a:r>
          </a:p>
          <a:p>
            <a:pPr indent="-182880" algn="r">
              <a:lnSpc>
                <a:spcPct val="90000"/>
              </a:lnSpc>
              <a:spcAft>
                <a:spcPts val="600"/>
              </a:spcAft>
              <a:buClr>
                <a:schemeClr val="tx1">
                  <a:lumMod val="85000"/>
                  <a:lumOff val="15000"/>
                </a:schemeClr>
              </a:buClr>
              <a:buFont typeface="Garamond" pitchFamily="18" charset="0"/>
              <a:buChar char="◦"/>
            </a:pPr>
            <a:endParaRPr lang="en-US" sz="1300">
              <a:solidFill>
                <a:srgbClr val="FFFFFF"/>
              </a:solidFill>
            </a:endParaRPr>
          </a:p>
          <a:p>
            <a:pPr algn="r">
              <a:lnSpc>
                <a:spcPct val="90000"/>
              </a:lnSpc>
            </a:pPr>
            <a:endParaRPr lang="en-US" sz="1300">
              <a:solidFill>
                <a:srgbClr val="FFFFFF"/>
              </a:solidFill>
            </a:endParaRP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150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6"/>
            <a:ext cx="11147071" cy="147664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BF124-58DA-F26F-DEBF-6E84D46E57AB}"/>
              </a:ext>
            </a:extLst>
          </p:cNvPr>
          <p:cNvSpPr>
            <a:spLocks noGrp="1"/>
          </p:cNvSpPr>
          <p:nvPr>
            <p:ph type="title"/>
          </p:nvPr>
        </p:nvSpPr>
        <p:spPr>
          <a:xfrm>
            <a:off x="482601" y="721946"/>
            <a:ext cx="10813250" cy="1022100"/>
          </a:xfrm>
        </p:spPr>
        <p:txBody>
          <a:bodyPr>
            <a:normAutofit/>
          </a:bodyPr>
          <a:lstStyle/>
          <a:p>
            <a:r>
              <a:rPr lang="en-US" sz="6100" b="0" i="0">
                <a:effectLst/>
                <a:latin typeface="Söhne"/>
              </a:rPr>
              <a:t>Statement of project objectives</a:t>
            </a:r>
            <a:endParaRPr lang="en-US" sz="6100"/>
          </a:p>
        </p:txBody>
      </p:sp>
      <p:cxnSp>
        <p:nvCxnSpPr>
          <p:cNvPr id="24" name="Straight Connector 23">
            <a:extLst>
              <a:ext uri="{FF2B5EF4-FFF2-40B4-BE49-F238E27FC236}">
                <a16:creationId xmlns:a16="http://schemas.microsoft.com/office/drawing/2014/main" id="{22CDD0E7-BDD6-41F4-8AAB-088A2E8D0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734C36AB-3F11-C0DF-8D84-55CC7CF42302}"/>
              </a:ext>
            </a:extLst>
          </p:cNvPr>
          <p:cNvPicPr>
            <a:picLocks noChangeAspect="1"/>
          </p:cNvPicPr>
          <p:nvPr/>
        </p:nvPicPr>
        <p:blipFill rotWithShape="1">
          <a:blip r:embed="rId2">
            <a:alphaModFix/>
          </a:blip>
          <a:srcRect r="15899" b="-2"/>
          <a:stretch/>
        </p:blipFill>
        <p:spPr>
          <a:xfrm>
            <a:off x="481007" y="1993515"/>
            <a:ext cx="5511628" cy="4374624"/>
          </a:xfrm>
          <a:prstGeom prst="rect">
            <a:avLst/>
          </a:prstGeom>
        </p:spPr>
      </p:pic>
      <p:cxnSp>
        <p:nvCxnSpPr>
          <p:cNvPr id="26" name="Straight Connector 25">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199351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0142FF83-299E-69BA-28F2-2EC46250F861}"/>
              </a:ext>
            </a:extLst>
          </p:cNvPr>
          <p:cNvSpPr>
            <a:spLocks noGrp="1"/>
          </p:cNvSpPr>
          <p:nvPr>
            <p:ph idx="1"/>
          </p:nvPr>
        </p:nvSpPr>
        <p:spPr>
          <a:xfrm>
            <a:off x="6216171" y="2247497"/>
            <a:ext cx="5394141" cy="3888557"/>
          </a:xfrm>
        </p:spPr>
        <p:txBody>
          <a:bodyPr anchor="ctr">
            <a:normAutofit/>
          </a:bodyPr>
          <a:lstStyle/>
          <a:p>
            <a:r>
              <a:rPr lang="en-US" sz="2000" b="0" i="0">
                <a:effectLst/>
                <a:latin typeface="Söhne"/>
              </a:rPr>
              <a:t>The objective of this project is to apply topic modeling techniques, specifically using BERT-based neural network methods, to identify and extract topics from a collection of text documents. The project aims to improve the accuracy and efficiency of topic identification, and to explore the use of BERT for topic modeling in comparison to traditional topic modeling methods.</a:t>
            </a:r>
            <a:endParaRPr lang="en-US" sz="2000"/>
          </a:p>
        </p:txBody>
      </p:sp>
      <p:cxnSp>
        <p:nvCxnSpPr>
          <p:cNvPr id="28" name="Straight Connector 27">
            <a:extLst>
              <a:ext uri="{FF2B5EF4-FFF2-40B4-BE49-F238E27FC236}">
                <a16:creationId xmlns:a16="http://schemas.microsoft.com/office/drawing/2014/main" id="{B58B45F5-E162-4AF7-9E46-A4290969B4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495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BD148E7-1EDB-4129-A130-04858F7014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9855"/>
            <a:ext cx="11147071" cy="585126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BE95F-B235-316E-B10C-DE0B1EDA9CFC}"/>
              </a:ext>
            </a:extLst>
          </p:cNvPr>
          <p:cNvSpPr>
            <a:spLocks noGrp="1"/>
          </p:cNvSpPr>
          <p:nvPr>
            <p:ph type="title"/>
          </p:nvPr>
        </p:nvSpPr>
        <p:spPr>
          <a:xfrm>
            <a:off x="680605" y="976160"/>
            <a:ext cx="5415395" cy="4902115"/>
          </a:xfrm>
        </p:spPr>
        <p:txBody>
          <a:bodyPr anchor="ctr">
            <a:normAutofit/>
          </a:bodyPr>
          <a:lstStyle/>
          <a:p>
            <a:r>
              <a:rPr lang="en-US" b="0" i="0">
                <a:effectLst/>
                <a:latin typeface="Söhne"/>
              </a:rPr>
              <a:t>Statement of value</a:t>
            </a:r>
            <a:endParaRPr lang="en-US" dirty="0"/>
          </a:p>
        </p:txBody>
      </p:sp>
      <p:cxnSp>
        <p:nvCxnSpPr>
          <p:cNvPr id="12" name="Straight Connector 11">
            <a:extLst>
              <a:ext uri="{FF2B5EF4-FFF2-40B4-BE49-F238E27FC236}">
                <a16:creationId xmlns:a16="http://schemas.microsoft.com/office/drawing/2014/main" id="{8E1E68C9-4F6E-4640-AE06-FCA671F7D5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053D49B0-BBFF-5D23-B665-4F6ADE3F8C81}"/>
              </a:ext>
            </a:extLst>
          </p:cNvPr>
          <p:cNvSpPr>
            <a:spLocks noGrp="1"/>
          </p:cNvSpPr>
          <p:nvPr>
            <p:ph idx="1"/>
          </p:nvPr>
        </p:nvSpPr>
        <p:spPr>
          <a:xfrm>
            <a:off x="6324144" y="976160"/>
            <a:ext cx="5114069" cy="4902125"/>
          </a:xfrm>
        </p:spPr>
        <p:txBody>
          <a:bodyPr anchor="ctr">
            <a:normAutofit/>
          </a:bodyPr>
          <a:lstStyle/>
          <a:p>
            <a:r>
              <a:rPr lang="en-US" sz="2000" b="0" i="0">
                <a:effectLst/>
                <a:latin typeface="Söhne"/>
              </a:rPr>
              <a:t>This project is worth doing because topic modeling is a fundamental technique in NLP that has many practical applications in various domains, including content analysis, text classification, and information retrieval. By leveraging the power of BERT, we can enhance topic modeling accuracy and uncover more nuanced topics and themes within large, unstructured text datasets. This can lead to valuable insights and enable more effective decision-making based on the content of text documents.</a:t>
            </a:r>
            <a:endParaRPr lang="en-US" sz="2000"/>
          </a:p>
        </p:txBody>
      </p:sp>
      <p:cxnSp>
        <p:nvCxnSpPr>
          <p:cNvPr id="14" name="Straight Connector 13">
            <a:extLst>
              <a:ext uri="{FF2B5EF4-FFF2-40B4-BE49-F238E27FC236}">
                <a16:creationId xmlns:a16="http://schemas.microsoft.com/office/drawing/2014/main" id="{8DF3F0BE-4FF5-481A-9206-F765D61B5F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406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BD148E7-1EDB-4129-A130-04858F7014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9855"/>
            <a:ext cx="11147071" cy="585126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399BD2-9D07-DF1D-850D-061035033D63}"/>
              </a:ext>
            </a:extLst>
          </p:cNvPr>
          <p:cNvSpPr>
            <a:spLocks noGrp="1"/>
          </p:cNvSpPr>
          <p:nvPr>
            <p:ph type="title"/>
          </p:nvPr>
        </p:nvSpPr>
        <p:spPr>
          <a:xfrm>
            <a:off x="680605" y="976160"/>
            <a:ext cx="5415395" cy="4902115"/>
          </a:xfrm>
        </p:spPr>
        <p:txBody>
          <a:bodyPr anchor="ctr">
            <a:normAutofit/>
          </a:bodyPr>
          <a:lstStyle/>
          <a:p>
            <a:r>
              <a:rPr lang="en-US" b="0" i="0" dirty="0">
                <a:effectLst/>
                <a:latin typeface="Söhne"/>
              </a:rPr>
              <a:t>Review of the state of the art and relevant works</a:t>
            </a:r>
            <a:endParaRPr lang="en-US" dirty="0"/>
          </a:p>
        </p:txBody>
      </p:sp>
      <p:cxnSp>
        <p:nvCxnSpPr>
          <p:cNvPr id="12" name="Straight Connector 11">
            <a:extLst>
              <a:ext uri="{FF2B5EF4-FFF2-40B4-BE49-F238E27FC236}">
                <a16:creationId xmlns:a16="http://schemas.microsoft.com/office/drawing/2014/main" id="{8E1E68C9-4F6E-4640-AE06-FCA671F7D5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5AE04283-5F60-1769-E77E-02689F5E0669}"/>
              </a:ext>
            </a:extLst>
          </p:cNvPr>
          <p:cNvSpPr>
            <a:spLocks noGrp="1"/>
          </p:cNvSpPr>
          <p:nvPr>
            <p:ph idx="1"/>
          </p:nvPr>
        </p:nvSpPr>
        <p:spPr>
          <a:xfrm>
            <a:off x="6324144" y="976160"/>
            <a:ext cx="5114069" cy="4902125"/>
          </a:xfrm>
        </p:spPr>
        <p:txBody>
          <a:bodyPr anchor="ctr">
            <a:normAutofit/>
          </a:bodyPr>
          <a:lstStyle/>
          <a:p>
            <a:r>
              <a:rPr lang="en-US" sz="2000" b="0" i="0" dirty="0">
                <a:effectLst/>
                <a:latin typeface="Söhne"/>
              </a:rPr>
              <a:t>Recent studies have shown the effectiveness of using BERT for various NLP tasks, including topic modeling. For example, researchers have used BERT to identify topics in Twitter data (Dai et al., 2019) and to improve the accuracy of topic modeling in biomedical text (Wang et al., 2020). Traditional topic modeling methods such as LDA and NMF have also been extensively studied, with various techniques developed to enhance their performance (</a:t>
            </a:r>
            <a:r>
              <a:rPr lang="en-US" sz="2000" b="0" i="0" dirty="0" err="1">
                <a:effectLst/>
                <a:latin typeface="Söhne"/>
              </a:rPr>
              <a:t>Blei</a:t>
            </a:r>
            <a:r>
              <a:rPr lang="en-US" sz="2000" b="0" i="0" dirty="0">
                <a:effectLst/>
                <a:latin typeface="Söhne"/>
              </a:rPr>
              <a:t> et al., 2003; Lee and Seung, 1999).</a:t>
            </a:r>
            <a:endParaRPr lang="en-US" sz="2000" dirty="0"/>
          </a:p>
        </p:txBody>
      </p:sp>
      <p:cxnSp>
        <p:nvCxnSpPr>
          <p:cNvPr id="14" name="Straight Connector 13">
            <a:extLst>
              <a:ext uri="{FF2B5EF4-FFF2-40B4-BE49-F238E27FC236}">
                <a16:creationId xmlns:a16="http://schemas.microsoft.com/office/drawing/2014/main" id="{8DF3F0BE-4FF5-481A-9206-F765D61B5F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4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AF4CF2-EAB6-8990-AC1A-FC1E86EA9971}"/>
              </a:ext>
            </a:extLst>
          </p:cNvPr>
          <p:cNvSpPr>
            <a:spLocks noGrp="1"/>
          </p:cNvSpPr>
          <p:nvPr>
            <p:ph type="title"/>
          </p:nvPr>
        </p:nvSpPr>
        <p:spPr>
          <a:xfrm>
            <a:off x="482601" y="865128"/>
            <a:ext cx="5613398" cy="5261895"/>
          </a:xfrm>
        </p:spPr>
        <p:txBody>
          <a:bodyPr anchor="ctr">
            <a:normAutofit/>
          </a:bodyPr>
          <a:lstStyle/>
          <a:p>
            <a:r>
              <a:rPr lang="en-US" b="0" i="0">
                <a:effectLst/>
                <a:latin typeface="Söhne"/>
              </a:rPr>
              <a:t>Approach</a:t>
            </a:r>
            <a:endParaRPr lang="en-US" dirty="0"/>
          </a:p>
        </p:txBody>
      </p:sp>
      <p:cxnSp>
        <p:nvCxnSpPr>
          <p:cNvPr id="44" name="Straight Connector 43">
            <a:extLst>
              <a:ext uri="{FF2B5EF4-FFF2-40B4-BE49-F238E27FC236}">
                <a16:creationId xmlns:a16="http://schemas.microsoft.com/office/drawing/2014/main" id="{671B74E7-4838-4A57-A093-7ECD0A0CF3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164B30CE-C2B6-406B-921A-5A1BAAD877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38" name="Content Placeholder 2">
            <a:extLst>
              <a:ext uri="{FF2B5EF4-FFF2-40B4-BE49-F238E27FC236}">
                <a16:creationId xmlns:a16="http://schemas.microsoft.com/office/drawing/2014/main" id="{0BE15482-394F-ADB6-2F39-30C0F88669DB}"/>
              </a:ext>
            </a:extLst>
          </p:cNvPr>
          <p:cNvGraphicFramePr>
            <a:graphicFrameLocks noGrp="1"/>
          </p:cNvGraphicFramePr>
          <p:nvPr>
            <p:ph idx="1"/>
            <p:extLst>
              <p:ext uri="{D42A27DB-BD31-4B8C-83A1-F6EECF244321}">
                <p14:modId xmlns:p14="http://schemas.microsoft.com/office/powerpoint/2010/main" val="3783260536"/>
              </p:ext>
            </p:extLst>
          </p:nvPr>
        </p:nvGraphicFramePr>
        <p:xfrm>
          <a:off x="6165356" y="865127"/>
          <a:ext cx="5464315" cy="5261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531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1">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EE9F4-2E0C-391A-1D54-FBDAB5B2E15E}"/>
              </a:ext>
            </a:extLst>
          </p:cNvPr>
          <p:cNvSpPr>
            <a:spLocks noGrp="1"/>
          </p:cNvSpPr>
          <p:nvPr>
            <p:ph type="title"/>
          </p:nvPr>
        </p:nvSpPr>
        <p:spPr>
          <a:xfrm>
            <a:off x="482601" y="721946"/>
            <a:ext cx="10813250" cy="1971976"/>
          </a:xfrm>
        </p:spPr>
        <p:txBody>
          <a:bodyPr>
            <a:normAutofit/>
          </a:bodyPr>
          <a:lstStyle/>
          <a:p>
            <a:r>
              <a:rPr lang="en-US" b="0" i="0">
                <a:effectLst/>
                <a:latin typeface="Söhne"/>
              </a:rPr>
              <a:t>Deliverables:</a:t>
            </a:r>
            <a:endParaRPr lang="en-US" dirty="0"/>
          </a:p>
        </p:txBody>
      </p:sp>
      <p:cxnSp>
        <p:nvCxnSpPr>
          <p:cNvPr id="20" name="Straight Connector 13">
            <a:extLst>
              <a:ext uri="{FF2B5EF4-FFF2-40B4-BE49-F238E27FC236}">
                <a16:creationId xmlns:a16="http://schemas.microsoft.com/office/drawing/2014/main" id="{36EF3C03-9B4D-45EB-B96C-994DBE3FEA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D5F1F94D-E948-C18E-18F9-FA64A6D09B9F}"/>
              </a:ext>
            </a:extLst>
          </p:cNvPr>
          <p:cNvSpPr>
            <a:spLocks noGrp="1"/>
          </p:cNvSpPr>
          <p:nvPr>
            <p:ph idx="1"/>
          </p:nvPr>
        </p:nvSpPr>
        <p:spPr>
          <a:xfrm>
            <a:off x="482601" y="3282330"/>
            <a:ext cx="5189963" cy="2800893"/>
          </a:xfrm>
        </p:spPr>
        <p:txBody>
          <a:bodyPr anchor="ctr">
            <a:normAutofit/>
          </a:bodyPr>
          <a:lstStyle/>
          <a:p>
            <a:pPr>
              <a:buFont typeface="+mj-lt"/>
              <a:buAutoNum type="arabicPeriod"/>
            </a:pPr>
            <a:r>
              <a:rPr lang="en-US" sz="2000" b="0" i="0" dirty="0">
                <a:effectLst/>
                <a:latin typeface="Söhne"/>
              </a:rPr>
              <a:t> Preprocessed </a:t>
            </a:r>
            <a:r>
              <a:rPr lang="en-US" sz="2000" b="1" i="0" dirty="0">
                <a:effectLst/>
                <a:latin typeface="Lato" panose="020F0502020204030203" pitchFamily="34" charset="0"/>
              </a:rPr>
              <a:t>Reuters</a:t>
            </a:r>
            <a:r>
              <a:rPr lang="en-US" sz="2000" b="0" i="0" dirty="0">
                <a:effectLst/>
                <a:latin typeface="Söhne"/>
              </a:rPr>
              <a:t> dataset</a:t>
            </a:r>
          </a:p>
          <a:p>
            <a:pPr>
              <a:buFont typeface="+mj-lt"/>
              <a:buAutoNum type="arabicPeriod"/>
            </a:pPr>
            <a:r>
              <a:rPr lang="en-US" sz="2000" b="0" i="0" dirty="0">
                <a:effectLst/>
                <a:latin typeface="Söhne"/>
              </a:rPr>
              <a:t> Fine-tuned BERT model for topic modeling</a:t>
            </a:r>
          </a:p>
          <a:p>
            <a:pPr>
              <a:buFont typeface="+mj-lt"/>
              <a:buAutoNum type="arabicPeriod"/>
            </a:pPr>
            <a:r>
              <a:rPr lang="en-US" sz="2000" b="0" i="0" dirty="0">
                <a:effectLst/>
                <a:latin typeface="Söhne"/>
              </a:rPr>
              <a:t> Identified topics and their interpretation and analysis</a:t>
            </a:r>
          </a:p>
          <a:p>
            <a:pPr marR="0" lvl="0">
              <a:spcBef>
                <a:spcPts val="0"/>
              </a:spcBef>
              <a:spcAft>
                <a:spcPts val="0"/>
              </a:spcAft>
            </a:pPr>
            <a:r>
              <a:rPr lang="en-US" sz="2000" kern="0" dirty="0">
                <a:effectLst/>
                <a:latin typeface="AppleSystemUIFont"/>
                <a:ea typeface="Calibri" panose="020F0502020204030204" pitchFamily="34" charset="0"/>
                <a:cs typeface="AppleSystemUIFont"/>
              </a:rPr>
              <a:t>4. Model evaluation results and analysis.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Graphic 6" descr="Bar chart">
            <a:extLst>
              <a:ext uri="{FF2B5EF4-FFF2-40B4-BE49-F238E27FC236}">
                <a16:creationId xmlns:a16="http://schemas.microsoft.com/office/drawing/2014/main" id="{E7D74832-E239-7C24-CDC5-4EF46D002DC5}"/>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7278" y="3104938"/>
            <a:ext cx="3031115" cy="3031115"/>
          </a:xfrm>
          <a:prstGeom prst="rect">
            <a:avLst/>
          </a:prstGeom>
        </p:spPr>
      </p:pic>
      <p:cxnSp>
        <p:nvCxnSpPr>
          <p:cNvPr id="18" name="Straight Connector 17">
            <a:extLst>
              <a:ext uri="{FF2B5EF4-FFF2-40B4-BE49-F238E27FC236}">
                <a16:creationId xmlns:a16="http://schemas.microsoft.com/office/drawing/2014/main" id="{49EA91AC-9CE2-4425-BF6B-E2FCBA1A7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217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82A09-86F9-1485-ADFE-85D21D44E502}"/>
              </a:ext>
            </a:extLst>
          </p:cNvPr>
          <p:cNvSpPr>
            <a:spLocks noGrp="1"/>
          </p:cNvSpPr>
          <p:nvPr>
            <p:ph type="title"/>
          </p:nvPr>
        </p:nvSpPr>
        <p:spPr>
          <a:xfrm>
            <a:off x="482601" y="976160"/>
            <a:ext cx="8411120" cy="1493871"/>
          </a:xfrm>
        </p:spPr>
        <p:txBody>
          <a:bodyPr>
            <a:normAutofit/>
          </a:bodyPr>
          <a:lstStyle/>
          <a:p>
            <a:pPr>
              <a:lnSpc>
                <a:spcPct val="90000"/>
              </a:lnSpc>
            </a:pPr>
            <a:r>
              <a:rPr lang="en-US" sz="6100" b="0" i="0">
                <a:effectLst/>
                <a:latin typeface="Söhne"/>
              </a:rPr>
              <a:t>Evaluation methodology</a:t>
            </a:r>
            <a:endParaRPr lang="en-US" sz="6100"/>
          </a:p>
        </p:txBody>
      </p:sp>
      <p:cxnSp>
        <p:nvCxnSpPr>
          <p:cNvPr id="25" name="Straight Connector 24">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DB7F40EB-6D3B-CF03-9C45-3F68C9F0BDD1}"/>
              </a:ext>
            </a:extLst>
          </p:cNvPr>
          <p:cNvSpPr>
            <a:spLocks noGrp="1"/>
          </p:cNvSpPr>
          <p:nvPr>
            <p:ph idx="1"/>
          </p:nvPr>
        </p:nvSpPr>
        <p:spPr>
          <a:xfrm>
            <a:off x="482600" y="3408254"/>
            <a:ext cx="8411119" cy="2470031"/>
          </a:xfrm>
        </p:spPr>
        <p:txBody>
          <a:bodyPr>
            <a:normAutofit/>
          </a:bodyPr>
          <a:lstStyle/>
          <a:p>
            <a:r>
              <a:rPr lang="en-US" sz="2000" b="0" i="0">
                <a:effectLst/>
                <a:latin typeface="Söhne"/>
              </a:rPr>
              <a:t>We will evaluate the performance of our model using standard metrics for classification tasks, including accuracy, precision, recall, and F1-score. We will use the testing set to evaluate the model's performance and compare it with existing state-of-the-art models on the same dataset.</a:t>
            </a:r>
          </a:p>
          <a:p>
            <a:endParaRPr lang="en-US" sz="2000" dirty="0"/>
          </a:p>
        </p:txBody>
      </p:sp>
      <p:cxnSp>
        <p:nvCxnSpPr>
          <p:cNvPr id="29" name="Straight Connector 28">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829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09" y="489853"/>
            <a:ext cx="6186871"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A3059-C3D4-24C6-24FC-C0C99EC0BABD}"/>
              </a:ext>
            </a:extLst>
          </p:cNvPr>
          <p:cNvSpPr>
            <a:spLocks noGrp="1"/>
          </p:cNvSpPr>
          <p:nvPr>
            <p:ph type="title"/>
          </p:nvPr>
        </p:nvSpPr>
        <p:spPr>
          <a:xfrm>
            <a:off x="482601" y="976152"/>
            <a:ext cx="5613399" cy="5024920"/>
          </a:xfrm>
        </p:spPr>
        <p:txBody>
          <a:bodyPr anchor="ctr">
            <a:normAutofit/>
          </a:bodyPr>
          <a:lstStyle/>
          <a:p>
            <a:r>
              <a:rPr lang="en-US" dirty="0"/>
              <a:t>Identification of Success Criteria</a:t>
            </a:r>
          </a:p>
        </p:txBody>
      </p:sp>
      <p:cxnSp>
        <p:nvCxnSpPr>
          <p:cNvPr id="12" name="Straight Connector 11">
            <a:extLst>
              <a:ext uri="{FF2B5EF4-FFF2-40B4-BE49-F238E27FC236}">
                <a16:creationId xmlns:a16="http://schemas.microsoft.com/office/drawing/2014/main" id="{C14F7EC0-B8AC-4E93-A415-71AF71B12A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89342958-1FA7-132F-F3DE-C2B941C8FF16}"/>
              </a:ext>
            </a:extLst>
          </p:cNvPr>
          <p:cNvSpPr>
            <a:spLocks noGrp="1"/>
          </p:cNvSpPr>
          <p:nvPr>
            <p:ph idx="1"/>
          </p:nvPr>
        </p:nvSpPr>
        <p:spPr>
          <a:xfrm>
            <a:off x="6997624" y="976158"/>
            <a:ext cx="4440589" cy="5024931"/>
          </a:xfrm>
        </p:spPr>
        <p:txBody>
          <a:bodyPr anchor="ctr">
            <a:normAutofit/>
          </a:bodyPr>
          <a:lstStyle/>
          <a:p>
            <a:pPr>
              <a:lnSpc>
                <a:spcPct val="90000"/>
              </a:lnSpc>
            </a:pPr>
            <a:r>
              <a:rPr lang="en-US" sz="1600" dirty="0">
                <a:latin typeface="Söhne"/>
              </a:rPr>
              <a:t>E</a:t>
            </a:r>
            <a:r>
              <a:rPr lang="en-US" sz="1600" b="0" i="0" dirty="0">
                <a:effectLst/>
                <a:latin typeface="Söhne"/>
              </a:rPr>
              <a:t>xisting state-of-the-art models on the Reuters dataset:</a:t>
            </a:r>
          </a:p>
          <a:p>
            <a:pPr>
              <a:lnSpc>
                <a:spcPct val="90000"/>
              </a:lnSpc>
              <a:buFont typeface="+mj-lt"/>
              <a:buAutoNum type="arabicPeriod"/>
            </a:pPr>
            <a:r>
              <a:rPr lang="en-US" sz="1600" b="0" i="0" dirty="0">
                <a:effectLst/>
                <a:latin typeface="Söhne"/>
              </a:rPr>
              <a:t>In a 2015 study by Yang et al., the best-performing model achieved an accuracy of 89.7% and an F1-score of 91.8% on the Reuters dataset.</a:t>
            </a:r>
          </a:p>
          <a:p>
            <a:pPr>
              <a:lnSpc>
                <a:spcPct val="90000"/>
              </a:lnSpc>
              <a:buFont typeface="+mj-lt"/>
              <a:buAutoNum type="arabicPeriod"/>
            </a:pPr>
            <a:r>
              <a:rPr lang="en-US" sz="1600" b="0" i="0" dirty="0">
                <a:effectLst/>
                <a:latin typeface="Söhne"/>
              </a:rPr>
              <a:t>In a 2017 study by </a:t>
            </a:r>
            <a:r>
              <a:rPr lang="en-US" sz="1600" b="0" i="0" dirty="0" err="1">
                <a:effectLst/>
                <a:latin typeface="Söhne"/>
              </a:rPr>
              <a:t>Haddi</a:t>
            </a:r>
            <a:r>
              <a:rPr lang="en-US" sz="1600" b="0" i="0" dirty="0">
                <a:effectLst/>
                <a:latin typeface="Söhne"/>
              </a:rPr>
              <a:t> et al., the best-performing model achieved an accuracy of 92.4%, a precision of 92.4%, a recall of 92.4%, and an F1-score of 92.4% on the Reuters dataset.</a:t>
            </a:r>
          </a:p>
          <a:p>
            <a:pPr>
              <a:lnSpc>
                <a:spcPct val="90000"/>
              </a:lnSpc>
              <a:buFont typeface="+mj-lt"/>
              <a:buAutoNum type="arabicPeriod"/>
            </a:pPr>
            <a:r>
              <a:rPr lang="en-US" sz="1600" b="0" i="0" dirty="0">
                <a:effectLst/>
                <a:latin typeface="Söhne"/>
              </a:rPr>
              <a:t>In a 2019 study by Chen et al., the best-performing model achieved an accuracy of 91.7%, a precision of 91.9%, a recall of 91.7%, and an F1-score of 91.8% on the Reuters dataset.</a:t>
            </a:r>
            <a:br>
              <a:rPr lang="en-US" sz="1600" b="0" i="0" dirty="0">
                <a:effectLst/>
                <a:latin typeface="Söhne"/>
              </a:rPr>
            </a:br>
            <a:br>
              <a:rPr lang="en-US" sz="1600" b="0" i="0" dirty="0">
                <a:effectLst/>
                <a:latin typeface="Söhne"/>
              </a:rPr>
            </a:br>
            <a:r>
              <a:rPr lang="en-US" sz="1600" b="0" i="0" dirty="0">
                <a:effectLst/>
                <a:latin typeface="Söhne"/>
              </a:rPr>
              <a:t>So, by looking at above numbers, we can aim to achieve same score with BERT model or higher by doing this project.</a:t>
            </a:r>
            <a:endParaRPr lang="en-US" sz="1600" dirty="0"/>
          </a:p>
        </p:txBody>
      </p:sp>
      <p:cxnSp>
        <p:nvCxnSpPr>
          <p:cNvPr id="14" name="Straight Connector 13">
            <a:extLst>
              <a:ext uri="{FF2B5EF4-FFF2-40B4-BE49-F238E27FC236}">
                <a16:creationId xmlns:a16="http://schemas.microsoft.com/office/drawing/2014/main" id="{A6F0AD64-835F-42E2-B4C7-47A77348AB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58826997"/>
      </p:ext>
    </p:extLst>
  </p:cSld>
  <p:clrMapOvr>
    <a:masterClrMapping/>
  </p:clrMapOvr>
</p:sld>
</file>

<file path=ppt/theme/theme1.xml><?xml version="1.0" encoding="utf-8"?>
<a:theme xmlns:a="http://schemas.openxmlformats.org/drawingml/2006/main" name="LevelVTI">
  <a:themeElements>
    <a:clrScheme name="AnalogousFromDarkSeedLeftStep">
      <a:dk1>
        <a:srgbClr val="000000"/>
      </a:dk1>
      <a:lt1>
        <a:srgbClr val="FFFFFF"/>
      </a:lt1>
      <a:dk2>
        <a:srgbClr val="171735"/>
      </a:dk2>
      <a:lt2>
        <a:srgbClr val="F0F3F2"/>
      </a:lt2>
      <a:accent1>
        <a:srgbClr val="C34D72"/>
      </a:accent1>
      <a:accent2>
        <a:srgbClr val="B13B92"/>
      </a:accent2>
      <a:accent3>
        <a:srgbClr val="B24DC3"/>
      </a:accent3>
      <a:accent4>
        <a:srgbClr val="6E3BB1"/>
      </a:accent4>
      <a:accent5>
        <a:srgbClr val="4F4DC3"/>
      </a:accent5>
      <a:accent6>
        <a:srgbClr val="3B6AB1"/>
      </a:accent6>
      <a:hlink>
        <a:srgbClr val="6954C6"/>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25</TotalTime>
  <Words>679</Words>
  <Application>Microsoft Macintosh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AppleSystemUIFont</vt:lpstr>
      <vt:lpstr>Arial</vt:lpstr>
      <vt:lpstr>Calibri</vt:lpstr>
      <vt:lpstr>Garamond</vt:lpstr>
      <vt:lpstr>Lato</vt:lpstr>
      <vt:lpstr>Seaford</vt:lpstr>
      <vt:lpstr>Söhne</vt:lpstr>
      <vt:lpstr>LevelVTI</vt:lpstr>
      <vt:lpstr>Topic Identification using NLP</vt:lpstr>
      <vt:lpstr>Statement of project objectives</vt:lpstr>
      <vt:lpstr>Statement of value</vt:lpstr>
      <vt:lpstr>Review of the state of the art and relevant works</vt:lpstr>
      <vt:lpstr>Approach</vt:lpstr>
      <vt:lpstr>Deliverables:</vt:lpstr>
      <vt:lpstr>Evaluation methodology</vt:lpstr>
      <vt:lpstr>Identification of 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Identification using NLP</dc:title>
  <dc:creator>Desireddygari, Dinesh Kumar Reddy</dc:creator>
  <cp:lastModifiedBy>Desireddygari, Dinesh Kumar Reddy</cp:lastModifiedBy>
  <cp:revision>1</cp:revision>
  <dcterms:created xsi:type="dcterms:W3CDTF">2023-04-21T21:38:22Z</dcterms:created>
  <dcterms:modified xsi:type="dcterms:W3CDTF">2023-04-21T22:03:30Z</dcterms:modified>
</cp:coreProperties>
</file>