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1TJhCOp5cTI5HvV867pfOIKl6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C9EC4F-A606-4D08-83AB-7DEA8C15C359}">
  <a:tblStyle styleId="{1FC9EC4F-A606-4D08-83AB-7DEA8C15C35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Exempt category only observed for slides 10 and 11</a:t>
            </a:r>
            <a:endParaRPr/>
          </a:p>
        </p:txBody>
      </p:sp>
      <p:sp>
        <p:nvSpPr>
          <p:cNvPr id="254" name="Google Shape;254;p13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&lt;1M loans related article </a:t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Solo propreitorship</a:t>
            </a:r>
            <a:endParaRPr/>
          </a:p>
        </p:txBody>
      </p:sp>
      <p:sp>
        <p:nvSpPr>
          <p:cNvPr id="183" name="Google Shape;183;p9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0"/>
          <p:cNvSpPr txBox="1"/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/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" type="body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b="0" sz="8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7" name="Google Shape;37;p23"/>
          <p:cNvSpPr txBox="1"/>
          <p:nvPr>
            <p:ph idx="2" type="body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45" name="Google Shape;45;p24"/>
          <p:cNvSpPr txBox="1"/>
          <p:nvPr>
            <p:ph idx="3" type="body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sz="22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4"/>
          <p:cNvSpPr txBox="1"/>
          <p:nvPr>
            <p:ph idx="4" type="body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302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indent="-3302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indent="-3302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indent="-3302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indent="-3302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indent="-3302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7"/>
          <p:cNvSpPr txBox="1"/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indent="-3810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indent="-355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indent="-355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indent="-355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indent="-355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indent="-355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indent="-355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/>
        </p:txBody>
      </p:sp>
      <p:sp>
        <p:nvSpPr>
          <p:cNvPr id="63" name="Google Shape;63;p27"/>
          <p:cNvSpPr txBox="1"/>
          <p:nvPr>
            <p:ph idx="2" type="body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27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/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b="0" sz="3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/>
          <p:nvPr>
            <p:ph idx="2" type="pic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</p:sp>
      <p:sp>
        <p:nvSpPr>
          <p:cNvPr id="70" name="Google Shape;70;p28"/>
          <p:cNvSpPr txBox="1"/>
          <p:nvPr>
            <p:ph idx="1" type="body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0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2300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b="0" i="0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justice.gov/archives/oip/foia-guide-2004-edition-exemption-4" TargetMode="External"/><Relationship Id="rId10" Type="http://schemas.openxmlformats.org/officeDocument/2006/relationships/hyperlink" Target="https://www.forbes.com/advisor/business-loans/how-many-jobs-were-saved-because-of-ppp-loans/" TargetMode="External"/><Relationship Id="rId13" Type="http://schemas.openxmlformats.org/officeDocument/2006/relationships/hyperlink" Target="https://www.forbes.com/sites/brockblake/2021/04/06/why-ppp-loan-applications-are-getting-stuck-and-how-to-keep-yours-moving/?sh=2e86468e4872" TargetMode="External"/><Relationship Id="rId12" Type="http://schemas.openxmlformats.org/officeDocument/2006/relationships/hyperlink" Target="https://projects.propublica.org/coronavirus/bailouts/faq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ta.onlineathens.com/paycheck-protection-program-loans/" TargetMode="External"/><Relationship Id="rId4" Type="http://schemas.openxmlformats.org/officeDocument/2006/relationships/hyperlink" Target="https://www.cnn.com/projects/ppp-business-loans/states/ga" TargetMode="External"/><Relationship Id="rId9" Type="http://schemas.openxmlformats.org/officeDocument/2006/relationships/hyperlink" Target="https://www.bizjournals.com/atlanta/news/feature/on-leadership/2021" TargetMode="External"/><Relationship Id="rId14" Type="http://schemas.openxmlformats.org/officeDocument/2006/relationships/hyperlink" Target="https://data.onlineathens.com/paycheck-protection-program-loans/" TargetMode="External"/><Relationship Id="rId5" Type="http://schemas.openxmlformats.org/officeDocument/2006/relationships/hyperlink" Target="https://opendata.atlantaregional.com/datasets/ppp-loans-georgia-1/explore" TargetMode="External"/><Relationship Id="rId6" Type="http://schemas.openxmlformats.org/officeDocument/2006/relationships/hyperlink" Target="https://www.sba.gov/sites/default/files/2021-03/BorrowerApplication2483ARPrevisions%20%28final%203-18-21%29-508.pdf" TargetMode="External"/><Relationship Id="rId7" Type="http://schemas.openxmlformats.org/officeDocument/2006/relationships/hyperlink" Target="https://www.sba.gov/sites/default/files/2020-07/PPP%20Results%20-%20Sunday%20FINAL.pdf" TargetMode="External"/><Relationship Id="rId8" Type="http://schemas.openxmlformats.org/officeDocument/2006/relationships/hyperlink" Target="https://www.womply.com/blog/are-ppp-loans-public-information-what-data-is-available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nvestopedia.com/your-guide-to-the-paycheck-protection-program-ppp-and-how-to-apply-4802195#:~:text=Round%20three%20funding%20of%20%24284,rounds%20of%20PPP%20loan%20funding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BFC"/>
            </a:gs>
            <a:gs pos="28000">
              <a:srgbClr val="F5FBFC"/>
            </a:gs>
            <a:gs pos="74000">
              <a:srgbClr val="AFDCE5"/>
            </a:gs>
            <a:gs pos="83000">
              <a:srgbClr val="AFDCE5"/>
            </a:gs>
            <a:gs pos="100000">
              <a:srgbClr val="C9E8EE"/>
            </a:gs>
          </a:gsLst>
          <a:lin ang="5400000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887008" y="1273354"/>
            <a:ext cx="9913035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Maryland College 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Challenge 2022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Paycheck protection program: Analysis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9103057" y="4384317"/>
            <a:ext cx="253848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– IC22-052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Manikanta Koneru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Jayasree Karthik Nandula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/>
        </p:nvSpPr>
        <p:spPr>
          <a:xfrm>
            <a:off x="7201689" y="166137"/>
            <a:ext cx="4512638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on industry and jobs retained:</a:t>
            </a:r>
            <a:endParaRPr/>
          </a:p>
        </p:txBody>
      </p:sp>
      <p:pic>
        <p:nvPicPr>
          <p:cNvPr descr="Chart, bar chart&#10;&#10;Description automatically generated"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1886"/>
            <a:ext cx="6807303" cy="67761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10"/>
          <p:cNvGrpSpPr/>
          <p:nvPr/>
        </p:nvGrpSpPr>
        <p:grpSpPr>
          <a:xfrm>
            <a:off x="7247948" y="1610436"/>
            <a:ext cx="4258123" cy="4780748"/>
            <a:chOff x="130641" y="0"/>
            <a:chExt cx="4258123" cy="4780748"/>
          </a:xfrm>
        </p:grpSpPr>
        <p:sp>
          <p:nvSpPr>
            <p:cNvPr id="208" name="Google Shape;208;p10"/>
            <p:cNvSpPr/>
            <p:nvPr/>
          </p:nvSpPr>
          <p:spPr>
            <a:xfrm>
              <a:off x="764492" y="0"/>
              <a:ext cx="879257" cy="879257"/>
            </a:xfrm>
            <a:prstGeom prst="ellipse">
              <a:avLst/>
            </a:prstGeom>
            <a:solidFill>
              <a:srgbClr val="D1D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950541" y="144755"/>
              <a:ext cx="504492" cy="50449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585787" y="985243"/>
              <a:ext cx="1441406" cy="84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585787" y="985243"/>
              <a:ext cx="1441406" cy="84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lang="en-US" sz="1800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set: </a:t>
              </a:r>
              <a:r>
                <a:rPr lang="en-US" sz="1800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full data set</a:t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2911357" y="0"/>
              <a:ext cx="879257" cy="879257"/>
            </a:xfrm>
            <a:prstGeom prst="ellipse">
              <a:avLst/>
            </a:prstGeom>
            <a:solidFill>
              <a:srgbClr val="D1D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3093276" y="93812"/>
              <a:ext cx="504492" cy="50449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2245148" y="1033663"/>
              <a:ext cx="2143616" cy="84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0"/>
            <p:cNvSpPr txBox="1"/>
            <p:nvPr/>
          </p:nvSpPr>
          <p:spPr>
            <a:xfrm>
              <a:off x="2245148" y="1033663"/>
              <a:ext cx="2143616" cy="84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lang="en-US" sz="1800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Plot:</a:t>
              </a:r>
              <a:r>
                <a:rPr lang="en-US" sz="1800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industry vs no. of applications, category as no. of jobs retained</a:t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1144704" y="1792113"/>
              <a:ext cx="879257" cy="879257"/>
            </a:xfrm>
            <a:prstGeom prst="ellipse">
              <a:avLst/>
            </a:prstGeom>
            <a:solidFill>
              <a:srgbClr val="D1D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1325953" y="1948336"/>
              <a:ext cx="504492" cy="47272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30641" y="2911289"/>
              <a:ext cx="4235456" cy="186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0"/>
            <p:cNvSpPr txBox="1"/>
            <p:nvPr/>
          </p:nvSpPr>
          <p:spPr>
            <a:xfrm>
              <a:off x="130641" y="2911289"/>
              <a:ext cx="4235456" cy="18694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lang="en-US" sz="1800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Observation: </a:t>
              </a:r>
              <a:r>
                <a:rPr lang="en-US" sz="1800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no. of jobs retained are 1 majorly from the applications from ‘other services’industry. other industry applications are also considerably high.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rgbClr val="D8D8D8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6931082" y="0"/>
            <a:ext cx="50448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on industry and jobs retained: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&#10;&#10;Description automatically generated" id="226" name="Google Shape;2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39" y="307075"/>
            <a:ext cx="6387151" cy="610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11"/>
          <p:cNvGrpSpPr/>
          <p:nvPr/>
        </p:nvGrpSpPr>
        <p:grpSpPr>
          <a:xfrm>
            <a:off x="6767084" y="2884354"/>
            <a:ext cx="5186920" cy="2204414"/>
            <a:chOff x="46244" y="1116969"/>
            <a:chExt cx="5186920" cy="2204414"/>
          </a:xfrm>
        </p:grpSpPr>
        <p:sp>
          <p:nvSpPr>
            <p:cNvPr id="228" name="Google Shape;228;p11"/>
            <p:cNvSpPr/>
            <p:nvPr/>
          </p:nvSpPr>
          <p:spPr>
            <a:xfrm>
              <a:off x="46244" y="1182375"/>
              <a:ext cx="686684" cy="686684"/>
            </a:xfrm>
            <a:prstGeom prst="ellipse">
              <a:avLst/>
            </a:prstGeom>
            <a:solidFill>
              <a:srgbClr val="CF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190448" y="1326579"/>
              <a:ext cx="398277" cy="39827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880075" y="1182375"/>
              <a:ext cx="1618613" cy="686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 txBox="1"/>
            <p:nvPr/>
          </p:nvSpPr>
          <p:spPr>
            <a:xfrm>
              <a:off x="880075" y="1182375"/>
              <a:ext cx="1618613" cy="686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Dataset: 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Removed applications from database</a:t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2732659" y="1116969"/>
              <a:ext cx="686684" cy="686684"/>
            </a:xfrm>
            <a:prstGeom prst="ellipse">
              <a:avLst/>
            </a:prstGeom>
            <a:solidFill>
              <a:srgbClr val="CF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930547" y="1242865"/>
              <a:ext cx="398277" cy="3982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3561395" y="1198856"/>
              <a:ext cx="1618613" cy="686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1"/>
            <p:cNvSpPr txBox="1"/>
            <p:nvPr/>
          </p:nvSpPr>
          <p:spPr>
            <a:xfrm>
              <a:off x="3561395" y="1198856"/>
              <a:ext cx="1618613" cy="686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Plot: 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Industry vs total number of applications with category as no. of jobs retained. </a:t>
              </a: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46244" y="2634699"/>
              <a:ext cx="686684" cy="686684"/>
            </a:xfrm>
            <a:prstGeom prst="ellipse">
              <a:avLst/>
            </a:prstGeom>
            <a:solidFill>
              <a:srgbClr val="CF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190448" y="2778903"/>
              <a:ext cx="398277" cy="39827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880075" y="2634699"/>
              <a:ext cx="1618613" cy="686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1"/>
            <p:cNvSpPr txBox="1"/>
            <p:nvPr/>
          </p:nvSpPr>
          <p:spPr>
            <a:xfrm>
              <a:off x="880075" y="2634699"/>
              <a:ext cx="1618613" cy="686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Observation: 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Across all of the industries, most of the number of jobs retained =1. 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2780720" y="2634699"/>
              <a:ext cx="686684" cy="686684"/>
            </a:xfrm>
            <a:prstGeom prst="ellipse">
              <a:avLst/>
            </a:prstGeom>
            <a:solidFill>
              <a:srgbClr val="CFE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2982719" y="2744157"/>
              <a:ext cx="282685" cy="467768"/>
            </a:xfrm>
            <a:prstGeom prst="rect">
              <a:avLst/>
            </a:prstGeom>
            <a:solidFill>
              <a:srgbClr val="4EB3C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3614551" y="2634699"/>
              <a:ext cx="1618613" cy="686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3614551" y="2634699"/>
              <a:ext cx="1618613" cy="686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One job is saved for each of the applications in ‘Other services’ industry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&#10;&#10;Description automatically generated" id="248" name="Google Shape;2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832369"/>
            <a:ext cx="7028598" cy="586778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 txBox="1"/>
          <p:nvPr/>
        </p:nvSpPr>
        <p:spPr>
          <a:xfrm>
            <a:off x="7110113" y="832369"/>
            <a:ext cx="3923836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Full dataset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Industry vs no. of applications, categorized by lender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 status: Exempt 4 (disbursed but not paid in full or charged off ) and paid in full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Top 10 lenders are as listed.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lenders: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Benworth Captial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Capital Plus Financial LLC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Prestamos CDFI LLC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375313" y="186038"/>
            <a:ext cx="72879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on Industry vs lender: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256" name="Google Shape;2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69" y="886215"/>
            <a:ext cx="6990413" cy="584806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57" name="Google Shape;2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6468" y="3398043"/>
            <a:ext cx="119063" cy="61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58" name="Google Shape;2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4662" y="4142095"/>
            <a:ext cx="4071219" cy="134430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259" name="Google Shape;259;p13"/>
          <p:cNvSpPr txBox="1"/>
          <p:nvPr/>
        </p:nvSpPr>
        <p:spPr>
          <a:xfrm>
            <a:off x="7324662" y="947630"/>
            <a:ext cx="407121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removed from database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Industry vs no. of applications categorized by lenders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 status as Exempt 4 (disbursed but not paid in full or charged off)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lender: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Prestamos CDFI LLC </a:t>
            </a:r>
            <a:endParaRPr/>
          </a:p>
        </p:txBody>
      </p:sp>
      <p:sp>
        <p:nvSpPr>
          <p:cNvPr id="260" name="Google Shape;260;p13"/>
          <p:cNvSpPr txBox="1"/>
          <p:nvPr/>
        </p:nvSpPr>
        <p:spPr>
          <a:xfrm>
            <a:off x="210094" y="123719"/>
            <a:ext cx="98483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on Industry vs lender (continued):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514205" y="433758"/>
            <a:ext cx="10058400" cy="520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learning: Decision tree</a:t>
            </a:r>
            <a:endParaRPr/>
          </a:p>
        </p:txBody>
      </p:sp>
      <p:sp>
        <p:nvSpPr>
          <p:cNvPr id="266" name="Google Shape;266;p14"/>
          <p:cNvSpPr txBox="1"/>
          <p:nvPr>
            <p:ph idx="1" type="body"/>
          </p:nvPr>
        </p:nvSpPr>
        <p:spPr>
          <a:xfrm>
            <a:off x="514200" y="1367300"/>
            <a:ext cx="100584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Predictive model to traverse from observations (branches) to conclusions about the item’s target value(leaf node).</a:t>
            </a:r>
            <a:endParaRPr sz="1800"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White-box model, works well on large datasets, little data preparation, in-built feature selection</a:t>
            </a:r>
            <a:endParaRPr sz="1800"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▪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Accuracy &amp; error rate computed through confusion matrix </a:t>
            </a:r>
            <a:endParaRPr sz="1800"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267" name="Google Shape;267;p14"/>
          <p:cNvGraphicFramePr/>
          <p:nvPr/>
        </p:nvGraphicFramePr>
        <p:xfrm>
          <a:off x="687150" y="35141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{1FC9EC4F-A606-4D08-83AB-7DEA8C15C359}</a:tableStyleId>
              </a:tblPr>
              <a:tblGrid>
                <a:gridCol w="1807625"/>
                <a:gridCol w="1103175"/>
                <a:gridCol w="1103175"/>
                <a:gridCol w="903800"/>
              </a:tblGrid>
              <a:tr h="33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data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282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removed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Removed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2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removed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165059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341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Removed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755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6994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picture containing text, sky, line, screenshot&#10;&#10;Description automatically generated" id="268" name="Google Shape;2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7070" y="3135573"/>
            <a:ext cx="4770938" cy="336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title"/>
          </p:nvPr>
        </p:nvSpPr>
        <p:spPr>
          <a:xfrm>
            <a:off x="687487" y="354359"/>
            <a:ext cx="10058400" cy="106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learning: Random forest</a:t>
            </a:r>
            <a:endParaRPr/>
          </a:p>
        </p:txBody>
      </p:sp>
      <p:sp>
        <p:nvSpPr>
          <p:cNvPr id="274" name="Google Shape;274;p15"/>
          <p:cNvSpPr txBox="1"/>
          <p:nvPr/>
        </p:nvSpPr>
        <p:spPr>
          <a:xfrm>
            <a:off x="605040" y="1232802"/>
            <a:ext cx="10058400" cy="1289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learning method – builds multitude of decision trees at training time.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for classification -&gt; class selected by most trees.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Bagging(reduces overfitting), ranking of variable importance, reduces variance, improves accuracy</a:t>
            </a:r>
            <a:endParaRPr/>
          </a:p>
        </p:txBody>
      </p:sp>
      <p:graphicFrame>
        <p:nvGraphicFramePr>
          <p:cNvPr id="275" name="Google Shape;275;p15"/>
          <p:cNvGraphicFramePr/>
          <p:nvPr/>
        </p:nvGraphicFramePr>
        <p:xfrm>
          <a:off x="866919" y="28694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{1FC9EC4F-A606-4D08-83AB-7DEA8C15C359}</a:tableStyleId>
              </a:tblPr>
              <a:tblGrid>
                <a:gridCol w="1694650"/>
                <a:gridCol w="1034225"/>
                <a:gridCol w="1034225"/>
                <a:gridCol w="847325"/>
              </a:tblGrid>
              <a:tr h="42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data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80427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removed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Removed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4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removed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165154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246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Removed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712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7037</a:t>
                      </a:r>
                      <a:endParaRPr/>
                    </a:p>
                  </a:txBody>
                  <a:tcPr marT="4775" marB="0" marR="4775" marL="47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picture containing text, sky, line, screenshot&#10;&#10;Description automatically generated" id="276" name="Google Shape;2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4649" y="2545910"/>
            <a:ext cx="4770938" cy="336629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5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649224" y="645106"/>
            <a:ext cx="6652328" cy="125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importance:</a:t>
            </a:r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649225" y="1360075"/>
            <a:ext cx="7696381" cy="2173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 observed in the data due to the fields ‘Loan Status’, ‘undisbursed amount’: </a:t>
            </a:r>
            <a:endParaRPr/>
          </a:p>
        </p:txBody>
      </p:sp>
      <p:pic>
        <p:nvPicPr>
          <p:cNvPr descr="Graphical user interface, text, application&#10;&#10;Description automatically generated" id="284" name="Google Shape;2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0322" y="58647"/>
            <a:ext cx="2808654" cy="3372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85" name="Google Shape;2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527" y="1952839"/>
            <a:ext cx="5451627" cy="1580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286" name="Google Shape;2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8675" y="3429000"/>
            <a:ext cx="4680742" cy="330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6"/>
          <p:cNvSpPr txBox="1"/>
          <p:nvPr/>
        </p:nvSpPr>
        <p:spPr>
          <a:xfrm>
            <a:off x="649224" y="4163237"/>
            <a:ext cx="58799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possible bias, explored model excluding top 3 features. Resulting model is just as good as random guessing.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548041" y="49157"/>
            <a:ext cx="10772775" cy="844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- evidence</a:t>
            </a:r>
            <a:endParaRPr/>
          </a:p>
        </p:txBody>
      </p:sp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567091" y="893928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References: 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https://data.onlineathens.com/paycheck-protection-program-loans/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https://www.cnn.com/projects/ppp-business-loans/states/ga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https://opendata.atlantaregional.com/datasets/ppp-loans-georgia-1/explore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https://www.sba.gov/sites/default/files/2021-03/BorrowerApplication2483ARPrevisions%20%28final%203-18-21%29-508.pdf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https://www.sba.gov/sites/default/files/2020-07/PPP%20Results%20-%20Sunday%20FINAL.pdf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https://www.womply.com/blog/are-ppp-loans-public-information-what-data-is-available/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https://www.bizjournals.com/atlanta/news/feature/on-leadership/2021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https://www.forbes.com/advisor/business-loans/how-many-jobs-were-saved-because-of-ppp-loans/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https://www.justice.gov/archives/oip/foia-guide-2004-edition-exemption-4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https://projects.propublica.org/coronavirus/bailouts/faq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/>
              </a:rPr>
              <a:t>https://www.forbes.com/sites/brockblake/2021/04/06/why-ppp-loan-applications-are-getting-stuck-and-how-to-keep-yours-moving/?sh=2e86468e4872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/>
              </a:rPr>
              <a:t>https://data.onlineathens.com/paycheck-protection-program-loans/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/>
          <p:nvPr>
            <p:ph idx="1" type="body"/>
          </p:nvPr>
        </p:nvSpPr>
        <p:spPr>
          <a:xfrm>
            <a:off x="526530" y="1545907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Majority of applications from removed dataset are: </a:t>
            </a:r>
            <a:endParaRPr/>
          </a:p>
          <a:p>
            <a:pPr indent="-12954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Solo proprietorship (no. of jobs retained =1)</a:t>
            </a:r>
            <a:endParaRPr/>
          </a:p>
          <a:p>
            <a:pPr indent="-12954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Barber shops &amp; salons from other services industry</a:t>
            </a:r>
            <a:endParaRPr/>
          </a:p>
          <a:p>
            <a:pPr indent="-12954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Fraudulent lender activity by Prestamos CDFI LLC</a:t>
            </a:r>
            <a:endParaRPr/>
          </a:p>
          <a:p>
            <a:pPr indent="-12954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Insufficient documentation by applicants</a:t>
            </a:r>
            <a:endParaRPr/>
          </a:p>
          <a:p>
            <a:pPr indent="-12954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Applicants withdrawing or canceling </a:t>
            </a:r>
            <a:endParaRPr/>
          </a:p>
          <a:p>
            <a:pPr indent="-12954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Fraudulent activity by applicants (requesting loans when not in need or incorrect details)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954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Considering additional important demographic information from the PPP application form could help us uncover better insights.</a:t>
            </a:r>
            <a:endParaRPr/>
          </a:p>
          <a:p>
            <a:pPr indent="-12954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gender, ethnicity etc.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676656" y="655093"/>
            <a:ext cx="46391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12042" y="451766"/>
            <a:ext cx="10242645" cy="64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Contents: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719137" y="1151871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  <a:p>
            <a:pPr indent="-1143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build: </a:t>
            </a:r>
            <a:endParaRPr/>
          </a:p>
          <a:p>
            <a:pPr indent="-285749" lvl="3" marL="56007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  <a:p>
            <a:pPr indent="-285749" lvl="3" marL="56007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/>
          </a:p>
          <a:p>
            <a:pPr indent="-285749" lvl="3" marL="56007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i="0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/>
          </a:p>
          <a:p>
            <a:pPr indent="-342900" lvl="1" marL="347472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-342900" lvl="1" marL="347472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394379" y="324424"/>
            <a:ext cx="10058400" cy="799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/>
          </a:p>
        </p:txBody>
      </p:sp>
      <p:grpSp>
        <p:nvGrpSpPr>
          <p:cNvPr id="103" name="Google Shape;103;p3"/>
          <p:cNvGrpSpPr/>
          <p:nvPr/>
        </p:nvGrpSpPr>
        <p:grpSpPr>
          <a:xfrm>
            <a:off x="3108771" y="4531758"/>
            <a:ext cx="5289477" cy="1169051"/>
            <a:chOff x="379219" y="109883"/>
            <a:chExt cx="5289477" cy="1169051"/>
          </a:xfrm>
        </p:grpSpPr>
        <p:sp>
          <p:nvSpPr>
            <p:cNvPr id="104" name="Google Shape;104;p3"/>
            <p:cNvSpPr/>
            <p:nvPr/>
          </p:nvSpPr>
          <p:spPr>
            <a:xfrm>
              <a:off x="700679" y="109883"/>
              <a:ext cx="526025" cy="5260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79219" y="811356"/>
              <a:ext cx="1168945" cy="467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379219" y="811356"/>
              <a:ext cx="1168945" cy="467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Exploratory data analysis</a:t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2048317" y="138683"/>
              <a:ext cx="520822" cy="5260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752729" y="811356"/>
              <a:ext cx="1168945" cy="467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1752729" y="811356"/>
              <a:ext cx="1168945" cy="467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build &amp; validation</a:t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447700" y="116706"/>
              <a:ext cx="526025" cy="52602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126240" y="811356"/>
              <a:ext cx="1168945" cy="467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3126240" y="811356"/>
              <a:ext cx="1168945" cy="467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Further analysis </a:t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821211" y="109883"/>
              <a:ext cx="526025" cy="52602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499751" y="811356"/>
              <a:ext cx="1168945" cy="467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4499751" y="811356"/>
              <a:ext cx="1168945" cy="467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Scope of enhancement</a:t>
              </a:r>
              <a:endParaRPr/>
            </a:p>
          </p:txBody>
        </p:sp>
      </p:grpSp>
      <p:sp>
        <p:nvSpPr>
          <p:cNvPr id="116" name="Google Shape;116;p3"/>
          <p:cNvSpPr txBox="1"/>
          <p:nvPr/>
        </p:nvSpPr>
        <p:spPr>
          <a:xfrm>
            <a:off x="394378" y="1123572"/>
            <a:ext cx="11274457" cy="3826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U.S. Small Business Administration: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United States government agency that provides support to entrepreneurs and small businesses.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Paycheck protection program: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SBA-backed loan that helps businesses keep their workforce employed during the COVID-19 crisis.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Periodical release of data by SBA on 11.5 million approved applications, of which some applications were later on removed from the database.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r>
              <a:rPr b="0" i="0" lang="en-US" sz="18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data analysis, develop an understanding of why these loans might have been removed. 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6271338" y="2224585"/>
            <a:ext cx="5349921" cy="175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Consolidated Appropriations Act, 2021 (CAA) extended the Paycheck Protection Program (PPP) through 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March 31, 2021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However, the PPP funds have been exhausted, meaning the PPP program is no longer available as of May 31, 2021.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amount of funds made available in the third round totaled $284 billion. Maximum loans of $10 million were available to first-draw borrowers, and loans up to $2 million were offered to second-draw, small business owners.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48457" y="5844405"/>
            <a:ext cx="11163868" cy="70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</a:t>
            </a: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https://www.investopedia.com/your-guide-to-the-paycheck-protection-program-ppp-and-how-to-apply-4802195#:~:text=Round%20three%20funding%20of%20%24284,rounds%20of%20PPP%20loan%20funding</a:t>
            </a: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F6A22F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hart, line chart&#10;&#10;Description automatically generated"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745" y="1680302"/>
            <a:ext cx="5135918" cy="398033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24" name="Google Shape;124;p4"/>
          <p:cNvSpPr txBox="1"/>
          <p:nvPr/>
        </p:nvSpPr>
        <p:spPr>
          <a:xfrm>
            <a:off x="648457" y="274032"/>
            <a:ext cx="96216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Loan approval date vs no. of applications (Time series graph)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scatter chart&#10;&#10;Description automatically generated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5287" t="0"/>
          <a:stretch/>
        </p:blipFill>
        <p:spPr>
          <a:xfrm>
            <a:off x="1348869" y="1659200"/>
            <a:ext cx="4212113" cy="344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7838" t="0"/>
          <a:stretch/>
        </p:blipFill>
        <p:spPr>
          <a:xfrm>
            <a:off x="6001377" y="1604180"/>
            <a:ext cx="4189087" cy="3522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498143" y="5147847"/>
            <a:ext cx="1100646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13132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3131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Georgia loans of $14.4 billion as of June 27 — represent about 55% of the 278,000 active small businesses in the state, according to the National Federation of Independent Business.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13132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3131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18,300 companies in the state received loans of between $150,000 and $10 million, and another 139,000 state-based businesses obtained loans of less than $150,000, according to the SBA.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13132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rgbClr val="3131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loans helped companies retain more than 800,000 jobs.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675564" y="293427"/>
            <a:ext cx="94510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Plots: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Jobs retained vs loan amount requested – Full data &amp; removed data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&#10;&#10;Description automatically generated" id="138" name="Google Shape;138;p6"/>
          <p:cNvPicPr preferRelativeResize="0"/>
          <p:nvPr/>
        </p:nvPicPr>
        <p:blipFill rotWithShape="1">
          <a:blip r:embed="rId3">
            <a:alphaModFix/>
          </a:blip>
          <a:srcRect b="8349" l="0" r="20510" t="1"/>
          <a:stretch/>
        </p:blipFill>
        <p:spPr>
          <a:xfrm>
            <a:off x="-14989" y="-44971"/>
            <a:ext cx="6968240" cy="6329765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7218247" y="1161929"/>
            <a:ext cx="4225418" cy="2300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8D9F"/>
              </a:buClr>
              <a:buSzPts val="153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Counties in Georgia with highest number of applications: Fulton, Dekalb, Gwinnett, Clayton, Cherokee, Cobb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28D9F"/>
              </a:buClr>
              <a:buSzPts val="153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Counties characterized by many small businesses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28D9F"/>
              </a:buClr>
              <a:buSzPts val="153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no. of PPP applications from these counties as affected by COVID19</a:t>
            </a:r>
            <a:endParaRPr/>
          </a:p>
          <a:p>
            <a:pPr indent="97155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28D9F"/>
              </a:buClr>
              <a:buSzPts val="153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6"/>
          <p:cNvCxnSpPr/>
          <p:nvPr/>
        </p:nvCxnSpPr>
        <p:spPr>
          <a:xfrm>
            <a:off x="1464546" y="1705723"/>
            <a:ext cx="346439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" name="Google Shape;141;p6"/>
          <p:cNvSpPr txBox="1"/>
          <p:nvPr/>
        </p:nvSpPr>
        <p:spPr>
          <a:xfrm>
            <a:off x="4940584" y="1573997"/>
            <a:ext cx="1600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FULTON</a:t>
            </a:r>
            <a:endParaRPr/>
          </a:p>
        </p:txBody>
      </p:sp>
      <p:cxnSp>
        <p:nvCxnSpPr>
          <p:cNvPr id="142" name="Google Shape;142;p6"/>
          <p:cNvCxnSpPr/>
          <p:nvPr/>
        </p:nvCxnSpPr>
        <p:spPr>
          <a:xfrm>
            <a:off x="1833183" y="1431500"/>
            <a:ext cx="4096753" cy="21656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6"/>
          <p:cNvSpPr txBox="1"/>
          <p:nvPr/>
        </p:nvSpPr>
        <p:spPr>
          <a:xfrm>
            <a:off x="5782981" y="1111375"/>
            <a:ext cx="20614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GWINNETT</a:t>
            </a:r>
            <a:endParaRPr/>
          </a:p>
        </p:txBody>
      </p:sp>
      <p:cxnSp>
        <p:nvCxnSpPr>
          <p:cNvPr id="144" name="Google Shape;144;p6"/>
          <p:cNvCxnSpPr/>
          <p:nvPr/>
        </p:nvCxnSpPr>
        <p:spPr>
          <a:xfrm>
            <a:off x="1980137" y="1133599"/>
            <a:ext cx="4628751" cy="270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6"/>
          <p:cNvSpPr txBox="1"/>
          <p:nvPr/>
        </p:nvSpPr>
        <p:spPr>
          <a:xfrm>
            <a:off x="5941584" y="1465140"/>
            <a:ext cx="20614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DELKAB</a:t>
            </a:r>
            <a:endParaRPr/>
          </a:p>
        </p:txBody>
      </p:sp>
      <p:cxnSp>
        <p:nvCxnSpPr>
          <p:cNvPr id="146" name="Google Shape;146;p6"/>
          <p:cNvCxnSpPr/>
          <p:nvPr/>
        </p:nvCxnSpPr>
        <p:spPr>
          <a:xfrm>
            <a:off x="1671403" y="1834472"/>
            <a:ext cx="3949908" cy="42904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6"/>
          <p:cNvSpPr txBox="1"/>
          <p:nvPr/>
        </p:nvSpPr>
        <p:spPr>
          <a:xfrm>
            <a:off x="5702300" y="2203804"/>
            <a:ext cx="12509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CLAYTON</a:t>
            </a:r>
            <a:endParaRPr/>
          </a:p>
        </p:txBody>
      </p:sp>
      <p:cxnSp>
        <p:nvCxnSpPr>
          <p:cNvPr id="148" name="Google Shape;148;p6"/>
          <p:cNvCxnSpPr/>
          <p:nvPr/>
        </p:nvCxnSpPr>
        <p:spPr>
          <a:xfrm flipH="1" rot="10800000">
            <a:off x="1164341" y="984771"/>
            <a:ext cx="3994150" cy="59998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6"/>
          <p:cNvSpPr txBox="1"/>
          <p:nvPr/>
        </p:nvSpPr>
        <p:spPr>
          <a:xfrm>
            <a:off x="5257800" y="850900"/>
            <a:ext cx="1447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COBB</a:t>
            </a:r>
            <a:endParaRPr/>
          </a:p>
        </p:txBody>
      </p:sp>
      <p:cxnSp>
        <p:nvCxnSpPr>
          <p:cNvPr id="150" name="Google Shape;150;p6"/>
          <p:cNvCxnSpPr/>
          <p:nvPr/>
        </p:nvCxnSpPr>
        <p:spPr>
          <a:xfrm>
            <a:off x="1393350" y="1144299"/>
            <a:ext cx="4086700" cy="154107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p6"/>
          <p:cNvSpPr txBox="1"/>
          <p:nvPr/>
        </p:nvSpPr>
        <p:spPr>
          <a:xfrm>
            <a:off x="5605034" y="2679435"/>
            <a:ext cx="12683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CHEROKEE</a:t>
            </a:r>
            <a:endParaRPr/>
          </a:p>
        </p:txBody>
      </p:sp>
      <p:pic>
        <p:nvPicPr>
          <p:cNvPr descr="Map&#10;&#10;Description automatically generated" id="152" name="Google Shape;1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8247" y="3119911"/>
            <a:ext cx="4388163" cy="322769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7192370" y="218364"/>
            <a:ext cx="46197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Georgia: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Counties with most applications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Historically Underutilized Business zones in pink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&#10;&#10;Description automatically generated"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160" y="1955434"/>
            <a:ext cx="7164893" cy="207781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484495" y="339061"/>
            <a:ext cx="108497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breakdown w.r.t Loan status: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6720840" y="0"/>
            <a:ext cx="5471160" cy="6858000"/>
          </a:xfrm>
          <a:prstGeom prst="rect">
            <a:avLst/>
          </a:prstGeom>
          <a:solidFill>
            <a:srgbClr val="D8D8D8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6794604" y="200993"/>
            <a:ext cx="5274566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on industry type vs number of applications</a:t>
            </a:r>
            <a:endParaRPr/>
          </a:p>
        </p:txBody>
      </p:sp>
      <p:pic>
        <p:nvPicPr>
          <p:cNvPr descr="Chart&#10;&#10;Description automatically generated"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22871" t="0"/>
          <a:stretch/>
        </p:blipFill>
        <p:spPr>
          <a:xfrm>
            <a:off x="73764" y="47767"/>
            <a:ext cx="6598010" cy="67624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8"/>
          <p:cNvGrpSpPr/>
          <p:nvPr/>
        </p:nvGrpSpPr>
        <p:grpSpPr>
          <a:xfrm>
            <a:off x="7197213" y="2013684"/>
            <a:ext cx="4345858" cy="3860722"/>
            <a:chOff x="0" y="2004"/>
            <a:chExt cx="4345858" cy="3860722"/>
          </a:xfrm>
        </p:grpSpPr>
        <p:sp>
          <p:nvSpPr>
            <p:cNvPr id="168" name="Google Shape;168;p8"/>
            <p:cNvSpPr/>
            <p:nvPr/>
          </p:nvSpPr>
          <p:spPr>
            <a:xfrm>
              <a:off x="0" y="2004"/>
              <a:ext cx="4345858" cy="1123678"/>
            </a:xfrm>
            <a:prstGeom prst="roundRect">
              <a:avLst>
                <a:gd fmla="val 10000" name="adj"/>
              </a:avLst>
            </a:prstGeom>
            <a:solidFill>
              <a:srgbClr val="D1D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39912" y="254832"/>
              <a:ext cx="618627" cy="61802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1298453" y="2004"/>
              <a:ext cx="2927384" cy="11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 txBox="1"/>
            <p:nvPr/>
          </p:nvSpPr>
          <p:spPr>
            <a:xfrm>
              <a:off x="1298453" y="2004"/>
              <a:ext cx="2927384" cy="11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025" lIns="119025" spcFirstLastPara="1" rIns="119025" wrap="square" tIns="119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set: 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Applications removed from database: </a:t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0" y="1369977"/>
              <a:ext cx="4345858" cy="1123678"/>
            </a:xfrm>
            <a:prstGeom prst="roundRect">
              <a:avLst>
                <a:gd fmla="val 10000" name="adj"/>
              </a:avLst>
            </a:prstGeom>
            <a:solidFill>
              <a:srgbClr val="D1D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326265" y="1629628"/>
              <a:ext cx="618627" cy="61802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1298453" y="1369977"/>
              <a:ext cx="2927384" cy="11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1298453" y="1369977"/>
              <a:ext cx="2927384" cy="11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025" lIns="119025" spcFirstLastPara="1" rIns="119025" wrap="square" tIns="119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Plot: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Industry vs no. of applications </a:t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0" y="2737949"/>
              <a:ext cx="4345858" cy="1123678"/>
            </a:xfrm>
            <a:prstGeom prst="roundRect">
              <a:avLst>
                <a:gd fmla="val 10000" name="adj"/>
              </a:avLst>
            </a:prstGeom>
            <a:solidFill>
              <a:srgbClr val="D1D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40245" y="2990777"/>
              <a:ext cx="618627" cy="61802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299117" y="2737949"/>
              <a:ext cx="2927384" cy="11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1299117" y="2737949"/>
              <a:ext cx="2927384" cy="1124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9025" lIns="119025" spcFirstLastPara="1" rIns="119025" wrap="square" tIns="119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Observation: </a:t>
              </a: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Highest number of applications filed from the industry ‘Other services’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5990"/>
            <a:ext cx="12192000" cy="567201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3091721" y="3083189"/>
            <a:ext cx="6198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376990" y="263889"/>
            <a:ext cx="85008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on industry type (continued):</a:t>
            </a:r>
            <a:endParaRPr/>
          </a:p>
        </p:txBody>
      </p:sp>
      <p:grpSp>
        <p:nvGrpSpPr>
          <p:cNvPr id="188" name="Google Shape;188;p9"/>
          <p:cNvGrpSpPr/>
          <p:nvPr/>
        </p:nvGrpSpPr>
        <p:grpSpPr>
          <a:xfrm>
            <a:off x="5616903" y="1679753"/>
            <a:ext cx="4345839" cy="1995558"/>
            <a:chOff x="9" y="934586"/>
            <a:chExt cx="4345839" cy="1995558"/>
          </a:xfrm>
        </p:grpSpPr>
        <p:sp>
          <p:nvSpPr>
            <p:cNvPr id="189" name="Google Shape;189;p9"/>
            <p:cNvSpPr/>
            <p:nvPr/>
          </p:nvSpPr>
          <p:spPr>
            <a:xfrm>
              <a:off x="252975" y="934586"/>
              <a:ext cx="791332" cy="791332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D1D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21620" y="1103230"/>
              <a:ext cx="454042" cy="45404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9" y="1972398"/>
              <a:ext cx="1297265" cy="957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 txBox="1"/>
            <p:nvPr/>
          </p:nvSpPr>
          <p:spPr>
            <a:xfrm>
              <a:off x="9" y="1972398"/>
              <a:ext cx="1297265" cy="957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lang="en-US" sz="1800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set: </a:t>
              </a:r>
              <a:r>
                <a:rPr lang="en-US" sz="1800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applications removed from database: </a:t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1777262" y="934586"/>
              <a:ext cx="791332" cy="791332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D1D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1945907" y="1103230"/>
              <a:ext cx="454042" cy="45404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1524296" y="1972398"/>
              <a:ext cx="1297265" cy="957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 txBox="1"/>
            <p:nvPr/>
          </p:nvSpPr>
          <p:spPr>
            <a:xfrm>
              <a:off x="1524296" y="1972398"/>
              <a:ext cx="1297265" cy="957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lang="en-US" sz="1800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Plot:</a:t>
              </a:r>
              <a:r>
                <a:rPr lang="en-US" sz="1800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industry vs no. of applications </a:t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3301550" y="934586"/>
              <a:ext cx="791332" cy="791332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D1D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3470194" y="1103230"/>
              <a:ext cx="454042" cy="45404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048583" y="1972398"/>
              <a:ext cx="1297265" cy="957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 txBox="1"/>
            <p:nvPr/>
          </p:nvSpPr>
          <p:spPr>
            <a:xfrm>
              <a:off x="3048583" y="1972398"/>
              <a:ext cx="1297265" cy="957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lang="en-US" sz="1800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Observation: </a:t>
              </a:r>
              <a:r>
                <a:rPr lang="en-US" sz="1800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highest number of applications filed from salons and barber shops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2022-03-03T19:12:58Z</dcterms:created>
  <dc:creator>Sai Jayasree Karthik Nandula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