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c6f73a04f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c6f73a04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645f1045b0_0_27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645f1045b0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c6f73a04f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c6f73a04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c6f73a04f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c6f73a04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linkedin.com/in/manimaran-p/" TargetMode="External"/><Relationship Id="rId4" Type="http://schemas.openxmlformats.org/officeDocument/2006/relationships/hyperlink" Target="https://github.com/mani2106/" TargetMode="External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47493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HDFC ML Hiring Challenge - Sep ‘19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9641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Problem solving approach By Manimaran P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2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Thanks!</a:t>
            </a:r>
            <a:endParaRPr sz="3000"/>
          </a:p>
        </p:txBody>
      </p:sp>
      <p:sp>
        <p:nvSpPr>
          <p:cNvPr id="331" name="Google Shape;331;p22"/>
          <p:cNvSpPr txBox="1"/>
          <p:nvPr>
            <p:ph idx="1" type="body"/>
          </p:nvPr>
        </p:nvSpPr>
        <p:spPr>
          <a:xfrm>
            <a:off x="641600" y="21885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Manimaran P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LinkedIn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Github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manimaran_p@outlook.com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</p:txBody>
      </p:sp>
      <p:pic>
        <p:nvPicPr>
          <p:cNvPr descr="Black and white upward shot of Golden Gate Bridge" id="332" name="Google Shape;332;p22"/>
          <p:cNvPicPr preferRelativeResize="0"/>
          <p:nvPr/>
        </p:nvPicPr>
        <p:blipFill rotWithShape="1">
          <a:blip r:embed="rId5">
            <a:alphaModFix/>
          </a:blip>
          <a:srcRect b="0" l="19071" r="4853" t="9"/>
          <a:stretch/>
        </p:blipFill>
        <p:spPr>
          <a:xfrm>
            <a:off x="3274676" y="0"/>
            <a:ext cx="5869325" cy="514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latin typeface="Nunito"/>
                <a:ea typeface="Nunito"/>
                <a:cs typeface="Nunito"/>
                <a:sym typeface="Nunito"/>
              </a:rPr>
              <a:t>Modeling Approach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approach summary</a:t>
            </a:r>
            <a:endParaRPr/>
          </a:p>
        </p:txBody>
      </p:sp>
      <p:sp>
        <p:nvSpPr>
          <p:cNvPr id="289" name="Google Shape;289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are the steps of the modeling approach.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Dimensionality Reduction by Data Cleaning/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Model dat</a:t>
            </a:r>
            <a:r>
              <a:rPr lang="en"/>
              <a:t>a</a:t>
            </a:r>
            <a:r>
              <a:rPr lang="en"/>
              <a:t> with Decision Trees.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Since all the data has been anonymised it is hard to perform </a:t>
            </a:r>
            <a:r>
              <a:rPr b="1" lang="en"/>
              <a:t>meaningful, domain-specific feature engineering.</a:t>
            </a:r>
            <a:r>
              <a:rPr lang="en"/>
              <a:t> I have tried my best to keep this approach as simple as possible.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 have attached all the </a:t>
            </a:r>
            <a:r>
              <a:rPr b="1" lang="en"/>
              <a:t>model visualizations</a:t>
            </a:r>
            <a:r>
              <a:rPr lang="en"/>
              <a:t> and </a:t>
            </a:r>
            <a:r>
              <a:rPr b="1" lang="en"/>
              <a:t>notebooks</a:t>
            </a:r>
            <a:r>
              <a:rPr lang="en"/>
              <a:t> in the archive attached.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Notebooks were created using </a:t>
            </a:r>
            <a:r>
              <a:rPr b="1" lang="en"/>
              <a:t>Google Colab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Dimensionality Reduction</a:t>
            </a:r>
            <a:endParaRPr/>
          </a:p>
        </p:txBody>
      </p:sp>
      <p:sp>
        <p:nvSpPr>
          <p:cNvPr id="295" name="Google Shape;295;p16"/>
          <p:cNvSpPr txBox="1"/>
          <p:nvPr/>
        </p:nvSpPr>
        <p:spPr>
          <a:xfrm>
            <a:off x="1168375" y="1705550"/>
            <a:ext cx="7165800" cy="25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 thought instead of feature engineering, feature selection would be the right approach considering the dimensionality of the dataset. My approach for this phase is summarized below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Remove features with high % of NaN values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Remove features with single unique value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Remove Highly correlated features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Use Light GBM Model to identify zero importance features and remove them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These steps helped me identify over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1718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features that we can ignore.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All the steps are detailed in the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EDA notebook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attached with the archive.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>
            <p:ph type="title"/>
          </p:nvPr>
        </p:nvSpPr>
        <p:spPr>
          <a:xfrm>
            <a:off x="1303800" y="598575"/>
            <a:ext cx="4779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Modeling</a:t>
            </a:r>
            <a:endParaRPr/>
          </a:p>
        </p:txBody>
      </p:sp>
      <p:sp>
        <p:nvSpPr>
          <p:cNvPr id="301" name="Google Shape;301;p17"/>
          <p:cNvSpPr txBox="1"/>
          <p:nvPr>
            <p:ph idx="1" type="body"/>
          </p:nvPr>
        </p:nvSpPr>
        <p:spPr>
          <a:xfrm>
            <a:off x="1303800" y="1960500"/>
            <a:ext cx="64047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Since, Decision tree are one of the most </a:t>
            </a:r>
            <a:r>
              <a:rPr b="1" lang="en" sz="1400"/>
              <a:t>simple</a:t>
            </a:r>
            <a:r>
              <a:rPr lang="en" sz="1400"/>
              <a:t> and </a:t>
            </a:r>
            <a:r>
              <a:rPr b="1" lang="en" sz="1400"/>
              <a:t>interpretable</a:t>
            </a:r>
            <a:r>
              <a:rPr lang="en" sz="1400"/>
              <a:t> way of machine learning, I decided to use them to model the data.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I made </a:t>
            </a:r>
            <a:r>
              <a:rPr b="1" lang="en" sz="1400"/>
              <a:t>5</a:t>
            </a:r>
            <a:r>
              <a:rPr lang="en" sz="1400"/>
              <a:t> </a:t>
            </a:r>
            <a:r>
              <a:rPr b="1" lang="en" sz="1400"/>
              <a:t>split Stratified k-Fold </a:t>
            </a:r>
            <a:r>
              <a:rPr lang="en" sz="1400"/>
              <a:t>cross validation with </a:t>
            </a:r>
            <a:r>
              <a:rPr b="1" lang="en" sz="1400"/>
              <a:t>weighted f1-score </a:t>
            </a:r>
            <a:r>
              <a:rPr lang="en" sz="1400"/>
              <a:t>and built the Decision Tree models.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Without any </a:t>
            </a:r>
            <a:r>
              <a:rPr b="1" lang="en" sz="1400"/>
              <a:t>model tuning</a:t>
            </a:r>
            <a:r>
              <a:rPr lang="en" sz="1400"/>
              <a:t> and </a:t>
            </a:r>
            <a:r>
              <a:rPr b="1" lang="en" sz="1400"/>
              <a:t>feature engineering, </a:t>
            </a:r>
            <a:r>
              <a:rPr lang="en" sz="1400"/>
              <a:t>My best model’s score was </a:t>
            </a:r>
            <a:r>
              <a:rPr b="1" lang="en" sz="1400"/>
              <a:t>84.89867.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The Scores can be reproduced with the </a:t>
            </a:r>
            <a:r>
              <a:rPr b="1" lang="en" sz="1400"/>
              <a:t>modeling notebook </a:t>
            </a:r>
            <a:r>
              <a:rPr lang="en" sz="1400"/>
              <a:t>attached.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type="title"/>
          </p:nvPr>
        </p:nvSpPr>
        <p:spPr>
          <a:xfrm>
            <a:off x="311700" y="1249225"/>
            <a:ext cx="8520600" cy="18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5%</a:t>
            </a:r>
            <a:endParaRPr/>
          </a:p>
        </p:txBody>
      </p:sp>
      <p:sp>
        <p:nvSpPr>
          <p:cNvPr id="307" name="Google Shape;307;p18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My Solution made to the top 5% without much tuning and ensembling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latin typeface="Nunito"/>
                <a:ea typeface="Nunito"/>
                <a:cs typeface="Nunito"/>
                <a:sym typeface="Nunito"/>
              </a:rPr>
              <a:t>How does my model / modeling approach help banks.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0"/>
          <p:cNvSpPr txBox="1"/>
          <p:nvPr>
            <p:ph type="title"/>
          </p:nvPr>
        </p:nvSpPr>
        <p:spPr>
          <a:xfrm>
            <a:off x="1303800" y="598575"/>
            <a:ext cx="6525600" cy="10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 for Simplicity</a:t>
            </a:r>
            <a:endParaRPr/>
          </a:p>
        </p:txBody>
      </p:sp>
      <p:sp>
        <p:nvSpPr>
          <p:cNvPr id="318" name="Google Shape;318;p20"/>
          <p:cNvSpPr txBox="1"/>
          <p:nvPr>
            <p:ph idx="1" type="subTitle"/>
          </p:nvPr>
        </p:nvSpPr>
        <p:spPr>
          <a:xfrm>
            <a:off x="1303800" y="1722575"/>
            <a:ext cx="6673200" cy="23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behaviors can be hard to understand so it is important to have a </a:t>
            </a:r>
            <a:r>
              <a:rPr b="1" lang="en"/>
              <a:t>simple</a:t>
            </a:r>
            <a:r>
              <a:rPr lang="en"/>
              <a:t> approach towards modeling the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will help banks to model their data with transparency and </a:t>
            </a:r>
            <a:r>
              <a:rPr b="1" lang="en"/>
              <a:t>comply </a:t>
            </a:r>
            <a:r>
              <a:rPr lang="en"/>
              <a:t>with</a:t>
            </a:r>
            <a:r>
              <a:rPr b="1" lang="en"/>
              <a:t> regulatory checks</a:t>
            </a:r>
            <a:r>
              <a:rPr lang="en"/>
              <a:t> when needed. Regulations some times will expect banks to be transparent on how and what they do with customer data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1"/>
          <p:cNvSpPr txBox="1"/>
          <p:nvPr>
            <p:ph idx="4294967295" type="title"/>
          </p:nvPr>
        </p:nvSpPr>
        <p:spPr>
          <a:xfrm>
            <a:off x="773700" y="1663450"/>
            <a:ext cx="7596600" cy="7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“S</a:t>
            </a:r>
            <a:r>
              <a:rPr lang="en">
                <a:solidFill>
                  <a:schemeClr val="lt2"/>
                </a:solidFill>
              </a:rPr>
              <a:t>implicity is the ultimate sophistication</a:t>
            </a:r>
            <a:r>
              <a:rPr lang="en">
                <a:solidFill>
                  <a:schemeClr val="lt2"/>
                </a:solidFill>
              </a:rPr>
              <a:t>”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324" name="Google Shape;324;p21"/>
          <p:cNvCxnSpPr/>
          <p:nvPr/>
        </p:nvCxnSpPr>
        <p:spPr>
          <a:xfrm>
            <a:off x="4295550" y="2693400"/>
            <a:ext cx="55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5" name="Google Shape;325;p21"/>
          <p:cNvSpPr txBox="1"/>
          <p:nvPr>
            <p:ph idx="4294967295" type="body"/>
          </p:nvPr>
        </p:nvSpPr>
        <p:spPr>
          <a:xfrm>
            <a:off x="773700" y="2961650"/>
            <a:ext cx="7596600" cy="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/>
              <a:t>Leonardo da Vinci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