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60" r:id="rId3"/>
    <p:sldId id="259" r:id="rId4"/>
    <p:sldId id="261" r:id="rId5"/>
    <p:sldId id="258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5DC68-394A-4AF3-91EA-734613C1D48F}">
          <p14:sldIdLst/>
        </p14:section>
        <p14:section name="Default Section" id="{EA5F5A74-3102-4BB7-B77E-8C0421EAAF2E}">
          <p14:sldIdLst>
            <p14:sldId id="257"/>
            <p14:sldId id="260"/>
            <p14:sldId id="259"/>
            <p14:sldId id="261"/>
            <p14:sldId id="258"/>
            <p14:sldId id="270"/>
            <p14:sldId id="272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Untitled Section" id="{F8A4C3AC-4F37-4ECB-AD16-BA9445A4D38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6C9A4-F9F5-4A97-A266-72BE8AA413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5E9D6-CC3E-4043-8977-09F410916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4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6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2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44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8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56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0B60C6-EBFA-409B-A563-8900E30ED9B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F12A3F-35D5-4428-A17E-4253C917261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E9FE-FED8-4D4B-8595-18E31CD57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Stock Data Analysis</a:t>
            </a:r>
            <a:br>
              <a:rPr lang="en-GB" dirty="0"/>
            </a:br>
            <a:r>
              <a:rPr lang="en-GB" dirty="0"/>
              <a:t>(Power BI)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1EC3-55E9-47C9-A48E-DC8C3FDDA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Identify the various factors to find the trend analysis in the Stock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71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GB" dirty="0"/>
              <a:t>Analysis in Power Query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55E5D-9EAA-211B-33B8-65740DC2DCA5}"/>
              </a:ext>
            </a:extLst>
          </p:cNvPr>
          <p:cNvSpPr txBox="1">
            <a:spLocks/>
          </p:cNvSpPr>
          <p:nvPr/>
        </p:nvSpPr>
        <p:spPr>
          <a:xfrm>
            <a:off x="1120381" y="1351722"/>
            <a:ext cx="9720073" cy="25272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Calculating average gain and loss in Close Price for last 14 days 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CC136-6BCA-EAA3-5065-364E56E8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1" y="2281522"/>
            <a:ext cx="9334980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2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GB" dirty="0"/>
              <a:t>Analysis in Power Query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55E5D-9EAA-211B-33B8-65740DC2DCA5}"/>
              </a:ext>
            </a:extLst>
          </p:cNvPr>
          <p:cNvSpPr txBox="1">
            <a:spLocks/>
          </p:cNvSpPr>
          <p:nvPr/>
        </p:nvSpPr>
        <p:spPr>
          <a:xfrm>
            <a:off x="1120381" y="1351722"/>
            <a:ext cx="9720073" cy="25272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Calculating average gain and loss in Close Price for last 14 days 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77948-2C27-7CC5-ACD1-612920B2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1" y="2419298"/>
            <a:ext cx="9361531" cy="28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GB" dirty="0"/>
              <a:t>Analysis in Power Query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55E5D-9EAA-211B-33B8-65740DC2DCA5}"/>
              </a:ext>
            </a:extLst>
          </p:cNvPr>
          <p:cNvSpPr txBox="1">
            <a:spLocks/>
          </p:cNvSpPr>
          <p:nvPr/>
        </p:nvSpPr>
        <p:spPr>
          <a:xfrm>
            <a:off x="1120381" y="1351722"/>
            <a:ext cx="9720073" cy="25272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Calculating RS and RSI 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24D16-3177-16DD-8A2E-160CF899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1" y="3225050"/>
            <a:ext cx="6585288" cy="3175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D57B5-1B2A-E0D9-5D99-66713BF6F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7"/>
          <a:stretch/>
        </p:blipFill>
        <p:spPr>
          <a:xfrm>
            <a:off x="4886960" y="1182562"/>
            <a:ext cx="2818709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GB" dirty="0"/>
              <a:t>Analysis in Power Query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55E5D-9EAA-211B-33B8-65740DC2DCA5}"/>
              </a:ext>
            </a:extLst>
          </p:cNvPr>
          <p:cNvSpPr txBox="1">
            <a:spLocks/>
          </p:cNvSpPr>
          <p:nvPr/>
        </p:nvSpPr>
        <p:spPr>
          <a:xfrm>
            <a:off x="1120381" y="1351722"/>
            <a:ext cx="9720073" cy="25272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Calculating RS and RSI 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54C2-9B26-75DD-7F40-63CA1567A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7"/>
          <a:stretch/>
        </p:blipFill>
        <p:spPr>
          <a:xfrm>
            <a:off x="4886960" y="1182562"/>
            <a:ext cx="2818709" cy="168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34F28-6C73-7A0E-73D9-43D1CAF82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4" b="9929"/>
          <a:stretch/>
        </p:blipFill>
        <p:spPr>
          <a:xfrm>
            <a:off x="1024128" y="3792354"/>
            <a:ext cx="10997826" cy="11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7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GB" dirty="0"/>
              <a:t>Analysis in Power Query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55E5D-9EAA-211B-33B8-65740DC2DCA5}"/>
              </a:ext>
            </a:extLst>
          </p:cNvPr>
          <p:cNvSpPr txBox="1">
            <a:spLocks/>
          </p:cNvSpPr>
          <p:nvPr/>
        </p:nvSpPr>
        <p:spPr>
          <a:xfrm>
            <a:off x="1120381" y="1351722"/>
            <a:ext cx="9720073" cy="25272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Calculating Daily % change and Buy/Sell signals for EMA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7378B-473B-949E-09A9-3CBD1A37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1" y="1936890"/>
            <a:ext cx="7721997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7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GB" dirty="0"/>
              <a:t>Analysis in Power Query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55E5D-9EAA-211B-33B8-65740DC2DCA5}"/>
              </a:ext>
            </a:extLst>
          </p:cNvPr>
          <p:cNvSpPr txBox="1">
            <a:spLocks/>
          </p:cNvSpPr>
          <p:nvPr/>
        </p:nvSpPr>
        <p:spPr>
          <a:xfrm>
            <a:off x="1120381" y="1351722"/>
            <a:ext cx="9720073" cy="25272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Calculating Daily % change and Buy/Sell signals for EMA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450AA-4506-3007-4342-303A7B3A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1" y="2615350"/>
            <a:ext cx="10834196" cy="20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GB" dirty="0"/>
              <a:t>Analysis in Power Query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55E5D-9EAA-211B-33B8-65740DC2DCA5}"/>
              </a:ext>
            </a:extLst>
          </p:cNvPr>
          <p:cNvSpPr txBox="1">
            <a:spLocks/>
          </p:cNvSpPr>
          <p:nvPr/>
        </p:nvSpPr>
        <p:spPr>
          <a:xfrm>
            <a:off x="1120381" y="1351722"/>
            <a:ext cx="9720073" cy="25272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Append data for all 14 stocks in 1 sheet (Home – Append Queries as New)</a:t>
            </a:r>
          </a:p>
          <a:p>
            <a:pPr marL="0" indent="0">
              <a:buNone/>
            </a:pPr>
            <a:r>
              <a:rPr lang="en-GB" dirty="0"/>
              <a:t>Final sheet with all stocks- all stocks (will do visualization using this sheet)</a:t>
            </a:r>
          </a:p>
          <a:p>
            <a:pPr marL="0" indent="0">
              <a:buNone/>
            </a:pPr>
            <a:r>
              <a:rPr lang="en-GB" dirty="0"/>
              <a:t>Back to Power Bi ( close&amp; apply)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50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US" dirty="0"/>
              <a:t>V</a:t>
            </a:r>
            <a:r>
              <a:rPr lang="en-GB" dirty="0" err="1"/>
              <a:t>isualisation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3F410-6545-EA8D-F604-59A131D1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76" y="1188033"/>
            <a:ext cx="9092455" cy="55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8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US" dirty="0"/>
              <a:t>V</a:t>
            </a:r>
            <a:r>
              <a:rPr lang="en-GB" dirty="0" err="1"/>
              <a:t>isualisation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845E0-8BBA-376D-FD58-A87A53F3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924339"/>
            <a:ext cx="9515535" cy="55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0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US" dirty="0"/>
              <a:t>V</a:t>
            </a:r>
            <a:r>
              <a:rPr lang="en-GB" dirty="0" err="1"/>
              <a:t>isualisation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DCF50-32E7-A42D-2069-17BB0330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56" y="1040678"/>
            <a:ext cx="9314616" cy="52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2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5026-CF60-4BF3-BC41-49951BEB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4400" b="1" dirty="0"/>
              <a:t>Problem Statement for Stock Data Analysis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3D73-97A5-4286-948C-0360AB5E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Objective:</a:t>
            </a:r>
            <a:r>
              <a:rPr lang="en-US" sz="2800" dirty="0"/>
              <a:t> Perform a comprehensive analysis of the provided stock data to derive meaningful insights for decision-making and strategic planning.</a:t>
            </a:r>
          </a:p>
          <a:p>
            <a:r>
              <a:rPr lang="en-US" sz="2800" dirty="0"/>
              <a:t>Create a visual report (Power BI/Tableau) by using the data to get meaningful and essentials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512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US" dirty="0"/>
              <a:t>Descriptive Stats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B4F33-EE3F-204E-D2E4-EEC82857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18" y="1095254"/>
            <a:ext cx="9579082" cy="57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US" dirty="0"/>
              <a:t>Final REPORT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FBDCF-4018-CFCC-B117-191BC826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1" y="817500"/>
            <a:ext cx="10580731" cy="60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E469-28A2-4516-89FC-5B4423F4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771825"/>
            <a:ext cx="9720072" cy="1499616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2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9070-0E27-4602-8C09-90EB7797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Recommended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CE4E-A26A-4F5A-9515-7781C8C9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07" y="964096"/>
            <a:ext cx="10760765" cy="5744817"/>
          </a:xfrm>
        </p:spPr>
        <p:txBody>
          <a:bodyPr>
            <a:normAutofit/>
          </a:bodyPr>
          <a:lstStyle/>
          <a:p>
            <a:r>
              <a:rPr lang="en-US" b="1" dirty="0"/>
              <a:t>Descriptive Analysis:</a:t>
            </a:r>
            <a:endParaRPr lang="en-US" dirty="0"/>
          </a:p>
          <a:p>
            <a:r>
              <a:rPr lang="en-US" dirty="0"/>
              <a:t>Calculate summary statistics for the 'Open,' 'High,' 'Low,' 'Close,' columns, including mean, median, minimum, maximum, and standard deviation.</a:t>
            </a:r>
          </a:p>
          <a:p>
            <a:r>
              <a:rPr lang="en-US" dirty="0"/>
              <a:t>Explore the distribution of closing prices ('Close') over the given period.</a:t>
            </a:r>
          </a:p>
          <a:p>
            <a:r>
              <a:rPr lang="en-US" b="1" dirty="0"/>
              <a:t>Trend Identification:</a:t>
            </a:r>
            <a:endParaRPr lang="en-US" dirty="0"/>
          </a:p>
          <a:p>
            <a:r>
              <a:rPr lang="en-US" dirty="0"/>
              <a:t>Compute the Exponential Moving Average (EMA) for the closing prices over a selected period (e.g., 10 days).</a:t>
            </a:r>
          </a:p>
          <a:p>
            <a:r>
              <a:rPr lang="en-US" dirty="0"/>
              <a:t>Identify potential buy or sell signals based on the relationship between closing prices and the EMA.</a:t>
            </a:r>
          </a:p>
          <a:p>
            <a:r>
              <a:rPr lang="en-US" b="1" dirty="0"/>
              <a:t>Performance Metrics:</a:t>
            </a:r>
            <a:endParaRPr lang="en-US" dirty="0"/>
          </a:p>
          <a:p>
            <a:r>
              <a:rPr lang="en-US" dirty="0"/>
              <a:t>Calculate daily returns and assess the overall relative strength index (RSI) over the given time frame.</a:t>
            </a:r>
          </a:p>
          <a:p>
            <a:r>
              <a:rPr lang="en-US" dirty="0"/>
              <a:t>Evaluate the stock's performance in terms of daily price change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58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1336-38E6-4DD7-84F6-476002BE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554" y="69574"/>
            <a:ext cx="10018713" cy="69573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Data Overview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4D9153-7A85-4791-A779-0488CEDB0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6752" y="672681"/>
          <a:ext cx="10591800" cy="627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689">
                  <a:extLst>
                    <a:ext uri="{9D8B030D-6E8A-4147-A177-3AD203B41FA5}">
                      <a16:colId xmlns:a16="http://schemas.microsoft.com/office/drawing/2014/main" val="1530699951"/>
                    </a:ext>
                  </a:extLst>
                </a:gridCol>
                <a:gridCol w="1452589">
                  <a:extLst>
                    <a:ext uri="{9D8B030D-6E8A-4147-A177-3AD203B41FA5}">
                      <a16:colId xmlns:a16="http://schemas.microsoft.com/office/drawing/2014/main" val="1181914990"/>
                    </a:ext>
                  </a:extLst>
                </a:gridCol>
                <a:gridCol w="1452589">
                  <a:extLst>
                    <a:ext uri="{9D8B030D-6E8A-4147-A177-3AD203B41FA5}">
                      <a16:colId xmlns:a16="http://schemas.microsoft.com/office/drawing/2014/main" val="169494696"/>
                    </a:ext>
                  </a:extLst>
                </a:gridCol>
                <a:gridCol w="1452589">
                  <a:extLst>
                    <a:ext uri="{9D8B030D-6E8A-4147-A177-3AD203B41FA5}">
                      <a16:colId xmlns:a16="http://schemas.microsoft.com/office/drawing/2014/main" val="1458018782"/>
                    </a:ext>
                  </a:extLst>
                </a:gridCol>
                <a:gridCol w="1452589">
                  <a:extLst>
                    <a:ext uri="{9D8B030D-6E8A-4147-A177-3AD203B41FA5}">
                      <a16:colId xmlns:a16="http://schemas.microsoft.com/office/drawing/2014/main" val="620657502"/>
                    </a:ext>
                  </a:extLst>
                </a:gridCol>
                <a:gridCol w="1634166">
                  <a:extLst>
                    <a:ext uri="{9D8B030D-6E8A-4147-A177-3AD203B41FA5}">
                      <a16:colId xmlns:a16="http://schemas.microsoft.com/office/drawing/2014/main" val="3721602614"/>
                    </a:ext>
                  </a:extLst>
                </a:gridCol>
                <a:gridCol w="1452589">
                  <a:extLst>
                    <a:ext uri="{9D8B030D-6E8A-4147-A177-3AD203B41FA5}">
                      <a16:colId xmlns:a16="http://schemas.microsoft.com/office/drawing/2014/main" val="1538604422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date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open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close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volume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Name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519840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08-02-2013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15.07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15.12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14.63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14.75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8407500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3754432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14.89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15.01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14.46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8882000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584606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8126000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42420968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14.66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10259500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394210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31879900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4328943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14.61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15628000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608170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19-02-2013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14.56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14.08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11354400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6291641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20-02-2013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14725200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497986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21-02-2013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12.9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13.37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11922100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229577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22-02-2013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6071400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6953473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13.6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7186400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439807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13.14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13.42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12.7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9419000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0184235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7390500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791858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28-02-2013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13.63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6143600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533710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01-03-2013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13.37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13.32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13.61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7376800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8306063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04-03-2013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13.9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8174800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78819134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05-03-2013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13.71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7676100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132317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06-03-2013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14.52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13243200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0441705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07-03-2013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14.82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9125300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1370577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08-03-2013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10593700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582317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11-03-2013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15.15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15.13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6961800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5179803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12-03-2013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15.14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15.6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14.95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8999100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374705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13-03-2013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15.54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15.48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15.91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11380000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2353499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14-03-2013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15.98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16.36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15.93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16.25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8383300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AAL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701349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0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0511-CB58-4D51-BE70-0CBEFEB8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F9C0-B3C3-4756-8F68-51259C20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Date- The date activity is been recorded</a:t>
            </a:r>
          </a:p>
          <a:p>
            <a:r>
              <a:rPr lang="en-GB" dirty="0"/>
              <a:t>Open- Opening value of the stock</a:t>
            </a:r>
          </a:p>
          <a:p>
            <a:r>
              <a:rPr lang="en-GB" dirty="0"/>
              <a:t>High- High value(max price) of the Stock</a:t>
            </a:r>
          </a:p>
          <a:p>
            <a:r>
              <a:rPr lang="en-GB" dirty="0"/>
              <a:t>Low- Low value(</a:t>
            </a:r>
            <a:r>
              <a:rPr lang="en-GB" dirty="0" err="1"/>
              <a:t>low_price</a:t>
            </a:r>
            <a:r>
              <a:rPr lang="en-GB" dirty="0"/>
              <a:t>) of the stock</a:t>
            </a:r>
          </a:p>
          <a:p>
            <a:r>
              <a:rPr lang="en-GB" dirty="0"/>
              <a:t>Close- Closing value of the Stock</a:t>
            </a:r>
          </a:p>
          <a:p>
            <a:r>
              <a:rPr lang="en-GB" dirty="0"/>
              <a:t>Name- Stock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69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GB" dirty="0"/>
              <a:t>Analysis in Power Query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55E5D-9EAA-211B-33B8-65740DC2DCA5}"/>
              </a:ext>
            </a:extLst>
          </p:cNvPr>
          <p:cNvSpPr txBox="1">
            <a:spLocks/>
          </p:cNvSpPr>
          <p:nvPr/>
        </p:nvSpPr>
        <p:spPr>
          <a:xfrm>
            <a:off x="1120381" y="1351722"/>
            <a:ext cx="9720073" cy="174761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Imported all 14 stocks data to Power Query . (Date, Close Price, Name only)</a:t>
            </a:r>
          </a:p>
          <a:p>
            <a:r>
              <a:rPr lang="en-GB" dirty="0"/>
              <a:t> 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D897D-568D-1EC0-8411-A8BB2798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46" y="2053308"/>
            <a:ext cx="6604339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4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GB" dirty="0"/>
              <a:t>Analysis in Power Query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55E5D-9EAA-211B-33B8-65740DC2DCA5}"/>
              </a:ext>
            </a:extLst>
          </p:cNvPr>
          <p:cNvSpPr txBox="1">
            <a:spLocks/>
          </p:cNvSpPr>
          <p:nvPr/>
        </p:nvSpPr>
        <p:spPr>
          <a:xfrm>
            <a:off x="1120381" y="1351722"/>
            <a:ext cx="9720073" cy="134335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Adding an Index column  ( Add column --  Index Column -- From 0)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046ECF-94B3-FB71-85B1-37FBA1E4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7" y="2695073"/>
            <a:ext cx="8680896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7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GB" dirty="0"/>
              <a:t>Analysis in Power Query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55E5D-9EAA-211B-33B8-65740DC2DCA5}"/>
              </a:ext>
            </a:extLst>
          </p:cNvPr>
          <p:cNvSpPr txBox="1">
            <a:spLocks/>
          </p:cNvSpPr>
          <p:nvPr/>
        </p:nvSpPr>
        <p:spPr>
          <a:xfrm>
            <a:off x="1120381" y="1351722"/>
            <a:ext cx="9720073" cy="25272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SMA 10 – Simple Moving </a:t>
            </a:r>
            <a:r>
              <a:rPr lang="en-GB" dirty="0" err="1"/>
              <a:t>Avg</a:t>
            </a:r>
            <a:r>
              <a:rPr lang="en-GB" dirty="0"/>
              <a:t> of last 10 days</a:t>
            </a:r>
          </a:p>
          <a:p>
            <a:r>
              <a:rPr lang="en-GB" dirty="0"/>
              <a:t>EMA 10- Exponential Moving </a:t>
            </a:r>
            <a:r>
              <a:rPr lang="en-GB" dirty="0" err="1"/>
              <a:t>Avg</a:t>
            </a:r>
            <a:r>
              <a:rPr lang="en-GB" dirty="0"/>
              <a:t> of last 10 days 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86770-3EF2-C285-B646-F5D95F920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1" y="2519099"/>
            <a:ext cx="7157345" cy="26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7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C5017-354F-356A-F250-71D87229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66"/>
            <a:ext cx="9720072" cy="902473"/>
          </a:xfrm>
        </p:spPr>
        <p:txBody>
          <a:bodyPr/>
          <a:lstStyle/>
          <a:p>
            <a:pPr algn="ctr"/>
            <a:r>
              <a:rPr lang="en-GB" dirty="0"/>
              <a:t>Analysis in Power Query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55E5D-9EAA-211B-33B8-65740DC2DCA5}"/>
              </a:ext>
            </a:extLst>
          </p:cNvPr>
          <p:cNvSpPr txBox="1">
            <a:spLocks/>
          </p:cNvSpPr>
          <p:nvPr/>
        </p:nvSpPr>
        <p:spPr>
          <a:xfrm>
            <a:off x="1120381" y="1351722"/>
            <a:ext cx="9720073" cy="25272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EMA 10- Exponential Moving </a:t>
            </a:r>
            <a:r>
              <a:rPr lang="en-GB" dirty="0" err="1"/>
              <a:t>Avg</a:t>
            </a:r>
            <a:r>
              <a:rPr lang="en-GB" dirty="0"/>
              <a:t> of last 10 days 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6ECF6-7B09-54C9-DE04-79580003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21242"/>
            <a:ext cx="10753282" cy="2405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092725-6BB3-7431-674D-A402F32C0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1" y="1939847"/>
            <a:ext cx="6769448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59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628</Words>
  <Application>Microsoft Office PowerPoint</Application>
  <PresentationFormat>Widescreen</PresentationFormat>
  <Paragraphs>231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Tw Cen MT</vt:lpstr>
      <vt:lpstr>Tw Cen MT Condensed</vt:lpstr>
      <vt:lpstr>Wingdings 3</vt:lpstr>
      <vt:lpstr>Integral</vt:lpstr>
      <vt:lpstr>Stock Data Analysis (Power BI)</vt:lpstr>
      <vt:lpstr> Problem Statement for Stock Data Analysis </vt:lpstr>
      <vt:lpstr>Recommended Analysis</vt:lpstr>
      <vt:lpstr>Data Overview</vt:lpstr>
      <vt:lpstr>Data Description</vt:lpstr>
      <vt:lpstr>Analysis in Power Query</vt:lpstr>
      <vt:lpstr>Analysis in Power Query</vt:lpstr>
      <vt:lpstr>Analysis in Power Query</vt:lpstr>
      <vt:lpstr>Analysis in Power Query</vt:lpstr>
      <vt:lpstr>Analysis in Power Query</vt:lpstr>
      <vt:lpstr>Analysis in Power Query</vt:lpstr>
      <vt:lpstr>Analysis in Power Query</vt:lpstr>
      <vt:lpstr>Analysis in Power Query</vt:lpstr>
      <vt:lpstr>Analysis in Power Query</vt:lpstr>
      <vt:lpstr>Analysis in Power Query</vt:lpstr>
      <vt:lpstr>Analysis in Power Query</vt:lpstr>
      <vt:lpstr>Visualisation</vt:lpstr>
      <vt:lpstr>Visualisation</vt:lpstr>
      <vt:lpstr>Visualisation</vt:lpstr>
      <vt:lpstr>Descriptive Stats</vt:lpstr>
      <vt:lpstr>Final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Data Analysis</dc:title>
  <dc:creator>STANLEY</dc:creator>
  <cp:lastModifiedBy>Rohit Dhanda</cp:lastModifiedBy>
  <cp:revision>13</cp:revision>
  <dcterms:created xsi:type="dcterms:W3CDTF">2024-02-08T09:09:14Z</dcterms:created>
  <dcterms:modified xsi:type="dcterms:W3CDTF">2024-04-02T14:59:32Z</dcterms:modified>
</cp:coreProperties>
</file>