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Trebuchet MS" panose="020B0603020202020204" pitchFamily="34" charset="0"/>
      <p:regular r:id="rId12"/>
      <p:bold r:id="rId13"/>
      <p:italic r:id="rId14"/>
      <p:boldItalic r:id="rId15"/>
    </p:embeddedFont>
    <p:embeddedFont>
      <p:font typeface="Trebuchet MS Bold" panose="020B0703020202020204" pitchFamily="34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horturl.at/lwAGL" TargetMode="Externa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sv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1114425" y="1657350"/>
            <a:ext cx="2614612" cy="2000250"/>
          </a:xfrm>
          <a:custGeom>
            <a:avLst/>
            <a:gdLst/>
            <a:ahLst/>
            <a:cxn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3543300" y="1981857"/>
            <a:ext cx="2500312" cy="2157412"/>
            <a:chOff x="0" y="0"/>
            <a:chExt cx="3333750" cy="28765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333750" cy="2876550"/>
            </a:xfrm>
            <a:custGeom>
              <a:avLst/>
              <a:gdLst/>
              <a:ahLst/>
              <a:cxn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5700712" y="7843838"/>
            <a:ext cx="1085850" cy="928688"/>
            <a:chOff x="0" y="0"/>
            <a:chExt cx="1447800" cy="123825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447800" cy="1238250"/>
            </a:xfrm>
            <a:custGeom>
              <a:avLst/>
              <a:gdLst/>
              <a:ahLst/>
              <a:cxn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8076248" y="7018993"/>
            <a:ext cx="8604468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21">
                <a:solidFill>
                  <a:srgbClr val="000000"/>
                </a:solidFill>
                <a:latin typeface="Trebuchet MS"/>
              </a:rPr>
              <a:t>Mani D</a:t>
            </a:r>
          </a:p>
          <a:p>
            <a:pPr algn="l">
              <a:lnSpc>
                <a:spcPts val="3600"/>
              </a:lnSpc>
            </a:pPr>
            <a:r>
              <a:rPr lang="en-US" sz="3000" spc="22">
                <a:solidFill>
                  <a:srgbClr val="000000"/>
                </a:solidFill>
                <a:latin typeface="Trebuchet MS"/>
              </a:rPr>
              <a:t>711721244032</a:t>
            </a:r>
          </a:p>
          <a:p>
            <a:pPr algn="l">
              <a:lnSpc>
                <a:spcPts val="3600"/>
              </a:lnSpc>
            </a:pPr>
            <a:r>
              <a:rPr lang="en-US" sz="3000" spc="22">
                <a:solidFill>
                  <a:srgbClr val="000000"/>
                </a:solidFill>
                <a:latin typeface="Trebuchet MS"/>
              </a:rPr>
              <a:t>III Btech CSBS</a:t>
            </a:r>
          </a:p>
          <a:p>
            <a:pPr algn="l">
              <a:lnSpc>
                <a:spcPts val="3600"/>
              </a:lnSpc>
            </a:pPr>
            <a:r>
              <a:rPr lang="en-US" sz="3000" spc="22">
                <a:solidFill>
                  <a:srgbClr val="000000"/>
                </a:solidFill>
                <a:latin typeface="Trebuchet MS"/>
              </a:rPr>
              <a:t>KGiSL Institute of Technology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572500" y="3657223"/>
            <a:ext cx="2788920" cy="594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7">
                <a:solidFill>
                  <a:srgbClr val="2D936B"/>
                </a:solidFill>
                <a:latin typeface="Trebuchet MS Bold"/>
              </a:rPr>
              <a:t>Final Project</a:t>
            </a:r>
          </a:p>
        </p:txBody>
      </p:sp>
      <p:sp>
        <p:nvSpPr>
          <p:cNvPr id="29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r="-66666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063740" y="2049117"/>
            <a:ext cx="6325075" cy="795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 Bold"/>
              </a:rPr>
              <a:t>CAPSTONE PROJECT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292340" y="3000707"/>
            <a:ext cx="6325075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15">
                <a:solidFill>
                  <a:srgbClr val="2D936B"/>
                </a:solidFill>
                <a:latin typeface="Trebuchet MS Bold"/>
              </a:rPr>
              <a:t>Text Generation Using RNN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663940" y="6000117"/>
            <a:ext cx="2557532" cy="472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-7">
                <a:solidFill>
                  <a:srgbClr val="2D936B"/>
                </a:solidFill>
                <a:latin typeface="Trebuchet MS Bold"/>
              </a:rPr>
              <a:t>Presented 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5216188" y="791502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2801600" y="106330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5287625" y="8912860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646275" y="1854200"/>
            <a:ext cx="13912812" cy="5391215"/>
          </a:xfrm>
          <a:custGeom>
            <a:avLst/>
            <a:gdLst/>
            <a:ahLst/>
            <a:cxnLst/>
            <a:rect l="l" t="t" r="r" b="b"/>
            <a:pathLst>
              <a:path w="13912812" h="5391215">
                <a:moveTo>
                  <a:pt x="0" y="0"/>
                </a:moveTo>
                <a:lnTo>
                  <a:pt x="13912813" y="0"/>
                </a:lnTo>
                <a:lnTo>
                  <a:pt x="13912813" y="5391215"/>
                </a:lnTo>
                <a:lnTo>
                  <a:pt x="0" y="53912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684282" y="7529550"/>
            <a:ext cx="13295780" cy="1088592"/>
          </a:xfrm>
          <a:custGeom>
            <a:avLst/>
            <a:gdLst/>
            <a:ahLst/>
            <a:cxnLst/>
            <a:rect l="l" t="t" r="r" b="b"/>
            <a:pathLst>
              <a:path w="13295780" h="1088592">
                <a:moveTo>
                  <a:pt x="0" y="0"/>
                </a:moveTo>
                <a:lnTo>
                  <a:pt x="13295781" y="0"/>
                </a:lnTo>
                <a:lnTo>
                  <a:pt x="13295781" y="1088592"/>
                </a:lnTo>
                <a:lnTo>
                  <a:pt x="0" y="108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132998" y="572451"/>
            <a:ext cx="4503653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RESULTS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24888" y="9174797"/>
            <a:ext cx="1845945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u="sng" spc="37">
                <a:solidFill>
                  <a:srgbClr val="006FC0"/>
                </a:solidFill>
                <a:latin typeface="Trebuchet MS"/>
                <a:hlinkClick r:id="rId5" tooltip="https://shorturl.at/lwAGL"/>
              </a:rPr>
              <a:t>Demo Link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181" y="7238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710390" y="1001553"/>
            <a:ext cx="471488" cy="485775"/>
            <a:chOff x="0" y="0"/>
            <a:chExt cx="628650" cy="6477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109662" y="1251425"/>
            <a:ext cx="5864542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 TITLE</a:t>
            </a:r>
          </a:p>
        </p:txBody>
      </p:sp>
      <p:sp>
        <p:nvSpPr>
          <p:cNvPr id="14" name="Freeform 14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r="-66666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00088" y="9615488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24" b="-124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25285" y="3888909"/>
            <a:ext cx="12790137" cy="78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b="1" dirty="0">
                <a:solidFill>
                  <a:srgbClr val="000000"/>
                </a:solidFill>
                <a:latin typeface="Trebuchet MS"/>
              </a:rPr>
              <a:t>Text Generation Using RNN</a:t>
            </a:r>
            <a:endParaRPr lang="en-US" sz="5400" b="1" dirty="0">
              <a:solidFill>
                <a:srgbClr val="000000"/>
              </a:solidFill>
              <a:latin typeface="Trebuchet M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1044238" y="671512"/>
            <a:ext cx="542925" cy="542925"/>
            <a:chOff x="0" y="0"/>
            <a:chExt cx="723900" cy="7239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6516350" y="8415338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030575" y="9201150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539433" y="7929562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3"/>
                </a:lnTo>
                <a:lnTo>
                  <a:pt x="0" y="4429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24" b="-124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1438" y="5729285"/>
            <a:ext cx="2600325" cy="4514847"/>
          </a:xfrm>
          <a:custGeom>
            <a:avLst/>
            <a:gdLst/>
            <a:ahLst/>
            <a:cxnLst/>
            <a:rect l="l" t="t" r="r" b="b"/>
            <a:pathLst>
              <a:path w="2600325" h="4514847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r="-3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818674" y="9985052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09662" y="662367"/>
            <a:ext cx="3535680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AGENDA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79006" y="2081094"/>
            <a:ext cx="9618264" cy="652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endParaRPr/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1. Problem Statement</a:t>
            </a:r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2. Project Overview</a:t>
            </a:r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3. End Users</a:t>
            </a:r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4. Solution and Value Proposition</a:t>
            </a:r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5. The Wow Factor in Your Solution</a:t>
            </a:r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6. Modelling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7. 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6" name="Freeform 26"/>
          <p:cNvSpPr/>
          <p:nvPr/>
        </p:nvSpPr>
        <p:spPr>
          <a:xfrm>
            <a:off x="11987212" y="4400550"/>
            <a:ext cx="4143375" cy="4886325"/>
          </a:xfrm>
          <a:custGeom>
            <a:avLst/>
            <a:gdLst/>
            <a:ahLst/>
            <a:cxnLst/>
            <a:rect l="l" t="t" r="r" b="b"/>
            <a:pathLst>
              <a:path w="4143375" h="488632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r="-21"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10044111" y="1590531"/>
            <a:ext cx="471488" cy="485775"/>
            <a:chOff x="0" y="0"/>
            <a:chExt cx="628650" cy="6477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1251108" y="869567"/>
            <a:ext cx="8455343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</a:rPr>
              <a:t>PROBLEM	STATEMENT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28700" y="2882658"/>
            <a:ext cx="10789920" cy="366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</a:rPr>
              <a:t>Build an RNN-based text generation model to produce text that makes sense and is relevant to the given context. </a:t>
            </a:r>
          </a:p>
          <a:p>
            <a:pPr algn="l">
              <a:lnSpc>
                <a:spcPts val="3600"/>
              </a:lnSpc>
            </a:pPr>
            <a:endParaRPr lang="en-US" sz="3000">
              <a:solidFill>
                <a:srgbClr val="000000"/>
              </a:solidFill>
              <a:latin typeface="Trebuchet MS"/>
            </a:endParaRPr>
          </a:p>
          <a:p>
            <a:pPr marL="542925" lvl="1" indent="-271462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</a:rPr>
              <a:t>Take on the challenge of writing prose that has the same fluency and semantic coherence as human language.</a:t>
            </a:r>
          </a:p>
          <a:p>
            <a:pPr marL="542925" lvl="1" indent="-271462" algn="l">
              <a:lnSpc>
                <a:spcPts val="3600"/>
              </a:lnSpc>
            </a:pPr>
            <a:endParaRPr lang="en-US" sz="3000">
              <a:solidFill>
                <a:srgbClr val="000000"/>
              </a:solidFill>
              <a:latin typeface="Trebuchet MS"/>
            </a:endParaRPr>
          </a:p>
          <a:p>
            <a:pPr marL="542925" lvl="1" indent="-271462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</a:rPr>
              <a:t>Use a large corpus of text data to teach the model the intricate patterns and structures seen in natural language.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6" name="Freeform 26"/>
          <p:cNvSpPr/>
          <p:nvPr/>
        </p:nvSpPr>
        <p:spPr>
          <a:xfrm>
            <a:off x="12987338" y="3971925"/>
            <a:ext cx="5300662" cy="5715000"/>
          </a:xfrm>
          <a:custGeom>
            <a:avLst/>
            <a:gdLst/>
            <a:ahLst/>
            <a:cxnLst/>
            <a:rect l="l" t="t" r="r" b="b"/>
            <a:pathLst>
              <a:path w="5300662" h="5715000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10058400" y="1753076"/>
            <a:ext cx="471488" cy="485775"/>
            <a:chOff x="0" y="0"/>
            <a:chExt cx="628650" cy="6477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1109662" y="1251425"/>
            <a:ext cx="7895272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	OVERVIEW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5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63015" y="2771537"/>
            <a:ext cx="11547158" cy="641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</a:rPr>
              <a:t>Develop a text generation system that leverages Recurrent Neural Networks (RNNs) to overcome challenges in producing coherent and contextually relevant information, hence addressing inadequacies in existing methods.</a:t>
            </a:r>
          </a:p>
          <a:p>
            <a:pPr marL="542925" lvl="1" indent="-271462" algn="l">
              <a:lnSpc>
                <a:spcPts val="3600"/>
              </a:lnSpc>
            </a:pPr>
            <a:endParaRPr lang="en-US" sz="3000">
              <a:solidFill>
                <a:srgbClr val="000000"/>
              </a:solidFill>
              <a:latin typeface="Trebuchet MS"/>
            </a:endParaRPr>
          </a:p>
          <a:p>
            <a:pPr marL="542925" lvl="1" indent="-271462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</a:rPr>
              <a:t>RNN architecture can be used to manage sequential data and extract intricate language patterns. Train the model on a range of text corpora using preprocessing techniques to maximize learning. </a:t>
            </a:r>
          </a:p>
          <a:p>
            <a:pPr marL="542925" lvl="1" indent="-271462" algn="l">
              <a:lnSpc>
                <a:spcPts val="3600"/>
              </a:lnSpc>
            </a:pPr>
            <a:endParaRPr lang="en-US" sz="3000">
              <a:solidFill>
                <a:srgbClr val="000000"/>
              </a:solidFill>
              <a:latin typeface="Trebuchet MS"/>
            </a:endParaRPr>
          </a:p>
          <a:p>
            <a:pPr marL="542925" lvl="1" indent="-271462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</a:rPr>
              <a:t>Create an advanced text generation model that can generate text that resembles human writing. Natural language processing will progress as a result, and personalized chatbots, content production, and writing assistance could all benefit from this.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9919880" y="1629153"/>
            <a:ext cx="471488" cy="485775"/>
            <a:chOff x="0" y="0"/>
            <a:chExt cx="628650" cy="6477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1049178" y="1344674"/>
            <a:ext cx="7521893" cy="770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</a:rPr>
              <a:t>WHO ARE THE END USERS?</a:t>
            </a:r>
          </a:p>
        </p:txBody>
      </p:sp>
      <p:sp>
        <p:nvSpPr>
          <p:cNvPr id="29" name="Freeform 29"/>
          <p:cNvSpPr/>
          <p:nvPr/>
        </p:nvSpPr>
        <p:spPr>
          <a:xfrm>
            <a:off x="1085850" y="9258300"/>
            <a:ext cx="3271838" cy="728662"/>
          </a:xfrm>
          <a:custGeom>
            <a:avLst/>
            <a:gdLst/>
            <a:ahLst/>
            <a:cxnLst/>
            <a:rect l="l" t="t" r="r" b="b"/>
            <a:pathLst>
              <a:path w="3271838" h="728662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6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40618" y="3350895"/>
            <a:ext cx="12798267" cy="2826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2925" lvl="1" indent="-271462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</a:rPr>
              <a:t>Our temperature forecasting model caters to diverse industries such as agriculture, events, energy, emergency response, and urban planning.</a:t>
            </a:r>
          </a:p>
          <a:p>
            <a:pPr marL="542925" lvl="1" indent="-271462" algn="l">
              <a:lnSpc>
                <a:spcPts val="3600"/>
              </a:lnSpc>
            </a:pPr>
            <a:endParaRPr lang="en-US" sz="3000">
              <a:solidFill>
                <a:srgbClr val="000000"/>
              </a:solidFill>
              <a:latin typeface="Trebuchet MS"/>
            </a:endParaRPr>
          </a:p>
          <a:p>
            <a:pPr marL="542925" lvl="1" indent="-271462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</a:rPr>
              <a:t> Stakeholders include farmers, event organizers, energy providers, emergency responders, and urban planners, who rely on accurate temperature predictions for decision-making and risk management.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0" y="2214562"/>
            <a:ext cx="4043361" cy="4872038"/>
          </a:xfrm>
          <a:custGeom>
            <a:avLst/>
            <a:gdLst/>
            <a:ahLst/>
            <a:cxnLst/>
            <a:rect l="l" t="t" r="r" b="b"/>
            <a:pathLst>
              <a:path w="4043361" h="4872038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r="-13"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4030325" y="2103597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671513" y="594360"/>
            <a:ext cx="14644688" cy="85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</a:rPr>
              <a:t>YOUR SOLUTION AND ITS VALUE PROPOSITION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7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643097" y="2579847"/>
            <a:ext cx="9761220" cy="574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With the help of our Recurrent Neural Network (RNN)-powered text production technology, users may easily and quickly produce quality writing while streamlining content development methods. 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</a:endParaRPr>
          </a:p>
          <a:p>
            <a:pPr marL="488632" lvl="1" indent="-244316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The method ensures that the content meets professional writing standards and effectively communicates the desired message by producing coherent and contextually appropriate prose. </a:t>
            </a:r>
          </a:p>
          <a:p>
            <a:pPr marL="488632" lvl="1" indent="-244316"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</a:endParaRPr>
          </a:p>
          <a:p>
            <a:pPr marL="488632" lvl="1" indent="-244316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Our solution meets a variety of user needs, such as content creation, chatbot development, and assistance with creative writing, and provides critical support in various domains of natural language processing.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3604488" y="1491042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100012" y="5072060"/>
            <a:ext cx="3700462" cy="5129212"/>
          </a:xfrm>
          <a:custGeom>
            <a:avLst/>
            <a:gdLst/>
            <a:ahLst/>
            <a:cxnLst/>
            <a:rect l="l" t="t" r="r" b="b"/>
            <a:pathLst>
              <a:path w="3700462" h="512921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28" b="-1428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109662" y="989392"/>
            <a:ext cx="11314748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</a:rPr>
              <a:t>THE WOW IN YOUR SOLUTION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8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456146" y="2690813"/>
            <a:ext cx="10104120" cy="615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Our method produces text that is as coherent and fluid as human-generated stuff. 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</a:endParaRPr>
          </a:p>
          <a:p>
            <a:pPr marL="488632" lvl="1" indent="-244316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Users can generate high-quality writing quickly, which speeds up their content production processes and saves them valuable time.</a:t>
            </a: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</a:endParaRPr>
          </a:p>
          <a:p>
            <a:pPr marL="582930" lvl="1" indent="-291465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Our system has applications across industries and areas and may be used for a wide range of user needs, from content creation to chatbot development. </a:t>
            </a:r>
          </a:p>
          <a:p>
            <a:pPr marL="488632" lvl="1" indent="-244316"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</a:endParaRPr>
          </a:p>
          <a:p>
            <a:pPr marL="488632" lvl="1" indent="-244316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 Our technology is driven by state-of-the-art Recurrent Neural Networks (RNNs) and provides customers with incomparable results while showcasing the newest advancements in natural language processing.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3144500" y="762476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9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09662" y="431005"/>
            <a:ext cx="4955856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</a:rPr>
              <a:t>MODELLING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914355" y="2407444"/>
            <a:ext cx="11247120" cy="615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In RNN architecture, sequential dependencies in text data are captured by recurrent neural networks (RNNs), which enables the production of coherent text. </a:t>
            </a:r>
          </a:p>
          <a:p>
            <a:pPr marL="488632" lvl="1" indent="-244316"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</a:endParaRPr>
          </a:p>
          <a:p>
            <a:pPr marL="582930" lvl="1" indent="-291465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Dense word embeddings, which capture the semantic relationships between words, are utilized to enhance the model's language comprehension.</a:t>
            </a:r>
          </a:p>
          <a:p>
            <a:pPr marL="488632" lvl="1" indent="-244316"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</a:endParaRPr>
          </a:p>
          <a:p>
            <a:pPr marL="582930" lvl="1" indent="-291465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To predict the next word in a sequence, the model is trained on multiple text corpora. The text production abilities of the model are enhanced by iterative learning. </a:t>
            </a:r>
          </a:p>
          <a:p>
            <a:pPr marL="488632" lvl="1" indent="-244316"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Trebuchet MS"/>
            </a:endParaRPr>
          </a:p>
          <a:p>
            <a:pPr marL="488632" lvl="1" indent="-244316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 The utilization of regularization strategies and hyperparameter modifications optimizes model performance and ensures dependable, superior text generation.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Office PowerPoint</Application>
  <PresentationFormat>Custom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Trebuchet MS Bold</vt:lpstr>
      <vt:lpstr>Trebuchet MS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TNSTC NM.pptx</dc:title>
  <cp:lastModifiedBy>Mani Rathnam</cp:lastModifiedBy>
  <cp:revision>2</cp:revision>
  <dcterms:created xsi:type="dcterms:W3CDTF">2006-08-16T00:00:00Z</dcterms:created>
  <dcterms:modified xsi:type="dcterms:W3CDTF">2024-05-12T07:13:41Z</dcterms:modified>
  <dc:identifier>DAGC7DaeSGQ</dc:identifier>
</cp:coreProperties>
</file>