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987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446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848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8684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3508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33906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6864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9254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420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43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830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55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05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10/31/2020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473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10/31/2020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470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10/31/2020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712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2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10/31/2020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417088"/>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hooting" TargetMode="External"/><Relationship Id="rId2" Type="http://schemas.openxmlformats.org/officeDocument/2006/relationships/hyperlink" Target="https://en.wikipedia.org/wiki/Bow_(weapon)" TargetMode="External"/><Relationship Id="rId1" Type="http://schemas.openxmlformats.org/officeDocument/2006/relationships/slideLayout" Target="../slideLayouts/slideLayout2.xml"/><Relationship Id="rId4" Type="http://schemas.openxmlformats.org/officeDocument/2006/relationships/hyperlink" Target="https://en.wikipedia.org/wiki/Arrow"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mand-line_interface" TargetMode="External"/><Relationship Id="rId2" Type="http://schemas.openxmlformats.org/officeDocument/2006/relationships/hyperlink" Target="https://en.wikipedia.org/wiki/Learning_curve" TargetMode="External"/><Relationship Id="rId1" Type="http://schemas.openxmlformats.org/officeDocument/2006/relationships/slideLayout" Target="../slideLayouts/slideLayout2.xml"/><Relationship Id="rId4" Type="http://schemas.openxmlformats.org/officeDocument/2006/relationships/hyperlink" Target="https://en.wikipedia.org/wiki/Computer_keybo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 – Lite Twist Arrow Hits Archery Game PowerPoint presentation | free to  download - id: 8d2ccf-NjM2O">
            <a:extLst>
              <a:ext uri="{FF2B5EF4-FFF2-40B4-BE49-F238E27FC236}">
                <a16:creationId xmlns:a16="http://schemas.microsoft.com/office/drawing/2014/main" id="{B196730D-65ED-4F62-BC8F-C1E7ACA79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248"/>
          <a:stretch/>
        </p:blipFill>
        <p:spPr bwMode="auto">
          <a:xfrm>
            <a:off x="-32" y="10"/>
            <a:ext cx="12192031" cy="49150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604A04-2B6E-4759-826B-7FCC42ED36DA}"/>
              </a:ext>
            </a:extLst>
          </p:cNvPr>
          <p:cNvSpPr>
            <a:spLocks noGrp="1"/>
          </p:cNvSpPr>
          <p:nvPr>
            <p:ph type="ctrTitle"/>
          </p:nvPr>
        </p:nvSpPr>
        <p:spPr>
          <a:xfrm>
            <a:off x="828675" y="5120639"/>
            <a:ext cx="7137263" cy="1280161"/>
          </a:xfrm>
        </p:spPr>
        <p:txBody>
          <a:bodyPr anchor="ctr">
            <a:normAutofit/>
          </a:bodyPr>
          <a:lstStyle/>
          <a:p>
            <a:pPr algn="r"/>
            <a:r>
              <a:rPr lang="en-IN" sz="4800" dirty="0">
                <a:solidFill>
                  <a:srgbClr val="FFFFFF"/>
                </a:solidFill>
              </a:rPr>
              <a:t>Archery Game 	</a:t>
            </a:r>
          </a:p>
        </p:txBody>
      </p:sp>
      <p:sp>
        <p:nvSpPr>
          <p:cNvPr id="3" name="Subtitle 2">
            <a:extLst>
              <a:ext uri="{FF2B5EF4-FFF2-40B4-BE49-F238E27FC236}">
                <a16:creationId xmlns:a16="http://schemas.microsoft.com/office/drawing/2014/main" id="{52F0A40B-4F7F-4206-B51A-C41FF4A9E803}"/>
              </a:ext>
            </a:extLst>
          </p:cNvPr>
          <p:cNvSpPr>
            <a:spLocks noGrp="1"/>
          </p:cNvSpPr>
          <p:nvPr>
            <p:ph type="subTitle" idx="1"/>
          </p:nvPr>
        </p:nvSpPr>
        <p:spPr>
          <a:xfrm>
            <a:off x="8289580" y="5120639"/>
            <a:ext cx="3073745" cy="1280160"/>
          </a:xfrm>
        </p:spPr>
        <p:txBody>
          <a:bodyPr anchor="ctr">
            <a:normAutofit/>
          </a:bodyPr>
          <a:lstStyle/>
          <a:p>
            <a:r>
              <a:rPr lang="en-IN" sz="1500" dirty="0">
                <a:solidFill>
                  <a:srgbClr val="FFFFFF"/>
                </a:solidFill>
              </a:rPr>
              <a:t>Int 213 : project</a:t>
            </a:r>
          </a:p>
          <a:p>
            <a:r>
              <a:rPr lang="en-IN" sz="1500" dirty="0">
                <a:solidFill>
                  <a:srgbClr val="FFFFFF"/>
                </a:solidFill>
              </a:rPr>
              <a:t>Section: k19pv</a:t>
            </a:r>
          </a:p>
        </p:txBody>
      </p:sp>
    </p:spTree>
    <p:extLst>
      <p:ext uri="{BB962C8B-B14F-4D97-AF65-F5344CB8AC3E}">
        <p14:creationId xmlns:p14="http://schemas.microsoft.com/office/powerpoint/2010/main" val="37394336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7826-8826-4181-9853-8A2E1651A35B}"/>
              </a:ext>
            </a:extLst>
          </p:cNvPr>
          <p:cNvSpPr>
            <a:spLocks noGrp="1"/>
          </p:cNvSpPr>
          <p:nvPr>
            <p:ph type="title"/>
          </p:nvPr>
        </p:nvSpPr>
        <p:spPr/>
        <p:txBody>
          <a:bodyPr/>
          <a:lstStyle/>
          <a:p>
            <a:r>
              <a:rPr lang="en-IN" dirty="0"/>
              <a:t>About Archery Game</a:t>
            </a:r>
            <a:br>
              <a:rPr lang="en-IN" dirty="0"/>
            </a:br>
            <a:endParaRPr lang="en-IN" dirty="0"/>
          </a:p>
        </p:txBody>
      </p:sp>
      <p:sp>
        <p:nvSpPr>
          <p:cNvPr id="3" name="Content Placeholder 2">
            <a:extLst>
              <a:ext uri="{FF2B5EF4-FFF2-40B4-BE49-F238E27FC236}">
                <a16:creationId xmlns:a16="http://schemas.microsoft.com/office/drawing/2014/main" id="{F2AE0354-AD6C-4068-8C2E-00941C36F025}"/>
              </a:ext>
            </a:extLst>
          </p:cNvPr>
          <p:cNvSpPr>
            <a:spLocks noGrp="1"/>
          </p:cNvSpPr>
          <p:nvPr>
            <p:ph idx="1"/>
          </p:nvPr>
        </p:nvSpPr>
        <p:spPr/>
        <p:txBody>
          <a:bodyPr/>
          <a:lstStyle/>
          <a:p>
            <a:r>
              <a:rPr lang="en-US" b="1" i="0" dirty="0">
                <a:solidFill>
                  <a:srgbClr val="202122"/>
                </a:solidFill>
                <a:effectLst/>
                <a:latin typeface="Arial" panose="020B0604020202020204" pitchFamily="34" charset="0"/>
              </a:rPr>
              <a:t>Archery</a:t>
            </a:r>
            <a:r>
              <a:rPr lang="en-US" b="0" i="0" dirty="0">
                <a:solidFill>
                  <a:srgbClr val="202122"/>
                </a:solidFill>
                <a:effectLst/>
                <a:latin typeface="Arial" panose="020B0604020202020204" pitchFamily="34" charset="0"/>
              </a:rPr>
              <a:t> is the art, sport, practice, or skill of using a </a:t>
            </a:r>
            <a:r>
              <a:rPr lang="en-US" b="0" i="0" u="none" strike="noStrike" dirty="0">
                <a:solidFill>
                  <a:srgbClr val="0B0080"/>
                </a:solidFill>
                <a:effectLst/>
                <a:latin typeface="Arial" panose="020B0604020202020204" pitchFamily="34" charset="0"/>
                <a:hlinkClick r:id="rId2" tooltip="Bow (weapon)"/>
              </a:rPr>
              <a:t>bow</a:t>
            </a:r>
            <a:r>
              <a:rPr lang="en-US" b="0" i="0" dirty="0">
                <a:solidFill>
                  <a:srgbClr val="202122"/>
                </a:solidFill>
                <a:effectLst/>
                <a:latin typeface="Arial" panose="020B0604020202020204" pitchFamily="34" charset="0"/>
              </a:rPr>
              <a:t> to </a:t>
            </a:r>
            <a:r>
              <a:rPr lang="en-US" b="0" i="0" u="none" strike="noStrike" dirty="0">
                <a:solidFill>
                  <a:srgbClr val="0B0080"/>
                </a:solidFill>
                <a:effectLst/>
                <a:latin typeface="Arial" panose="020B0604020202020204" pitchFamily="34" charset="0"/>
                <a:hlinkClick r:id="rId3" tooltip="Shooting"/>
              </a:rPr>
              <a:t>shoot</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4" tooltip="Arrow"/>
              </a:rPr>
              <a:t>arrows</a:t>
            </a:r>
            <a:r>
              <a:rPr lang="en-US" b="0" i="0" dirty="0">
                <a:solidFill>
                  <a:srgbClr val="202122"/>
                </a:solidFill>
                <a:effectLst/>
                <a:latin typeface="Arial" panose="020B0604020202020204" pitchFamily="34" charset="0"/>
              </a:rPr>
              <a:t>.</a:t>
            </a:r>
          </a:p>
          <a:p>
            <a:r>
              <a:rPr lang="en-US" b="0" i="0" dirty="0">
                <a:solidFill>
                  <a:srgbClr val="202122"/>
                </a:solidFill>
                <a:effectLst/>
                <a:latin typeface="Arial" panose="020B0604020202020204" pitchFamily="34" charset="0"/>
              </a:rPr>
              <a:t>A person who participates in archery is typically called an </a:t>
            </a:r>
            <a:r>
              <a:rPr lang="en-US" b="1" i="0" dirty="0">
                <a:solidFill>
                  <a:srgbClr val="202122"/>
                </a:solidFill>
                <a:effectLst/>
                <a:latin typeface="Arial" panose="020B0604020202020204" pitchFamily="34" charset="0"/>
              </a:rPr>
              <a:t>archer</a:t>
            </a:r>
            <a:r>
              <a:rPr lang="en-US" b="0" i="0" dirty="0">
                <a:solidFill>
                  <a:srgbClr val="202122"/>
                </a:solidFill>
                <a:effectLst/>
                <a:latin typeface="Arial" panose="020B0604020202020204" pitchFamily="34" charset="0"/>
              </a:rPr>
              <a:t> or a </a:t>
            </a:r>
            <a:r>
              <a:rPr lang="en-US" b="0" i="1" dirty="0">
                <a:solidFill>
                  <a:srgbClr val="202122"/>
                </a:solidFill>
                <a:effectLst/>
                <a:latin typeface="Arial" panose="020B0604020202020204" pitchFamily="34" charset="0"/>
              </a:rPr>
              <a:t>bowman.</a:t>
            </a:r>
          </a:p>
          <a:p>
            <a:pPr algn="l"/>
            <a:r>
              <a:rPr lang="en-US" b="1" dirty="0">
                <a:solidFill>
                  <a:srgbClr val="202122"/>
                </a:solidFill>
                <a:effectLst/>
                <a:latin typeface="Arial" panose="020B0604020202020204" pitchFamily="34" charset="0"/>
              </a:rPr>
              <a:t>Ar</a:t>
            </a:r>
            <a:r>
              <a:rPr lang="en-US" b="1" dirty="0">
                <a:solidFill>
                  <a:srgbClr val="202122"/>
                </a:solidFill>
                <a:latin typeface="Arial" panose="020B0604020202020204" pitchFamily="34" charset="0"/>
              </a:rPr>
              <a:t>chery game </a:t>
            </a:r>
            <a:r>
              <a:rPr lang="en-US" dirty="0">
                <a:solidFill>
                  <a:srgbClr val="202122"/>
                </a:solidFill>
                <a:latin typeface="Arial" panose="020B0604020202020204" pitchFamily="34" charset="0"/>
              </a:rPr>
              <a:t>was discovered  by the </a:t>
            </a:r>
            <a:r>
              <a:rPr lang="en-US" b="0" i="0" dirty="0" err="1">
                <a:solidFill>
                  <a:srgbClr val="222222"/>
                </a:solidFill>
                <a:effectLst/>
                <a:latin typeface="arial" panose="020B0604020202020204" pitchFamily="34" charset="0"/>
              </a:rPr>
              <a:t>The</a:t>
            </a:r>
            <a:r>
              <a:rPr lang="en-US" b="0" i="0" dirty="0">
                <a:solidFill>
                  <a:srgbClr val="222222"/>
                </a:solidFill>
                <a:effectLst/>
                <a:latin typeface="arial" panose="020B0604020202020204" pitchFamily="34" charset="0"/>
              </a:rPr>
              <a:t> Sasanian general Bahram </a:t>
            </a:r>
            <a:r>
              <a:rPr lang="en-US" b="0" i="0" dirty="0" err="1">
                <a:solidFill>
                  <a:srgbClr val="222222"/>
                </a:solidFill>
                <a:effectLst/>
                <a:latin typeface="arial" panose="020B0604020202020204" pitchFamily="34" charset="0"/>
              </a:rPr>
              <a:t>Chobin</a:t>
            </a:r>
            <a:r>
              <a:rPr lang="en-US" b="0" i="0" dirty="0">
                <a:solidFill>
                  <a:srgbClr val="222222"/>
                </a:solidFill>
                <a:effectLst/>
                <a:latin typeface="arial" panose="020B0604020202020204" pitchFamily="34" charset="0"/>
              </a:rPr>
              <a:t> has been credited with writing a manual of </a:t>
            </a:r>
            <a:r>
              <a:rPr lang="en-US" b="1" i="0" dirty="0">
                <a:solidFill>
                  <a:srgbClr val="222222"/>
                </a:solidFill>
                <a:effectLst/>
                <a:latin typeface="arial" panose="020B0604020202020204" pitchFamily="34" charset="0"/>
              </a:rPr>
              <a:t>archery</a:t>
            </a:r>
            <a:r>
              <a:rPr lang="en-US" b="0" i="0" dirty="0">
                <a:solidFill>
                  <a:srgbClr val="222222"/>
                </a:solidFill>
                <a:effectLst/>
                <a:latin typeface="arial" panose="020B0604020202020204" pitchFamily="34" charset="0"/>
              </a:rPr>
              <a:t> in Ibn al-Nadim's catalogue Kitab al-</a:t>
            </a:r>
            <a:r>
              <a:rPr lang="en-US" b="0" i="0" dirty="0" err="1">
                <a:solidFill>
                  <a:srgbClr val="222222"/>
                </a:solidFill>
                <a:effectLst/>
                <a:latin typeface="arial" panose="020B0604020202020204" pitchFamily="34" charset="0"/>
              </a:rPr>
              <a:t>Fihrist</a:t>
            </a:r>
            <a:r>
              <a:rPr lang="en-US" b="0" i="0" dirty="0">
                <a:solidFill>
                  <a:srgbClr val="222222"/>
                </a:solidFill>
                <a:effectLst/>
                <a:latin typeface="arial" panose="020B0604020202020204" pitchFamily="34" charset="0"/>
              </a:rPr>
              <a:t>. A complete arrow of 75 cm (along with other fragments and arrow heads) dated back to 1283 AD, was </a:t>
            </a:r>
            <a:r>
              <a:rPr lang="en-US" b="1" i="0" dirty="0">
                <a:solidFill>
                  <a:srgbClr val="222222"/>
                </a:solidFill>
                <a:effectLst/>
                <a:latin typeface="arial" panose="020B0604020202020204" pitchFamily="34" charset="0"/>
              </a:rPr>
              <a:t>discovered</a:t>
            </a:r>
            <a:r>
              <a:rPr lang="en-US" b="0" i="0" dirty="0">
                <a:solidFill>
                  <a:srgbClr val="222222"/>
                </a:solidFill>
                <a:effectLst/>
                <a:latin typeface="arial" panose="020B0604020202020204" pitchFamily="34" charset="0"/>
              </a:rPr>
              <a:t> inside a cave situated in the </a:t>
            </a:r>
            <a:r>
              <a:rPr lang="en-US" b="0" i="0" dirty="0" err="1">
                <a:solidFill>
                  <a:srgbClr val="222222"/>
                </a:solidFill>
                <a:effectLst/>
                <a:latin typeface="arial" panose="020B0604020202020204" pitchFamily="34" charset="0"/>
              </a:rPr>
              <a:t>Qadisha</a:t>
            </a:r>
            <a:r>
              <a:rPr lang="en-US" b="0" i="0" dirty="0">
                <a:solidFill>
                  <a:srgbClr val="222222"/>
                </a:solidFill>
                <a:effectLst/>
                <a:latin typeface="arial" panose="020B0604020202020204" pitchFamily="34" charset="0"/>
              </a:rPr>
              <a:t> Valley, Lebanon.</a:t>
            </a:r>
          </a:p>
          <a:p>
            <a:r>
              <a:rPr lang="en-US" dirty="0">
                <a:solidFill>
                  <a:srgbClr val="222222"/>
                </a:solidFill>
                <a:latin typeface="arial" panose="020B0604020202020204" pitchFamily="34" charset="0"/>
              </a:rPr>
              <a:t>This game was GUI game based,</a:t>
            </a:r>
            <a:endParaRPr lang="en-US" b="1" dirty="0">
              <a:solidFill>
                <a:srgbClr val="202122"/>
              </a:solidFill>
              <a:effectLst/>
              <a:latin typeface="Arial" panose="020B0604020202020204" pitchFamily="34" charset="0"/>
            </a:endParaRPr>
          </a:p>
          <a:p>
            <a:pPr marL="0" indent="0">
              <a:buNone/>
            </a:pPr>
            <a:endParaRPr lang="en-IN" dirty="0">
              <a:solidFill>
                <a:schemeClr val="bg1">
                  <a:lumMod val="95000"/>
                  <a:lumOff val="5000"/>
                </a:schemeClr>
              </a:solidFill>
            </a:endParaRPr>
          </a:p>
          <a:p>
            <a:pPr marL="0" indent="0">
              <a:buNone/>
            </a:pPr>
            <a:endParaRPr lang="en-IN" dirty="0">
              <a:solidFill>
                <a:schemeClr val="bg1">
                  <a:lumMod val="95000"/>
                  <a:lumOff val="5000"/>
                </a:schemeClr>
              </a:solidFill>
            </a:endParaRPr>
          </a:p>
        </p:txBody>
      </p:sp>
    </p:spTree>
    <p:extLst>
      <p:ext uri="{BB962C8B-B14F-4D97-AF65-F5344CB8AC3E}">
        <p14:creationId xmlns:p14="http://schemas.microsoft.com/office/powerpoint/2010/main" val="227476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22C-C533-472F-B8A9-7D750A3F98D6}"/>
              </a:ext>
            </a:extLst>
          </p:cNvPr>
          <p:cNvSpPr>
            <a:spLocks noGrp="1"/>
          </p:cNvSpPr>
          <p:nvPr>
            <p:ph type="title"/>
          </p:nvPr>
        </p:nvSpPr>
        <p:spPr/>
        <p:txBody>
          <a:bodyPr/>
          <a:lstStyle/>
          <a:p>
            <a:r>
              <a:rPr lang="en-IN" dirty="0"/>
              <a:t>What is GUI Based game?</a:t>
            </a:r>
          </a:p>
        </p:txBody>
      </p:sp>
      <p:sp>
        <p:nvSpPr>
          <p:cNvPr id="3" name="Content Placeholder 2">
            <a:extLst>
              <a:ext uri="{FF2B5EF4-FFF2-40B4-BE49-F238E27FC236}">
                <a16:creationId xmlns:a16="http://schemas.microsoft.com/office/drawing/2014/main" id="{CA9A9783-26FD-4B2E-86AD-040F58269A28}"/>
              </a:ext>
            </a:extLst>
          </p:cNvPr>
          <p:cNvSpPr>
            <a:spLocks noGrp="1"/>
          </p:cNvSpPr>
          <p:nvPr>
            <p:ph idx="1"/>
          </p:nvPr>
        </p:nvSpPr>
        <p:spPr/>
        <p:txBody>
          <a:bodyPr/>
          <a:lstStyle/>
          <a:p>
            <a:r>
              <a:rPr lang="en-US" sz="1800" b="1" dirty="0">
                <a:solidFill>
                  <a:srgbClr val="222222"/>
                </a:solidFill>
                <a:effectLst/>
                <a:latin typeface="Arial" panose="020B0604020202020204" pitchFamily="34" charset="0"/>
                <a:ea typeface="Times New Roman" panose="02020603050405020304" pitchFamily="18" charset="0"/>
              </a:rPr>
              <a:t>A GUI is a larger, broader term that's used to describe anything meant for the player (and not the character the player is controlling) to directly interact with. ... HUDs (Heads Up Displays) are GUI elements that display information in real time, while the user is playing the game</a:t>
            </a:r>
            <a:endParaRPr lang="en-IN" sz="1800" b="1" dirty="0">
              <a:effectLst/>
              <a:latin typeface="Times New Roman" panose="02020603050405020304" pitchFamily="18" charset="0"/>
              <a:ea typeface="Times New Roman" panose="02020603050405020304" pitchFamily="18" charset="0"/>
            </a:endParaRPr>
          </a:p>
          <a:p>
            <a:r>
              <a:rPr lang="en-US" b="0" i="0" dirty="0">
                <a:solidFill>
                  <a:srgbClr val="202122"/>
                </a:solidFill>
                <a:effectLst/>
                <a:latin typeface="Arial" panose="020B0604020202020204" pitchFamily="34" charset="0"/>
              </a:rPr>
              <a:t>GUIs were introduced in reaction to the perceived steep </a:t>
            </a:r>
            <a:r>
              <a:rPr lang="en-US" b="0" i="0" u="none" strike="noStrike" dirty="0">
                <a:solidFill>
                  <a:srgbClr val="0B0080"/>
                </a:solidFill>
                <a:effectLst/>
                <a:latin typeface="Arial" panose="020B0604020202020204" pitchFamily="34" charset="0"/>
                <a:hlinkClick r:id="rId2" tooltip="Learning curve"/>
              </a:rPr>
              <a:t>learning curve</a:t>
            </a:r>
            <a:r>
              <a:rPr lang="en-US" b="0" i="0" dirty="0">
                <a:solidFill>
                  <a:srgbClr val="202122"/>
                </a:solidFill>
                <a:effectLst/>
                <a:latin typeface="Arial" panose="020B0604020202020204" pitchFamily="34" charset="0"/>
              </a:rPr>
              <a:t> of </a:t>
            </a:r>
            <a:r>
              <a:rPr lang="en-US" b="0" i="0" u="none" strike="noStrike" dirty="0">
                <a:solidFill>
                  <a:srgbClr val="0B0080"/>
                </a:solidFill>
                <a:effectLst/>
                <a:latin typeface="Arial" panose="020B0604020202020204" pitchFamily="34" charset="0"/>
                <a:hlinkClick r:id="rId3" tooltip="Command-line interface"/>
              </a:rPr>
              <a:t>command-line interfaces</a:t>
            </a:r>
            <a:r>
              <a:rPr lang="en-US" b="0" i="0" dirty="0">
                <a:solidFill>
                  <a:srgbClr val="202122"/>
                </a:solidFill>
                <a:effectLst/>
                <a:latin typeface="Arial" panose="020B0604020202020204" pitchFamily="34" charset="0"/>
              </a:rPr>
              <a:t> (CLIs), which require commands to be typed on a </a:t>
            </a:r>
            <a:r>
              <a:rPr lang="en-US" b="0" i="0" u="none" strike="noStrike" dirty="0">
                <a:solidFill>
                  <a:srgbClr val="0B0080"/>
                </a:solidFill>
                <a:effectLst/>
                <a:latin typeface="Arial" panose="020B0604020202020204" pitchFamily="34" charset="0"/>
                <a:hlinkClick r:id="rId4" tooltip="Computer keyboard"/>
              </a:rPr>
              <a:t>computer keyboard</a:t>
            </a:r>
            <a:r>
              <a:rPr lang="en-US" b="0" i="0" dirty="0">
                <a:solidFill>
                  <a:srgbClr val="202122"/>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46577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EA2C-99FE-40E0-94FC-F7CBAAB04A63}"/>
              </a:ext>
            </a:extLst>
          </p:cNvPr>
          <p:cNvSpPr>
            <a:spLocks noGrp="1"/>
          </p:cNvSpPr>
          <p:nvPr>
            <p:ph type="title"/>
          </p:nvPr>
        </p:nvSpPr>
        <p:spPr/>
        <p:txBody>
          <a:bodyPr/>
          <a:lstStyle/>
          <a:p>
            <a:pPr>
              <a:spcBef>
                <a:spcPts val="685"/>
              </a:spcBef>
            </a:pPr>
            <a:r>
              <a:rPr lang="en-US" sz="3200" dirty="0">
                <a:effectLst/>
                <a:latin typeface="Times New Roman" panose="02020603050405020304" pitchFamily="18" charset="0"/>
                <a:ea typeface="Times New Roman" panose="02020603050405020304" pitchFamily="18" charset="0"/>
              </a:rPr>
              <a:t>WHAT IS SYS? WHAT ARE THE USES OF SYS?</a:t>
            </a:r>
            <a:endParaRPr lang="en-IN" sz="32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731C55C-28BC-4573-ABAC-5FDB5894E6AC}"/>
              </a:ext>
            </a:extLst>
          </p:cNvPr>
          <p:cNvSpPr>
            <a:spLocks noGrp="1"/>
          </p:cNvSpPr>
          <p:nvPr>
            <p:ph idx="1"/>
          </p:nvPr>
        </p:nvSpPr>
        <p:spPr/>
        <p:txBody>
          <a:bodyPr/>
          <a:lstStyle/>
          <a:p>
            <a:r>
              <a:rPr lang="en-US" sz="1800" b="1" dirty="0">
                <a:solidFill>
                  <a:srgbClr val="222222"/>
                </a:solidFill>
                <a:effectLst/>
                <a:latin typeface="Arial" panose="020B0604020202020204" pitchFamily="34" charset="0"/>
                <a:ea typeface="Times New Roman" panose="02020603050405020304" pitchFamily="18" charset="0"/>
              </a:rPr>
              <a:t>Systems</a:t>
            </a:r>
            <a:r>
              <a:rPr lang="en-US" sz="1800" dirty="0">
                <a:solidFill>
                  <a:srgbClr val="222222"/>
                </a:solidFill>
                <a:effectLst/>
                <a:latin typeface="Arial" panose="020B0604020202020204" pitchFamily="34" charset="0"/>
                <a:ea typeface="Times New Roman" panose="02020603050405020304" pitchFamily="18" charset="0"/>
              </a:rPr>
              <a:t>-</a:t>
            </a:r>
            <a:r>
              <a:rPr lang="en-US" sz="1800" b="1" dirty="0">
                <a:solidFill>
                  <a:srgbClr val="222222"/>
                </a:solidFill>
                <a:effectLst/>
                <a:latin typeface="Arial" panose="020B0604020202020204" pitchFamily="34" charset="0"/>
                <a:ea typeface="Times New Roman" panose="02020603050405020304" pitchFamily="18" charset="0"/>
              </a:rPr>
              <a:t>based games</a:t>
            </a:r>
            <a:r>
              <a:rPr lang="en-US" sz="1800" dirty="0">
                <a:solidFill>
                  <a:srgbClr val="222222"/>
                </a:solidFill>
                <a:effectLst/>
                <a:latin typeface="Arial" panose="020B0604020202020204" pitchFamily="34" charset="0"/>
                <a:ea typeface="Times New Roman" panose="02020603050405020304" pitchFamily="18" charset="0"/>
              </a:rPr>
              <a:t> are everywhere but most associated with the “immersive sim” genre. ... Players benefit from a more dynamic and varied </a:t>
            </a:r>
            <a:r>
              <a:rPr lang="en-US" sz="1800" b="1" dirty="0">
                <a:solidFill>
                  <a:srgbClr val="222222"/>
                </a:solidFill>
                <a:effectLst/>
                <a:latin typeface="Arial" panose="020B0604020202020204" pitchFamily="34" charset="0"/>
                <a:ea typeface="Times New Roman" panose="02020603050405020304" pitchFamily="18" charset="0"/>
              </a:rPr>
              <a:t>game</a:t>
            </a:r>
            <a:r>
              <a:rPr lang="en-US" sz="1800" dirty="0">
                <a:solidFill>
                  <a:srgbClr val="222222"/>
                </a:solidFill>
                <a:effectLst/>
                <a:latin typeface="Arial" panose="020B0604020202020204" pitchFamily="34" charset="0"/>
                <a:ea typeface="Times New Roman" panose="02020603050405020304" pitchFamily="18" charset="0"/>
              </a:rPr>
              <a:t> experience, and developers benefit through less rigid implementations of the core of their </a:t>
            </a:r>
            <a:r>
              <a:rPr lang="en-US" sz="1800" b="1" dirty="0">
                <a:solidFill>
                  <a:srgbClr val="222222"/>
                </a:solidFill>
                <a:effectLst/>
                <a:latin typeface="Arial" panose="020B0604020202020204" pitchFamily="34" charset="0"/>
                <a:ea typeface="Times New Roman" panose="02020603050405020304" pitchFamily="18" charset="0"/>
              </a:rPr>
              <a:t>games</a:t>
            </a:r>
            <a:r>
              <a:rPr lang="en-US" sz="1800" dirty="0">
                <a:solidFill>
                  <a:srgbClr val="222222"/>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Arial" panose="020B0604020202020204" pitchFamily="34" charset="0"/>
                <a:ea typeface="Times New Roman" panose="02020603050405020304" pitchFamily="18" charset="0"/>
              </a:rPr>
              <a:t>The </a:t>
            </a:r>
            <a:r>
              <a:rPr lang="en-US" sz="1800" b="1" dirty="0">
                <a:solidFill>
                  <a:srgbClr val="222222"/>
                </a:solidFill>
                <a:effectLst/>
                <a:latin typeface="Arial" panose="020B0604020202020204" pitchFamily="34" charset="0"/>
                <a:ea typeface="Times New Roman" panose="02020603050405020304" pitchFamily="18" charset="0"/>
              </a:rPr>
              <a:t>sys module</a:t>
            </a:r>
            <a:r>
              <a:rPr lang="en-US" sz="1800" dirty="0">
                <a:solidFill>
                  <a:srgbClr val="222222"/>
                </a:solidFill>
                <a:effectLst/>
                <a:latin typeface="Arial" panose="020B0604020202020204" pitchFamily="34" charset="0"/>
                <a:ea typeface="Times New Roman" panose="02020603050405020304" pitchFamily="18" charset="0"/>
              </a:rPr>
              <a:t> provides information about constants, functions and methods of the </a:t>
            </a:r>
            <a:r>
              <a:rPr lang="en-US" sz="1800" b="1" dirty="0">
                <a:solidFill>
                  <a:srgbClr val="222222"/>
                </a:solidFill>
                <a:effectLst/>
                <a:latin typeface="Arial" panose="020B0604020202020204" pitchFamily="34" charset="0"/>
                <a:ea typeface="Times New Roman" panose="02020603050405020304" pitchFamily="18" charset="0"/>
              </a:rPr>
              <a:t>Python</a:t>
            </a:r>
            <a:r>
              <a:rPr lang="en-US" sz="1800" dirty="0">
                <a:solidFill>
                  <a:srgbClr val="222222"/>
                </a:solidFill>
                <a:effectLst/>
                <a:latin typeface="Arial" panose="020B0604020202020204" pitchFamily="34" charset="0"/>
                <a:ea typeface="Times New Roman" panose="02020603050405020304" pitchFamily="18" charset="0"/>
              </a:rPr>
              <a:t> interpreter. </a:t>
            </a:r>
            <a:r>
              <a:rPr lang="en-US" sz="1800" dirty="0" err="1">
                <a:solidFill>
                  <a:srgbClr val="222222"/>
                </a:solidFill>
                <a:effectLst/>
                <a:latin typeface="Arial" panose="020B0604020202020204" pitchFamily="34" charset="0"/>
                <a:ea typeface="Times New Roman" panose="02020603050405020304" pitchFamily="18" charset="0"/>
              </a:rPr>
              <a:t>dir</a:t>
            </a:r>
            <a:r>
              <a:rPr lang="en-US" sz="1800" dirty="0">
                <a:solidFill>
                  <a:srgbClr val="222222"/>
                </a:solidFill>
                <a:effectLst/>
                <a:latin typeface="Arial" panose="020B0604020202020204" pitchFamily="34" charset="0"/>
                <a:ea typeface="Times New Roman" panose="02020603050405020304" pitchFamily="18" charset="0"/>
              </a:rPr>
              <a:t>(system) gives a summary of the available constants, functions and methods. Another possibility is the help () function. Using help(</a:t>
            </a:r>
            <a:r>
              <a:rPr lang="en-US" sz="1800" b="1" dirty="0">
                <a:solidFill>
                  <a:srgbClr val="222222"/>
                </a:solidFill>
                <a:effectLst/>
                <a:latin typeface="Arial" panose="020B0604020202020204" pitchFamily="34" charset="0"/>
                <a:ea typeface="Times New Roman" panose="02020603050405020304" pitchFamily="18" charset="0"/>
              </a:rPr>
              <a:t>sys</a:t>
            </a:r>
            <a:r>
              <a:rPr lang="en-US" sz="1800" dirty="0">
                <a:solidFill>
                  <a:srgbClr val="222222"/>
                </a:solidFill>
                <a:effectLst/>
                <a:latin typeface="Arial" panose="020B0604020202020204" pitchFamily="34" charset="0"/>
                <a:ea typeface="Times New Roman" panose="02020603050405020304" pitchFamily="18" charset="0"/>
              </a:rPr>
              <a:t>) provides valuable detail information.</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459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EC1B-CB21-4F7B-B285-5B630108A72F}"/>
              </a:ext>
            </a:extLst>
          </p:cNvPr>
          <p:cNvSpPr>
            <a:spLocks noGrp="1"/>
          </p:cNvSpPr>
          <p:nvPr>
            <p:ph type="title"/>
          </p:nvPr>
        </p:nvSpPr>
        <p:spPr/>
        <p:txBody>
          <a:bodyPr/>
          <a:lstStyle/>
          <a:p>
            <a:r>
              <a:rPr lang="en-IN" dirty="0"/>
              <a:t>What is </a:t>
            </a:r>
            <a:r>
              <a:rPr lang="en-IN" dirty="0" err="1"/>
              <a:t>pygame</a:t>
            </a:r>
            <a:r>
              <a:rPr lang="en-IN" dirty="0"/>
              <a:t>?</a:t>
            </a:r>
          </a:p>
        </p:txBody>
      </p:sp>
      <p:sp>
        <p:nvSpPr>
          <p:cNvPr id="3" name="Content Placeholder 2">
            <a:extLst>
              <a:ext uri="{FF2B5EF4-FFF2-40B4-BE49-F238E27FC236}">
                <a16:creationId xmlns:a16="http://schemas.microsoft.com/office/drawing/2014/main" id="{7B3E26E8-A269-484E-8836-955B69711A99}"/>
              </a:ext>
            </a:extLst>
          </p:cNvPr>
          <p:cNvSpPr>
            <a:spLocks noGrp="1"/>
          </p:cNvSpPr>
          <p:nvPr>
            <p:ph idx="1"/>
          </p:nvPr>
        </p:nvSpPr>
        <p:spPr/>
        <p:txBody>
          <a:bodyPr/>
          <a:lstStyle/>
          <a:p>
            <a:pPr>
              <a:spcBef>
                <a:spcPts val="685"/>
              </a:spcBef>
            </a:pPr>
            <a:r>
              <a:rPr lang="en-US" sz="1800" b="1" dirty="0" err="1">
                <a:solidFill>
                  <a:srgbClr val="222222"/>
                </a:solidFill>
                <a:effectLst/>
                <a:latin typeface="Arial" panose="020B0604020202020204" pitchFamily="34" charset="0"/>
                <a:ea typeface="Times New Roman" panose="02020603050405020304" pitchFamily="18" charset="0"/>
              </a:rPr>
              <a:t>Pygame</a:t>
            </a:r>
            <a:r>
              <a:rPr lang="en-US" sz="1800" dirty="0">
                <a:solidFill>
                  <a:srgbClr val="222222"/>
                </a:solidFill>
                <a:effectLst/>
                <a:latin typeface="Arial" panose="020B0604020202020204" pitchFamily="34" charset="0"/>
                <a:ea typeface="Times New Roman" panose="02020603050405020304" pitchFamily="18" charset="0"/>
              </a:rPr>
              <a:t> is a cross-platform set of </a:t>
            </a:r>
            <a:r>
              <a:rPr lang="en-US" sz="1800" b="1" dirty="0">
                <a:solidFill>
                  <a:srgbClr val="222222"/>
                </a:solidFill>
                <a:effectLst/>
                <a:latin typeface="Arial" panose="020B0604020202020204" pitchFamily="34" charset="0"/>
                <a:ea typeface="Times New Roman" panose="02020603050405020304" pitchFamily="18" charset="0"/>
              </a:rPr>
              <a:t>Python</a:t>
            </a:r>
            <a:r>
              <a:rPr lang="en-US" sz="1800" dirty="0">
                <a:solidFill>
                  <a:srgbClr val="222222"/>
                </a:solidFill>
                <a:effectLst/>
                <a:latin typeface="Arial" panose="020B0604020202020204" pitchFamily="34" charset="0"/>
                <a:ea typeface="Times New Roman" panose="02020603050405020304" pitchFamily="18" charset="0"/>
              </a:rPr>
              <a:t> modules designed for writing video games. It includes computer graphics and sound libraries designed to be used with the </a:t>
            </a:r>
            <a:r>
              <a:rPr lang="en-US" sz="1800" b="1" dirty="0">
                <a:solidFill>
                  <a:srgbClr val="222222"/>
                </a:solidFill>
                <a:effectLst/>
                <a:latin typeface="Arial" panose="020B0604020202020204" pitchFamily="34" charset="0"/>
                <a:ea typeface="Times New Roman" panose="02020603050405020304" pitchFamily="18" charset="0"/>
              </a:rPr>
              <a:t>Python</a:t>
            </a:r>
            <a:r>
              <a:rPr lang="en-US" sz="1800" dirty="0">
                <a:solidFill>
                  <a:srgbClr val="222222"/>
                </a:solidFill>
                <a:effectLst/>
                <a:latin typeface="Arial" panose="020B0604020202020204" pitchFamily="34" charset="0"/>
                <a:ea typeface="Times New Roman" panose="02020603050405020304" pitchFamily="18" charset="0"/>
              </a:rPr>
              <a:t> programming language.</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err="1">
                <a:solidFill>
                  <a:srgbClr val="222222"/>
                </a:solidFill>
                <a:effectLst/>
                <a:latin typeface="Arial" panose="020B0604020202020204" pitchFamily="34" charset="0"/>
                <a:ea typeface="Times New Roman" panose="02020603050405020304" pitchFamily="18" charset="0"/>
              </a:rPr>
              <a:t>Pygame</a:t>
            </a:r>
            <a:r>
              <a:rPr lang="en-US" sz="1800" dirty="0">
                <a:solidFill>
                  <a:srgbClr val="222222"/>
                </a:solidFill>
                <a:effectLst/>
                <a:latin typeface="Arial" panose="020B0604020202020204" pitchFamily="34" charset="0"/>
                <a:ea typeface="Times New Roman" panose="02020603050405020304" pitchFamily="18" charset="0"/>
              </a:rPr>
              <a:t> is a cross-platform set of </a:t>
            </a:r>
            <a:r>
              <a:rPr lang="en-US" sz="1800" b="1" dirty="0">
                <a:solidFill>
                  <a:srgbClr val="222222"/>
                </a:solidFill>
                <a:effectLst/>
                <a:latin typeface="Arial" panose="020B0604020202020204" pitchFamily="34" charset="0"/>
                <a:ea typeface="Times New Roman" panose="02020603050405020304" pitchFamily="18" charset="0"/>
              </a:rPr>
              <a:t>Python</a:t>
            </a:r>
            <a:r>
              <a:rPr lang="en-US" sz="1800" dirty="0">
                <a:solidFill>
                  <a:srgbClr val="222222"/>
                </a:solidFill>
                <a:effectLst/>
                <a:latin typeface="Arial" panose="020B0604020202020204" pitchFamily="34" charset="0"/>
                <a:ea typeface="Times New Roman" panose="02020603050405020304" pitchFamily="18" charset="0"/>
              </a:rPr>
              <a:t> modules which is </a:t>
            </a:r>
            <a:r>
              <a:rPr lang="en-US" sz="1800" b="1" dirty="0">
                <a:solidFill>
                  <a:srgbClr val="222222"/>
                </a:solidFill>
                <a:effectLst/>
                <a:latin typeface="Arial" panose="020B0604020202020204" pitchFamily="34" charset="0"/>
                <a:ea typeface="Times New Roman" panose="02020603050405020304" pitchFamily="18" charset="0"/>
              </a:rPr>
              <a:t>used</a:t>
            </a:r>
            <a:r>
              <a:rPr lang="en-US" sz="1800" dirty="0">
                <a:solidFill>
                  <a:srgbClr val="222222"/>
                </a:solidFill>
                <a:effectLst/>
                <a:latin typeface="Arial" panose="020B0604020202020204" pitchFamily="34" charset="0"/>
                <a:ea typeface="Times New Roman" panose="02020603050405020304" pitchFamily="18" charset="0"/>
              </a:rPr>
              <a:t> to create video games. It consists of computer graphics and sound libraries designed to be </a:t>
            </a:r>
            <a:r>
              <a:rPr lang="en-US" sz="1800" b="1" dirty="0">
                <a:solidFill>
                  <a:srgbClr val="222222"/>
                </a:solidFill>
                <a:effectLst/>
                <a:latin typeface="Arial" panose="020B0604020202020204" pitchFamily="34" charset="0"/>
                <a:ea typeface="Times New Roman" panose="02020603050405020304" pitchFamily="18" charset="0"/>
              </a:rPr>
              <a:t>used</a:t>
            </a:r>
            <a:r>
              <a:rPr lang="en-US" sz="1800" dirty="0">
                <a:solidFill>
                  <a:srgbClr val="222222"/>
                </a:solidFill>
                <a:effectLst/>
                <a:latin typeface="Arial" panose="020B0604020202020204" pitchFamily="34" charset="0"/>
                <a:ea typeface="Times New Roman" panose="02020603050405020304" pitchFamily="18" charset="0"/>
              </a:rPr>
              <a:t> with the </a:t>
            </a:r>
            <a:r>
              <a:rPr lang="en-US" sz="1800" b="1" dirty="0">
                <a:solidFill>
                  <a:srgbClr val="222222"/>
                </a:solidFill>
                <a:effectLst/>
                <a:latin typeface="Arial" panose="020B0604020202020204" pitchFamily="34" charset="0"/>
                <a:ea typeface="Times New Roman" panose="02020603050405020304" pitchFamily="18" charset="0"/>
              </a:rPr>
              <a:t>Python</a:t>
            </a:r>
            <a:r>
              <a:rPr lang="en-US" sz="1800" dirty="0">
                <a:solidFill>
                  <a:srgbClr val="222222"/>
                </a:solidFill>
                <a:effectLst/>
                <a:latin typeface="Arial" panose="020B0604020202020204" pitchFamily="34" charset="0"/>
                <a:ea typeface="Times New Roman" panose="02020603050405020304" pitchFamily="18" charset="0"/>
              </a:rPr>
              <a:t> programming language.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547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50FB-BD7B-4544-89B0-0EA908DBDE4F}"/>
              </a:ext>
            </a:extLst>
          </p:cNvPr>
          <p:cNvSpPr>
            <a:spLocks noGrp="1"/>
          </p:cNvSpPr>
          <p:nvPr>
            <p:ph type="title"/>
          </p:nvPr>
        </p:nvSpPr>
        <p:spPr/>
        <p:txBody>
          <a:bodyPr/>
          <a:lstStyle/>
          <a:p>
            <a:r>
              <a:rPr lang="en-IN" dirty="0"/>
              <a:t>Description on Archery game</a:t>
            </a:r>
          </a:p>
        </p:txBody>
      </p:sp>
      <p:pic>
        <p:nvPicPr>
          <p:cNvPr id="4" name="Content Placeholder 3">
            <a:extLst>
              <a:ext uri="{FF2B5EF4-FFF2-40B4-BE49-F238E27FC236}">
                <a16:creationId xmlns:a16="http://schemas.microsoft.com/office/drawing/2014/main" id="{623B56F1-60C7-437A-9B57-D155B29114DE}"/>
              </a:ext>
            </a:extLst>
          </p:cNvPr>
          <p:cNvPicPr>
            <a:picLocks noGrp="1" noChangeAspect="1"/>
          </p:cNvPicPr>
          <p:nvPr>
            <p:ph idx="1"/>
          </p:nvPr>
        </p:nvPicPr>
        <p:blipFill rotWithShape="1">
          <a:blip r:embed="rId2"/>
          <a:srcRect l="5786" t="14002" r="5268" b="46708"/>
          <a:stretch/>
        </p:blipFill>
        <p:spPr>
          <a:xfrm>
            <a:off x="8215594" y="1429554"/>
            <a:ext cx="3670480" cy="4546243"/>
          </a:xfrm>
          <a:prstGeom prst="rect">
            <a:avLst/>
          </a:prstGeom>
        </p:spPr>
      </p:pic>
      <p:sp>
        <p:nvSpPr>
          <p:cNvPr id="5" name="TextBox 4">
            <a:extLst>
              <a:ext uri="{FF2B5EF4-FFF2-40B4-BE49-F238E27FC236}">
                <a16:creationId xmlns:a16="http://schemas.microsoft.com/office/drawing/2014/main" id="{60DF3EE1-99C7-4FD7-9626-2C66733F996C}"/>
              </a:ext>
            </a:extLst>
          </p:cNvPr>
          <p:cNvSpPr txBox="1"/>
          <p:nvPr/>
        </p:nvSpPr>
        <p:spPr>
          <a:xfrm>
            <a:off x="646111" y="1725769"/>
            <a:ext cx="7261517" cy="4062651"/>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lumMod val="95000"/>
                    <a:lumOff val="5000"/>
                  </a:schemeClr>
                </a:solidFill>
              </a:rPr>
              <a:t>IN this archery game, this person want to good score by passing many difficulties level.</a:t>
            </a:r>
          </a:p>
          <a:p>
            <a:pPr marL="285750" indent="-285750">
              <a:buFont typeface="Wingdings" panose="05000000000000000000" pitchFamily="2" charset="2"/>
              <a:buChar char="Ø"/>
            </a:pPr>
            <a:r>
              <a:rPr lang="en-IN" sz="2400" dirty="0">
                <a:solidFill>
                  <a:schemeClr val="bg1">
                    <a:lumMod val="95000"/>
                    <a:lumOff val="5000"/>
                  </a:schemeClr>
                </a:solidFill>
              </a:rPr>
              <a:t>By selecting option play you can enter in the game.</a:t>
            </a:r>
          </a:p>
          <a:p>
            <a:pPr marL="285750" indent="-285750">
              <a:buFont typeface="Wingdings" panose="05000000000000000000" pitchFamily="2" charset="2"/>
              <a:buChar char="Ø"/>
            </a:pPr>
            <a:r>
              <a:rPr lang="en-IN" sz="2400" dirty="0">
                <a:solidFill>
                  <a:schemeClr val="bg1">
                    <a:lumMod val="95000"/>
                    <a:lumOff val="5000"/>
                  </a:schemeClr>
                </a:solidFill>
              </a:rPr>
              <a:t>By  selecting option  quit  you can exit from the game.</a:t>
            </a:r>
          </a:p>
          <a:p>
            <a:pPr marL="285750" indent="-285750">
              <a:buFont typeface="Wingdings" panose="05000000000000000000" pitchFamily="2" charset="2"/>
              <a:buChar char="Ø"/>
            </a:pPr>
            <a:r>
              <a:rPr lang="en-IN" sz="2400" dirty="0">
                <a:solidFill>
                  <a:schemeClr val="bg1">
                    <a:lumMod val="95000"/>
                    <a:lumOff val="5000"/>
                  </a:schemeClr>
                </a:solidFill>
              </a:rPr>
              <a:t>Using the spacebar, you can hit the bow to the wheel of the different colour </a:t>
            </a:r>
          </a:p>
          <a:p>
            <a:pPr marL="285750" indent="-285750">
              <a:buFont typeface="Wingdings" panose="05000000000000000000" pitchFamily="2" charset="2"/>
              <a:buChar char="Ø"/>
            </a:pPr>
            <a:r>
              <a:rPr lang="en-IN" sz="2400" dirty="0">
                <a:solidFill>
                  <a:schemeClr val="bg1">
                    <a:lumMod val="95000"/>
                    <a:lumOff val="5000"/>
                  </a:schemeClr>
                </a:solidFill>
              </a:rPr>
              <a:t>Here each colour of the circle consist of the different score.</a:t>
            </a:r>
          </a:p>
          <a:p>
            <a:pPr marL="285750" indent="-285750">
              <a:buFont typeface="Wingdings" panose="05000000000000000000" pitchFamily="2" charset="2"/>
              <a:buChar char="Ø"/>
            </a:pPr>
            <a:endParaRPr lang="en-IN" dirty="0">
              <a:solidFill>
                <a:schemeClr val="bg1">
                  <a:lumMod val="95000"/>
                  <a:lumOff val="5000"/>
                </a:schemeClr>
              </a:solidFill>
            </a:endParaRPr>
          </a:p>
        </p:txBody>
      </p:sp>
    </p:spTree>
    <p:extLst>
      <p:ext uri="{BB962C8B-B14F-4D97-AF65-F5344CB8AC3E}">
        <p14:creationId xmlns:p14="http://schemas.microsoft.com/office/powerpoint/2010/main" val="356493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218A-C93D-4A3E-8D28-4DE0FC0A97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3AB96C-2700-4C70-8283-382820021B7C}"/>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E0130B7-CD9C-4BB5-B8EB-B5D4B89B9830}"/>
              </a:ext>
            </a:extLst>
          </p:cNvPr>
          <p:cNvPicPr>
            <a:picLocks noChangeAspect="1"/>
          </p:cNvPicPr>
          <p:nvPr/>
        </p:nvPicPr>
        <p:blipFill rotWithShape="1">
          <a:blip r:embed="rId2"/>
          <a:srcRect l="13554" t="29935" r="12997" b="45163"/>
          <a:stretch/>
        </p:blipFill>
        <p:spPr>
          <a:xfrm>
            <a:off x="0" y="1"/>
            <a:ext cx="12191999" cy="6858000"/>
          </a:xfrm>
          <a:prstGeom prst="rect">
            <a:avLst/>
          </a:prstGeom>
        </p:spPr>
      </p:pic>
    </p:spTree>
    <p:extLst>
      <p:ext uri="{BB962C8B-B14F-4D97-AF65-F5344CB8AC3E}">
        <p14:creationId xmlns:p14="http://schemas.microsoft.com/office/powerpoint/2010/main" val="98251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4A2-C964-434E-8BD2-0F4C7ED8971A}"/>
              </a:ext>
            </a:extLst>
          </p:cNvPr>
          <p:cNvSpPr>
            <a:spLocks noGrp="1"/>
          </p:cNvSpPr>
          <p:nvPr>
            <p:ph type="title"/>
          </p:nvPr>
        </p:nvSpPr>
        <p:spPr/>
        <p:txBody>
          <a:bodyPr/>
          <a:lstStyle/>
          <a:p>
            <a:r>
              <a:rPr lang="en-IN" dirty="0"/>
              <a:t>conslusion</a:t>
            </a:r>
          </a:p>
        </p:txBody>
      </p:sp>
      <p:sp>
        <p:nvSpPr>
          <p:cNvPr id="3" name="Content Placeholder 2">
            <a:extLst>
              <a:ext uri="{FF2B5EF4-FFF2-40B4-BE49-F238E27FC236}">
                <a16:creationId xmlns:a16="http://schemas.microsoft.com/office/drawing/2014/main" id="{71F347C2-1C30-4C5D-8285-8634808E6BC0}"/>
              </a:ext>
            </a:extLst>
          </p:cNvPr>
          <p:cNvSpPr>
            <a:spLocks noGrp="1"/>
          </p:cNvSpPr>
          <p:nvPr>
            <p:ph idx="1"/>
          </p:nvPr>
        </p:nvSpPr>
        <p:spPr/>
        <p:txBody>
          <a:bodyPr/>
          <a:lstStyle/>
          <a:p>
            <a:r>
              <a:rPr lang="en-US" sz="1800" dirty="0">
                <a:solidFill>
                  <a:srgbClr val="222222"/>
                </a:solidFill>
                <a:effectLst/>
                <a:latin typeface="Arial" panose="020B0604020202020204" pitchFamily="34" charset="0"/>
                <a:ea typeface="Times New Roman" panose="02020603050405020304" pitchFamily="18" charset="0"/>
              </a:rPr>
              <a:t>In this project </a:t>
            </a:r>
            <a:r>
              <a:rPr lang="en-US" sz="1800" dirty="0" err="1">
                <a:solidFill>
                  <a:srgbClr val="222222"/>
                </a:solidFill>
                <a:effectLst/>
                <a:latin typeface="Arial" panose="020B0604020202020204" pitchFamily="34" charset="0"/>
                <a:ea typeface="Times New Roman" panose="02020603050405020304" pitchFamily="18" charset="0"/>
              </a:rPr>
              <a:t>project</a:t>
            </a:r>
            <a:r>
              <a:rPr lang="en-US" sz="1800" dirty="0">
                <a:solidFill>
                  <a:srgbClr val="222222"/>
                </a:solidFill>
                <a:effectLst/>
                <a:latin typeface="Arial" panose="020B0604020202020204" pitchFamily="34" charset="0"/>
                <a:ea typeface="Times New Roman" panose="02020603050405020304" pitchFamily="18" charset="0"/>
              </a:rPr>
              <a:t> we have a build a GUI based game which is based on libraries like </a:t>
            </a:r>
            <a:r>
              <a:rPr lang="en-US" sz="1800" dirty="0" err="1">
                <a:solidFill>
                  <a:srgbClr val="222222"/>
                </a:solidFill>
                <a:effectLst/>
                <a:latin typeface="Arial" panose="020B0604020202020204" pitchFamily="34" charset="0"/>
                <a:ea typeface="Times New Roman" panose="02020603050405020304" pitchFamily="18" charset="0"/>
              </a:rPr>
              <a:t>pygame</a:t>
            </a:r>
            <a:r>
              <a:rPr lang="en-US" sz="1800" dirty="0">
                <a:solidFill>
                  <a:srgbClr val="222222"/>
                </a:solidFill>
                <a:effectLst/>
                <a:latin typeface="Arial" panose="020B0604020202020204" pitchFamily="34" charset="0"/>
                <a:ea typeface="Times New Roman" panose="02020603050405020304" pitchFamily="18" charset="0"/>
              </a:rPr>
              <a:t>, sys, random. The logic behind the project is that, when the bow is floating on the left side and if you press space bar and release then the arrow shoots the target. If you shoot arrow at the middle of the target your score will be 3 and score of next two circles is 2,1 respectively.  </a:t>
            </a:r>
          </a:p>
          <a:p>
            <a:endParaRPr lang="en-IN"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Arial" panose="020B0604020202020204" pitchFamily="34" charset="0"/>
                <a:ea typeface="Times New Roman" panose="02020603050405020304" pitchFamily="18" charset="0"/>
              </a:rPr>
              <a:t>In this project we have made several classes and based different functions. Also, we have made the use of inheritance.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Arial" panose="020B0604020202020204" pitchFamily="34" charset="0"/>
                <a:ea typeface="Times New Roman" panose="02020603050405020304" pitchFamily="18" charset="0"/>
              </a:rPr>
              <a:t>So, what are you waiting for go and enjoy the game.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235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B1AE-AF7D-4E93-9850-7810E8D5DA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87237F-B5EE-43AB-AB88-0CD2C2FA5168}"/>
              </a:ext>
            </a:extLst>
          </p:cNvPr>
          <p:cNvSpPr>
            <a:spLocks noGrp="1"/>
          </p:cNvSpPr>
          <p:nvPr>
            <p:ph idx="1"/>
          </p:nvPr>
        </p:nvSpPr>
        <p:spPr/>
        <p:txBody>
          <a:bodyPr/>
          <a:lstStyle/>
          <a:p>
            <a:endParaRPr lang="en-IN"/>
          </a:p>
        </p:txBody>
      </p:sp>
      <p:pic>
        <p:nvPicPr>
          <p:cNvPr id="2050" name="Picture 2" descr="PPT - Archery PowerPoint Presentation, free download - ID:4944810">
            <a:extLst>
              <a:ext uri="{FF2B5EF4-FFF2-40B4-BE49-F238E27FC236}">
                <a16:creationId xmlns:a16="http://schemas.microsoft.com/office/drawing/2014/main" id="{454302E6-29D9-4CEB-8890-8D11444D0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5888B-1BD2-43A6-90D1-DA96519F166B}"/>
              </a:ext>
            </a:extLst>
          </p:cNvPr>
          <p:cNvSpPr txBox="1"/>
          <p:nvPr/>
        </p:nvSpPr>
        <p:spPr>
          <a:xfrm>
            <a:off x="7830355" y="4005330"/>
            <a:ext cx="3026535"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D0AC40E0-BF8F-4532-AA10-26EDEB7B97B5}"/>
              </a:ext>
            </a:extLst>
          </p:cNvPr>
          <p:cNvSpPr txBox="1"/>
          <p:nvPr/>
        </p:nvSpPr>
        <p:spPr>
          <a:xfrm>
            <a:off x="7140477" y="3835088"/>
            <a:ext cx="5569683" cy="1754326"/>
          </a:xfrm>
          <a:prstGeom prst="rect">
            <a:avLst/>
          </a:prstGeom>
          <a:noFill/>
        </p:spPr>
        <p:txBody>
          <a:bodyPr wrap="square" rtlCol="0">
            <a:spAutoFit/>
          </a:bodyPr>
          <a:lstStyle/>
          <a:p>
            <a:r>
              <a:rPr lang="en-IN" b="1" i="1" dirty="0">
                <a:solidFill>
                  <a:schemeClr val="bg1">
                    <a:lumMod val="95000"/>
                    <a:lumOff val="5000"/>
                  </a:schemeClr>
                </a:solidFill>
              </a:rPr>
              <a:t>Submitted by:</a:t>
            </a:r>
          </a:p>
          <a:p>
            <a:endParaRPr lang="en-IN" b="1" i="1" dirty="0">
              <a:solidFill>
                <a:schemeClr val="bg1">
                  <a:lumMod val="95000"/>
                  <a:lumOff val="5000"/>
                </a:schemeClr>
              </a:solidFill>
            </a:endParaRPr>
          </a:p>
          <a:p>
            <a:r>
              <a:rPr lang="en-IN" b="1" i="1" dirty="0">
                <a:solidFill>
                  <a:schemeClr val="bg1">
                    <a:lumMod val="95000"/>
                    <a:lumOff val="5000"/>
                  </a:schemeClr>
                </a:solidFill>
              </a:rPr>
              <a:t>Name                 roll no        reg no</a:t>
            </a:r>
          </a:p>
          <a:p>
            <a:r>
              <a:rPr lang="en-IN" b="1" i="1" dirty="0">
                <a:solidFill>
                  <a:schemeClr val="bg1">
                    <a:lumMod val="95000"/>
                    <a:lumOff val="5000"/>
                  </a:schemeClr>
                </a:solidFill>
              </a:rPr>
              <a:t>Manish kumar      26         11904532</a:t>
            </a:r>
          </a:p>
          <a:p>
            <a:r>
              <a:rPr lang="en-IN" b="1" i="1" dirty="0">
                <a:solidFill>
                  <a:schemeClr val="bg1">
                    <a:lumMod val="95000"/>
                    <a:lumOff val="5000"/>
                  </a:schemeClr>
                </a:solidFill>
              </a:rPr>
              <a:t>Ganesh </a:t>
            </a:r>
            <a:r>
              <a:rPr lang="en-IN" b="1" i="1" dirty="0" err="1">
                <a:solidFill>
                  <a:schemeClr val="bg1">
                    <a:lumMod val="95000"/>
                    <a:lumOff val="5000"/>
                  </a:schemeClr>
                </a:solidFill>
              </a:rPr>
              <a:t>arekuti</a:t>
            </a:r>
            <a:r>
              <a:rPr lang="en-IN" b="1" i="1" dirty="0">
                <a:solidFill>
                  <a:schemeClr val="bg1">
                    <a:lumMod val="95000"/>
                    <a:lumOff val="5000"/>
                  </a:schemeClr>
                </a:solidFill>
              </a:rPr>
              <a:t>    65          11912261</a:t>
            </a:r>
          </a:p>
          <a:p>
            <a:r>
              <a:rPr lang="en-IN" b="1" i="1" dirty="0" err="1">
                <a:solidFill>
                  <a:schemeClr val="bg1">
                    <a:lumMod val="95000"/>
                    <a:lumOff val="5000"/>
                  </a:schemeClr>
                </a:solidFill>
              </a:rPr>
              <a:t>Sindhuja</a:t>
            </a:r>
            <a:r>
              <a:rPr lang="en-IN" b="1" i="1" dirty="0">
                <a:solidFill>
                  <a:schemeClr val="bg1">
                    <a:lumMod val="95000"/>
                    <a:lumOff val="5000"/>
                  </a:schemeClr>
                </a:solidFill>
              </a:rPr>
              <a:t> </a:t>
            </a:r>
            <a:r>
              <a:rPr lang="en-IN" b="1" i="1">
                <a:solidFill>
                  <a:schemeClr val="bg1">
                    <a:lumMod val="95000"/>
                    <a:lumOff val="5000"/>
                  </a:schemeClr>
                </a:solidFill>
              </a:rPr>
              <a:t>priya       </a:t>
            </a:r>
            <a:r>
              <a:rPr lang="en-IN" b="1" i="1" dirty="0">
                <a:solidFill>
                  <a:schemeClr val="bg1">
                    <a:lumMod val="95000"/>
                    <a:lumOff val="5000"/>
                  </a:schemeClr>
                </a:solidFill>
              </a:rPr>
              <a:t>54         11902053</a:t>
            </a:r>
          </a:p>
        </p:txBody>
      </p:sp>
    </p:spTree>
    <p:extLst>
      <p:ext uri="{BB962C8B-B14F-4D97-AF65-F5344CB8AC3E}">
        <p14:creationId xmlns:p14="http://schemas.microsoft.com/office/powerpoint/2010/main" val="4126173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587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Century Gothic</vt:lpstr>
      <vt:lpstr>Times New Roman</vt:lpstr>
      <vt:lpstr>Wingdings</vt:lpstr>
      <vt:lpstr>Wingdings 3</vt:lpstr>
      <vt:lpstr>Ion</vt:lpstr>
      <vt:lpstr>Archery Game  </vt:lpstr>
      <vt:lpstr>About Archery Game </vt:lpstr>
      <vt:lpstr>What is GUI Based game?</vt:lpstr>
      <vt:lpstr>WHAT IS SYS? WHAT ARE THE USES OF SYS?</vt:lpstr>
      <vt:lpstr>What is pygame?</vt:lpstr>
      <vt:lpstr>Description on Archery game</vt:lpstr>
      <vt:lpstr>PowerPoint Presentation</vt:lpstr>
      <vt:lpstr>conslusion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Archery Game  </dc:title>
  <dc:creator>manish kumar prajapati</dc:creator>
  <cp:lastModifiedBy>manish kumar prajapati</cp:lastModifiedBy>
  <cp:revision>8</cp:revision>
  <dcterms:created xsi:type="dcterms:W3CDTF">2020-10-31T09:08:06Z</dcterms:created>
  <dcterms:modified xsi:type="dcterms:W3CDTF">2020-10-31T10:10:45Z</dcterms:modified>
</cp:coreProperties>
</file>