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662" autoAdjust="0"/>
  </p:normalViewPr>
  <p:slideViewPr>
    <p:cSldViewPr>
      <p:cViewPr>
        <p:scale>
          <a:sx n="76" d="100"/>
          <a:sy n="76" d="100"/>
        </p:scale>
        <p:origin x="-480"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7" name=""/>
        <p:cNvGrpSpPr/>
        <p:nvPr/>
      </p:nvGrpSpPr>
      <p:grpSpPr>
        <a:xfrm>
          <a:off x="0" y="0"/>
          <a:ext cx="0" cy="0"/>
          <a:chOff x="0" y="0"/>
          <a:chExt cx="0" cy="0"/>
        </a:xfrm>
      </p:grpSpPr>
      <p:sp>
        <p:nvSpPr>
          <p:cNvPr id="104865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5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828800" y="2869886"/>
            <a:ext cx="8610600" cy="2644140"/>
          </a:xfrm>
          <a:prstGeom prst="rect"/>
          <a:noFill/>
        </p:spPr>
        <p:txBody>
          <a:bodyPr rtlCol="0" wrap="square">
            <a:spAutoFit/>
          </a:bodyPr>
          <a:p>
            <a:r>
              <a:rPr dirty="0" sz="2400" lang="en-US"/>
              <a:t>STUDENT </a:t>
            </a:r>
            <a:r>
              <a:rPr dirty="0" sz="2400" lang="en-US" smtClean="0"/>
              <a:t>NAME: M.MANI</a:t>
            </a:r>
            <a:r>
              <a:rPr dirty="0" sz="2400" lang="en-US" smtClean="0"/>
              <a:t> </a:t>
            </a:r>
            <a:endParaRPr dirty="0" sz="2400" lang="en-US"/>
          </a:p>
          <a:p>
            <a:r>
              <a:rPr dirty="0" sz="2800" lang="en-US"/>
              <a:t>(</a:t>
            </a:r>
            <a:r>
              <a:rPr dirty="0" sz="2400" lang="en-US"/>
              <a:t>71071BCE6451DCC8D0047E671D181ED4</a:t>
            </a:r>
            <a:r>
              <a:rPr dirty="0" sz="2400" lang="en-US"/>
              <a:t>)</a:t>
            </a:r>
            <a:r>
              <a:rPr dirty="0" sz="2400" lang="en-US"/>
              <a:t> </a:t>
            </a:r>
            <a:endParaRPr dirty="0" sz="2400" lang="en-US"/>
          </a:p>
          <a:p>
            <a:r>
              <a:rPr dirty="0" sz="2400" lang="en-US"/>
              <a:t>REGISTER </a:t>
            </a:r>
            <a:r>
              <a:rPr dirty="0" sz="2400" lang="en-US" smtClean="0"/>
              <a:t>NO      : 312203887</a:t>
            </a:r>
            <a:endParaRPr dirty="0" sz="2400" lang="en-US"/>
          </a:p>
          <a:p>
            <a:r>
              <a:rPr dirty="0" sz="2400" lang="en-US" smtClean="0"/>
              <a:t>DEPARTMENT     : </a:t>
            </a:r>
            <a:r>
              <a:rPr dirty="0" sz="2400" lang="en-US" smtClean="0"/>
              <a:t>COMMERCE</a:t>
            </a:r>
            <a:endParaRPr dirty="0" sz="2400" lang="en-US"/>
          </a:p>
          <a:p>
            <a:r>
              <a:rPr dirty="0" sz="2400" lang="en-US" smtClean="0"/>
              <a:t>COLLEGE </a:t>
            </a:r>
            <a:r>
              <a:rPr dirty="0" sz="2400" lang="en-US" smtClean="0"/>
              <a:t>             :</a:t>
            </a:r>
            <a:r>
              <a:rPr dirty="0" sz="2400" lang="en-US" smtClean="0"/>
              <a:t>ANNAI THERASA ARTS AND SCIENCE COLLEGE THIRUKAZHUKUNDRAM</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10515600" y="15740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xfrm>
            <a:off x="11353418" y="6473337"/>
            <a:ext cx="151129" cy="3371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dirty="0" spc="10"/>
          </a:p>
        </p:txBody>
      </p:sp>
      <p:sp>
        <p:nvSpPr>
          <p:cNvPr id="1048675" name="Rectangle 7"/>
          <p:cNvSpPr/>
          <p:nvPr/>
        </p:nvSpPr>
        <p:spPr>
          <a:xfrm>
            <a:off x="2826327" y="1817130"/>
            <a:ext cx="6984423" cy="4358640"/>
          </a:xfrm>
          <a:prstGeom prst="rect"/>
        </p:spPr>
        <p:txBody>
          <a:bodyPr wrap="square">
            <a:spAutoFit/>
          </a:bodyPr>
          <a:p>
            <a:r>
              <a:rPr dirty="0" lang="en-IN"/>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dirty="0" lang="en-IN" smtClean="0"/>
              <a:t>:</a:t>
            </a:r>
          </a:p>
          <a:p>
            <a:endParaRPr dirty="0" lang="en-IN"/>
          </a:p>
          <a:p>
            <a:pPr indent="-285750" marL="285750">
              <a:buFont typeface="Wingdings" panose="05000000000000000000" pitchFamily="2" charset="2"/>
              <a:buChar char="§"/>
            </a:pPr>
            <a:r>
              <a:rPr dirty="0" lang="en-IN" smtClean="0"/>
              <a:t>Identify top</a:t>
            </a:r>
          </a:p>
          <a:p>
            <a:pPr indent="-285750" marL="285750">
              <a:buFont typeface="Wingdings" panose="05000000000000000000" pitchFamily="2" charset="2"/>
              <a:buChar char="§"/>
            </a:pPr>
            <a:r>
              <a:rPr dirty="0" lang="en-IN" smtClean="0"/>
              <a:t>performing </a:t>
            </a:r>
            <a:r>
              <a:rPr dirty="0" lang="en-IN"/>
              <a:t>and underperforming </a:t>
            </a:r>
            <a:r>
              <a:rPr dirty="0" lang="en-IN" smtClean="0"/>
              <a:t>employees</a:t>
            </a:r>
          </a:p>
          <a:p>
            <a:pPr indent="-285750" marL="285750">
              <a:buFont typeface="Wingdings" panose="05000000000000000000" pitchFamily="2" charset="2"/>
              <a:buChar char="§"/>
            </a:pPr>
            <a:r>
              <a:rPr dirty="0" lang="en-IN" smtClean="0"/>
              <a:t>Understand </a:t>
            </a:r>
            <a:r>
              <a:rPr dirty="0" lang="en-IN"/>
              <a:t>the impact of employee characteristics on </a:t>
            </a:r>
            <a:r>
              <a:rPr dirty="0" lang="en-IN" smtClean="0"/>
              <a:t>performance-</a:t>
            </a:r>
          </a:p>
          <a:p>
            <a:pPr indent="-285750" marL="285750">
              <a:buFont typeface="Wingdings" panose="05000000000000000000" pitchFamily="2" charset="2"/>
              <a:buChar char="§"/>
            </a:pPr>
            <a:r>
              <a:rPr dirty="0" lang="en-IN" smtClean="0"/>
              <a:t> </a:t>
            </a:r>
            <a:r>
              <a:rPr dirty="0" lang="en-IN"/>
              <a:t>Forecast future performance and potential turnover </a:t>
            </a:r>
            <a:r>
              <a:rPr dirty="0" lang="en-IN" smtClean="0"/>
              <a:t>risks</a:t>
            </a:r>
          </a:p>
          <a:p>
            <a:pPr indent="-285750" marL="285750">
              <a:buFont typeface="Wingdings" panose="05000000000000000000" pitchFamily="2" charset="2"/>
              <a:buChar char="§"/>
            </a:pPr>
            <a:r>
              <a:rPr dirty="0" lang="en-IN" smtClean="0"/>
              <a:t>Optimize </a:t>
            </a:r>
            <a:r>
              <a:rPr dirty="0" lang="en-IN"/>
              <a:t>training and development </a:t>
            </a:r>
            <a:r>
              <a:rPr dirty="0" lang="en-IN" smtClean="0"/>
              <a:t>programs</a:t>
            </a:r>
          </a:p>
          <a:p>
            <a:pPr indent="-285750" marL="285750">
              <a:buFont typeface="Wingdings" panose="05000000000000000000" pitchFamily="2" charset="2"/>
              <a:buChar char="§"/>
            </a:pPr>
            <a:r>
              <a:rPr dirty="0" lang="en-IN" smtClean="0"/>
              <a:t>Inform </a:t>
            </a:r>
            <a:r>
              <a:rPr dirty="0" lang="en-IN"/>
              <a:t>strategic talent management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sp>
        <p:nvSpPr>
          <p:cNvPr id="1048677" name="Rectangle 2"/>
          <p:cNvSpPr/>
          <p:nvPr/>
        </p:nvSpPr>
        <p:spPr>
          <a:xfrm>
            <a:off x="736859" y="1143634"/>
            <a:ext cx="7492741" cy="4765040"/>
          </a:xfrm>
          <a:prstGeom prst="rect"/>
        </p:spPr>
        <p:txBody>
          <a:bodyPr wrap="square">
            <a:spAutoFit/>
          </a:bodyPr>
          <a:p>
            <a:r>
              <a:rPr b="1" dirty="0" sz="1400" lang="en-IN"/>
              <a:t>The Employee Performance Dataset is a comprehensive collection of metrics and attributes related to individual employee performance, spanning a 24-month period. The dataset comprises</a:t>
            </a:r>
            <a:r>
              <a:rPr b="1" dirty="0" sz="1400" lang="en-IN" smtClean="0"/>
              <a:t>:</a:t>
            </a:r>
          </a:p>
          <a:p>
            <a:pPr indent="-285750" marL="285750">
              <a:buFont typeface="Wingdings" panose="05000000000000000000" pitchFamily="2" charset="2"/>
              <a:buChar char="§"/>
            </a:pPr>
            <a:endParaRPr dirty="0" sz="1400" lang="en-IN"/>
          </a:p>
          <a:p>
            <a:pPr indent="-285750" marL="285750">
              <a:buFont typeface="Wingdings" panose="05000000000000000000" pitchFamily="2" charset="2"/>
              <a:buChar char="§"/>
            </a:pPr>
            <a:r>
              <a:rPr dirty="0" sz="1400" lang="en-IN" smtClean="0"/>
              <a:t>1,500 </a:t>
            </a:r>
            <a:r>
              <a:rPr dirty="0" sz="1400" lang="en-IN"/>
              <a:t>employee </a:t>
            </a:r>
            <a:r>
              <a:rPr dirty="0" sz="1400" lang="en-IN" smtClean="0"/>
              <a:t>records</a:t>
            </a:r>
          </a:p>
          <a:p>
            <a:pPr indent="-285750" marL="285750">
              <a:buFont typeface="Wingdings" panose="05000000000000000000" pitchFamily="2" charset="2"/>
              <a:buChar char="§"/>
            </a:pPr>
            <a:r>
              <a:rPr dirty="0" sz="1400" lang="en-IN" smtClean="0"/>
              <a:t>- </a:t>
            </a:r>
            <a:r>
              <a:rPr dirty="0" sz="1400" lang="en-IN"/>
              <a:t>20 variables, including:    </a:t>
            </a:r>
            <a:endParaRPr dirty="0" sz="1400" lang="en-IN" smtClean="0"/>
          </a:p>
          <a:p>
            <a:pPr indent="-285750" marL="285750">
              <a:buFont typeface="Wingdings" panose="05000000000000000000" pitchFamily="2" charset="2"/>
              <a:buChar char="§"/>
            </a:pPr>
            <a:r>
              <a:rPr dirty="0" sz="1400" lang="en-IN" smtClean="0"/>
              <a:t>- </a:t>
            </a:r>
            <a:r>
              <a:rPr dirty="0" sz="1400" lang="en-IN"/>
              <a:t>Employee ID    </a:t>
            </a:r>
            <a:endParaRPr dirty="0" sz="1400" lang="en-IN" smtClean="0"/>
          </a:p>
          <a:p>
            <a:pPr indent="-285750" marL="285750">
              <a:buFont typeface="Wingdings" panose="05000000000000000000" pitchFamily="2" charset="2"/>
              <a:buChar char="§"/>
            </a:pPr>
            <a:r>
              <a:rPr dirty="0" sz="1400" lang="en-IN" smtClean="0"/>
              <a:t>- </a:t>
            </a:r>
            <a:r>
              <a:rPr dirty="0" sz="1400" lang="en-IN"/>
              <a:t>Performance scores (quarterly and annual)    </a:t>
            </a:r>
            <a:endParaRPr dirty="0" sz="1400" lang="en-IN" smtClean="0"/>
          </a:p>
          <a:p>
            <a:pPr indent="-285750" marL="285750">
              <a:buFont typeface="Wingdings" panose="05000000000000000000" pitchFamily="2" charset="2"/>
              <a:buChar char="§"/>
            </a:pPr>
            <a:r>
              <a:rPr dirty="0" sz="1400" lang="en-IN" smtClean="0"/>
              <a:t>- </a:t>
            </a:r>
            <a:r>
              <a:rPr dirty="0" sz="1400" lang="en-IN"/>
              <a:t>Promotion status    </a:t>
            </a:r>
            <a:endParaRPr dirty="0" sz="1400" lang="en-IN" smtClean="0"/>
          </a:p>
          <a:p>
            <a:pPr indent="-285750" marL="285750">
              <a:buFont typeface="Wingdings" panose="05000000000000000000" pitchFamily="2" charset="2"/>
              <a:buChar char="§"/>
            </a:pPr>
            <a:r>
              <a:rPr dirty="0" sz="1400" lang="en-IN" smtClean="0"/>
              <a:t>- </a:t>
            </a:r>
            <a:r>
              <a:rPr dirty="0" sz="1400" lang="en-IN"/>
              <a:t>Training participation    </a:t>
            </a:r>
            <a:endParaRPr dirty="0" sz="1400" lang="en-IN" smtClean="0"/>
          </a:p>
          <a:p>
            <a:pPr indent="-285750" marL="285750">
              <a:buFont typeface="Wingdings" panose="05000000000000000000" pitchFamily="2" charset="2"/>
              <a:buChar char="§"/>
            </a:pPr>
            <a:r>
              <a:rPr dirty="0" sz="1400" lang="en-IN" smtClean="0"/>
              <a:t>- </a:t>
            </a:r>
            <a:r>
              <a:rPr dirty="0" sz="1400" lang="en-IN"/>
              <a:t>Department    </a:t>
            </a:r>
            <a:endParaRPr dirty="0" sz="1400" lang="en-IN" smtClean="0"/>
          </a:p>
          <a:p>
            <a:pPr indent="-285750" marL="285750">
              <a:buFont typeface="Wingdings" panose="05000000000000000000" pitchFamily="2" charset="2"/>
              <a:buChar char="§"/>
            </a:pPr>
            <a:r>
              <a:rPr dirty="0" sz="1400" lang="en-IN" smtClean="0"/>
              <a:t>- </a:t>
            </a:r>
            <a:r>
              <a:rPr dirty="0" sz="1400" lang="en-IN"/>
              <a:t>Role    </a:t>
            </a:r>
            <a:endParaRPr dirty="0" sz="1400" lang="en-IN" smtClean="0"/>
          </a:p>
          <a:p>
            <a:pPr indent="-285750" marL="285750">
              <a:buFont typeface="Wingdings" panose="05000000000000000000" pitchFamily="2" charset="2"/>
              <a:buChar char="§"/>
            </a:pPr>
            <a:r>
              <a:rPr dirty="0" sz="1400" lang="en-IN" smtClean="0"/>
              <a:t>- </a:t>
            </a:r>
            <a:r>
              <a:rPr dirty="0" sz="1400" lang="en-IN"/>
              <a:t>Tenure    </a:t>
            </a:r>
            <a:endParaRPr dirty="0" sz="1400" lang="en-IN" smtClean="0"/>
          </a:p>
          <a:p>
            <a:pPr indent="-285750" marL="285750">
              <a:buFont typeface="Wingdings" panose="05000000000000000000" pitchFamily="2" charset="2"/>
              <a:buChar char="§"/>
            </a:pPr>
            <a:r>
              <a:rPr dirty="0" sz="1400" lang="en-IN" smtClean="0"/>
              <a:t>- </a:t>
            </a:r>
            <a:r>
              <a:rPr dirty="0" sz="1400" lang="en-IN"/>
              <a:t>Age    </a:t>
            </a:r>
            <a:endParaRPr dirty="0" sz="1400" lang="en-IN" smtClean="0"/>
          </a:p>
          <a:p>
            <a:pPr indent="-285750" marL="285750">
              <a:buFont typeface="Wingdings" panose="05000000000000000000" pitchFamily="2" charset="2"/>
              <a:buChar char="§"/>
            </a:pPr>
            <a:r>
              <a:rPr dirty="0" sz="1400" lang="en-IN" smtClean="0"/>
              <a:t>- </a:t>
            </a:r>
            <a:r>
              <a:rPr dirty="0" sz="1400" lang="en-IN"/>
              <a:t>Gender    </a:t>
            </a:r>
            <a:endParaRPr dirty="0" sz="1400" lang="en-IN" smtClean="0"/>
          </a:p>
          <a:p>
            <a:pPr indent="-285750" marL="285750">
              <a:buFont typeface="Wingdings" panose="05000000000000000000" pitchFamily="2" charset="2"/>
              <a:buChar char="§"/>
            </a:pPr>
            <a:r>
              <a:rPr dirty="0" sz="1400" lang="en-IN" smtClean="0"/>
              <a:t>- </a:t>
            </a:r>
            <a:r>
              <a:rPr dirty="0" sz="1400" lang="en-IN"/>
              <a:t>Education level    </a:t>
            </a:r>
            <a:endParaRPr dirty="0" sz="1400" lang="en-IN" smtClean="0"/>
          </a:p>
          <a:p>
            <a:pPr indent="-285750" marL="285750">
              <a:buFont typeface="Wingdings" panose="05000000000000000000" pitchFamily="2" charset="2"/>
              <a:buChar char="§"/>
            </a:pPr>
            <a:r>
              <a:rPr dirty="0" sz="1400" lang="en-IN" smtClean="0"/>
              <a:t>- </a:t>
            </a:r>
            <a:r>
              <a:rPr dirty="0" sz="1400" lang="en-IN"/>
              <a:t>Job satisfaction ratings    </a:t>
            </a:r>
            <a:endParaRPr dirty="0" sz="1400" lang="en-IN" smtClean="0"/>
          </a:p>
          <a:p>
            <a:pPr indent="-285750" marL="285750">
              <a:buFont typeface="Wingdings" panose="05000000000000000000" pitchFamily="2" charset="2"/>
              <a:buChar char="§"/>
            </a:pPr>
            <a:r>
              <a:rPr dirty="0" sz="1400" lang="en-IN" smtClean="0"/>
              <a:t>- </a:t>
            </a:r>
            <a:r>
              <a:rPr dirty="0" sz="1400" lang="en-IN"/>
              <a:t>Engagement metrics    </a:t>
            </a:r>
            <a:endParaRPr dirty="0" sz="1400" lang="en-IN" smtClean="0"/>
          </a:p>
          <a:p>
            <a:pPr indent="-285750" marL="285750">
              <a:buFont typeface="Wingdings" panose="05000000000000000000" pitchFamily="2" charset="2"/>
              <a:buChar char="§"/>
            </a:pPr>
            <a:r>
              <a:rPr dirty="0" sz="1400" lang="en-IN" smtClean="0"/>
              <a:t>- </a:t>
            </a:r>
            <a:r>
              <a:rPr dirty="0" sz="1400" lang="en-IN"/>
              <a:t>Turnover </a:t>
            </a:r>
            <a:r>
              <a:rPr dirty="0" sz="1400" lang="en-IN" smtClean="0"/>
              <a:t>indicators</a:t>
            </a:r>
          </a:p>
          <a:p>
            <a:pPr indent="-285750" marL="285750">
              <a:buFont typeface="Wingdings" panose="05000000000000000000" pitchFamily="2" charset="2"/>
              <a:buChar char="§"/>
            </a:pPr>
            <a:r>
              <a:rPr dirty="0" sz="1400" lang="en-IN" smtClean="0"/>
              <a:t>- </a:t>
            </a:r>
            <a:r>
              <a:rPr dirty="0" sz="1400" lang="en-IN"/>
              <a:t>Data sources: HR systems, performance management tools, internal surveys, and administrative records- Data format: Excel spreadsheet (.</a:t>
            </a:r>
            <a:r>
              <a:rPr dirty="0" sz="1400" lang="en-IN" smtClean="0"/>
              <a:t>xl)</a:t>
            </a:r>
          </a:p>
          <a:p>
            <a:pPr indent="-285750" marL="285750">
              <a:buFont typeface="Wingdings" panose="05000000000000000000" pitchFamily="2" charset="2"/>
              <a:buChar char="§"/>
            </a:pPr>
            <a:r>
              <a:rPr dirty="0" sz="1400" lang="en-IN" smtClean="0"/>
              <a:t>- </a:t>
            </a:r>
            <a:r>
              <a:rPr dirty="0" sz="1400" lang="en-IN"/>
              <a:t>Data quality: Cleaned and </a:t>
            </a:r>
            <a:r>
              <a:rPr dirty="0" sz="1400" lang="en-IN" smtClean="0"/>
              <a:t>pre processed </a:t>
            </a:r>
            <a:r>
              <a:rPr dirty="0" sz="1400" lang="en-IN"/>
              <a:t>to ensure accuracy and </a:t>
            </a:r>
            <a:r>
              <a:rPr dirty="0" sz="1400" lang="en-IN" smtClean="0"/>
              <a:t>consistency</a:t>
            </a:r>
          </a:p>
          <a:p>
            <a:pPr indent="-285750" marL="285750">
              <a:buFont typeface="Wingdings" panose="05000000000000000000" pitchFamily="2" charset="2"/>
              <a:buChar char="§"/>
            </a:pPr>
            <a:r>
              <a:rPr dirty="0" sz="1400" lang="en-IN" smtClean="0"/>
              <a:t>This </a:t>
            </a:r>
            <a:r>
              <a:rPr dirty="0" sz="1400" lang="en-IN"/>
              <a:t>dataset provides a rich foundation for analysis, enabling insights into performance drivers, talent identification, and strategic workforce planning.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8"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11162918" y="1022613"/>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10591800" y="66643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11096243" y="1772694"/>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52400" y="3245632"/>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4" name="TextBox 8"/>
          <p:cNvSpPr txBox="1"/>
          <p:nvPr/>
        </p:nvSpPr>
        <p:spPr>
          <a:xfrm>
            <a:off x="2614757" y="1479813"/>
            <a:ext cx="8219693" cy="4663440"/>
          </a:xfrm>
          <a:prstGeom prst="rect"/>
          <a:noFill/>
        </p:spPr>
        <p:txBody>
          <a:bodyPr rtlCol="0" wrap="square">
            <a:spAutoFit/>
          </a:bodyPr>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dirty="0" sz="17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Rectangle 1"/>
          <p:cNvSpPr/>
          <p:nvPr/>
        </p:nvSpPr>
        <p:spPr>
          <a:xfrm>
            <a:off x="780356" y="1447800"/>
            <a:ext cx="8534400" cy="4663440"/>
          </a:xfrm>
          <a:prstGeom prst="rect"/>
        </p:spPr>
        <p:txBody>
          <a:bodyPr wrap="square">
            <a:spAutoFit/>
          </a:bodyPr>
          <a:p>
            <a:r>
              <a:rPr dirty="0" sz="1500" lang="en-IN"/>
              <a:t>To uncover the underlying relationships and drivers of employee performance, we will employ a multi-step modelling approach.</a:t>
            </a:r>
          </a:p>
          <a:p>
            <a:endParaRPr dirty="0" sz="1500" lang="en-IN"/>
          </a:p>
          <a:p>
            <a:pPr indent="-342900" marL="342900">
              <a:buAutoNum type="arabicPeriod"/>
            </a:pPr>
            <a:r>
              <a:rPr b="1" dirty="0" sz="1500" lang="en-IN"/>
              <a:t>Exploratory Data Analysis (EDA):</a:t>
            </a:r>
          </a:p>
          <a:p>
            <a:r>
              <a:rPr dirty="0" sz="1500" lang="en-IN"/>
              <a:t> Visualize and summarize the dataset to understand distributions, correlations, and patterns.</a:t>
            </a:r>
          </a:p>
          <a:p>
            <a:r>
              <a:rPr b="1" dirty="0" sz="1500" lang="en-IN"/>
              <a:t>2. Feature Engineering:</a:t>
            </a:r>
          </a:p>
          <a:p>
            <a:r>
              <a:rPr dirty="0" sz="1500" lang="en-IN"/>
              <a:t> Transform and create new variables to capture meaningful relationships and improve model performance.</a:t>
            </a:r>
          </a:p>
          <a:p>
            <a:r>
              <a:rPr b="1" dirty="0" sz="1500" lang="en-IN"/>
              <a:t>3. Regression Analysis: </a:t>
            </a:r>
          </a:p>
          <a:p>
            <a:r>
              <a:rPr dirty="0" sz="1500" lang="en-IN"/>
              <a:t>Apply linear and non-linear regression models to identify significant predictors of employee performance.</a:t>
            </a:r>
          </a:p>
          <a:p>
            <a:r>
              <a:rPr b="1" dirty="0" sz="1500" lang="en-IN"/>
              <a:t>4. Decision Trees and Random Forests: </a:t>
            </a:r>
          </a:p>
          <a:p>
            <a:r>
              <a:rPr dirty="0" sz="1500" lang="en-IN"/>
              <a:t>Utilize tree-based models to detect complex interactions and non-linear relationships.</a:t>
            </a:r>
          </a:p>
          <a:p>
            <a:r>
              <a:rPr b="1" dirty="0" sz="1500" lang="en-IN"/>
              <a:t>5. Clustering Analysis: </a:t>
            </a:r>
          </a:p>
          <a:p>
            <a:r>
              <a:rPr dirty="0" sz="1500" lang="en-IN"/>
              <a:t>Segment employees based on performance profiles and identify high-potential and underperforming groups.</a:t>
            </a:r>
          </a:p>
          <a:p>
            <a:r>
              <a:rPr b="1" dirty="0" sz="1500" lang="en-IN"/>
              <a:t>6. Predictive Modelling: </a:t>
            </a:r>
          </a:p>
          <a:p>
            <a:r>
              <a:rPr dirty="0" sz="1500" lang="en-IN"/>
              <a:t>Develop and validate predictive models to forecast future performance and potential turnover risks.</a:t>
            </a:r>
          </a:p>
          <a:p>
            <a:r>
              <a:rPr b="1" dirty="0" sz="1500" lang="en-IN"/>
              <a:t>7. Model Evaluation: </a:t>
            </a:r>
          </a:p>
          <a:p>
            <a:r>
              <a:rPr dirty="0" sz="1500" lang="en-IN"/>
              <a:t>Assess model performance using metrics such as R-squared, mean squared error, and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11302618" y="76453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95" name="Rectangle 1"/>
          <p:cNvSpPr/>
          <p:nvPr/>
        </p:nvSpPr>
        <p:spPr>
          <a:xfrm>
            <a:off x="955646" y="1524000"/>
            <a:ext cx="8397904" cy="358140"/>
          </a:xfrm>
          <a:prstGeom prst="rect"/>
        </p:spPr>
        <p:txBody>
          <a:bodyPr wrap="square">
            <a:spAutoFit/>
          </a:bodyPr>
          <a:p>
            <a:endParaRPr dirty="0" lang="en-IN"/>
          </a:p>
        </p:txBody>
      </p:sp>
      <p:pic>
        <p:nvPicPr>
          <p:cNvPr id="2097168" name=""/>
          <p:cNvPicPr>
            <a:picLocks/>
          </p:cNvPicPr>
          <p:nvPr/>
        </p:nvPicPr>
        <p:blipFill>
          <a:blip xmlns:r="http://schemas.openxmlformats.org/officeDocument/2006/relationships" r:embed="rId2"/>
          <a:stretch>
            <a:fillRect/>
          </a:stretch>
        </p:blipFill>
        <p:spPr>
          <a:xfrm rot="0">
            <a:off x="1248693" y="1507307"/>
            <a:ext cx="7894939" cy="457369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a:xfrm>
            <a:off x="762000" y="762000"/>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524000" y="1981200"/>
            <a:ext cx="7239000" cy="3025140"/>
          </a:xfrm>
          <a:prstGeom prst="rect"/>
        </p:spPr>
        <p:txBody>
          <a:bodyPr wrap="square">
            <a:spAutoFit/>
          </a:bodyPr>
          <a:p>
            <a:r>
              <a:rPr dirty="0" lang="en-IN"/>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dirty="0" lang="en-IN" smtClean="0"/>
              <a:t>outcomes. By </a:t>
            </a:r>
            <a:r>
              <a:rPr dirty="0" lang="en-IN"/>
              <a:t>embracing a data-driven approach to employee performance management, organizations can unlock the full potential of their workforce, drive business growth, and stay ahead in the competitive market.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1447800" y="2277242"/>
            <a:ext cx="6477000" cy="2225041"/>
          </a:xfrm>
          <a:prstGeom prst="rect"/>
        </p:spPr>
        <p:txBody>
          <a:bodyPr wrap="square">
            <a:spAutoFit/>
          </a:bodyPr>
          <a:p>
            <a:r>
              <a:rPr dirty="0" lang="en-IN"/>
              <a:t>As the HR Manager, I struggle to effectively </a:t>
            </a:r>
            <a:r>
              <a:rPr dirty="0" lang="en-IN" smtClean="0"/>
              <a:t>analysis </a:t>
            </a:r>
            <a:r>
              <a:rPr dirty="0" lang="en-IN"/>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3" name="Rectangle 1"/>
          <p:cNvSpPr/>
          <p:nvPr/>
        </p:nvSpPr>
        <p:spPr>
          <a:xfrm>
            <a:off x="609600" y="1219200"/>
            <a:ext cx="8610600" cy="4091940"/>
          </a:xfrm>
          <a:prstGeom prst="rect"/>
        </p:spPr>
        <p:txBody>
          <a:bodyPr wrap="square">
            <a:spAutoFit/>
          </a:bodyPr>
          <a:p>
            <a:pPr indent="-342900" marL="342900">
              <a:buAutoNum type="arabicPeriod"/>
            </a:pPr>
            <a:r>
              <a:rPr dirty="0" lang="en-IN" smtClean="0"/>
              <a:t>Tracking </a:t>
            </a:r>
            <a:r>
              <a:rPr dirty="0" lang="en-IN"/>
              <a:t>Employee Performance Metrics: Develop an Excel dashboard to monitor and </a:t>
            </a:r>
            <a:r>
              <a:rPr dirty="0" lang="en-IN" smtClean="0"/>
              <a:t>analysis </a:t>
            </a:r>
            <a:r>
              <a:rPr dirty="0" lang="en-IN"/>
              <a:t>key performance indicators (KPIs) such as sales revenue, customer satisfaction ratings, and project completion rates for individual employees</a:t>
            </a:r>
            <a:r>
              <a:rPr dirty="0" lang="en-IN" smtClean="0"/>
              <a:t>.</a:t>
            </a:r>
          </a:p>
          <a:p>
            <a:pPr indent="-342900" marL="342900">
              <a:buAutoNum type="arabicPeriod"/>
            </a:pPr>
            <a:r>
              <a:rPr dirty="0" lang="en-IN" smtClean="0"/>
              <a:t>Identifying </a:t>
            </a:r>
            <a:r>
              <a:rPr dirty="0" lang="en-IN"/>
              <a:t>Underperforming Employees: Create an Excel tool to identify employees who are not meeting performance expectations, using metrics such as missed targets, low productivity, and poor quality ratings</a:t>
            </a:r>
            <a:r>
              <a:rPr dirty="0" lang="en-IN" smtClean="0"/>
              <a:t>.</a:t>
            </a:r>
          </a:p>
          <a:p>
            <a:pPr indent="-342900" marL="342900">
              <a:buAutoNum type="arabicPeriod"/>
            </a:pPr>
            <a:r>
              <a:rPr dirty="0" lang="en-IN" smtClean="0"/>
              <a:t>Performance </a:t>
            </a:r>
            <a:r>
              <a:rPr dirty="0" lang="en-IN"/>
              <a:t>Trend Analysis: Design an Excel workbook to </a:t>
            </a:r>
            <a:r>
              <a:rPr dirty="0" lang="en-IN" smtClean="0"/>
              <a:t>analysis </a:t>
            </a:r>
            <a:r>
              <a:rPr dirty="0" lang="en-IN"/>
              <a:t>employee performance trends over time, including progress towards goals, areas for improvement, and impact of training or coaching</a:t>
            </a:r>
            <a:r>
              <a:rPr dirty="0" lang="en-IN" smtClean="0"/>
              <a:t>.</a:t>
            </a:r>
          </a:p>
          <a:p>
            <a:pPr indent="-342900" marL="342900">
              <a:buAutoNum type="arabicPeriod"/>
            </a:pPr>
            <a:r>
              <a:rPr dirty="0" lang="en-IN" smtClean="0"/>
              <a:t>Comparative </a:t>
            </a:r>
            <a:r>
              <a:rPr dirty="0" lang="en-IN"/>
              <a:t>Performance Analysis: Build an Excel model to compare the performance of different employees, teams, or departments, highlighting strengths, weaknesses, and opportunities for growth</a:t>
            </a:r>
            <a:r>
              <a:rPr dirty="0" lang="en-IN" smtClean="0"/>
              <a:t>.</a:t>
            </a:r>
          </a:p>
          <a:p>
            <a:pPr indent="-342900" marL="342900">
              <a:buAutoNum type="arabicPeriod"/>
            </a:pPr>
            <a:r>
              <a:rPr dirty="0" lang="en-IN" smtClean="0"/>
              <a:t>Employee </a:t>
            </a:r>
            <a:r>
              <a:rPr dirty="0" lang="en-IN"/>
              <a:t>Performance Scorecard: Develop an Excel scorecard to provide a comprehensive view of employee performance, incorporating metrics such as goal achievement, skills assessment, and feedback from managers and peers.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4" name="Rectangle 1"/>
          <p:cNvSpPr/>
          <p:nvPr/>
        </p:nvSpPr>
        <p:spPr>
          <a:xfrm>
            <a:off x="228600" y="304800"/>
            <a:ext cx="3657600" cy="369332"/>
          </a:xfrm>
          <a:prstGeom prst="rect"/>
        </p:spPr>
        <p:txBody>
          <a:bodyPr wrap="square">
            <a:spAutoFit/>
          </a:bodyPr>
          <a:p>
            <a:r>
              <a:rPr b="1" dirty="0" lang="en-IN" smtClean="0"/>
              <a:t>*types of problem statement* </a:t>
            </a:r>
            <a:endParaRPr b="1" dirty="0" lang="en-IN"/>
          </a:p>
        </p:txBody>
      </p:sp>
      <p:sp>
        <p:nvSpPr>
          <p:cNvPr id="1048655" name="Rectangle 2"/>
          <p:cNvSpPr/>
          <p:nvPr/>
        </p:nvSpPr>
        <p:spPr>
          <a:xfrm>
            <a:off x="1066800" y="1066800"/>
            <a:ext cx="6096000" cy="5158741"/>
          </a:xfrm>
          <a:prstGeom prst="rect"/>
        </p:spPr>
        <p:txBody>
          <a:bodyPr>
            <a:spAutoFit/>
          </a:bodyPr>
          <a:p>
            <a:r>
              <a:rPr dirty="0" lang="en-IN"/>
              <a:t>It focuses on </a:t>
            </a:r>
            <a:r>
              <a:rPr dirty="0" lang="en-IN" smtClean="0"/>
              <a:t>analysing </a:t>
            </a:r>
            <a:r>
              <a:rPr dirty="0" lang="en-IN"/>
              <a:t>and solving a specific business problem using data-driven insights and statistical analysis. The goal is to identify trends, patterns, and correlations within the data to inform decision-making</a:t>
            </a:r>
            <a:r>
              <a:rPr dirty="0" lang="en-IN" smtClean="0"/>
              <a:t>.</a:t>
            </a:r>
          </a:p>
          <a:p>
            <a:pPr indent="-285750" marL="285750">
              <a:buFont typeface="Wingdings" panose="05000000000000000000" pitchFamily="2" charset="2"/>
              <a:buChar char="q"/>
            </a:pPr>
            <a:endParaRPr dirty="0" lang="en-IN" smtClean="0"/>
          </a:p>
          <a:p>
            <a:pPr indent="-285750" marL="285750">
              <a:buFont typeface="Wingdings" panose="05000000000000000000" pitchFamily="2" charset="2"/>
              <a:buChar char="q"/>
            </a:pPr>
            <a:r>
              <a:rPr dirty="0" lang="en-IN" smtClean="0"/>
              <a:t>Other </a:t>
            </a:r>
            <a:r>
              <a:rPr dirty="0" lang="en-IN"/>
              <a:t>types of problem statements </a:t>
            </a:r>
            <a:r>
              <a:rPr dirty="0" lang="en-IN" smtClean="0"/>
              <a:t>include</a:t>
            </a:r>
          </a:p>
          <a:p>
            <a:pPr indent="-285750" marL="285750">
              <a:buFont typeface="Arial" panose="020B0604020202020204" pitchFamily="34" charset="0"/>
              <a:buChar char="•"/>
            </a:pPr>
            <a:endParaRPr dirty="0" lang="en-IN" smtClean="0"/>
          </a:p>
          <a:p>
            <a:pPr indent="-285750" marL="285750">
              <a:buFont typeface="Arial" panose="020B0604020202020204" pitchFamily="34" charset="0"/>
              <a:buChar char="•"/>
            </a:pPr>
            <a:r>
              <a:rPr b="1" dirty="0" lang="en-IN" smtClean="0"/>
              <a:t>Qualitative </a:t>
            </a:r>
            <a:r>
              <a:rPr b="1" dirty="0" lang="en-IN"/>
              <a:t>Problem Statement: </a:t>
            </a:r>
            <a:endParaRPr b="1" dirty="0" lang="en-IN" smtClean="0"/>
          </a:p>
          <a:p>
            <a:r>
              <a:rPr dirty="0" lang="en-IN" smtClean="0"/>
              <a:t>Focuses </a:t>
            </a:r>
            <a:r>
              <a:rPr dirty="0" lang="en-IN"/>
              <a:t>on exploring and understanding a complex issue or phenomenon through non-numerical data, such as text, images, or observations</a:t>
            </a:r>
            <a:r>
              <a:rPr dirty="0" lang="en-IN" smtClean="0"/>
              <a:t>.</a:t>
            </a:r>
          </a:p>
          <a:p>
            <a:endParaRPr dirty="0" lang="en-IN"/>
          </a:p>
          <a:p>
            <a:pPr indent="-285750" marL="285750">
              <a:buFont typeface="Arial" panose="020B0604020202020204" pitchFamily="34" charset="0"/>
              <a:buChar char="•"/>
            </a:pPr>
            <a:r>
              <a:rPr b="1" dirty="0" lang="en-IN" smtClean="0"/>
              <a:t>Operational </a:t>
            </a:r>
            <a:r>
              <a:rPr b="1" dirty="0" lang="en-IN"/>
              <a:t>Problem Statement</a:t>
            </a:r>
            <a:r>
              <a:rPr b="1" dirty="0" lang="en-IN" smtClean="0"/>
              <a:t>:</a:t>
            </a:r>
          </a:p>
          <a:p>
            <a:r>
              <a:rPr dirty="0" lang="en-IN" smtClean="0"/>
              <a:t> </a:t>
            </a:r>
            <a:r>
              <a:rPr dirty="0" lang="en-IN"/>
              <a:t>Concentrates on improving processes, efficiency, and productivity within an organization</a:t>
            </a:r>
            <a:r>
              <a:rPr dirty="0" lang="en-IN" smtClean="0"/>
              <a:t>.</a:t>
            </a:r>
          </a:p>
          <a:p>
            <a:pPr indent="-285750" marL="285750">
              <a:buFont typeface="Arial" panose="020B0604020202020204" pitchFamily="34" charset="0"/>
              <a:buChar char="•"/>
            </a:pPr>
            <a:endParaRPr dirty="0" lang="en-IN" smtClean="0"/>
          </a:p>
          <a:p>
            <a:pPr indent="-285750" marL="285750">
              <a:buFont typeface="Arial" panose="020B0604020202020204" pitchFamily="34" charset="0"/>
              <a:buChar char="•"/>
            </a:pPr>
            <a:r>
              <a:rPr b="1" dirty="0" lang="en-IN" smtClean="0"/>
              <a:t>Strategic </a:t>
            </a:r>
            <a:r>
              <a:rPr b="1" dirty="0" lang="en-IN"/>
              <a:t>Problem Statement: </a:t>
            </a:r>
            <a:endParaRPr b="1" dirty="0" lang="en-IN" smtClean="0"/>
          </a:p>
          <a:p>
            <a:r>
              <a:rPr dirty="0" lang="en-IN" smtClean="0"/>
              <a:t>Examines </a:t>
            </a:r>
            <a:r>
              <a:rPr dirty="0" lang="en-IN"/>
              <a:t>high-level business challenges and opportunities, often requiring a broader, more futuristic perspective.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6" name="Rectangle 1"/>
          <p:cNvSpPr/>
          <p:nvPr/>
        </p:nvSpPr>
        <p:spPr>
          <a:xfrm>
            <a:off x="457200" y="381000"/>
            <a:ext cx="3294381" cy="358140"/>
          </a:xfrm>
          <a:prstGeom prst="rect"/>
        </p:spPr>
        <p:txBody>
          <a:bodyPr wrap="none">
            <a:spAutoFit/>
          </a:bodyPr>
          <a:p>
            <a:r>
              <a:rPr b="1" dirty="0" lang="en-IN" smtClean="0"/>
              <a:t>*Examples </a:t>
            </a:r>
            <a:r>
              <a:rPr b="1" dirty="0" lang="en-IN"/>
              <a:t>of problem </a:t>
            </a:r>
            <a:r>
              <a:rPr b="1" dirty="0" lang="en-IN" smtClean="0"/>
              <a:t>statement*</a:t>
            </a:r>
            <a:endParaRPr b="1" dirty="0" lang="en-IN"/>
          </a:p>
        </p:txBody>
      </p:sp>
      <p:sp>
        <p:nvSpPr>
          <p:cNvPr id="1048657" name="Rectangle 2"/>
          <p:cNvSpPr/>
          <p:nvPr/>
        </p:nvSpPr>
        <p:spPr>
          <a:xfrm>
            <a:off x="990600" y="914400"/>
            <a:ext cx="8839200" cy="4765040"/>
          </a:xfrm>
          <a:prstGeom prst="rect"/>
        </p:spPr>
        <p:txBody>
          <a:bodyPr wrap="square">
            <a:spAutoFit/>
          </a:bodyPr>
          <a:p>
            <a:r>
              <a:rPr dirty="0" sz="1400" lang="en-IN" smtClean="0"/>
              <a:t>1.Quantitative:</a:t>
            </a:r>
          </a:p>
          <a:p>
            <a:r>
              <a:rPr dirty="0" sz="1400" lang="en-IN" smtClean="0"/>
              <a:t>The </a:t>
            </a:r>
            <a:r>
              <a:rPr dirty="0" sz="1400" lang="en-IN"/>
              <a:t>sales team is experiencing a 20% decline in quarterly sales. </a:t>
            </a:r>
            <a:r>
              <a:rPr dirty="0" sz="1400" lang="en-IN" smtClean="0"/>
              <a:t>Analysis </a:t>
            </a:r>
            <a:r>
              <a:rPr dirty="0" sz="1400" lang="en-IN"/>
              <a:t>customer purchase history and sales data to identify key factors contributing to this decline</a:t>
            </a:r>
            <a:r>
              <a:rPr dirty="0" sz="1400" lang="en-IN" smtClean="0"/>
              <a:t>.</a:t>
            </a:r>
          </a:p>
          <a:p>
            <a:endParaRPr dirty="0" sz="1400" lang="en-IN" smtClean="0"/>
          </a:p>
          <a:p>
            <a:r>
              <a:rPr dirty="0" sz="1400" lang="en-IN" smtClean="0"/>
              <a:t>2. Qualitative:</a:t>
            </a:r>
          </a:p>
          <a:p>
            <a:r>
              <a:rPr dirty="0" sz="1400" lang="en-IN" smtClean="0"/>
              <a:t>Employees </a:t>
            </a:r>
            <a:r>
              <a:rPr dirty="0" sz="1400" lang="en-IN"/>
              <a:t>are expressing dissatisfaction with the company's remote work policy. Conduct interviews and surveys to understand the root causes of this dissatisfaction</a:t>
            </a:r>
            <a:r>
              <a:rPr dirty="0" sz="1400" lang="en-IN" smtClean="0"/>
              <a:t>.</a:t>
            </a:r>
          </a:p>
          <a:p>
            <a:endParaRPr dirty="0" sz="1400" lang="en-IN" smtClean="0"/>
          </a:p>
          <a:p>
            <a:r>
              <a:rPr dirty="0" sz="1400" lang="en-IN" smtClean="0"/>
              <a:t>3. Operational:</a:t>
            </a:r>
          </a:p>
          <a:p>
            <a:r>
              <a:rPr dirty="0" sz="1400" lang="en-IN" smtClean="0"/>
              <a:t>The </a:t>
            </a:r>
            <a:r>
              <a:rPr dirty="0" sz="1400" lang="en-IN"/>
              <a:t>customer service team is taking an average of 30 minutes to resolve customer complaints. Streamline the complaint resolution process to reduce resolution time by 50</a:t>
            </a:r>
            <a:r>
              <a:rPr dirty="0" sz="1400" lang="en-IN" smtClean="0"/>
              <a:t>%.</a:t>
            </a:r>
          </a:p>
          <a:p>
            <a:endParaRPr dirty="0" sz="1400" lang="en-IN" smtClean="0"/>
          </a:p>
          <a:p>
            <a:r>
              <a:rPr dirty="0" sz="1400" lang="en-IN" smtClean="0"/>
              <a:t>4</a:t>
            </a:r>
            <a:r>
              <a:rPr dirty="0" sz="1400" lang="en-IN"/>
              <a:t>. Strategic</a:t>
            </a:r>
            <a:r>
              <a:rPr dirty="0" sz="1400" lang="en-IN" smtClean="0"/>
              <a:t>:</a:t>
            </a:r>
          </a:p>
          <a:p>
            <a:r>
              <a:rPr dirty="0" sz="1400" lang="en-IN" smtClean="0"/>
              <a:t>The </a:t>
            </a:r>
            <a:r>
              <a:rPr dirty="0" sz="1400" lang="en-IN"/>
              <a:t>company is struggling to maintain market share in a rapidly changing industry. Develop a strategic plan to identify new business opportunities and stay competitive</a:t>
            </a:r>
            <a:r>
              <a:rPr dirty="0" sz="1400" lang="en-IN" smtClean="0"/>
              <a:t>.</a:t>
            </a:r>
          </a:p>
          <a:p>
            <a:endParaRPr dirty="0" sz="1400" lang="en-IN" smtClean="0"/>
          </a:p>
          <a:p>
            <a:r>
              <a:rPr dirty="0" sz="1400" lang="en-IN" smtClean="0"/>
              <a:t>5</a:t>
            </a:r>
            <a:r>
              <a:rPr dirty="0" sz="1400" lang="en-IN"/>
              <a:t>. Employee Performance</a:t>
            </a:r>
            <a:r>
              <a:rPr dirty="0" sz="1400" lang="en-IN" smtClean="0"/>
              <a:t>:</a:t>
            </a:r>
          </a:p>
          <a:p>
            <a:r>
              <a:rPr dirty="0" sz="1400" lang="en-IN" smtClean="0"/>
              <a:t>New </a:t>
            </a:r>
            <a:r>
              <a:rPr dirty="0" sz="1400" lang="en-IN"/>
              <a:t>hire turnover rates are higher than expected. </a:t>
            </a:r>
            <a:r>
              <a:rPr dirty="0" sz="1400" lang="en-IN" smtClean="0"/>
              <a:t>Analysis </a:t>
            </a:r>
            <a:r>
              <a:rPr dirty="0" sz="1400" lang="en-IN"/>
              <a:t>training programs, manager support, and employee feedback to identify areas for improvement</a:t>
            </a:r>
            <a:r>
              <a:rPr dirty="0" sz="1400" lang="en-IN" smtClean="0"/>
              <a:t>.</a:t>
            </a:r>
          </a:p>
          <a:p>
            <a:endParaRPr dirty="0" sz="1400" lang="en-IN" smtClean="0"/>
          </a:p>
          <a:p>
            <a:r>
              <a:rPr dirty="0" sz="1400" lang="en-IN" smtClean="0"/>
              <a:t>6</a:t>
            </a:r>
            <a:r>
              <a:rPr dirty="0" sz="1400" lang="en-IN"/>
              <a:t>. Customer Retention</a:t>
            </a:r>
            <a:r>
              <a:rPr dirty="0" sz="1400" lang="en-IN" smtClean="0"/>
              <a:t>:</a:t>
            </a:r>
          </a:p>
          <a:p>
            <a:r>
              <a:rPr dirty="0" sz="1400" lang="en-IN" smtClean="0"/>
              <a:t>Customer </a:t>
            </a:r>
            <a:r>
              <a:rPr dirty="0" sz="1400" lang="en-IN"/>
              <a:t>churn rates are increasing. </a:t>
            </a:r>
            <a:r>
              <a:rPr dirty="0" sz="1400" lang="en-IN" smtClean="0"/>
              <a:t>Analysis </a:t>
            </a:r>
            <a:r>
              <a:rPr dirty="0" sz="1400" lang="en-IN"/>
              <a:t>customer purchase history, engagement metrics, and feedback to identify key factors contributing to churn</a:t>
            </a:r>
            <a:r>
              <a:rPr dirty="0" sz="1400" lang="en-IN" smtClean="0"/>
              <a:t>.</a:t>
            </a:r>
            <a:endParaRPr dirty="0" sz="1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10110787" y="100679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63" name="TextBox 10"/>
          <p:cNvSpPr txBox="1"/>
          <p:nvPr/>
        </p:nvSpPr>
        <p:spPr>
          <a:xfrm>
            <a:off x="990600" y="2133600"/>
            <a:ext cx="7924800" cy="3444241"/>
          </a:xfrm>
          <a:prstGeom prst="rect"/>
          <a:noFill/>
        </p:spPr>
        <p:txBody>
          <a:bodyPr rtlCol="0" wrap="square">
            <a:spAutoFit/>
          </a:bodyPr>
          <a:p>
            <a:pPr>
              <a:buFont typeface="Arial" panose="020B0604020202020204" pitchFamily="34" charset="0"/>
              <a:buChar char="•"/>
            </a:pPr>
            <a:r>
              <a:rPr sz="2000" lang="en-US">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4" name="object 2"/>
          <p:cNvSpPr/>
          <p:nvPr/>
        </p:nvSpPr>
        <p:spPr>
          <a:xfrm>
            <a:off x="10363200" y="38862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10363200" y="8270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11200152" y="48768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dirty="0" spc="10"/>
          </a:p>
        </p:txBody>
      </p:sp>
      <p:sp>
        <p:nvSpPr>
          <p:cNvPr id="1048669" name="Rectangle 6"/>
          <p:cNvSpPr/>
          <p:nvPr/>
        </p:nvSpPr>
        <p:spPr>
          <a:xfrm>
            <a:off x="457200" y="1456579"/>
            <a:ext cx="9296400" cy="4917440"/>
          </a:xfrm>
          <a:prstGeom prst="rect"/>
        </p:spPr>
        <p:txBody>
          <a:bodyPr wrap="square">
            <a:spAutoFit/>
          </a:bodyPr>
          <a:p>
            <a:pPr indent="-342900" marL="342900">
              <a:buAutoNum type="arabicPeriod"/>
            </a:pPr>
            <a:r>
              <a:rPr b="1" dirty="0" sz="1600" lang="en-IN" smtClean="0"/>
              <a:t>HR </a:t>
            </a:r>
            <a:r>
              <a:rPr b="1" dirty="0" sz="1600" lang="en-IN"/>
              <a:t>Managers: </a:t>
            </a:r>
            <a:endParaRPr b="1" dirty="0" sz="1600" lang="en-IN" smtClean="0"/>
          </a:p>
          <a:p>
            <a:r>
              <a:rPr dirty="0" sz="1600" lang="en-IN" smtClean="0"/>
              <a:t>Responsible </a:t>
            </a:r>
            <a:r>
              <a:rPr dirty="0" sz="1600" lang="en-IN"/>
              <a:t>for talent development, performance management, and employee retention. They will use the insights and recommendations to inform HR strategies and programs</a:t>
            </a:r>
            <a:r>
              <a:rPr dirty="0" sz="1600" lang="en-IN" smtClean="0"/>
              <a:t>.</a:t>
            </a:r>
          </a:p>
          <a:p>
            <a:endParaRPr b="1" dirty="0" sz="1600" lang="en-IN" smtClean="0"/>
          </a:p>
          <a:p>
            <a:r>
              <a:rPr b="1" dirty="0" sz="1600" lang="en-IN" smtClean="0"/>
              <a:t>2</a:t>
            </a:r>
            <a:r>
              <a:rPr b="1" dirty="0" sz="1600" lang="en-IN"/>
              <a:t>. Line Managers: </a:t>
            </a:r>
            <a:endParaRPr b="1" dirty="0" sz="1600" lang="en-IN" smtClean="0"/>
          </a:p>
          <a:p>
            <a:r>
              <a:rPr dirty="0" sz="1600" lang="en-IN" smtClean="0"/>
              <a:t>Supervise </a:t>
            </a:r>
            <a:r>
              <a:rPr dirty="0" sz="1600" lang="en-IN"/>
              <a:t>employees and are responsible for their performance and development. They will use the dashboard and insights to monitor employee performance, identify areas for improvement, and develop targeted development plans</a:t>
            </a:r>
            <a:r>
              <a:rPr dirty="0" sz="1600" lang="en-IN" smtClean="0"/>
              <a:t>.</a:t>
            </a:r>
          </a:p>
          <a:p>
            <a:endParaRPr b="1" dirty="0" sz="1600" lang="en-IN" smtClean="0"/>
          </a:p>
          <a:p>
            <a:r>
              <a:rPr b="1" dirty="0" sz="1600" lang="en-IN" smtClean="0"/>
              <a:t>3</a:t>
            </a:r>
            <a:r>
              <a:rPr b="1" dirty="0" sz="1600" lang="en-IN"/>
              <a:t>. Senior Leadership</a:t>
            </a:r>
            <a:r>
              <a:rPr b="1" dirty="0" sz="1600" lang="en-IN" smtClean="0"/>
              <a:t>:</a:t>
            </a:r>
          </a:p>
          <a:p>
            <a:r>
              <a:rPr dirty="0" sz="1600" lang="en-IN" smtClean="0"/>
              <a:t>Make </a:t>
            </a:r>
            <a:r>
              <a:rPr dirty="0" sz="1600" lang="en-IN"/>
              <a:t>strategic decisions about talent management, resource allocation, and business growth. They will use the insights and recommendations to inform strategic decisions and drive business outcomes</a:t>
            </a:r>
            <a:r>
              <a:rPr dirty="0" sz="1600" lang="en-IN" smtClean="0"/>
              <a:t>.</a:t>
            </a:r>
          </a:p>
          <a:p>
            <a:endParaRPr dirty="0" sz="1600" lang="en-IN" smtClean="0"/>
          </a:p>
          <a:p>
            <a:r>
              <a:rPr b="1" dirty="0" sz="1600" lang="en-IN" smtClean="0"/>
              <a:t>4</a:t>
            </a:r>
            <a:r>
              <a:rPr b="1" dirty="0" sz="1600" lang="en-IN"/>
              <a:t>. Training and Development Team: </a:t>
            </a:r>
            <a:endParaRPr b="1" dirty="0" sz="1600" lang="en-IN" smtClean="0"/>
          </a:p>
          <a:p>
            <a:r>
              <a:rPr dirty="0" sz="1600" lang="en-IN" smtClean="0"/>
              <a:t>Responsible </a:t>
            </a:r>
            <a:r>
              <a:rPr dirty="0" sz="1600" lang="en-IN"/>
              <a:t>for designing and delivering training programs. They will use the insights to identify skill gaps and develop targeted training programs</a:t>
            </a:r>
            <a:r>
              <a:rPr dirty="0" sz="1600" lang="en-IN" smtClean="0"/>
              <a:t>.</a:t>
            </a:r>
          </a:p>
          <a:p>
            <a:endParaRPr dirty="0" sz="1600" lang="en-IN" smtClean="0"/>
          </a:p>
          <a:p>
            <a:r>
              <a:rPr b="1" dirty="0" sz="1600" lang="en-IN" smtClean="0"/>
              <a:t>5</a:t>
            </a:r>
            <a:r>
              <a:rPr b="1" dirty="0" sz="1600" lang="en-IN"/>
              <a:t>. Employee Development Specialists: </a:t>
            </a:r>
            <a:endParaRPr b="1" dirty="0" sz="1600" lang="en-IN" smtClean="0"/>
          </a:p>
          <a:p>
            <a:r>
              <a:rPr dirty="0" sz="1600" lang="en-IN" smtClean="0"/>
              <a:t>Work </a:t>
            </a:r>
            <a:r>
              <a:rPr dirty="0" sz="1600" lang="en-IN"/>
              <a:t>with employees to create development plans and provide coaching. They will use the insights to identify areas for improvement and develop personalized development plans.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ismail - [2010]</cp:lastModifiedBy>
  <dcterms:created xsi:type="dcterms:W3CDTF">2024-03-29T04:07:22Z</dcterms:created>
  <dcterms:modified xsi:type="dcterms:W3CDTF">2024-09-10T06:52:49Z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a6f1167a3a084460b9335ae8265f04f5</vt:lpwstr>
  </property>
</Properties>
</file>