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0" r:id="rId2"/>
    <p:sldId id="258" r:id="rId3"/>
    <p:sldId id="259" r:id="rId4"/>
    <p:sldId id="281" r:id="rId5"/>
    <p:sldId id="260" r:id="rId6"/>
    <p:sldId id="282" r:id="rId7"/>
    <p:sldId id="261" r:id="rId8"/>
    <p:sldId id="264" r:id="rId9"/>
    <p:sldId id="263" r:id="rId10"/>
    <p:sldId id="268" r:id="rId11"/>
    <p:sldId id="269" r:id="rId12"/>
    <p:sldId id="266" r:id="rId13"/>
    <p:sldId id="276" r:id="rId14"/>
    <p:sldId id="274" r:id="rId15"/>
    <p:sldId id="277" r:id="rId16"/>
    <p:sldId id="273" r:id="rId17"/>
    <p:sldId id="270" r:id="rId18"/>
    <p:sldId id="271" r:id="rId19"/>
    <p:sldId id="275" r:id="rId20"/>
    <p:sldId id="267" r:id="rId21"/>
  </p:sldIdLst>
  <p:sldSz cx="12192000" cy="6858000"/>
  <p:notesSz cx="6858000" cy="9144000"/>
  <p:defaultTextStyle>
    <a:defPPr>
      <a:defRPr lang="en-I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12A13-C32E-4277-9DAD-C05CFE0E335E}" type="datetimeFigureOut">
              <a:rPr lang="en-IO" smtClean="0"/>
              <a:t>29/04/2023</a:t>
            </a:fld>
            <a:endParaRPr lang="en-I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7A6C4-4983-4467-BF91-72270DA2772F}" type="slidenum">
              <a:rPr lang="en-IO" smtClean="0"/>
              <a:t>‹#›</a:t>
            </a:fld>
            <a:endParaRPr lang="en-IO"/>
          </a:p>
        </p:txBody>
      </p:sp>
    </p:spTree>
    <p:extLst>
      <p:ext uri="{BB962C8B-B14F-4D97-AF65-F5344CB8AC3E}">
        <p14:creationId xmlns:p14="http://schemas.microsoft.com/office/powerpoint/2010/main" val="343231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240E-2DB1-2623-8813-05F02DB49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O"/>
          </a:p>
        </p:txBody>
      </p:sp>
      <p:sp>
        <p:nvSpPr>
          <p:cNvPr id="3" name="Subtitle 2">
            <a:extLst>
              <a:ext uri="{FF2B5EF4-FFF2-40B4-BE49-F238E27FC236}">
                <a16:creationId xmlns:a16="http://schemas.microsoft.com/office/drawing/2014/main" id="{339F342E-65C8-2029-D733-E07691C35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O"/>
          </a:p>
        </p:txBody>
      </p:sp>
      <p:sp>
        <p:nvSpPr>
          <p:cNvPr id="4" name="Date Placeholder 3">
            <a:extLst>
              <a:ext uri="{FF2B5EF4-FFF2-40B4-BE49-F238E27FC236}">
                <a16:creationId xmlns:a16="http://schemas.microsoft.com/office/drawing/2014/main" id="{3CF50722-4A93-EE96-B6EB-35AFC0C3DC13}"/>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5" name="Footer Placeholder 4">
            <a:extLst>
              <a:ext uri="{FF2B5EF4-FFF2-40B4-BE49-F238E27FC236}">
                <a16:creationId xmlns:a16="http://schemas.microsoft.com/office/drawing/2014/main" id="{358F5C8E-7949-7B67-6E36-928BB19155FC}"/>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4070196C-35CF-707B-FEB5-967D4272365F}"/>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246808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BDA1-9F18-68E2-E430-0BF7EDE31E05}"/>
              </a:ext>
            </a:extLst>
          </p:cNvPr>
          <p:cNvSpPr>
            <a:spLocks noGrp="1"/>
          </p:cNvSpPr>
          <p:nvPr>
            <p:ph type="title"/>
          </p:nvPr>
        </p:nvSpPr>
        <p:spPr/>
        <p:txBody>
          <a:bodyPr/>
          <a:lstStyle/>
          <a:p>
            <a:r>
              <a:rPr lang="en-US"/>
              <a:t>Click to edit Master title style</a:t>
            </a:r>
            <a:endParaRPr lang="en-IO"/>
          </a:p>
        </p:txBody>
      </p:sp>
      <p:sp>
        <p:nvSpPr>
          <p:cNvPr id="3" name="Vertical Text Placeholder 2">
            <a:extLst>
              <a:ext uri="{FF2B5EF4-FFF2-40B4-BE49-F238E27FC236}">
                <a16:creationId xmlns:a16="http://schemas.microsoft.com/office/drawing/2014/main" id="{29D2D02B-632F-D670-0034-A7DE504DF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660BB6E8-812A-A988-A368-15949FE9B22F}"/>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5" name="Footer Placeholder 4">
            <a:extLst>
              <a:ext uri="{FF2B5EF4-FFF2-40B4-BE49-F238E27FC236}">
                <a16:creationId xmlns:a16="http://schemas.microsoft.com/office/drawing/2014/main" id="{A140B1F8-4C49-ACCB-A8FE-5381FDB63F7D}"/>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992FD496-D0BF-BF3D-4D60-C719FECDD401}"/>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247706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350C4-FD2A-284C-5BD4-EC4926335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O"/>
          </a:p>
        </p:txBody>
      </p:sp>
      <p:sp>
        <p:nvSpPr>
          <p:cNvPr id="3" name="Vertical Text Placeholder 2">
            <a:extLst>
              <a:ext uri="{FF2B5EF4-FFF2-40B4-BE49-F238E27FC236}">
                <a16:creationId xmlns:a16="http://schemas.microsoft.com/office/drawing/2014/main" id="{9D0B770A-1FCE-1B72-DC6C-F925C6FFC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BD23FFEC-6634-6840-1761-0E45C1C10208}"/>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5" name="Footer Placeholder 4">
            <a:extLst>
              <a:ext uri="{FF2B5EF4-FFF2-40B4-BE49-F238E27FC236}">
                <a16:creationId xmlns:a16="http://schemas.microsoft.com/office/drawing/2014/main" id="{7ABF6F37-6FAE-99F8-F64A-827F37083982}"/>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AC55887E-46B6-F2F8-30A9-CE60545FE236}"/>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222101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1E70-8151-ADDB-8607-9EB819E2FBCD}"/>
              </a:ext>
            </a:extLst>
          </p:cNvPr>
          <p:cNvSpPr>
            <a:spLocks noGrp="1"/>
          </p:cNvSpPr>
          <p:nvPr>
            <p:ph type="title"/>
          </p:nvPr>
        </p:nvSpPr>
        <p:spPr/>
        <p:txBody>
          <a:bodyPr/>
          <a:lstStyle/>
          <a:p>
            <a:r>
              <a:rPr lang="en-US"/>
              <a:t>Click to edit Master title style</a:t>
            </a:r>
            <a:endParaRPr lang="en-IO"/>
          </a:p>
        </p:txBody>
      </p:sp>
      <p:sp>
        <p:nvSpPr>
          <p:cNvPr id="3" name="Content Placeholder 2">
            <a:extLst>
              <a:ext uri="{FF2B5EF4-FFF2-40B4-BE49-F238E27FC236}">
                <a16:creationId xmlns:a16="http://schemas.microsoft.com/office/drawing/2014/main" id="{73B00B45-4579-D1CA-2382-F6559B26E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CB2CDF59-9894-A0B6-71CF-47327040110F}"/>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5" name="Footer Placeholder 4">
            <a:extLst>
              <a:ext uri="{FF2B5EF4-FFF2-40B4-BE49-F238E27FC236}">
                <a16:creationId xmlns:a16="http://schemas.microsoft.com/office/drawing/2014/main" id="{BA441650-F763-67A4-14FB-12EF4A50A142}"/>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8AAC4D4E-49C6-F472-A7EA-A7C128753F08}"/>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333446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DB9-DA08-DC91-C06A-050AE4A3B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O"/>
          </a:p>
        </p:txBody>
      </p:sp>
      <p:sp>
        <p:nvSpPr>
          <p:cNvPr id="3" name="Text Placeholder 2">
            <a:extLst>
              <a:ext uri="{FF2B5EF4-FFF2-40B4-BE49-F238E27FC236}">
                <a16:creationId xmlns:a16="http://schemas.microsoft.com/office/drawing/2014/main" id="{2DEB3E65-939D-40C0-4DF1-AA9A1AC73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B82A9-1298-45E3-3383-E9538EC39E19}"/>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5" name="Footer Placeholder 4">
            <a:extLst>
              <a:ext uri="{FF2B5EF4-FFF2-40B4-BE49-F238E27FC236}">
                <a16:creationId xmlns:a16="http://schemas.microsoft.com/office/drawing/2014/main" id="{314D5087-D1A0-5332-01E9-EE4F401DBBD4}"/>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5298B0F4-221D-2BE2-F53E-89B90EC1C835}"/>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172386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8A3A-552A-6953-421D-D46ED88C4700}"/>
              </a:ext>
            </a:extLst>
          </p:cNvPr>
          <p:cNvSpPr>
            <a:spLocks noGrp="1"/>
          </p:cNvSpPr>
          <p:nvPr>
            <p:ph type="title"/>
          </p:nvPr>
        </p:nvSpPr>
        <p:spPr/>
        <p:txBody>
          <a:bodyPr/>
          <a:lstStyle/>
          <a:p>
            <a:r>
              <a:rPr lang="en-US"/>
              <a:t>Click to edit Master title style</a:t>
            </a:r>
            <a:endParaRPr lang="en-IO"/>
          </a:p>
        </p:txBody>
      </p:sp>
      <p:sp>
        <p:nvSpPr>
          <p:cNvPr id="3" name="Content Placeholder 2">
            <a:extLst>
              <a:ext uri="{FF2B5EF4-FFF2-40B4-BE49-F238E27FC236}">
                <a16:creationId xmlns:a16="http://schemas.microsoft.com/office/drawing/2014/main" id="{A7E3C8D3-AB40-AB38-3AED-1FF1B60312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Content Placeholder 3">
            <a:extLst>
              <a:ext uri="{FF2B5EF4-FFF2-40B4-BE49-F238E27FC236}">
                <a16:creationId xmlns:a16="http://schemas.microsoft.com/office/drawing/2014/main" id="{44700B24-0D92-7292-BDA4-CCA36DE5E5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5" name="Date Placeholder 4">
            <a:extLst>
              <a:ext uri="{FF2B5EF4-FFF2-40B4-BE49-F238E27FC236}">
                <a16:creationId xmlns:a16="http://schemas.microsoft.com/office/drawing/2014/main" id="{E8BB5A10-22A7-CD28-6891-1D9A01F76129}"/>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6" name="Footer Placeholder 5">
            <a:extLst>
              <a:ext uri="{FF2B5EF4-FFF2-40B4-BE49-F238E27FC236}">
                <a16:creationId xmlns:a16="http://schemas.microsoft.com/office/drawing/2014/main" id="{C7C11FCC-3E4F-C619-6C6C-9814CB4C013A}"/>
              </a:ext>
            </a:extLst>
          </p:cNvPr>
          <p:cNvSpPr>
            <a:spLocks noGrp="1"/>
          </p:cNvSpPr>
          <p:nvPr>
            <p:ph type="ftr" sz="quarter" idx="11"/>
          </p:nvPr>
        </p:nvSpPr>
        <p:spPr/>
        <p:txBody>
          <a:bodyPr/>
          <a:lstStyle/>
          <a:p>
            <a:endParaRPr lang="en-IO"/>
          </a:p>
        </p:txBody>
      </p:sp>
      <p:sp>
        <p:nvSpPr>
          <p:cNvPr id="7" name="Slide Number Placeholder 6">
            <a:extLst>
              <a:ext uri="{FF2B5EF4-FFF2-40B4-BE49-F238E27FC236}">
                <a16:creationId xmlns:a16="http://schemas.microsoft.com/office/drawing/2014/main" id="{AF75658E-7765-3B80-8F07-123C049A9C39}"/>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11442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32E7-5EED-E64D-9289-A04C465438B3}"/>
              </a:ext>
            </a:extLst>
          </p:cNvPr>
          <p:cNvSpPr>
            <a:spLocks noGrp="1"/>
          </p:cNvSpPr>
          <p:nvPr>
            <p:ph type="title"/>
          </p:nvPr>
        </p:nvSpPr>
        <p:spPr>
          <a:xfrm>
            <a:off x="839788" y="365125"/>
            <a:ext cx="10515600" cy="1325563"/>
          </a:xfrm>
        </p:spPr>
        <p:txBody>
          <a:bodyPr/>
          <a:lstStyle/>
          <a:p>
            <a:r>
              <a:rPr lang="en-US"/>
              <a:t>Click to edit Master title style</a:t>
            </a:r>
            <a:endParaRPr lang="en-IO"/>
          </a:p>
        </p:txBody>
      </p:sp>
      <p:sp>
        <p:nvSpPr>
          <p:cNvPr id="3" name="Text Placeholder 2">
            <a:extLst>
              <a:ext uri="{FF2B5EF4-FFF2-40B4-BE49-F238E27FC236}">
                <a16:creationId xmlns:a16="http://schemas.microsoft.com/office/drawing/2014/main" id="{BD435136-B88D-CAD1-3762-C42AAF3CE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C9BC9C-FB51-EE68-B8AC-7BCA07586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5" name="Text Placeholder 4">
            <a:extLst>
              <a:ext uri="{FF2B5EF4-FFF2-40B4-BE49-F238E27FC236}">
                <a16:creationId xmlns:a16="http://schemas.microsoft.com/office/drawing/2014/main" id="{8468274B-D3D6-0C65-EC96-0CA0EB7E1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C19E2-A5C4-D3D5-A6F5-C5D495F78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7" name="Date Placeholder 6">
            <a:extLst>
              <a:ext uri="{FF2B5EF4-FFF2-40B4-BE49-F238E27FC236}">
                <a16:creationId xmlns:a16="http://schemas.microsoft.com/office/drawing/2014/main" id="{2D59F186-5659-65BE-E5F2-D5383DBAD945}"/>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8" name="Footer Placeholder 7">
            <a:extLst>
              <a:ext uri="{FF2B5EF4-FFF2-40B4-BE49-F238E27FC236}">
                <a16:creationId xmlns:a16="http://schemas.microsoft.com/office/drawing/2014/main" id="{408AE86E-AC5B-4612-54B9-AA609AFEB354}"/>
              </a:ext>
            </a:extLst>
          </p:cNvPr>
          <p:cNvSpPr>
            <a:spLocks noGrp="1"/>
          </p:cNvSpPr>
          <p:nvPr>
            <p:ph type="ftr" sz="quarter" idx="11"/>
          </p:nvPr>
        </p:nvSpPr>
        <p:spPr/>
        <p:txBody>
          <a:bodyPr/>
          <a:lstStyle/>
          <a:p>
            <a:endParaRPr lang="en-IO"/>
          </a:p>
        </p:txBody>
      </p:sp>
      <p:sp>
        <p:nvSpPr>
          <p:cNvPr id="9" name="Slide Number Placeholder 8">
            <a:extLst>
              <a:ext uri="{FF2B5EF4-FFF2-40B4-BE49-F238E27FC236}">
                <a16:creationId xmlns:a16="http://schemas.microsoft.com/office/drawing/2014/main" id="{938BA024-BC05-D7D4-9FB9-2EFB864B5B03}"/>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427514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3283-AC46-1832-7801-D294CCA731B8}"/>
              </a:ext>
            </a:extLst>
          </p:cNvPr>
          <p:cNvSpPr>
            <a:spLocks noGrp="1"/>
          </p:cNvSpPr>
          <p:nvPr>
            <p:ph type="title"/>
          </p:nvPr>
        </p:nvSpPr>
        <p:spPr/>
        <p:txBody>
          <a:bodyPr/>
          <a:lstStyle/>
          <a:p>
            <a:r>
              <a:rPr lang="en-US"/>
              <a:t>Click to edit Master title style</a:t>
            </a:r>
            <a:endParaRPr lang="en-IO"/>
          </a:p>
        </p:txBody>
      </p:sp>
      <p:sp>
        <p:nvSpPr>
          <p:cNvPr id="3" name="Date Placeholder 2">
            <a:extLst>
              <a:ext uri="{FF2B5EF4-FFF2-40B4-BE49-F238E27FC236}">
                <a16:creationId xmlns:a16="http://schemas.microsoft.com/office/drawing/2014/main" id="{A8E82282-FFDE-BC2B-AD18-AC84123A10DB}"/>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4" name="Footer Placeholder 3">
            <a:extLst>
              <a:ext uri="{FF2B5EF4-FFF2-40B4-BE49-F238E27FC236}">
                <a16:creationId xmlns:a16="http://schemas.microsoft.com/office/drawing/2014/main" id="{81FD31A5-1B23-961D-B5B6-C42426713E26}"/>
              </a:ext>
            </a:extLst>
          </p:cNvPr>
          <p:cNvSpPr>
            <a:spLocks noGrp="1"/>
          </p:cNvSpPr>
          <p:nvPr>
            <p:ph type="ftr" sz="quarter" idx="11"/>
          </p:nvPr>
        </p:nvSpPr>
        <p:spPr/>
        <p:txBody>
          <a:bodyPr/>
          <a:lstStyle/>
          <a:p>
            <a:endParaRPr lang="en-IO"/>
          </a:p>
        </p:txBody>
      </p:sp>
      <p:sp>
        <p:nvSpPr>
          <p:cNvPr id="5" name="Slide Number Placeholder 4">
            <a:extLst>
              <a:ext uri="{FF2B5EF4-FFF2-40B4-BE49-F238E27FC236}">
                <a16:creationId xmlns:a16="http://schemas.microsoft.com/office/drawing/2014/main" id="{CDE049F0-2FA7-7B8C-BCEE-67080E280F3A}"/>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284025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D43C3-01F5-7C51-60C0-5DFCA2D348A1}"/>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3" name="Footer Placeholder 2">
            <a:extLst>
              <a:ext uri="{FF2B5EF4-FFF2-40B4-BE49-F238E27FC236}">
                <a16:creationId xmlns:a16="http://schemas.microsoft.com/office/drawing/2014/main" id="{A80DE665-8225-BD55-F4F2-77D0815DF28E}"/>
              </a:ext>
            </a:extLst>
          </p:cNvPr>
          <p:cNvSpPr>
            <a:spLocks noGrp="1"/>
          </p:cNvSpPr>
          <p:nvPr>
            <p:ph type="ftr" sz="quarter" idx="11"/>
          </p:nvPr>
        </p:nvSpPr>
        <p:spPr/>
        <p:txBody>
          <a:bodyPr/>
          <a:lstStyle/>
          <a:p>
            <a:endParaRPr lang="en-IO"/>
          </a:p>
        </p:txBody>
      </p:sp>
      <p:sp>
        <p:nvSpPr>
          <p:cNvPr id="4" name="Slide Number Placeholder 3">
            <a:extLst>
              <a:ext uri="{FF2B5EF4-FFF2-40B4-BE49-F238E27FC236}">
                <a16:creationId xmlns:a16="http://schemas.microsoft.com/office/drawing/2014/main" id="{B4DB9040-4FE1-297E-E945-ECAB247F43C9}"/>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50133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4178-2EFE-F192-9E84-3F66699B0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O"/>
          </a:p>
        </p:txBody>
      </p:sp>
      <p:sp>
        <p:nvSpPr>
          <p:cNvPr id="3" name="Content Placeholder 2">
            <a:extLst>
              <a:ext uri="{FF2B5EF4-FFF2-40B4-BE49-F238E27FC236}">
                <a16:creationId xmlns:a16="http://schemas.microsoft.com/office/drawing/2014/main" id="{111B3943-F47F-349C-B9F8-6CB3FD280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Text Placeholder 3">
            <a:extLst>
              <a:ext uri="{FF2B5EF4-FFF2-40B4-BE49-F238E27FC236}">
                <a16:creationId xmlns:a16="http://schemas.microsoft.com/office/drawing/2014/main" id="{539E8A69-0B1A-CC8A-8A8D-F27931560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4E4B1-816B-8913-77E6-C436962A7409}"/>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6" name="Footer Placeholder 5">
            <a:extLst>
              <a:ext uri="{FF2B5EF4-FFF2-40B4-BE49-F238E27FC236}">
                <a16:creationId xmlns:a16="http://schemas.microsoft.com/office/drawing/2014/main" id="{5E310EFB-8AB9-C365-1810-261E3F9DCF08}"/>
              </a:ext>
            </a:extLst>
          </p:cNvPr>
          <p:cNvSpPr>
            <a:spLocks noGrp="1"/>
          </p:cNvSpPr>
          <p:nvPr>
            <p:ph type="ftr" sz="quarter" idx="11"/>
          </p:nvPr>
        </p:nvSpPr>
        <p:spPr/>
        <p:txBody>
          <a:bodyPr/>
          <a:lstStyle/>
          <a:p>
            <a:endParaRPr lang="en-IO"/>
          </a:p>
        </p:txBody>
      </p:sp>
      <p:sp>
        <p:nvSpPr>
          <p:cNvPr id="7" name="Slide Number Placeholder 6">
            <a:extLst>
              <a:ext uri="{FF2B5EF4-FFF2-40B4-BE49-F238E27FC236}">
                <a16:creationId xmlns:a16="http://schemas.microsoft.com/office/drawing/2014/main" id="{87D71279-980C-FDE6-6F88-456A086B540C}"/>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14689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B69B-81B3-EC14-9233-BB11F8140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O"/>
          </a:p>
        </p:txBody>
      </p:sp>
      <p:sp>
        <p:nvSpPr>
          <p:cNvPr id="3" name="Picture Placeholder 2">
            <a:extLst>
              <a:ext uri="{FF2B5EF4-FFF2-40B4-BE49-F238E27FC236}">
                <a16:creationId xmlns:a16="http://schemas.microsoft.com/office/drawing/2014/main" id="{E4308821-7DEF-4753-CF2E-0C74F66F2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O"/>
          </a:p>
        </p:txBody>
      </p:sp>
      <p:sp>
        <p:nvSpPr>
          <p:cNvPr id="4" name="Text Placeholder 3">
            <a:extLst>
              <a:ext uri="{FF2B5EF4-FFF2-40B4-BE49-F238E27FC236}">
                <a16:creationId xmlns:a16="http://schemas.microsoft.com/office/drawing/2014/main" id="{BF22F57F-35BE-F13E-F9E0-97E28768F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9E394-557B-2873-0587-C736ABAAAE72}"/>
              </a:ext>
            </a:extLst>
          </p:cNvPr>
          <p:cNvSpPr>
            <a:spLocks noGrp="1"/>
          </p:cNvSpPr>
          <p:nvPr>
            <p:ph type="dt" sz="half" idx="10"/>
          </p:nvPr>
        </p:nvSpPr>
        <p:spPr/>
        <p:txBody>
          <a:bodyPr/>
          <a:lstStyle/>
          <a:p>
            <a:fld id="{1707F4F7-3C8E-4467-BFF5-0168CBB23BA0}" type="datetimeFigureOut">
              <a:rPr lang="en-IO" smtClean="0"/>
              <a:t>29/04/2023</a:t>
            </a:fld>
            <a:endParaRPr lang="en-IO"/>
          </a:p>
        </p:txBody>
      </p:sp>
      <p:sp>
        <p:nvSpPr>
          <p:cNvPr id="6" name="Footer Placeholder 5">
            <a:extLst>
              <a:ext uri="{FF2B5EF4-FFF2-40B4-BE49-F238E27FC236}">
                <a16:creationId xmlns:a16="http://schemas.microsoft.com/office/drawing/2014/main" id="{32C34141-7F30-2FD4-1804-288719CE7F1C}"/>
              </a:ext>
            </a:extLst>
          </p:cNvPr>
          <p:cNvSpPr>
            <a:spLocks noGrp="1"/>
          </p:cNvSpPr>
          <p:nvPr>
            <p:ph type="ftr" sz="quarter" idx="11"/>
          </p:nvPr>
        </p:nvSpPr>
        <p:spPr/>
        <p:txBody>
          <a:bodyPr/>
          <a:lstStyle/>
          <a:p>
            <a:endParaRPr lang="en-IO"/>
          </a:p>
        </p:txBody>
      </p:sp>
      <p:sp>
        <p:nvSpPr>
          <p:cNvPr id="7" name="Slide Number Placeholder 6">
            <a:extLst>
              <a:ext uri="{FF2B5EF4-FFF2-40B4-BE49-F238E27FC236}">
                <a16:creationId xmlns:a16="http://schemas.microsoft.com/office/drawing/2014/main" id="{EE7EA2F8-49E0-6385-2B82-0AC17E363642}"/>
              </a:ext>
            </a:extLst>
          </p:cNvPr>
          <p:cNvSpPr>
            <a:spLocks noGrp="1"/>
          </p:cNvSpPr>
          <p:nvPr>
            <p:ph type="sldNum" sz="quarter" idx="12"/>
          </p:nvPr>
        </p:nvSpPr>
        <p:spPr/>
        <p:txBody>
          <a:bodyPr/>
          <a:lstStyle/>
          <a:p>
            <a:fld id="{67923EEC-F113-4583-89BC-8F5A8E2CCFF9}" type="slidenum">
              <a:rPr lang="en-IO" smtClean="0"/>
              <a:t>‹#›</a:t>
            </a:fld>
            <a:endParaRPr lang="en-IO"/>
          </a:p>
        </p:txBody>
      </p:sp>
    </p:spTree>
    <p:extLst>
      <p:ext uri="{BB962C8B-B14F-4D97-AF65-F5344CB8AC3E}">
        <p14:creationId xmlns:p14="http://schemas.microsoft.com/office/powerpoint/2010/main" val="400876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A3FBD-CC72-AA9B-A67D-F96552E1D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O"/>
          </a:p>
        </p:txBody>
      </p:sp>
      <p:sp>
        <p:nvSpPr>
          <p:cNvPr id="3" name="Text Placeholder 2">
            <a:extLst>
              <a:ext uri="{FF2B5EF4-FFF2-40B4-BE49-F238E27FC236}">
                <a16:creationId xmlns:a16="http://schemas.microsoft.com/office/drawing/2014/main" id="{B5791216-32F5-E522-97B0-E9D93DCA9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A3A4020D-9B9E-1988-3D13-E0FDF30A7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F4F7-3C8E-4467-BFF5-0168CBB23BA0}" type="datetimeFigureOut">
              <a:rPr lang="en-IO" smtClean="0"/>
              <a:t>29/04/2023</a:t>
            </a:fld>
            <a:endParaRPr lang="en-IO"/>
          </a:p>
        </p:txBody>
      </p:sp>
      <p:sp>
        <p:nvSpPr>
          <p:cNvPr id="5" name="Footer Placeholder 4">
            <a:extLst>
              <a:ext uri="{FF2B5EF4-FFF2-40B4-BE49-F238E27FC236}">
                <a16:creationId xmlns:a16="http://schemas.microsoft.com/office/drawing/2014/main" id="{B0951631-075C-B89A-5914-B4DF7677C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O"/>
          </a:p>
        </p:txBody>
      </p:sp>
      <p:sp>
        <p:nvSpPr>
          <p:cNvPr id="6" name="Slide Number Placeholder 5">
            <a:extLst>
              <a:ext uri="{FF2B5EF4-FFF2-40B4-BE49-F238E27FC236}">
                <a16:creationId xmlns:a16="http://schemas.microsoft.com/office/drawing/2014/main" id="{3D2D0601-67EC-9AB4-6A15-27ACEB612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23EEC-F113-4583-89BC-8F5A8E2CCFF9}" type="slidenum">
              <a:rPr lang="en-IO" smtClean="0"/>
              <a:t>‹#›</a:t>
            </a:fld>
            <a:endParaRPr lang="en-IO"/>
          </a:p>
        </p:txBody>
      </p:sp>
    </p:spTree>
    <p:extLst>
      <p:ext uri="{BB962C8B-B14F-4D97-AF65-F5344CB8AC3E}">
        <p14:creationId xmlns:p14="http://schemas.microsoft.com/office/powerpoint/2010/main" val="216533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842-1607-290C-AB8C-E360329DAF45}"/>
              </a:ext>
            </a:extLst>
          </p:cNvPr>
          <p:cNvSpPr>
            <a:spLocks noGrp="1"/>
          </p:cNvSpPr>
          <p:nvPr>
            <p:ph type="title"/>
          </p:nvPr>
        </p:nvSpPr>
        <p:spPr>
          <a:xfrm>
            <a:off x="6048576" y="384500"/>
            <a:ext cx="5920373" cy="1325563"/>
          </a:xfrm>
        </p:spPr>
        <p:txBody>
          <a:bodyPr>
            <a:normAutofit/>
          </a:bodyPr>
          <a:lstStyle/>
          <a:p>
            <a:r>
              <a:rPr lang="en-IN" sz="4800" b="1" dirty="0">
                <a:solidFill>
                  <a:schemeClr val="bg1"/>
                </a:solidFill>
              </a:rPr>
              <a:t>TRADE AND BUSINESS</a:t>
            </a:r>
            <a:endParaRPr lang="en-IO" sz="4800" dirty="0">
              <a:solidFill>
                <a:schemeClr val="bg1"/>
              </a:solidFill>
            </a:endParaRPr>
          </a:p>
        </p:txBody>
      </p:sp>
      <p:pic>
        <p:nvPicPr>
          <p:cNvPr id="8" name="Content Placeholder 7">
            <a:extLst>
              <a:ext uri="{FF2B5EF4-FFF2-40B4-BE49-F238E27FC236}">
                <a16:creationId xmlns:a16="http://schemas.microsoft.com/office/drawing/2014/main" id="{4DCFE91B-FDDB-F28F-1098-AD7EDE5F54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20811" y="1710063"/>
            <a:ext cx="1649631" cy="1666128"/>
          </a:xfrm>
          <a:prstGeom prst="rect">
            <a:avLst/>
          </a:prstGeom>
        </p:spPr>
      </p:pic>
      <p:sp>
        <p:nvSpPr>
          <p:cNvPr id="10" name="TextBox 9">
            <a:extLst>
              <a:ext uri="{FF2B5EF4-FFF2-40B4-BE49-F238E27FC236}">
                <a16:creationId xmlns:a16="http://schemas.microsoft.com/office/drawing/2014/main" id="{91D43AF6-8032-890A-AF6B-8361E36C619B}"/>
              </a:ext>
            </a:extLst>
          </p:cNvPr>
          <p:cNvSpPr txBox="1"/>
          <p:nvPr/>
        </p:nvSpPr>
        <p:spPr>
          <a:xfrm>
            <a:off x="6096000" y="4932419"/>
            <a:ext cx="6096000" cy="1200329"/>
          </a:xfrm>
          <a:prstGeom prst="rect">
            <a:avLst/>
          </a:prstGeom>
          <a:noFill/>
        </p:spPr>
        <p:txBody>
          <a:bodyPr wrap="square">
            <a:spAutoFit/>
          </a:bodyPr>
          <a:lstStyle/>
          <a:p>
            <a:r>
              <a:rPr lang="en-IN" dirty="0">
                <a:solidFill>
                  <a:schemeClr val="bg1"/>
                </a:solidFill>
              </a:rPr>
              <a:t>Course:  CS595</a:t>
            </a:r>
          </a:p>
          <a:p>
            <a:endParaRPr lang="en-IN" dirty="0">
              <a:solidFill>
                <a:schemeClr val="bg1"/>
              </a:solidFill>
            </a:endParaRPr>
          </a:p>
          <a:p>
            <a:r>
              <a:rPr lang="en-IN" dirty="0">
                <a:solidFill>
                  <a:schemeClr val="bg1"/>
                </a:solidFill>
              </a:rPr>
              <a:t>Course Instructor:</a:t>
            </a:r>
          </a:p>
          <a:p>
            <a:r>
              <a:rPr lang="en-IN" dirty="0">
                <a:solidFill>
                  <a:schemeClr val="bg1"/>
                </a:solidFill>
              </a:rPr>
              <a:t>Dr.  Ashish Anand</a:t>
            </a:r>
            <a:endParaRPr lang="en-IO" dirty="0">
              <a:solidFill>
                <a:schemeClr val="bg1"/>
              </a:solidFill>
            </a:endParaRPr>
          </a:p>
        </p:txBody>
      </p:sp>
      <p:sp>
        <p:nvSpPr>
          <p:cNvPr id="12" name="TextBox 11">
            <a:extLst>
              <a:ext uri="{FF2B5EF4-FFF2-40B4-BE49-F238E27FC236}">
                <a16:creationId xmlns:a16="http://schemas.microsoft.com/office/drawing/2014/main" id="{C08A309C-1027-EC8C-77A4-7E44B08A0BDE}"/>
              </a:ext>
            </a:extLst>
          </p:cNvPr>
          <p:cNvSpPr txBox="1"/>
          <p:nvPr/>
        </p:nvSpPr>
        <p:spPr>
          <a:xfrm>
            <a:off x="10174940" y="5030125"/>
            <a:ext cx="1638640" cy="646331"/>
          </a:xfrm>
          <a:prstGeom prst="rect">
            <a:avLst/>
          </a:prstGeom>
          <a:noFill/>
        </p:spPr>
        <p:txBody>
          <a:bodyPr wrap="square">
            <a:spAutoFit/>
          </a:bodyPr>
          <a:lstStyle/>
          <a:p>
            <a:r>
              <a:rPr lang="en-IN" dirty="0">
                <a:solidFill>
                  <a:schemeClr val="bg1"/>
                </a:solidFill>
                <a:ea typeface="+mn-lt"/>
                <a:cs typeface="+mn-lt"/>
              </a:rPr>
              <a:t>Neelmani </a:t>
            </a:r>
          </a:p>
          <a:p>
            <a:r>
              <a:rPr lang="en-IN" dirty="0">
                <a:solidFill>
                  <a:schemeClr val="bg1"/>
                </a:solidFill>
                <a:ea typeface="+mn-lt"/>
                <a:cs typeface="+mn-lt"/>
              </a:rPr>
              <a:t>224161019</a:t>
            </a:r>
            <a:endParaRPr lang="en-IN" dirty="0">
              <a:solidFill>
                <a:schemeClr val="bg1"/>
              </a:solidFill>
            </a:endParaRPr>
          </a:p>
        </p:txBody>
      </p:sp>
      <p:sp>
        <p:nvSpPr>
          <p:cNvPr id="14" name="TextBox 13">
            <a:extLst>
              <a:ext uri="{FF2B5EF4-FFF2-40B4-BE49-F238E27FC236}">
                <a16:creationId xmlns:a16="http://schemas.microsoft.com/office/drawing/2014/main" id="{6BA2BE61-91E6-32E2-D772-4742EEA16E17}"/>
              </a:ext>
            </a:extLst>
          </p:cNvPr>
          <p:cNvSpPr txBox="1"/>
          <p:nvPr/>
        </p:nvSpPr>
        <p:spPr>
          <a:xfrm>
            <a:off x="5797626" y="3607043"/>
            <a:ext cx="6096000" cy="584775"/>
          </a:xfrm>
          <a:prstGeom prst="rect">
            <a:avLst/>
          </a:prstGeom>
          <a:noFill/>
        </p:spPr>
        <p:txBody>
          <a:bodyPr wrap="square">
            <a:spAutoFit/>
          </a:bodyPr>
          <a:lstStyle/>
          <a:p>
            <a:pPr algn="ctr"/>
            <a:r>
              <a:rPr lang="en-IN" sz="3200" b="1" dirty="0">
                <a:solidFill>
                  <a:schemeClr val="bg1"/>
                </a:solidFill>
              </a:rPr>
              <a:t>DATA VISUALIZATION LAB</a:t>
            </a:r>
            <a:endParaRPr lang="en-IO" sz="3200" dirty="0">
              <a:solidFill>
                <a:schemeClr val="bg1"/>
              </a:solidFill>
            </a:endParaRPr>
          </a:p>
        </p:txBody>
      </p:sp>
    </p:spTree>
    <p:extLst>
      <p:ext uri="{BB962C8B-B14F-4D97-AF65-F5344CB8AC3E}">
        <p14:creationId xmlns:p14="http://schemas.microsoft.com/office/powerpoint/2010/main" val="352647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8BB3-30A5-9DD8-2CFC-1BB9E403B93D}"/>
              </a:ext>
            </a:extLst>
          </p:cNvPr>
          <p:cNvSpPr>
            <a:spLocks noGrp="1"/>
          </p:cNvSpPr>
          <p:nvPr>
            <p:ph type="title"/>
          </p:nvPr>
        </p:nvSpPr>
        <p:spPr>
          <a:xfrm>
            <a:off x="582704" y="230655"/>
            <a:ext cx="10515600" cy="1325563"/>
          </a:xfrm>
        </p:spPr>
        <p:txBody>
          <a:bodyPr/>
          <a:lstStyle/>
          <a:p>
            <a:r>
              <a:rPr lang="en-IN" b="1" dirty="0">
                <a:solidFill>
                  <a:schemeClr val="accent2"/>
                </a:solidFill>
              </a:rPr>
              <a:t>PLOT: </a:t>
            </a:r>
            <a:r>
              <a:rPr lang="en-IN" sz="3200" b="1" dirty="0">
                <a:solidFill>
                  <a:schemeClr val="tx2"/>
                </a:solidFill>
              </a:rPr>
              <a:t>Startup Potential</a:t>
            </a:r>
            <a:endParaRPr lang="en-IO" sz="3200" dirty="0">
              <a:solidFill>
                <a:schemeClr val="tx2"/>
              </a:solidFill>
            </a:endParaRPr>
          </a:p>
        </p:txBody>
      </p:sp>
      <p:pic>
        <p:nvPicPr>
          <p:cNvPr id="6" name="Content Placeholder 5">
            <a:extLst>
              <a:ext uri="{FF2B5EF4-FFF2-40B4-BE49-F238E27FC236}">
                <a16:creationId xmlns:a16="http://schemas.microsoft.com/office/drawing/2014/main" id="{57E27541-7151-1BA7-ECAC-C3D19BA4E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069" y="2067576"/>
            <a:ext cx="9211235" cy="4730064"/>
          </a:xfrm>
        </p:spPr>
      </p:pic>
      <p:sp>
        <p:nvSpPr>
          <p:cNvPr id="8" name="TextBox 7">
            <a:extLst>
              <a:ext uri="{FF2B5EF4-FFF2-40B4-BE49-F238E27FC236}">
                <a16:creationId xmlns:a16="http://schemas.microsoft.com/office/drawing/2014/main" id="{D202648B-7ACA-0921-FD4B-109FFD7A68DA}"/>
              </a:ext>
            </a:extLst>
          </p:cNvPr>
          <p:cNvSpPr txBox="1"/>
          <p:nvPr/>
        </p:nvSpPr>
        <p:spPr>
          <a:xfrm>
            <a:off x="934833" y="1461247"/>
            <a:ext cx="10515600" cy="923330"/>
          </a:xfrm>
          <a:prstGeom prst="rect">
            <a:avLst/>
          </a:prstGeom>
          <a:noFill/>
        </p:spPr>
        <p:txBody>
          <a:bodyPr wrap="square" rtlCol="0">
            <a:spAutoFit/>
          </a:bodyPr>
          <a:lstStyle/>
          <a:p>
            <a:r>
              <a:rPr lang="en-US" dirty="0"/>
              <a:t> This can reveal the correlation between the size of a startup and its ability to raise funds, indicating possible efficiency or popularity aspects.</a:t>
            </a:r>
            <a:endParaRPr lang="en-IO" dirty="0"/>
          </a:p>
          <a:p>
            <a:endParaRPr lang="en-IO" dirty="0"/>
          </a:p>
        </p:txBody>
      </p:sp>
    </p:spTree>
    <p:extLst>
      <p:ext uri="{BB962C8B-B14F-4D97-AF65-F5344CB8AC3E}">
        <p14:creationId xmlns:p14="http://schemas.microsoft.com/office/powerpoint/2010/main" val="78005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D409-8BB1-9D70-0515-30ADC797CB82}"/>
              </a:ext>
            </a:extLst>
          </p:cNvPr>
          <p:cNvSpPr>
            <a:spLocks noGrp="1"/>
          </p:cNvSpPr>
          <p:nvPr>
            <p:ph type="title"/>
          </p:nvPr>
        </p:nvSpPr>
        <p:spPr>
          <a:xfrm>
            <a:off x="524435" y="365124"/>
            <a:ext cx="10071847" cy="916828"/>
          </a:xfrm>
        </p:spPr>
        <p:txBody>
          <a:bodyPr/>
          <a:lstStyle/>
          <a:p>
            <a:r>
              <a:rPr lang="en-IN" b="1" dirty="0">
                <a:solidFill>
                  <a:schemeClr val="accent2"/>
                </a:solidFill>
              </a:rPr>
              <a:t>PLOT:  </a:t>
            </a:r>
            <a:r>
              <a:rPr lang="en-IN" sz="3200" b="1" dirty="0">
                <a:solidFill>
                  <a:schemeClr val="accent2"/>
                </a:solidFill>
              </a:rPr>
              <a:t>Funding</a:t>
            </a:r>
            <a:r>
              <a:rPr lang="en-IN" sz="3200" b="1" dirty="0">
                <a:solidFill>
                  <a:schemeClr val="tx2"/>
                </a:solidFill>
              </a:rPr>
              <a:t> by Company </a:t>
            </a:r>
            <a:r>
              <a:rPr lang="en-IN" sz="3200" b="1" dirty="0">
                <a:solidFill>
                  <a:schemeClr val="accent2"/>
                </a:solidFill>
              </a:rPr>
              <a:t>Age</a:t>
            </a:r>
            <a:endParaRPr lang="en-IO" sz="3200" dirty="0">
              <a:solidFill>
                <a:schemeClr val="accent2"/>
              </a:solidFill>
            </a:endParaRPr>
          </a:p>
        </p:txBody>
      </p:sp>
      <p:sp>
        <p:nvSpPr>
          <p:cNvPr id="6" name="TextBox 5">
            <a:extLst>
              <a:ext uri="{FF2B5EF4-FFF2-40B4-BE49-F238E27FC236}">
                <a16:creationId xmlns:a16="http://schemas.microsoft.com/office/drawing/2014/main" id="{32FCCCCF-6F75-4BC9-8F12-6A9C10A65BB6}"/>
              </a:ext>
            </a:extLst>
          </p:cNvPr>
          <p:cNvSpPr txBox="1"/>
          <p:nvPr/>
        </p:nvSpPr>
        <p:spPr>
          <a:xfrm>
            <a:off x="8803342" y="2061499"/>
            <a:ext cx="3030070"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metric involves plotting the total funding raised by companies based on their age (i.e. number of years since inception). This can help identify if there is a correlation between the age of a company and the amount of funding they receive.</a:t>
            </a:r>
          </a:p>
          <a:p>
            <a:pPr marL="285750" indent="-285750">
              <a:buFont typeface="Arial" panose="020B0604020202020204" pitchFamily="34" charset="0"/>
              <a:buChar char="•"/>
            </a:pPr>
            <a:endParaRPr lang="en-US" sz="1600" dirty="0"/>
          </a:p>
          <a:p>
            <a:endParaRPr lang="en-IN" sz="1600" b="1" dirty="0">
              <a:solidFill>
                <a:schemeClr val="accent2"/>
              </a:solidFill>
            </a:endParaRPr>
          </a:p>
          <a:p>
            <a:r>
              <a:rPr lang="en-IN" sz="1600" b="1" dirty="0">
                <a:solidFill>
                  <a:schemeClr val="accent2"/>
                </a:solidFill>
              </a:rPr>
              <a:t>OBSERVATION:</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0" dirty="0">
                <a:solidFill>
                  <a:srgbClr val="000000"/>
                </a:solidFill>
                <a:effectLst/>
              </a:rPr>
              <a:t> From the plot we can see that the investor rely more in the company of age between 2-10 years for investment.</a:t>
            </a:r>
          </a:p>
          <a:p>
            <a:pPr marL="285750" indent="-285750">
              <a:buFont typeface="Arial" panose="020B0604020202020204" pitchFamily="34" charset="0"/>
              <a:buChar char="•"/>
            </a:pPr>
            <a:endParaRPr lang="en-IO" sz="1600" dirty="0"/>
          </a:p>
        </p:txBody>
      </p:sp>
      <p:pic>
        <p:nvPicPr>
          <p:cNvPr id="8" name="Picture 7">
            <a:extLst>
              <a:ext uri="{FF2B5EF4-FFF2-40B4-BE49-F238E27FC236}">
                <a16:creationId xmlns:a16="http://schemas.microsoft.com/office/drawing/2014/main" id="{B82DF16C-E1B9-8F62-4C36-ACDCAD00E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11" y="1281952"/>
            <a:ext cx="8167806" cy="5011271"/>
          </a:xfrm>
          <a:prstGeom prst="rect">
            <a:avLst/>
          </a:prstGeom>
        </p:spPr>
      </p:pic>
      <p:sp>
        <p:nvSpPr>
          <p:cNvPr id="4" name="TextBox 3">
            <a:extLst>
              <a:ext uri="{FF2B5EF4-FFF2-40B4-BE49-F238E27FC236}">
                <a16:creationId xmlns:a16="http://schemas.microsoft.com/office/drawing/2014/main" id="{EDE22B0C-FC83-73D4-B9DA-ED2448AEBA1E}"/>
              </a:ext>
            </a:extLst>
          </p:cNvPr>
          <p:cNvSpPr txBox="1"/>
          <p:nvPr/>
        </p:nvSpPr>
        <p:spPr>
          <a:xfrm>
            <a:off x="8695765" y="1418419"/>
            <a:ext cx="6096000" cy="369332"/>
          </a:xfrm>
          <a:prstGeom prst="rect">
            <a:avLst/>
          </a:prstGeom>
          <a:noFill/>
        </p:spPr>
        <p:txBody>
          <a:bodyPr wrap="square">
            <a:spAutoFit/>
          </a:bodyPr>
          <a:lstStyle/>
          <a:p>
            <a:r>
              <a:rPr lang="en-IN" sz="1800" b="1" dirty="0">
                <a:solidFill>
                  <a:schemeClr val="accent2"/>
                </a:solidFill>
              </a:rPr>
              <a:t>DESCRIPTION</a:t>
            </a:r>
            <a:endParaRPr lang="en-IO" dirty="0"/>
          </a:p>
        </p:txBody>
      </p:sp>
    </p:spTree>
    <p:extLst>
      <p:ext uri="{BB962C8B-B14F-4D97-AF65-F5344CB8AC3E}">
        <p14:creationId xmlns:p14="http://schemas.microsoft.com/office/powerpoint/2010/main" val="324487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BA28-2D8C-6666-2411-73175724A543}"/>
              </a:ext>
            </a:extLst>
          </p:cNvPr>
          <p:cNvSpPr>
            <a:spLocks noGrp="1"/>
          </p:cNvSpPr>
          <p:nvPr>
            <p:ph type="title"/>
          </p:nvPr>
        </p:nvSpPr>
        <p:spPr>
          <a:xfrm>
            <a:off x="407894" y="0"/>
            <a:ext cx="10515600" cy="1325563"/>
          </a:xfrm>
        </p:spPr>
        <p:txBody>
          <a:bodyPr/>
          <a:lstStyle/>
          <a:p>
            <a:r>
              <a:rPr lang="en-IN" b="1" dirty="0">
                <a:solidFill>
                  <a:schemeClr val="accent2"/>
                </a:solidFill>
              </a:rPr>
              <a:t>PLOTS: </a:t>
            </a:r>
            <a:r>
              <a:rPr lang="en-IN" sz="3200" b="1" dirty="0">
                <a:solidFill>
                  <a:schemeClr val="tx2"/>
                </a:solidFill>
              </a:rPr>
              <a:t>Spending</a:t>
            </a:r>
            <a:endParaRPr lang="en-IO" sz="3200" dirty="0">
              <a:solidFill>
                <a:schemeClr val="tx2"/>
              </a:solidFill>
            </a:endParaRPr>
          </a:p>
        </p:txBody>
      </p:sp>
      <p:sp>
        <p:nvSpPr>
          <p:cNvPr id="6" name="TextBox 5">
            <a:extLst>
              <a:ext uri="{FF2B5EF4-FFF2-40B4-BE49-F238E27FC236}">
                <a16:creationId xmlns:a16="http://schemas.microsoft.com/office/drawing/2014/main" id="{26A5CB48-C95B-D169-775D-2D5D0614A406}"/>
              </a:ext>
            </a:extLst>
          </p:cNvPr>
          <p:cNvSpPr txBox="1"/>
          <p:nvPr/>
        </p:nvSpPr>
        <p:spPr>
          <a:xfrm>
            <a:off x="1335741" y="5450541"/>
            <a:ext cx="8803341"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Söhne"/>
              </a:rPr>
              <a:t>This plot suggests that cities with larger populations, higher economic activity, and greater purchasing power tend to have higher credit card spending.</a:t>
            </a:r>
          </a:p>
          <a:p>
            <a:pPr marL="285750" indent="-285750">
              <a:buFont typeface="Arial" panose="020B0604020202020204" pitchFamily="34" charset="0"/>
              <a:buChar char="•"/>
            </a:pPr>
            <a:r>
              <a:rPr lang="en-US" sz="1600" b="0" i="0" dirty="0">
                <a:effectLst/>
                <a:latin typeface="Söhne"/>
              </a:rPr>
              <a:t>distribution of credit card spending across different cities in India and can be useful for businesses and investors looking to better understand the Indian consumer market.</a:t>
            </a:r>
            <a:endParaRPr lang="en-IO" sz="1600" dirty="0"/>
          </a:p>
        </p:txBody>
      </p:sp>
      <p:pic>
        <p:nvPicPr>
          <p:cNvPr id="8" name="Picture 7">
            <a:extLst>
              <a:ext uri="{FF2B5EF4-FFF2-40B4-BE49-F238E27FC236}">
                <a16:creationId xmlns:a16="http://schemas.microsoft.com/office/drawing/2014/main" id="{1820008B-3166-3042-F4DB-2432B47D9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506" y="885267"/>
            <a:ext cx="8633012" cy="4466664"/>
          </a:xfrm>
          <a:prstGeom prst="rect">
            <a:avLst/>
          </a:prstGeom>
        </p:spPr>
      </p:pic>
    </p:spTree>
    <p:extLst>
      <p:ext uri="{BB962C8B-B14F-4D97-AF65-F5344CB8AC3E}">
        <p14:creationId xmlns:p14="http://schemas.microsoft.com/office/powerpoint/2010/main" val="213567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D165-9F76-D2CB-67E9-76851B744801}"/>
              </a:ext>
            </a:extLst>
          </p:cNvPr>
          <p:cNvSpPr>
            <a:spLocks noGrp="1"/>
          </p:cNvSpPr>
          <p:nvPr>
            <p:ph type="title"/>
          </p:nvPr>
        </p:nvSpPr>
        <p:spPr>
          <a:xfrm>
            <a:off x="838200" y="338231"/>
            <a:ext cx="10515600" cy="925793"/>
          </a:xfrm>
        </p:spPr>
        <p:txBody>
          <a:bodyPr/>
          <a:lstStyle/>
          <a:p>
            <a:r>
              <a:rPr lang="en-IN" dirty="0">
                <a:solidFill>
                  <a:schemeClr val="accent2">
                    <a:lumMod val="75000"/>
                  </a:schemeClr>
                </a:solidFill>
              </a:rPr>
              <a:t>PLOT: </a:t>
            </a:r>
            <a:r>
              <a:rPr lang="en-IN" sz="3200" dirty="0">
                <a:solidFill>
                  <a:schemeClr val="tx2"/>
                </a:solidFill>
              </a:rPr>
              <a:t>Spending by Expense Type on Weekly Basis</a:t>
            </a:r>
            <a:endParaRPr lang="en-IO" sz="3200" dirty="0">
              <a:solidFill>
                <a:schemeClr val="tx2"/>
              </a:solidFill>
            </a:endParaRPr>
          </a:p>
        </p:txBody>
      </p:sp>
      <p:pic>
        <p:nvPicPr>
          <p:cNvPr id="11" name="Picture 10">
            <a:extLst>
              <a:ext uri="{FF2B5EF4-FFF2-40B4-BE49-F238E27FC236}">
                <a16:creationId xmlns:a16="http://schemas.microsoft.com/office/drawing/2014/main" id="{A7F9ABA7-F663-6695-9121-9E906840A677}"/>
              </a:ext>
            </a:extLst>
          </p:cNvPr>
          <p:cNvPicPr>
            <a:picLocks noChangeAspect="1"/>
          </p:cNvPicPr>
          <p:nvPr/>
        </p:nvPicPr>
        <p:blipFill>
          <a:blip r:embed="rId2"/>
          <a:stretch>
            <a:fillRect/>
          </a:stretch>
        </p:blipFill>
        <p:spPr>
          <a:xfrm>
            <a:off x="1219200" y="1344032"/>
            <a:ext cx="7925855" cy="5148843"/>
          </a:xfrm>
          <a:prstGeom prst="rect">
            <a:avLst/>
          </a:prstGeom>
        </p:spPr>
      </p:pic>
      <p:sp>
        <p:nvSpPr>
          <p:cNvPr id="3" name="TextBox 2">
            <a:extLst>
              <a:ext uri="{FF2B5EF4-FFF2-40B4-BE49-F238E27FC236}">
                <a16:creationId xmlns:a16="http://schemas.microsoft.com/office/drawing/2014/main" id="{746E60CE-42AF-3F88-75A6-81C4C2FD2DB3}"/>
              </a:ext>
            </a:extLst>
          </p:cNvPr>
          <p:cNvSpPr txBox="1"/>
          <p:nvPr/>
        </p:nvSpPr>
        <p:spPr>
          <a:xfrm>
            <a:off x="9628094" y="2402653"/>
            <a:ext cx="2223247" cy="3031599"/>
          </a:xfrm>
          <a:prstGeom prst="rect">
            <a:avLst/>
          </a:prstGeom>
          <a:noFill/>
        </p:spPr>
        <p:txBody>
          <a:bodyPr wrap="square" rtlCol="0">
            <a:spAutoFit/>
          </a:bodyPr>
          <a:lstStyle/>
          <a:p>
            <a:r>
              <a:rPr lang="en-IN" dirty="0">
                <a:solidFill>
                  <a:srgbClr val="C00000"/>
                </a:solidFill>
              </a:rPr>
              <a:t>DESCRIPTION:</a:t>
            </a:r>
          </a:p>
          <a:p>
            <a:endParaRPr lang="en-IN" dirty="0">
              <a:solidFill>
                <a:srgbClr val="C00000"/>
              </a:solidFill>
            </a:endParaRPr>
          </a:p>
          <a:p>
            <a:r>
              <a:rPr lang="en-US" i="0" dirty="0">
                <a:solidFill>
                  <a:srgbClr val="000000"/>
                </a:solidFill>
                <a:effectLst/>
              </a:rPr>
              <a:t> </a:t>
            </a:r>
            <a:r>
              <a:rPr lang="en-US" sz="1700" i="0" dirty="0">
                <a:solidFill>
                  <a:srgbClr val="000000"/>
                </a:solidFill>
                <a:effectLst/>
              </a:rPr>
              <a:t>The heatmap shows the total spending by expense type for each day of the week. The expense types are listed on the x-axis and the days of the week are listed on the y-axis.</a:t>
            </a:r>
          </a:p>
          <a:p>
            <a:endParaRPr lang="en-IO" dirty="0"/>
          </a:p>
        </p:txBody>
      </p:sp>
    </p:spTree>
    <p:extLst>
      <p:ext uri="{BB962C8B-B14F-4D97-AF65-F5344CB8AC3E}">
        <p14:creationId xmlns:p14="http://schemas.microsoft.com/office/powerpoint/2010/main" val="204871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1BBF-001F-2C22-ABC4-96CAA36573C8}"/>
              </a:ext>
            </a:extLst>
          </p:cNvPr>
          <p:cNvSpPr>
            <a:spLocks noGrp="1"/>
          </p:cNvSpPr>
          <p:nvPr>
            <p:ph type="title"/>
          </p:nvPr>
        </p:nvSpPr>
        <p:spPr/>
        <p:txBody>
          <a:bodyPr/>
          <a:lstStyle/>
          <a:p>
            <a:r>
              <a:rPr lang="en-IN" dirty="0">
                <a:solidFill>
                  <a:srgbClr val="C00000"/>
                </a:solidFill>
              </a:rPr>
              <a:t>PLOT: </a:t>
            </a:r>
            <a:r>
              <a:rPr lang="en-IN" sz="2800" dirty="0">
                <a:solidFill>
                  <a:schemeClr val="tx2"/>
                </a:solidFill>
              </a:rPr>
              <a:t>Monthly Trends of Spending by Gender</a:t>
            </a:r>
            <a:endParaRPr lang="en-IO" sz="2800" dirty="0">
              <a:solidFill>
                <a:schemeClr val="tx2"/>
              </a:solidFill>
            </a:endParaRPr>
          </a:p>
        </p:txBody>
      </p:sp>
      <p:pic>
        <p:nvPicPr>
          <p:cNvPr id="5" name="Content Placeholder 4">
            <a:extLst>
              <a:ext uri="{FF2B5EF4-FFF2-40B4-BE49-F238E27FC236}">
                <a16:creationId xmlns:a16="http://schemas.microsoft.com/office/drawing/2014/main" id="{3A6673C5-70D8-B57B-DCF4-4099FFD2D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999" y="1268277"/>
            <a:ext cx="8649824" cy="4614998"/>
          </a:xfrm>
        </p:spPr>
      </p:pic>
      <p:pic>
        <p:nvPicPr>
          <p:cNvPr id="9" name="Picture 8">
            <a:extLst>
              <a:ext uri="{FF2B5EF4-FFF2-40B4-BE49-F238E27FC236}">
                <a16:creationId xmlns:a16="http://schemas.microsoft.com/office/drawing/2014/main" id="{79FF14B9-C08F-F5F6-1CB5-AA57387E5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309" y="2042887"/>
            <a:ext cx="2507285" cy="3300077"/>
          </a:xfrm>
          <a:prstGeom prst="rect">
            <a:avLst/>
          </a:prstGeom>
        </p:spPr>
      </p:pic>
      <p:sp>
        <p:nvSpPr>
          <p:cNvPr id="10" name="TextBox 9">
            <a:extLst>
              <a:ext uri="{FF2B5EF4-FFF2-40B4-BE49-F238E27FC236}">
                <a16:creationId xmlns:a16="http://schemas.microsoft.com/office/drawing/2014/main" id="{6B492039-335F-1FC6-C54D-E21ECA9EF279}"/>
              </a:ext>
            </a:extLst>
          </p:cNvPr>
          <p:cNvSpPr txBox="1"/>
          <p:nvPr/>
        </p:nvSpPr>
        <p:spPr>
          <a:xfrm>
            <a:off x="762000" y="5764306"/>
            <a:ext cx="7844118" cy="923330"/>
          </a:xfrm>
          <a:prstGeom prst="rect">
            <a:avLst/>
          </a:prstGeom>
          <a:noFill/>
        </p:spPr>
        <p:txBody>
          <a:bodyPr wrap="square" rtlCol="0">
            <a:spAutoFit/>
          </a:bodyPr>
          <a:lstStyle/>
          <a:p>
            <a:r>
              <a:rPr lang="en-US" dirty="0"/>
              <a:t>Plot the monthly or yearly total or average expenditure trends for the entire dataset to identify seasonal patterns or general trends in credit card usage over time.</a:t>
            </a:r>
            <a:endParaRPr lang="en-IO" dirty="0"/>
          </a:p>
        </p:txBody>
      </p:sp>
    </p:spTree>
    <p:extLst>
      <p:ext uri="{BB962C8B-B14F-4D97-AF65-F5344CB8AC3E}">
        <p14:creationId xmlns:p14="http://schemas.microsoft.com/office/powerpoint/2010/main" val="103723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951F-7AE6-0D08-05AA-3A286A9D8336}"/>
              </a:ext>
            </a:extLst>
          </p:cNvPr>
          <p:cNvSpPr>
            <a:spLocks noGrp="1"/>
          </p:cNvSpPr>
          <p:nvPr>
            <p:ph type="title"/>
          </p:nvPr>
        </p:nvSpPr>
        <p:spPr/>
        <p:txBody>
          <a:bodyPr/>
          <a:lstStyle/>
          <a:p>
            <a:r>
              <a:rPr lang="en-IN" b="1" dirty="0">
                <a:solidFill>
                  <a:schemeClr val="accent2"/>
                </a:solidFill>
              </a:rPr>
              <a:t>PLOT: </a:t>
            </a:r>
            <a:r>
              <a:rPr lang="en-IN" sz="3200" b="1" dirty="0">
                <a:solidFill>
                  <a:schemeClr val="tx2"/>
                </a:solidFill>
              </a:rPr>
              <a:t>Expenditure Type by Gender</a:t>
            </a:r>
            <a:endParaRPr lang="en-IO" sz="3200" b="1" dirty="0">
              <a:solidFill>
                <a:schemeClr val="tx2"/>
              </a:solidFill>
            </a:endParaRPr>
          </a:p>
        </p:txBody>
      </p:sp>
      <p:pic>
        <p:nvPicPr>
          <p:cNvPr id="5" name="Content Placeholder 4">
            <a:extLst>
              <a:ext uri="{FF2B5EF4-FFF2-40B4-BE49-F238E27FC236}">
                <a16:creationId xmlns:a16="http://schemas.microsoft.com/office/drawing/2014/main" id="{76EF6286-A0C5-1318-7DCD-7D17E29C8C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52" y="1690688"/>
            <a:ext cx="8155650" cy="4351338"/>
          </a:xfrm>
        </p:spPr>
      </p:pic>
      <p:sp>
        <p:nvSpPr>
          <p:cNvPr id="6" name="TextBox 5">
            <a:extLst>
              <a:ext uri="{FF2B5EF4-FFF2-40B4-BE49-F238E27FC236}">
                <a16:creationId xmlns:a16="http://schemas.microsoft.com/office/drawing/2014/main" id="{827AE8C1-2234-F523-6870-AC87D0CC3997}"/>
              </a:ext>
            </a:extLst>
          </p:cNvPr>
          <p:cNvSpPr txBox="1"/>
          <p:nvPr/>
        </p:nvSpPr>
        <p:spPr>
          <a:xfrm>
            <a:off x="9269505" y="1891553"/>
            <a:ext cx="2447365" cy="2585323"/>
          </a:xfrm>
          <a:prstGeom prst="rect">
            <a:avLst/>
          </a:prstGeom>
          <a:noFill/>
        </p:spPr>
        <p:txBody>
          <a:bodyPr wrap="square" rtlCol="0">
            <a:spAutoFit/>
          </a:bodyPr>
          <a:lstStyle/>
          <a:p>
            <a:r>
              <a:rPr lang="en-US" dirty="0"/>
              <a:t>Analyze the expenditure types by gender to understand if specific categories are more popular among a particular gender and identify potential opportunities for targeted marketing.</a:t>
            </a:r>
            <a:endParaRPr lang="en-IO" dirty="0"/>
          </a:p>
        </p:txBody>
      </p:sp>
      <p:sp>
        <p:nvSpPr>
          <p:cNvPr id="8" name="TextBox 7">
            <a:extLst>
              <a:ext uri="{FF2B5EF4-FFF2-40B4-BE49-F238E27FC236}">
                <a16:creationId xmlns:a16="http://schemas.microsoft.com/office/drawing/2014/main" id="{02413DFD-EE56-9515-37E5-0C26CF8EE6FA}"/>
              </a:ext>
            </a:extLst>
          </p:cNvPr>
          <p:cNvSpPr txBox="1"/>
          <p:nvPr/>
        </p:nvSpPr>
        <p:spPr>
          <a:xfrm>
            <a:off x="9170894" y="1237123"/>
            <a:ext cx="2931459" cy="369332"/>
          </a:xfrm>
          <a:prstGeom prst="rect">
            <a:avLst/>
          </a:prstGeom>
          <a:noFill/>
        </p:spPr>
        <p:txBody>
          <a:bodyPr wrap="square">
            <a:spAutoFit/>
          </a:bodyPr>
          <a:lstStyle/>
          <a:p>
            <a:r>
              <a:rPr lang="en-IN" sz="1800" b="1" dirty="0">
                <a:solidFill>
                  <a:schemeClr val="accent2"/>
                </a:solidFill>
              </a:rPr>
              <a:t>DESCRIPTION</a:t>
            </a:r>
            <a:endParaRPr lang="en-IO" dirty="0"/>
          </a:p>
        </p:txBody>
      </p:sp>
    </p:spTree>
    <p:extLst>
      <p:ext uri="{BB962C8B-B14F-4D97-AF65-F5344CB8AC3E}">
        <p14:creationId xmlns:p14="http://schemas.microsoft.com/office/powerpoint/2010/main" val="142387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A810-6BB3-2C2D-295C-276CD2152F84}"/>
              </a:ext>
            </a:extLst>
          </p:cNvPr>
          <p:cNvSpPr>
            <a:spLocks noGrp="1"/>
          </p:cNvSpPr>
          <p:nvPr>
            <p:ph type="title"/>
          </p:nvPr>
        </p:nvSpPr>
        <p:spPr>
          <a:xfrm>
            <a:off x="986118" y="885092"/>
            <a:ext cx="10515600" cy="1325563"/>
          </a:xfrm>
        </p:spPr>
        <p:txBody>
          <a:bodyPr/>
          <a:lstStyle/>
          <a:p>
            <a:r>
              <a:rPr lang="en-IN" b="1" dirty="0">
                <a:solidFill>
                  <a:schemeClr val="accent2"/>
                </a:solidFill>
              </a:rPr>
              <a:t>PLOT: </a:t>
            </a:r>
            <a:r>
              <a:rPr lang="en-US" sz="2800" b="1" dirty="0">
                <a:solidFill>
                  <a:schemeClr val="tx2"/>
                </a:solidFill>
              </a:rPr>
              <a:t>Relationship between </a:t>
            </a:r>
            <a:r>
              <a:rPr lang="en-US" sz="2800" b="1" dirty="0">
                <a:solidFill>
                  <a:schemeClr val="accent2"/>
                </a:solidFill>
              </a:rPr>
              <a:t>Property Size </a:t>
            </a:r>
            <a:r>
              <a:rPr lang="en-US" sz="2800" b="1" dirty="0">
                <a:solidFill>
                  <a:schemeClr val="tx2"/>
                </a:solidFill>
              </a:rPr>
              <a:t>and</a:t>
            </a:r>
            <a:r>
              <a:rPr lang="en-US" sz="2800" b="1" dirty="0"/>
              <a:t> </a:t>
            </a:r>
            <a:r>
              <a:rPr lang="en-US" sz="2800" b="1" dirty="0">
                <a:solidFill>
                  <a:schemeClr val="accent2"/>
                </a:solidFill>
              </a:rPr>
              <a:t>Price</a:t>
            </a:r>
            <a:endParaRPr lang="en-IO" sz="2800" b="1" dirty="0">
              <a:solidFill>
                <a:schemeClr val="accent2"/>
              </a:solidFill>
            </a:endParaRPr>
          </a:p>
        </p:txBody>
      </p:sp>
      <p:pic>
        <p:nvPicPr>
          <p:cNvPr id="5" name="Content Placeholder 4">
            <a:extLst>
              <a:ext uri="{FF2B5EF4-FFF2-40B4-BE49-F238E27FC236}">
                <a16:creationId xmlns:a16="http://schemas.microsoft.com/office/drawing/2014/main" id="{7F6E5027-8635-0862-6AB4-8EFEA81A9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164" y="2157929"/>
            <a:ext cx="8155650" cy="4351338"/>
          </a:xfrm>
        </p:spPr>
      </p:pic>
      <p:sp>
        <p:nvSpPr>
          <p:cNvPr id="7" name="TextBox 6">
            <a:extLst>
              <a:ext uri="{FF2B5EF4-FFF2-40B4-BE49-F238E27FC236}">
                <a16:creationId xmlns:a16="http://schemas.microsoft.com/office/drawing/2014/main" id="{2ECAF16B-0041-E56D-2718-CEE2736B03EC}"/>
              </a:ext>
            </a:extLst>
          </p:cNvPr>
          <p:cNvSpPr txBox="1"/>
          <p:nvPr/>
        </p:nvSpPr>
        <p:spPr>
          <a:xfrm>
            <a:off x="497541" y="348733"/>
            <a:ext cx="6096000" cy="769441"/>
          </a:xfrm>
          <a:prstGeom prst="rect">
            <a:avLst/>
          </a:prstGeom>
          <a:noFill/>
        </p:spPr>
        <p:txBody>
          <a:bodyPr wrap="square">
            <a:spAutoFit/>
          </a:bodyPr>
          <a:lstStyle/>
          <a:p>
            <a:r>
              <a:rPr lang="en-IN" sz="4400" b="1" dirty="0">
                <a:solidFill>
                  <a:schemeClr val="accent2"/>
                </a:solidFill>
              </a:rPr>
              <a:t>REAL ESTATE: Delhi</a:t>
            </a:r>
            <a:endParaRPr lang="en-IO" sz="4400" dirty="0"/>
          </a:p>
        </p:txBody>
      </p:sp>
      <p:sp>
        <p:nvSpPr>
          <p:cNvPr id="3" name="TextBox 2">
            <a:extLst>
              <a:ext uri="{FF2B5EF4-FFF2-40B4-BE49-F238E27FC236}">
                <a16:creationId xmlns:a16="http://schemas.microsoft.com/office/drawing/2014/main" id="{7DC4CC58-EF5F-3299-331D-9CFCA60DE9E4}"/>
              </a:ext>
            </a:extLst>
          </p:cNvPr>
          <p:cNvSpPr txBox="1"/>
          <p:nvPr/>
        </p:nvSpPr>
        <p:spPr>
          <a:xfrm>
            <a:off x="9377082" y="2321860"/>
            <a:ext cx="2554942" cy="3754874"/>
          </a:xfrm>
          <a:prstGeom prst="rect">
            <a:avLst/>
          </a:prstGeom>
          <a:noFill/>
        </p:spPr>
        <p:txBody>
          <a:bodyPr wrap="square" rtlCol="0">
            <a:spAutoFit/>
          </a:bodyPr>
          <a:lstStyle/>
          <a:p>
            <a:pPr algn="l"/>
            <a:r>
              <a:rPr lang="en-US" sz="1400" b="1" i="0" dirty="0">
                <a:solidFill>
                  <a:schemeClr val="accent2"/>
                </a:solidFill>
                <a:effectLst/>
              </a:rPr>
              <a:t>DESCRIBTION:</a:t>
            </a:r>
          </a:p>
          <a:p>
            <a:pPr algn="l"/>
            <a:r>
              <a:rPr lang="en-US" sz="1400" i="0" dirty="0">
                <a:solidFill>
                  <a:srgbClr val="000000"/>
                </a:solidFill>
                <a:effectLst/>
              </a:rPr>
              <a:t>The plot shows the relationship between property size (in square feet) and price in Delhi. A linear regression line is added to the plot, and the color="BHK" argument colors the data points by the number of bedrooms (BHK) in the property.</a:t>
            </a:r>
          </a:p>
          <a:p>
            <a:pPr algn="l"/>
            <a:endParaRPr lang="en-US" sz="1400" dirty="0">
              <a:solidFill>
                <a:srgbClr val="000000"/>
              </a:solidFill>
            </a:endParaRPr>
          </a:p>
          <a:p>
            <a:pPr algn="l"/>
            <a:r>
              <a:rPr lang="en-US" sz="1400" b="1" i="0" dirty="0">
                <a:solidFill>
                  <a:schemeClr val="accent2"/>
                </a:solidFill>
                <a:effectLst/>
              </a:rPr>
              <a:t>OBSERVATION:</a:t>
            </a:r>
          </a:p>
          <a:p>
            <a:pPr algn="l"/>
            <a:r>
              <a:rPr lang="en-US" sz="1400" i="0" dirty="0">
                <a:solidFill>
                  <a:srgbClr val="000000"/>
                </a:solidFill>
                <a:effectLst/>
              </a:rPr>
              <a:t>The plot can help to visualize the overall trend between size and price, as well as any variation in this trend based on the number of bedrooms in the property.</a:t>
            </a:r>
          </a:p>
          <a:p>
            <a:endParaRPr lang="en-IO" sz="1400" dirty="0"/>
          </a:p>
        </p:txBody>
      </p:sp>
    </p:spTree>
    <p:extLst>
      <p:ext uri="{BB962C8B-B14F-4D97-AF65-F5344CB8AC3E}">
        <p14:creationId xmlns:p14="http://schemas.microsoft.com/office/powerpoint/2010/main" val="351582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433E62-6551-F479-1010-6C74930BC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4947"/>
            <a:ext cx="8155650" cy="5014446"/>
          </a:xfrm>
        </p:spPr>
      </p:pic>
      <p:sp>
        <p:nvSpPr>
          <p:cNvPr id="6" name="TextBox 5">
            <a:extLst>
              <a:ext uri="{FF2B5EF4-FFF2-40B4-BE49-F238E27FC236}">
                <a16:creationId xmlns:a16="http://schemas.microsoft.com/office/drawing/2014/main" id="{85D73D1E-AB8C-DE27-19F1-58D02AE4285D}"/>
              </a:ext>
            </a:extLst>
          </p:cNvPr>
          <p:cNvSpPr txBox="1"/>
          <p:nvPr/>
        </p:nvSpPr>
        <p:spPr>
          <a:xfrm>
            <a:off x="691398" y="618565"/>
            <a:ext cx="5736295" cy="584775"/>
          </a:xfrm>
          <a:prstGeom prst="rect">
            <a:avLst/>
          </a:prstGeom>
          <a:noFill/>
        </p:spPr>
        <p:txBody>
          <a:bodyPr wrap="square" rtlCol="0">
            <a:spAutoFit/>
          </a:bodyPr>
          <a:lstStyle/>
          <a:p>
            <a:r>
              <a:rPr lang="en-IN" sz="3200" dirty="0">
                <a:solidFill>
                  <a:schemeClr val="accent2"/>
                </a:solidFill>
              </a:rPr>
              <a:t>PLOT: </a:t>
            </a:r>
            <a:r>
              <a:rPr lang="en-IN" sz="3200" dirty="0">
                <a:solidFill>
                  <a:schemeClr val="tx2"/>
                </a:solidFill>
              </a:rPr>
              <a:t>Property prices by location</a:t>
            </a:r>
            <a:endParaRPr lang="en-IO" sz="3200" dirty="0">
              <a:solidFill>
                <a:schemeClr val="tx2"/>
              </a:solidFill>
            </a:endParaRPr>
          </a:p>
        </p:txBody>
      </p:sp>
      <p:sp>
        <p:nvSpPr>
          <p:cNvPr id="7" name="TextBox 6">
            <a:extLst>
              <a:ext uri="{FF2B5EF4-FFF2-40B4-BE49-F238E27FC236}">
                <a16:creationId xmlns:a16="http://schemas.microsoft.com/office/drawing/2014/main" id="{D51FA60A-B848-C37D-FD56-D29F2622926F}"/>
              </a:ext>
            </a:extLst>
          </p:cNvPr>
          <p:cNvSpPr txBox="1"/>
          <p:nvPr/>
        </p:nvSpPr>
        <p:spPr>
          <a:xfrm>
            <a:off x="9520517" y="2231464"/>
            <a:ext cx="2151530" cy="2308324"/>
          </a:xfrm>
          <a:prstGeom prst="rect">
            <a:avLst/>
          </a:prstGeom>
          <a:noFill/>
        </p:spPr>
        <p:txBody>
          <a:bodyPr wrap="square" rtlCol="0">
            <a:spAutoFit/>
          </a:bodyPr>
          <a:lstStyle/>
          <a:p>
            <a:r>
              <a:rPr lang="en-US" dirty="0"/>
              <a:t>This plot is used to identify the locations with the highest and lowest property prices, thus providing  insights into the most and least expensive.</a:t>
            </a:r>
            <a:endParaRPr lang="en-IO" dirty="0"/>
          </a:p>
        </p:txBody>
      </p:sp>
      <p:sp>
        <p:nvSpPr>
          <p:cNvPr id="9" name="TextBox 8">
            <a:extLst>
              <a:ext uri="{FF2B5EF4-FFF2-40B4-BE49-F238E27FC236}">
                <a16:creationId xmlns:a16="http://schemas.microsoft.com/office/drawing/2014/main" id="{472E4D55-64AB-50A2-8668-50A5F94DBA55}"/>
              </a:ext>
            </a:extLst>
          </p:cNvPr>
          <p:cNvSpPr txBox="1"/>
          <p:nvPr/>
        </p:nvSpPr>
        <p:spPr>
          <a:xfrm>
            <a:off x="9538447" y="1670281"/>
            <a:ext cx="2133600" cy="369332"/>
          </a:xfrm>
          <a:prstGeom prst="rect">
            <a:avLst/>
          </a:prstGeom>
          <a:noFill/>
        </p:spPr>
        <p:txBody>
          <a:bodyPr wrap="square">
            <a:spAutoFit/>
          </a:bodyPr>
          <a:lstStyle/>
          <a:p>
            <a:r>
              <a:rPr lang="en-IN" sz="1800" b="1" dirty="0">
                <a:solidFill>
                  <a:schemeClr val="accent2"/>
                </a:solidFill>
              </a:rPr>
              <a:t>DESCRIPTION</a:t>
            </a:r>
            <a:endParaRPr lang="en-IO" dirty="0"/>
          </a:p>
        </p:txBody>
      </p:sp>
    </p:spTree>
    <p:extLst>
      <p:ext uri="{BB962C8B-B14F-4D97-AF65-F5344CB8AC3E}">
        <p14:creationId xmlns:p14="http://schemas.microsoft.com/office/powerpoint/2010/main" val="398994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3140-8303-A48C-F561-93C09DA89499}"/>
              </a:ext>
            </a:extLst>
          </p:cNvPr>
          <p:cNvSpPr>
            <a:spLocks noGrp="1"/>
          </p:cNvSpPr>
          <p:nvPr>
            <p:ph type="title"/>
          </p:nvPr>
        </p:nvSpPr>
        <p:spPr>
          <a:xfrm>
            <a:off x="838200" y="338231"/>
            <a:ext cx="10515600" cy="1325563"/>
          </a:xfrm>
        </p:spPr>
        <p:txBody>
          <a:bodyPr/>
          <a:lstStyle/>
          <a:p>
            <a:r>
              <a:rPr lang="en-IN" b="1" dirty="0">
                <a:solidFill>
                  <a:schemeClr val="accent2"/>
                </a:solidFill>
              </a:rPr>
              <a:t>PLOT: </a:t>
            </a:r>
            <a:r>
              <a:rPr lang="en-IN" sz="2800" b="1" dirty="0">
                <a:solidFill>
                  <a:schemeClr val="tx2"/>
                </a:solidFill>
              </a:rPr>
              <a:t>Average Property Price by BHK and Transaction</a:t>
            </a:r>
            <a:endParaRPr lang="en-IO" sz="2800" b="1" dirty="0">
              <a:solidFill>
                <a:schemeClr val="tx2"/>
              </a:solidFill>
            </a:endParaRPr>
          </a:p>
        </p:txBody>
      </p:sp>
      <p:pic>
        <p:nvPicPr>
          <p:cNvPr id="5" name="Content Placeholder 4">
            <a:extLst>
              <a:ext uri="{FF2B5EF4-FFF2-40B4-BE49-F238E27FC236}">
                <a16:creationId xmlns:a16="http://schemas.microsoft.com/office/drawing/2014/main" id="{192EEEFE-04F6-ADEC-BE4A-D25B682DE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516" y="1690688"/>
            <a:ext cx="8155650" cy="4351338"/>
          </a:xfrm>
        </p:spPr>
      </p:pic>
      <p:sp>
        <p:nvSpPr>
          <p:cNvPr id="3" name="TextBox 2">
            <a:extLst>
              <a:ext uri="{FF2B5EF4-FFF2-40B4-BE49-F238E27FC236}">
                <a16:creationId xmlns:a16="http://schemas.microsoft.com/office/drawing/2014/main" id="{820C1D91-6C6E-47B2-E6D4-063E89E6B6FC}"/>
              </a:ext>
            </a:extLst>
          </p:cNvPr>
          <p:cNvSpPr txBox="1"/>
          <p:nvPr/>
        </p:nvSpPr>
        <p:spPr>
          <a:xfrm>
            <a:off x="9148482" y="2061882"/>
            <a:ext cx="2627775" cy="3785652"/>
          </a:xfrm>
          <a:prstGeom prst="rect">
            <a:avLst/>
          </a:prstGeom>
          <a:noFill/>
        </p:spPr>
        <p:txBody>
          <a:bodyPr wrap="square" rtlCol="0">
            <a:spAutoFit/>
          </a:bodyPr>
          <a:lstStyle/>
          <a:p>
            <a:r>
              <a:rPr lang="en-US" sz="1600" b="1" dirty="0">
                <a:solidFill>
                  <a:schemeClr val="accent2"/>
                </a:solidFill>
              </a:rPr>
              <a:t>OBSERATION: </a:t>
            </a:r>
          </a:p>
          <a:p>
            <a:endParaRPr lang="en-US" sz="1600" b="1" dirty="0">
              <a:solidFill>
                <a:schemeClr val="accent2"/>
              </a:solidFill>
            </a:endParaRPr>
          </a:p>
          <a:p>
            <a:r>
              <a:rPr lang="en-US" sz="1600" i="0" dirty="0">
                <a:solidFill>
                  <a:srgbClr val="000000"/>
                </a:solidFill>
                <a:effectLst/>
              </a:rPr>
              <a:t>From the plot, we can observe that in general, as the number of BHKs increases, the average price per square foot also increases. Additionally, we can see that the average price per square foot for new construction properties is generally higher than for resale properties, across all BHK types.</a:t>
            </a:r>
          </a:p>
          <a:p>
            <a:endParaRPr lang="en-IO" sz="1600" dirty="0"/>
          </a:p>
        </p:txBody>
      </p:sp>
    </p:spTree>
    <p:extLst>
      <p:ext uri="{BB962C8B-B14F-4D97-AF65-F5344CB8AC3E}">
        <p14:creationId xmlns:p14="http://schemas.microsoft.com/office/powerpoint/2010/main" val="1977114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2CDF-4345-7821-D70E-B94EC3B64729}"/>
              </a:ext>
            </a:extLst>
          </p:cNvPr>
          <p:cNvSpPr>
            <a:spLocks noGrp="1"/>
          </p:cNvSpPr>
          <p:nvPr>
            <p:ph type="title"/>
          </p:nvPr>
        </p:nvSpPr>
        <p:spPr/>
        <p:txBody>
          <a:bodyPr/>
          <a:lstStyle/>
          <a:p>
            <a:r>
              <a:rPr lang="en-IN" dirty="0">
                <a:solidFill>
                  <a:schemeClr val="accent2"/>
                </a:solidFill>
              </a:rPr>
              <a:t>PLOT: </a:t>
            </a:r>
            <a:r>
              <a:rPr lang="en-US" dirty="0">
                <a:solidFill>
                  <a:schemeClr val="tx2"/>
                </a:solidFill>
              </a:rPr>
              <a:t>Number of properties by BHK</a:t>
            </a:r>
            <a:endParaRPr lang="en-IO" dirty="0">
              <a:solidFill>
                <a:schemeClr val="tx2"/>
              </a:solidFill>
            </a:endParaRPr>
          </a:p>
        </p:txBody>
      </p:sp>
      <p:pic>
        <p:nvPicPr>
          <p:cNvPr id="9" name="Content Placeholder 8">
            <a:extLst>
              <a:ext uri="{FF2B5EF4-FFF2-40B4-BE49-F238E27FC236}">
                <a16:creationId xmlns:a16="http://schemas.microsoft.com/office/drawing/2014/main" id="{40020B68-8165-9F71-2B86-BEE1D1579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423" y="1690688"/>
            <a:ext cx="8155650" cy="4351338"/>
          </a:xfrm>
        </p:spPr>
      </p:pic>
      <p:sp>
        <p:nvSpPr>
          <p:cNvPr id="11" name="TextBox 10">
            <a:extLst>
              <a:ext uri="{FF2B5EF4-FFF2-40B4-BE49-F238E27FC236}">
                <a16:creationId xmlns:a16="http://schemas.microsoft.com/office/drawing/2014/main" id="{D5731683-D426-F52C-BF56-08F5B3EBDC73}"/>
              </a:ext>
            </a:extLst>
          </p:cNvPr>
          <p:cNvSpPr txBox="1"/>
          <p:nvPr/>
        </p:nvSpPr>
        <p:spPr>
          <a:xfrm>
            <a:off x="9950823" y="2635624"/>
            <a:ext cx="1900518" cy="2308324"/>
          </a:xfrm>
          <a:prstGeom prst="rect">
            <a:avLst/>
          </a:prstGeom>
          <a:noFill/>
        </p:spPr>
        <p:txBody>
          <a:bodyPr wrap="square" rtlCol="0">
            <a:spAutoFit/>
          </a:bodyPr>
          <a:lstStyle/>
          <a:p>
            <a:r>
              <a:rPr lang="en-US" sz="1600" dirty="0">
                <a:solidFill>
                  <a:srgbClr val="000000"/>
                </a:solidFill>
                <a:effectLst/>
              </a:rPr>
              <a:t> The plot provides an informative view of the distribution of properties in Delhi based on their size, amenities, and parking spaces.</a:t>
            </a:r>
          </a:p>
          <a:p>
            <a:br>
              <a:rPr lang="en-US" sz="1600" i="0" dirty="0">
                <a:solidFill>
                  <a:srgbClr val="000000"/>
                </a:solidFill>
                <a:effectLst/>
              </a:rPr>
            </a:br>
            <a:endParaRPr lang="en-IO" sz="1600" dirty="0"/>
          </a:p>
        </p:txBody>
      </p:sp>
      <p:sp>
        <p:nvSpPr>
          <p:cNvPr id="13" name="TextBox 12">
            <a:extLst>
              <a:ext uri="{FF2B5EF4-FFF2-40B4-BE49-F238E27FC236}">
                <a16:creationId xmlns:a16="http://schemas.microsoft.com/office/drawing/2014/main" id="{4CD67D48-0571-177A-59C5-140AD9A97D5D}"/>
              </a:ext>
            </a:extLst>
          </p:cNvPr>
          <p:cNvSpPr txBox="1"/>
          <p:nvPr/>
        </p:nvSpPr>
        <p:spPr>
          <a:xfrm>
            <a:off x="9950823" y="2096852"/>
            <a:ext cx="1622612" cy="369332"/>
          </a:xfrm>
          <a:prstGeom prst="rect">
            <a:avLst/>
          </a:prstGeom>
          <a:noFill/>
        </p:spPr>
        <p:txBody>
          <a:bodyPr wrap="square">
            <a:spAutoFit/>
          </a:bodyPr>
          <a:lstStyle/>
          <a:p>
            <a:r>
              <a:rPr lang="en-IN" sz="1800" b="1" dirty="0">
                <a:solidFill>
                  <a:schemeClr val="accent2"/>
                </a:solidFill>
              </a:rPr>
              <a:t>DESCRIPTION</a:t>
            </a:r>
            <a:endParaRPr lang="en-IO" dirty="0"/>
          </a:p>
        </p:txBody>
      </p:sp>
    </p:spTree>
    <p:extLst>
      <p:ext uri="{BB962C8B-B14F-4D97-AF65-F5344CB8AC3E}">
        <p14:creationId xmlns:p14="http://schemas.microsoft.com/office/powerpoint/2010/main" val="192658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1BFB-7C8D-EA88-A8D2-83C4311C1968}"/>
              </a:ext>
            </a:extLst>
          </p:cNvPr>
          <p:cNvSpPr>
            <a:spLocks noGrp="1"/>
          </p:cNvSpPr>
          <p:nvPr>
            <p:ph type="title"/>
          </p:nvPr>
        </p:nvSpPr>
        <p:spPr/>
        <p:txBody>
          <a:bodyPr>
            <a:normAutofit/>
          </a:bodyPr>
          <a:lstStyle/>
          <a:p>
            <a:r>
              <a:rPr lang="en-IN" sz="3200" b="1" dirty="0">
                <a:solidFill>
                  <a:schemeClr val="accent2"/>
                </a:solidFill>
              </a:rPr>
              <a:t>DESCRIPTION OF DATASET</a:t>
            </a:r>
            <a:endParaRPr lang="en-IO" sz="3200" dirty="0"/>
          </a:p>
        </p:txBody>
      </p:sp>
      <p:sp>
        <p:nvSpPr>
          <p:cNvPr id="3" name="Content Placeholder 2">
            <a:extLst>
              <a:ext uri="{FF2B5EF4-FFF2-40B4-BE49-F238E27FC236}">
                <a16:creationId xmlns:a16="http://schemas.microsoft.com/office/drawing/2014/main" id="{04DD6D77-B8C9-0CDF-8A75-80AF694E8A95}"/>
              </a:ext>
            </a:extLst>
          </p:cNvPr>
          <p:cNvSpPr>
            <a:spLocks noGrp="1"/>
          </p:cNvSpPr>
          <p:nvPr>
            <p:ph idx="1"/>
          </p:nvPr>
        </p:nvSpPr>
        <p:spPr/>
        <p:txBody>
          <a:bodyPr>
            <a:normAutofit fontScale="92500" lnSpcReduction="10000"/>
          </a:bodyPr>
          <a:lstStyle/>
          <a:p>
            <a:r>
              <a:rPr lang="en-IN" sz="1600" dirty="0"/>
              <a:t>Files given: </a:t>
            </a:r>
          </a:p>
          <a:p>
            <a:pPr marL="971550" lvl="1" indent="-514350">
              <a:buFont typeface="+mj-lt"/>
              <a:buAutoNum type="arabicPeriod"/>
            </a:pPr>
            <a:r>
              <a:rPr lang="en-IN" sz="1600" dirty="0">
                <a:solidFill>
                  <a:schemeClr val="accent2"/>
                </a:solidFill>
              </a:rPr>
              <a:t>startup_funding.csv : </a:t>
            </a:r>
            <a:r>
              <a:rPr lang="en-US" sz="1600" dirty="0">
                <a:latin typeface="Söhne"/>
              </a:rPr>
              <a:t>T</a:t>
            </a:r>
            <a:r>
              <a:rPr lang="en-US" sz="1600" b="0" i="0" dirty="0">
                <a:effectLst/>
                <a:latin typeface="Söhne"/>
              </a:rPr>
              <a:t>his dataset provides valuable insights into the funding trends for startups in various industries and cities. It can be used for analyzing the funding patterns of startups, identifying the most active investors, and understanding the different types of funding startups receive.</a:t>
            </a:r>
          </a:p>
          <a:p>
            <a:pPr marL="971550" lvl="1" indent="-514350">
              <a:buFont typeface="+mj-lt"/>
              <a:buAutoNum type="arabicPeriod"/>
            </a:pPr>
            <a:r>
              <a:rPr lang="en-IN" sz="1600" dirty="0">
                <a:solidFill>
                  <a:schemeClr val="accent2"/>
                </a:solidFill>
              </a:rPr>
              <a:t>Credit_Card_uses.csv : </a:t>
            </a:r>
            <a:r>
              <a:rPr lang="en-US" sz="1600" b="0" i="0" dirty="0">
                <a:effectLst/>
                <a:latin typeface="Söhne"/>
              </a:rPr>
              <a:t>This dataset can be used to analyze credit card usage patterns in different cities, track expenditure types and amounts, and identify spending trends based on card type and gender. It may be useful for credit card companies, financial analysts, and marketing professionals who want to gain insights into consumer spending behavior.</a:t>
            </a:r>
          </a:p>
          <a:p>
            <a:pPr marL="971550" lvl="1" indent="-514350">
              <a:buFont typeface="+mj-lt"/>
              <a:buAutoNum type="arabicPeriod"/>
            </a:pPr>
            <a:r>
              <a:rPr lang="en-IN" sz="1600" dirty="0">
                <a:solidFill>
                  <a:schemeClr val="accent2"/>
                </a:solidFill>
              </a:rPr>
              <a:t>Real Estate data of 3 city: </a:t>
            </a:r>
            <a:r>
              <a:rPr lang="en-IN" sz="1600" dirty="0"/>
              <a:t>Bangalore, Delhi, Pune: </a:t>
            </a:r>
            <a:r>
              <a:rPr lang="en-US" sz="1600" b="0" i="0" dirty="0">
                <a:effectLst/>
                <a:latin typeface="Söhne"/>
              </a:rPr>
              <a:t>This dataset can be used to analyze the real estate market in a city, identify popular areas for residential properties, track property availability, size and amenities, and understand pricing trends based on location and property type. It may be useful for real estate agents, property developers, and investors who want to gain insights into the real estate market in the city.</a:t>
            </a:r>
            <a:endParaRPr lang="en-IN" sz="1200" dirty="0"/>
          </a:p>
          <a:p>
            <a:pPr marL="457200" lvl="1" indent="0">
              <a:buNone/>
            </a:pPr>
            <a:endParaRPr lang="en-IN" sz="1600" dirty="0">
              <a:solidFill>
                <a:schemeClr val="accent2"/>
              </a:solidFill>
            </a:endParaRPr>
          </a:p>
          <a:p>
            <a:pPr marL="457200" lvl="1" indent="0">
              <a:buNone/>
            </a:pPr>
            <a:r>
              <a:rPr lang="en-IN" sz="1600" dirty="0">
                <a:solidFill>
                  <a:schemeClr val="accent2"/>
                </a:solidFill>
              </a:rPr>
              <a:t>	</a:t>
            </a:r>
          </a:p>
          <a:p>
            <a:pPr marL="457200" lvl="1" indent="0">
              <a:buNone/>
            </a:pPr>
            <a:r>
              <a:rPr lang="en-IN" sz="1600" dirty="0">
                <a:solidFill>
                  <a:schemeClr val="accent2"/>
                </a:solidFill>
              </a:rPr>
              <a:t>	Startups.csv: </a:t>
            </a:r>
            <a:r>
              <a:rPr lang="en-US" sz="1600" dirty="0">
                <a:latin typeface="Söhne"/>
              </a:rPr>
              <a:t>T</a:t>
            </a:r>
            <a:r>
              <a:rPr lang="en-US" sz="1600" b="0" i="0" dirty="0">
                <a:effectLst/>
                <a:latin typeface="Söhne"/>
              </a:rPr>
              <a:t>his dataset provides valuable insights into the funding trends for startups from the year of their inception. 	It can be used for analyzing the growth and potential of startups.</a:t>
            </a:r>
          </a:p>
          <a:p>
            <a:pPr marL="457200" lvl="1" indent="0">
              <a:buNone/>
            </a:pPr>
            <a:endParaRPr lang="en-US" sz="1600" b="0" i="0" dirty="0">
              <a:effectLst/>
              <a:latin typeface="Söhne"/>
            </a:endParaRPr>
          </a:p>
          <a:p>
            <a:pPr marL="457200" lvl="1" indent="0">
              <a:buNone/>
            </a:pPr>
            <a:r>
              <a:rPr lang="en-US" sz="1600" b="0" i="0" dirty="0">
                <a:effectLst/>
                <a:latin typeface="Söhne"/>
              </a:rPr>
              <a:t>Overall, these datasets provide valuable insights into different industries and markets. By combining the information from all three files, one can gain a comprehensive understanding of the startup ecosystem, consumer spending behavior, and real estate market in a city, which can help make informed business decisions.</a:t>
            </a:r>
            <a:endParaRPr lang="en-IN" sz="1600" dirty="0"/>
          </a:p>
        </p:txBody>
      </p:sp>
      <p:sp>
        <p:nvSpPr>
          <p:cNvPr id="4" name="TextBox 3">
            <a:extLst>
              <a:ext uri="{FF2B5EF4-FFF2-40B4-BE49-F238E27FC236}">
                <a16:creationId xmlns:a16="http://schemas.microsoft.com/office/drawing/2014/main" id="{205FED1B-3D3E-90F3-3054-4AC308090EE3}"/>
              </a:ext>
            </a:extLst>
          </p:cNvPr>
          <p:cNvSpPr txBox="1"/>
          <p:nvPr/>
        </p:nvSpPr>
        <p:spPr>
          <a:xfrm>
            <a:off x="838200" y="4312024"/>
            <a:ext cx="2034988" cy="323165"/>
          </a:xfrm>
          <a:prstGeom prst="rect">
            <a:avLst/>
          </a:prstGeom>
          <a:noFill/>
        </p:spPr>
        <p:txBody>
          <a:bodyPr wrap="square" rtlCol="0">
            <a:spAutoFit/>
          </a:bodyPr>
          <a:lstStyle/>
          <a:p>
            <a:pPr marL="285750" indent="-285750">
              <a:buFont typeface="Arial" panose="020B0604020202020204" pitchFamily="34" charset="0"/>
              <a:buChar char="•"/>
            </a:pPr>
            <a:r>
              <a:rPr lang="en-IN" sz="1500" dirty="0"/>
              <a:t>Files taken on own</a:t>
            </a:r>
            <a:endParaRPr lang="en-IO" sz="1500" dirty="0"/>
          </a:p>
        </p:txBody>
      </p:sp>
    </p:spTree>
    <p:extLst>
      <p:ext uri="{BB962C8B-B14F-4D97-AF65-F5344CB8AC3E}">
        <p14:creationId xmlns:p14="http://schemas.microsoft.com/office/powerpoint/2010/main" val="393454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425B-FA35-0153-E61E-473F310B3207}"/>
              </a:ext>
            </a:extLst>
          </p:cNvPr>
          <p:cNvSpPr>
            <a:spLocks noGrp="1"/>
          </p:cNvSpPr>
          <p:nvPr>
            <p:ph type="title"/>
          </p:nvPr>
        </p:nvSpPr>
        <p:spPr>
          <a:xfrm>
            <a:off x="4639235" y="2946960"/>
            <a:ext cx="10515600" cy="1325563"/>
          </a:xfrm>
        </p:spPr>
        <p:txBody>
          <a:bodyPr/>
          <a:lstStyle/>
          <a:p>
            <a:r>
              <a:rPr lang="en-IN" b="1" dirty="0">
                <a:solidFill>
                  <a:schemeClr val="accent2"/>
                </a:solidFill>
              </a:rPr>
              <a:t>THANK YOU</a:t>
            </a:r>
            <a:endParaRPr lang="en-IO" b="1" dirty="0">
              <a:solidFill>
                <a:schemeClr val="accent2"/>
              </a:solidFill>
            </a:endParaRPr>
          </a:p>
        </p:txBody>
      </p:sp>
    </p:spTree>
    <p:extLst>
      <p:ext uri="{BB962C8B-B14F-4D97-AF65-F5344CB8AC3E}">
        <p14:creationId xmlns:p14="http://schemas.microsoft.com/office/powerpoint/2010/main" val="17212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D46E-8040-2E7E-F545-D0C70635DE31}"/>
              </a:ext>
            </a:extLst>
          </p:cNvPr>
          <p:cNvSpPr>
            <a:spLocks noGrp="1"/>
          </p:cNvSpPr>
          <p:nvPr>
            <p:ph type="title"/>
          </p:nvPr>
        </p:nvSpPr>
        <p:spPr>
          <a:xfrm>
            <a:off x="900954" y="288892"/>
            <a:ext cx="10515600" cy="1325563"/>
          </a:xfrm>
        </p:spPr>
        <p:txBody>
          <a:bodyPr>
            <a:normAutofit/>
          </a:bodyPr>
          <a:lstStyle/>
          <a:p>
            <a:r>
              <a:rPr lang="en-IN" sz="3200" b="1" dirty="0">
                <a:solidFill>
                  <a:schemeClr val="accent2"/>
                </a:solidFill>
              </a:rPr>
              <a:t>startup_funding.csv</a:t>
            </a:r>
            <a:br>
              <a:rPr lang="en-IN" sz="3200" b="1" dirty="0"/>
            </a:br>
            <a:endParaRPr lang="en-IO" sz="3200" b="1" dirty="0"/>
          </a:p>
        </p:txBody>
      </p:sp>
      <p:sp>
        <p:nvSpPr>
          <p:cNvPr id="3" name="Content Placeholder 2">
            <a:extLst>
              <a:ext uri="{FF2B5EF4-FFF2-40B4-BE49-F238E27FC236}">
                <a16:creationId xmlns:a16="http://schemas.microsoft.com/office/drawing/2014/main" id="{A1FCAA6D-D21F-0266-627A-ED0C4AAD9F45}"/>
              </a:ext>
            </a:extLst>
          </p:cNvPr>
          <p:cNvSpPr>
            <a:spLocks noGrp="1"/>
          </p:cNvSpPr>
          <p:nvPr>
            <p:ph idx="1"/>
          </p:nvPr>
        </p:nvSpPr>
        <p:spPr>
          <a:xfrm>
            <a:off x="954740" y="983469"/>
            <a:ext cx="10515600" cy="4351338"/>
          </a:xfrm>
        </p:spPr>
        <p:txBody>
          <a:bodyPr>
            <a:normAutofit/>
          </a:bodyPr>
          <a:lstStyle/>
          <a:p>
            <a:pPr marL="0" indent="0">
              <a:buNone/>
            </a:pPr>
            <a:r>
              <a:rPr lang="en-US" sz="1800" dirty="0">
                <a:latin typeface="Söhne"/>
              </a:rPr>
              <a:t>T</a:t>
            </a:r>
            <a:r>
              <a:rPr lang="en-US" sz="1800" b="0" i="0" dirty="0">
                <a:effectLst/>
                <a:latin typeface="Söhne"/>
              </a:rPr>
              <a:t>his dataset provides valuable insights into the funding trends for startups in various industries and cities. It can be used for analyzing the funding patterns of startups, identifying the most active investors, and understanding the different types of funding startups receive.</a:t>
            </a:r>
          </a:p>
          <a:p>
            <a:pPr marL="0" indent="0">
              <a:buNone/>
            </a:pPr>
            <a:endParaRPr lang="en-IN" sz="2400" dirty="0"/>
          </a:p>
          <a:p>
            <a:pPr marL="0" indent="0">
              <a:buNone/>
            </a:pPr>
            <a:endParaRPr lang="en-IO" sz="2400" dirty="0"/>
          </a:p>
        </p:txBody>
      </p:sp>
      <p:pic>
        <p:nvPicPr>
          <p:cNvPr id="5" name="Picture 4">
            <a:extLst>
              <a:ext uri="{FF2B5EF4-FFF2-40B4-BE49-F238E27FC236}">
                <a16:creationId xmlns:a16="http://schemas.microsoft.com/office/drawing/2014/main" id="{F60F4DB4-0272-B284-AAD2-BF06ADBD3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577" y="2045303"/>
            <a:ext cx="10578354" cy="2467135"/>
          </a:xfrm>
          <a:prstGeom prst="rect">
            <a:avLst/>
          </a:prstGeom>
        </p:spPr>
      </p:pic>
      <p:sp>
        <p:nvSpPr>
          <p:cNvPr id="6" name="TextBox 5">
            <a:extLst>
              <a:ext uri="{FF2B5EF4-FFF2-40B4-BE49-F238E27FC236}">
                <a16:creationId xmlns:a16="http://schemas.microsoft.com/office/drawing/2014/main" id="{70159311-2E94-74C0-914B-FEE7F5FA1BFB}"/>
              </a:ext>
            </a:extLst>
          </p:cNvPr>
          <p:cNvSpPr txBox="1"/>
          <p:nvPr/>
        </p:nvSpPr>
        <p:spPr>
          <a:xfrm rot="10800000" flipH="1" flipV="1">
            <a:off x="1086054" y="5338418"/>
            <a:ext cx="11105946"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Invalid dates</a:t>
            </a:r>
          </a:p>
          <a:p>
            <a:pPr marL="285750" indent="-285750">
              <a:buFont typeface="Arial" panose="020B0604020202020204" pitchFamily="34" charset="0"/>
              <a:buChar char="•"/>
            </a:pPr>
            <a:r>
              <a:rPr lang="en-IN" dirty="0"/>
              <a:t>Invalid amounts</a:t>
            </a:r>
          </a:p>
          <a:p>
            <a:pPr marL="285750" indent="-285750">
              <a:buFont typeface="Arial" panose="020B0604020202020204" pitchFamily="34" charset="0"/>
              <a:buChar char="•"/>
            </a:pPr>
            <a:r>
              <a:rPr lang="en-IN" dirty="0"/>
              <a:t>Numbers in “Amount in USD” column</a:t>
            </a:r>
          </a:p>
          <a:p>
            <a:pPr marL="285750" indent="-285750">
              <a:buFont typeface="Arial" panose="020B0604020202020204" pitchFamily="34" charset="0"/>
              <a:buChar char="•"/>
            </a:pPr>
            <a:r>
              <a:rPr lang="en-IN" dirty="0"/>
              <a:t>Inappropriate City Location</a:t>
            </a:r>
            <a:endParaRPr lang="en-IO" dirty="0"/>
          </a:p>
        </p:txBody>
      </p:sp>
      <p:sp>
        <p:nvSpPr>
          <p:cNvPr id="8" name="TextBox 7">
            <a:extLst>
              <a:ext uri="{FF2B5EF4-FFF2-40B4-BE49-F238E27FC236}">
                <a16:creationId xmlns:a16="http://schemas.microsoft.com/office/drawing/2014/main" id="{1F2EE71F-BDE7-9F1A-359C-1B518BF16301}"/>
              </a:ext>
            </a:extLst>
          </p:cNvPr>
          <p:cNvSpPr txBox="1"/>
          <p:nvPr/>
        </p:nvSpPr>
        <p:spPr>
          <a:xfrm>
            <a:off x="1086054" y="4943286"/>
            <a:ext cx="6096000" cy="369332"/>
          </a:xfrm>
          <a:prstGeom prst="rect">
            <a:avLst/>
          </a:prstGeom>
          <a:noFill/>
        </p:spPr>
        <p:txBody>
          <a:bodyPr wrap="square">
            <a:spAutoFit/>
          </a:bodyPr>
          <a:lstStyle/>
          <a:p>
            <a:r>
              <a:rPr lang="en-IN" sz="1800" b="1" dirty="0">
                <a:solidFill>
                  <a:schemeClr val="accent2"/>
                </a:solidFill>
              </a:rPr>
              <a:t>DATA CLEANING</a:t>
            </a:r>
            <a:endParaRPr lang="en-IO" dirty="0"/>
          </a:p>
        </p:txBody>
      </p:sp>
    </p:spTree>
    <p:extLst>
      <p:ext uri="{BB962C8B-B14F-4D97-AF65-F5344CB8AC3E}">
        <p14:creationId xmlns:p14="http://schemas.microsoft.com/office/powerpoint/2010/main" val="14244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339C-2598-6181-1B58-6241671DB55A}"/>
              </a:ext>
            </a:extLst>
          </p:cNvPr>
          <p:cNvSpPr>
            <a:spLocks noGrp="1"/>
          </p:cNvSpPr>
          <p:nvPr>
            <p:ph type="title"/>
          </p:nvPr>
        </p:nvSpPr>
        <p:spPr/>
        <p:txBody>
          <a:bodyPr/>
          <a:lstStyle/>
          <a:p>
            <a:r>
              <a:rPr lang="en-IN" sz="4400" dirty="0">
                <a:solidFill>
                  <a:schemeClr val="accent2"/>
                </a:solidFill>
              </a:rPr>
              <a:t>Startups.csv</a:t>
            </a:r>
            <a:endParaRPr lang="en-IO" dirty="0"/>
          </a:p>
        </p:txBody>
      </p:sp>
      <p:pic>
        <p:nvPicPr>
          <p:cNvPr id="5" name="Content Placeholder 4">
            <a:extLst>
              <a:ext uri="{FF2B5EF4-FFF2-40B4-BE49-F238E27FC236}">
                <a16:creationId xmlns:a16="http://schemas.microsoft.com/office/drawing/2014/main" id="{D891FE0F-FDB1-2EA4-0C70-5DCB632E8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741" y="1690688"/>
            <a:ext cx="10515600" cy="2934410"/>
          </a:xfrm>
        </p:spPr>
      </p:pic>
      <p:sp>
        <p:nvSpPr>
          <p:cNvPr id="7" name="TextBox 6">
            <a:extLst>
              <a:ext uri="{FF2B5EF4-FFF2-40B4-BE49-F238E27FC236}">
                <a16:creationId xmlns:a16="http://schemas.microsoft.com/office/drawing/2014/main" id="{F72957A2-92FA-0274-0EE4-3FBFE0E53BFC}"/>
              </a:ext>
            </a:extLst>
          </p:cNvPr>
          <p:cNvSpPr txBox="1"/>
          <p:nvPr/>
        </p:nvSpPr>
        <p:spPr>
          <a:xfrm>
            <a:off x="1084729" y="5126922"/>
            <a:ext cx="6096000" cy="369332"/>
          </a:xfrm>
          <a:prstGeom prst="rect">
            <a:avLst/>
          </a:prstGeom>
          <a:noFill/>
        </p:spPr>
        <p:txBody>
          <a:bodyPr wrap="square">
            <a:spAutoFit/>
          </a:bodyPr>
          <a:lstStyle/>
          <a:p>
            <a:r>
              <a:rPr lang="en-IN" sz="1800" b="1" dirty="0">
                <a:solidFill>
                  <a:schemeClr val="accent2"/>
                </a:solidFill>
              </a:rPr>
              <a:t>DATA CLEANING</a:t>
            </a:r>
            <a:endParaRPr lang="en-IO" dirty="0"/>
          </a:p>
        </p:txBody>
      </p:sp>
      <p:sp>
        <p:nvSpPr>
          <p:cNvPr id="8" name="TextBox 7">
            <a:extLst>
              <a:ext uri="{FF2B5EF4-FFF2-40B4-BE49-F238E27FC236}">
                <a16:creationId xmlns:a16="http://schemas.microsoft.com/office/drawing/2014/main" id="{EB99B085-F6E4-124E-F83E-1EF9E4402194}"/>
              </a:ext>
            </a:extLst>
          </p:cNvPr>
          <p:cNvSpPr txBox="1"/>
          <p:nvPr/>
        </p:nvSpPr>
        <p:spPr>
          <a:xfrm>
            <a:off x="1084729" y="5719482"/>
            <a:ext cx="3532095" cy="369332"/>
          </a:xfrm>
          <a:prstGeom prst="rect">
            <a:avLst/>
          </a:prstGeom>
          <a:noFill/>
        </p:spPr>
        <p:txBody>
          <a:bodyPr wrap="square" rtlCol="0">
            <a:spAutoFit/>
          </a:bodyPr>
          <a:lstStyle/>
          <a:p>
            <a:pPr marL="285750" indent="-285750">
              <a:buFont typeface="Arial" panose="020B0604020202020204" pitchFamily="34" charset="0"/>
              <a:buChar char="•"/>
            </a:pPr>
            <a:r>
              <a:rPr lang="en-IN" dirty="0"/>
              <a:t>Number of Employees</a:t>
            </a:r>
          </a:p>
        </p:txBody>
      </p:sp>
    </p:spTree>
    <p:extLst>
      <p:ext uri="{BB962C8B-B14F-4D97-AF65-F5344CB8AC3E}">
        <p14:creationId xmlns:p14="http://schemas.microsoft.com/office/powerpoint/2010/main" val="19123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C29-9E7C-D627-2D04-8F440C89DB82}"/>
              </a:ext>
            </a:extLst>
          </p:cNvPr>
          <p:cNvSpPr>
            <a:spLocks noGrp="1"/>
          </p:cNvSpPr>
          <p:nvPr>
            <p:ph type="title"/>
          </p:nvPr>
        </p:nvSpPr>
        <p:spPr>
          <a:xfrm>
            <a:off x="748553" y="26629"/>
            <a:ext cx="10515600" cy="1325563"/>
          </a:xfrm>
        </p:spPr>
        <p:txBody>
          <a:bodyPr>
            <a:normAutofit/>
          </a:bodyPr>
          <a:lstStyle/>
          <a:p>
            <a:r>
              <a:rPr lang="en-IN" sz="3200" b="1" dirty="0">
                <a:solidFill>
                  <a:schemeClr val="accent2"/>
                </a:solidFill>
              </a:rPr>
              <a:t>Credit_Card_uses.csv</a:t>
            </a:r>
            <a:endParaRPr lang="en-IO" sz="3200" b="1" dirty="0"/>
          </a:p>
        </p:txBody>
      </p:sp>
      <p:sp>
        <p:nvSpPr>
          <p:cNvPr id="3" name="Content Placeholder 2">
            <a:extLst>
              <a:ext uri="{FF2B5EF4-FFF2-40B4-BE49-F238E27FC236}">
                <a16:creationId xmlns:a16="http://schemas.microsoft.com/office/drawing/2014/main" id="{BF0CAEBC-E652-8946-1B51-1F6CAB7770D3}"/>
              </a:ext>
            </a:extLst>
          </p:cNvPr>
          <p:cNvSpPr>
            <a:spLocks noGrp="1"/>
          </p:cNvSpPr>
          <p:nvPr>
            <p:ph idx="1"/>
          </p:nvPr>
        </p:nvSpPr>
        <p:spPr>
          <a:xfrm>
            <a:off x="1039906" y="5665554"/>
            <a:ext cx="10439400" cy="2384892"/>
          </a:xfrm>
        </p:spPr>
        <p:txBody>
          <a:bodyPr/>
          <a:lstStyle/>
          <a:p>
            <a:r>
              <a:rPr lang="en-IN" sz="2000" dirty="0"/>
              <a:t>Invalid dates</a:t>
            </a:r>
          </a:p>
          <a:p>
            <a:r>
              <a:rPr lang="en-IN" sz="2000" dirty="0"/>
              <a:t>Modifying city names</a:t>
            </a:r>
          </a:p>
          <a:p>
            <a:endParaRPr lang="en-IO" dirty="0"/>
          </a:p>
        </p:txBody>
      </p:sp>
      <p:pic>
        <p:nvPicPr>
          <p:cNvPr id="4" name="Picture 3">
            <a:extLst>
              <a:ext uri="{FF2B5EF4-FFF2-40B4-BE49-F238E27FC236}">
                <a16:creationId xmlns:a16="http://schemas.microsoft.com/office/drawing/2014/main" id="{83F12FD9-6A1F-0696-EA92-8B0D2DA90B9C}"/>
              </a:ext>
            </a:extLst>
          </p:cNvPr>
          <p:cNvPicPr>
            <a:picLocks noChangeAspect="1"/>
          </p:cNvPicPr>
          <p:nvPr/>
        </p:nvPicPr>
        <p:blipFill>
          <a:blip r:embed="rId2"/>
          <a:stretch>
            <a:fillRect/>
          </a:stretch>
        </p:blipFill>
        <p:spPr>
          <a:xfrm>
            <a:off x="2145366" y="2346091"/>
            <a:ext cx="7273738" cy="2165817"/>
          </a:xfrm>
          <a:prstGeom prst="rect">
            <a:avLst/>
          </a:prstGeom>
        </p:spPr>
      </p:pic>
      <p:sp>
        <p:nvSpPr>
          <p:cNvPr id="5" name="TextBox 4">
            <a:extLst>
              <a:ext uri="{FF2B5EF4-FFF2-40B4-BE49-F238E27FC236}">
                <a16:creationId xmlns:a16="http://schemas.microsoft.com/office/drawing/2014/main" id="{9A2EAAA3-F8ED-24DB-9BCB-12394BC0E74B}"/>
              </a:ext>
            </a:extLst>
          </p:cNvPr>
          <p:cNvSpPr txBox="1"/>
          <p:nvPr/>
        </p:nvSpPr>
        <p:spPr>
          <a:xfrm>
            <a:off x="927847" y="1013012"/>
            <a:ext cx="9430870" cy="1200329"/>
          </a:xfrm>
          <a:prstGeom prst="rect">
            <a:avLst/>
          </a:prstGeom>
          <a:noFill/>
        </p:spPr>
        <p:txBody>
          <a:bodyPr wrap="square" rtlCol="0">
            <a:spAutoFit/>
          </a:bodyPr>
          <a:lstStyle/>
          <a:p>
            <a:r>
              <a:rPr lang="en-US" sz="1800" b="0" i="0" dirty="0">
                <a:effectLst/>
                <a:latin typeface="Söhne"/>
              </a:rPr>
              <a:t>This dataset can be used to analyze credit card usage patterns in different cities, track expenditure types and amounts, and identify spending trends based on card type and gender. It may be useful for credit card companies, financial analysts, and marketing professionals who want to gain insights into consumer spending behavior.</a:t>
            </a:r>
            <a:endParaRPr lang="en-IO" dirty="0"/>
          </a:p>
        </p:txBody>
      </p:sp>
      <p:sp>
        <p:nvSpPr>
          <p:cNvPr id="7" name="TextBox 6">
            <a:extLst>
              <a:ext uri="{FF2B5EF4-FFF2-40B4-BE49-F238E27FC236}">
                <a16:creationId xmlns:a16="http://schemas.microsoft.com/office/drawing/2014/main" id="{86E18B98-67E5-E70D-C12F-35FA22A8DA8C}"/>
              </a:ext>
            </a:extLst>
          </p:cNvPr>
          <p:cNvSpPr txBox="1"/>
          <p:nvPr/>
        </p:nvSpPr>
        <p:spPr>
          <a:xfrm>
            <a:off x="1039906" y="5068652"/>
            <a:ext cx="6096000" cy="369332"/>
          </a:xfrm>
          <a:prstGeom prst="rect">
            <a:avLst/>
          </a:prstGeom>
          <a:noFill/>
        </p:spPr>
        <p:txBody>
          <a:bodyPr wrap="square">
            <a:spAutoFit/>
          </a:bodyPr>
          <a:lstStyle/>
          <a:p>
            <a:r>
              <a:rPr lang="en-IN" sz="1800" b="1" dirty="0">
                <a:solidFill>
                  <a:schemeClr val="accent2"/>
                </a:solidFill>
              </a:rPr>
              <a:t>DATA CLEANING</a:t>
            </a:r>
            <a:endParaRPr lang="en-IO" dirty="0"/>
          </a:p>
        </p:txBody>
      </p:sp>
    </p:spTree>
    <p:extLst>
      <p:ext uri="{BB962C8B-B14F-4D97-AF65-F5344CB8AC3E}">
        <p14:creationId xmlns:p14="http://schemas.microsoft.com/office/powerpoint/2010/main" val="100627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4CA3-A375-9B52-EF92-1F4E94A498C0}"/>
              </a:ext>
            </a:extLst>
          </p:cNvPr>
          <p:cNvSpPr>
            <a:spLocks noGrp="1"/>
          </p:cNvSpPr>
          <p:nvPr>
            <p:ph type="title"/>
          </p:nvPr>
        </p:nvSpPr>
        <p:spPr/>
        <p:txBody>
          <a:bodyPr/>
          <a:lstStyle/>
          <a:p>
            <a:r>
              <a:rPr lang="en-IN" dirty="0">
                <a:solidFill>
                  <a:schemeClr val="accent2"/>
                </a:solidFill>
              </a:rPr>
              <a:t>Delhi</a:t>
            </a:r>
            <a:r>
              <a:rPr lang="en-IN" sz="4400" dirty="0">
                <a:solidFill>
                  <a:schemeClr val="accent2"/>
                </a:solidFill>
              </a:rPr>
              <a:t>.csv</a:t>
            </a:r>
            <a:endParaRPr lang="en-IO" dirty="0"/>
          </a:p>
        </p:txBody>
      </p:sp>
      <p:pic>
        <p:nvPicPr>
          <p:cNvPr id="5" name="Content Placeholder 4">
            <a:extLst>
              <a:ext uri="{FF2B5EF4-FFF2-40B4-BE49-F238E27FC236}">
                <a16:creationId xmlns:a16="http://schemas.microsoft.com/office/drawing/2014/main" id="{92F69597-BE1A-44D5-70F5-437E26E46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141" y="2337284"/>
            <a:ext cx="10515600" cy="2341902"/>
          </a:xfrm>
        </p:spPr>
      </p:pic>
      <p:sp>
        <p:nvSpPr>
          <p:cNvPr id="6" name="TextBox 5">
            <a:extLst>
              <a:ext uri="{FF2B5EF4-FFF2-40B4-BE49-F238E27FC236}">
                <a16:creationId xmlns:a16="http://schemas.microsoft.com/office/drawing/2014/main" id="{C979E91D-4814-2141-9987-9823267C6B6F}"/>
              </a:ext>
            </a:extLst>
          </p:cNvPr>
          <p:cNvSpPr txBox="1"/>
          <p:nvPr/>
        </p:nvSpPr>
        <p:spPr>
          <a:xfrm>
            <a:off x="1013012" y="1443318"/>
            <a:ext cx="9457764" cy="646331"/>
          </a:xfrm>
          <a:prstGeom prst="rect">
            <a:avLst/>
          </a:prstGeom>
          <a:noFill/>
        </p:spPr>
        <p:txBody>
          <a:bodyPr wrap="square" rtlCol="0">
            <a:spAutoFit/>
          </a:bodyPr>
          <a:lstStyle/>
          <a:p>
            <a:r>
              <a:rPr lang="en-US" dirty="0"/>
              <a:t>With these data sets, we can plot various meaningful data visualizations that can offer insights into the real estate market in Delhi city.</a:t>
            </a:r>
            <a:endParaRPr lang="en-IO" dirty="0"/>
          </a:p>
        </p:txBody>
      </p:sp>
      <p:sp>
        <p:nvSpPr>
          <p:cNvPr id="8" name="TextBox 7">
            <a:extLst>
              <a:ext uri="{FF2B5EF4-FFF2-40B4-BE49-F238E27FC236}">
                <a16:creationId xmlns:a16="http://schemas.microsoft.com/office/drawing/2014/main" id="{636B4D07-D40E-CB46-AA2F-D4B9A7CA9FD9}"/>
              </a:ext>
            </a:extLst>
          </p:cNvPr>
          <p:cNvSpPr txBox="1"/>
          <p:nvPr/>
        </p:nvSpPr>
        <p:spPr>
          <a:xfrm>
            <a:off x="1013012" y="5141116"/>
            <a:ext cx="6096000" cy="369332"/>
          </a:xfrm>
          <a:prstGeom prst="rect">
            <a:avLst/>
          </a:prstGeom>
          <a:noFill/>
        </p:spPr>
        <p:txBody>
          <a:bodyPr wrap="square">
            <a:spAutoFit/>
          </a:bodyPr>
          <a:lstStyle/>
          <a:p>
            <a:r>
              <a:rPr lang="en-IN" sz="1800" b="1" dirty="0">
                <a:solidFill>
                  <a:schemeClr val="accent2"/>
                </a:solidFill>
              </a:rPr>
              <a:t>DATA CLEANING</a:t>
            </a:r>
            <a:endParaRPr lang="en-IO" dirty="0"/>
          </a:p>
        </p:txBody>
      </p:sp>
      <p:sp>
        <p:nvSpPr>
          <p:cNvPr id="9" name="TextBox 8">
            <a:extLst>
              <a:ext uri="{FF2B5EF4-FFF2-40B4-BE49-F238E27FC236}">
                <a16:creationId xmlns:a16="http://schemas.microsoft.com/office/drawing/2014/main" id="{C756612C-2CE1-E88D-58B7-08B95A71B91C}"/>
              </a:ext>
            </a:extLst>
          </p:cNvPr>
          <p:cNvSpPr txBox="1"/>
          <p:nvPr/>
        </p:nvSpPr>
        <p:spPr>
          <a:xfrm>
            <a:off x="1107141" y="5729790"/>
            <a:ext cx="5239871" cy="646331"/>
          </a:xfrm>
          <a:prstGeom prst="rect">
            <a:avLst/>
          </a:prstGeom>
          <a:noFill/>
        </p:spPr>
        <p:txBody>
          <a:bodyPr wrap="square" rtlCol="0">
            <a:spAutoFit/>
          </a:bodyPr>
          <a:lstStyle/>
          <a:p>
            <a:pPr marL="285750" indent="-285750">
              <a:buFont typeface="Arial" panose="020B0604020202020204" pitchFamily="34" charset="0"/>
              <a:buChar char="•"/>
            </a:pPr>
            <a:r>
              <a:rPr lang="en-IN" dirty="0" err="1"/>
              <a:t>Per_Sqft</a:t>
            </a:r>
            <a:endParaRPr lang="en-IN" dirty="0"/>
          </a:p>
          <a:p>
            <a:pPr marL="285750" indent="-285750">
              <a:buFont typeface="Arial" panose="020B0604020202020204" pitchFamily="34" charset="0"/>
              <a:buChar char="•"/>
            </a:pPr>
            <a:r>
              <a:rPr lang="en-IN" dirty="0"/>
              <a:t>Locality </a:t>
            </a:r>
            <a:endParaRPr lang="en-IO" dirty="0"/>
          </a:p>
        </p:txBody>
      </p:sp>
    </p:spTree>
    <p:extLst>
      <p:ext uri="{BB962C8B-B14F-4D97-AF65-F5344CB8AC3E}">
        <p14:creationId xmlns:p14="http://schemas.microsoft.com/office/powerpoint/2010/main" val="2249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alpha val="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831C-0E92-B86E-8CAB-90CE64DB2C5A}"/>
              </a:ext>
            </a:extLst>
          </p:cNvPr>
          <p:cNvSpPr>
            <a:spLocks noGrp="1"/>
          </p:cNvSpPr>
          <p:nvPr>
            <p:ph type="title"/>
          </p:nvPr>
        </p:nvSpPr>
        <p:spPr>
          <a:xfrm>
            <a:off x="632012" y="58932"/>
            <a:ext cx="10515600" cy="1325563"/>
          </a:xfrm>
        </p:spPr>
        <p:txBody>
          <a:bodyPr/>
          <a:lstStyle/>
          <a:p>
            <a:r>
              <a:rPr lang="en-IN" b="1" dirty="0">
                <a:solidFill>
                  <a:schemeClr val="accent2"/>
                </a:solidFill>
              </a:rPr>
              <a:t>PLOTS: </a:t>
            </a:r>
            <a:r>
              <a:rPr lang="en-IN" sz="3200" b="1" dirty="0">
                <a:solidFill>
                  <a:schemeClr val="tx2"/>
                </a:solidFill>
              </a:rPr>
              <a:t>Startups</a:t>
            </a:r>
            <a:r>
              <a:rPr lang="en-IN" sz="3200" b="1" dirty="0">
                <a:solidFill>
                  <a:schemeClr val="accent2"/>
                </a:solidFill>
              </a:rPr>
              <a:t> at a Glance</a:t>
            </a:r>
            <a:endParaRPr lang="en-IO" sz="3200" dirty="0"/>
          </a:p>
        </p:txBody>
      </p:sp>
      <p:pic>
        <p:nvPicPr>
          <p:cNvPr id="4" name="Picture 3">
            <a:extLst>
              <a:ext uri="{FF2B5EF4-FFF2-40B4-BE49-F238E27FC236}">
                <a16:creationId xmlns:a16="http://schemas.microsoft.com/office/drawing/2014/main" id="{E9A9DCEB-D8DA-BF40-DC4F-77059A93F3B6}"/>
              </a:ext>
            </a:extLst>
          </p:cNvPr>
          <p:cNvPicPr>
            <a:picLocks noChangeAspect="1"/>
          </p:cNvPicPr>
          <p:nvPr/>
        </p:nvPicPr>
        <p:blipFill>
          <a:blip r:embed="rId2"/>
          <a:stretch>
            <a:fillRect/>
          </a:stretch>
        </p:blipFill>
        <p:spPr>
          <a:xfrm>
            <a:off x="4098110" y="1234456"/>
            <a:ext cx="3021892" cy="2462760"/>
          </a:xfrm>
          <a:prstGeom prst="rect">
            <a:avLst/>
          </a:prstGeom>
        </p:spPr>
      </p:pic>
      <p:sp>
        <p:nvSpPr>
          <p:cNvPr id="7" name="TextBox 6">
            <a:extLst>
              <a:ext uri="{FF2B5EF4-FFF2-40B4-BE49-F238E27FC236}">
                <a16:creationId xmlns:a16="http://schemas.microsoft.com/office/drawing/2014/main" id="{F37F94A0-DE3A-C4AE-702C-EBC7CBF2171E}"/>
              </a:ext>
            </a:extLst>
          </p:cNvPr>
          <p:cNvSpPr txBox="1"/>
          <p:nvPr/>
        </p:nvSpPr>
        <p:spPr>
          <a:xfrm>
            <a:off x="8008435" y="1237130"/>
            <a:ext cx="3723123" cy="1754326"/>
          </a:xfrm>
          <a:prstGeom prst="rect">
            <a:avLst/>
          </a:prstGeom>
          <a:noFill/>
        </p:spPr>
        <p:txBody>
          <a:bodyPr wrap="square" rtlCol="0">
            <a:spAutoFit/>
          </a:bodyPr>
          <a:lstStyle/>
          <a:p>
            <a:r>
              <a:rPr lang="en-US" sz="2400" dirty="0">
                <a:latin typeface="Söhne"/>
              </a:rPr>
              <a:t>S</a:t>
            </a:r>
            <a:r>
              <a:rPr lang="en-US" sz="2400" b="0" i="0" dirty="0">
                <a:effectLst/>
                <a:latin typeface="Söhne"/>
              </a:rPr>
              <a:t>tartup </a:t>
            </a:r>
            <a:r>
              <a:rPr lang="en-US" sz="2400" dirty="0">
                <a:latin typeface="Söhne"/>
              </a:rPr>
              <a:t>E</a:t>
            </a:r>
            <a:r>
              <a:rPr lang="en-US" sz="2400" b="0" i="0" dirty="0">
                <a:effectLst/>
                <a:latin typeface="Söhne"/>
              </a:rPr>
              <a:t>cosystem:</a:t>
            </a:r>
          </a:p>
          <a:p>
            <a:r>
              <a:rPr lang="en-US" sz="2400" b="0" i="0" dirty="0">
                <a:effectLst/>
                <a:latin typeface="Söhne"/>
              </a:rPr>
              <a:t> </a:t>
            </a:r>
            <a:r>
              <a:rPr lang="en-US" sz="2000" b="0" i="0" dirty="0">
                <a:effectLst/>
                <a:latin typeface="Söhne"/>
              </a:rPr>
              <a:t>we can see that there are</a:t>
            </a:r>
          </a:p>
          <a:p>
            <a:r>
              <a:rPr lang="en-US" sz="2000" b="0" i="0" dirty="0">
                <a:effectLst/>
                <a:latin typeface="Söhne"/>
              </a:rPr>
              <a:t> fluctuations in the number of </a:t>
            </a:r>
          </a:p>
          <a:p>
            <a:r>
              <a:rPr lang="en-US" sz="2000" b="0" i="0" dirty="0">
                <a:effectLst/>
                <a:latin typeface="Söhne"/>
              </a:rPr>
              <a:t>startups and investment from</a:t>
            </a:r>
          </a:p>
          <a:p>
            <a:r>
              <a:rPr lang="en-US" sz="2000" b="0" i="0" dirty="0">
                <a:effectLst/>
                <a:latin typeface="Söhne"/>
              </a:rPr>
              <a:t> year to year</a:t>
            </a:r>
            <a:endParaRPr lang="en-IO" sz="2000" dirty="0"/>
          </a:p>
        </p:txBody>
      </p:sp>
      <p:pic>
        <p:nvPicPr>
          <p:cNvPr id="6" name="Picture 5">
            <a:extLst>
              <a:ext uri="{FF2B5EF4-FFF2-40B4-BE49-F238E27FC236}">
                <a16:creationId xmlns:a16="http://schemas.microsoft.com/office/drawing/2014/main" id="{33DA2B68-C829-5C1F-1AD6-4B8F0B430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728" y="3863247"/>
            <a:ext cx="3346619" cy="2626606"/>
          </a:xfrm>
          <a:prstGeom prst="rect">
            <a:avLst/>
          </a:prstGeom>
        </p:spPr>
      </p:pic>
      <p:pic>
        <p:nvPicPr>
          <p:cNvPr id="1026" name="Picture 2">
            <a:extLst>
              <a:ext uri="{FF2B5EF4-FFF2-40B4-BE49-F238E27FC236}">
                <a16:creationId xmlns:a16="http://schemas.microsoft.com/office/drawing/2014/main" id="{4A699CEF-17EB-46FD-C53A-E21CBB5A3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65" y="1234456"/>
            <a:ext cx="3062248" cy="24627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2F3AD8-C24B-C7F9-9809-4BC5F60B05C7}"/>
              </a:ext>
            </a:extLst>
          </p:cNvPr>
          <p:cNvSpPr txBox="1"/>
          <p:nvPr/>
        </p:nvSpPr>
        <p:spPr>
          <a:xfrm>
            <a:off x="6311153" y="3863247"/>
            <a:ext cx="5186082" cy="2785378"/>
          </a:xfrm>
          <a:prstGeom prst="rect">
            <a:avLst/>
          </a:prstGeom>
          <a:noFill/>
        </p:spPr>
        <p:txBody>
          <a:bodyPr wrap="square" rtlCol="0">
            <a:spAutoFit/>
          </a:bodyPr>
          <a:lstStyle/>
          <a:p>
            <a:r>
              <a:rPr lang="en-US" sz="1600" i="0" dirty="0">
                <a:solidFill>
                  <a:schemeClr val="accent2"/>
                </a:solidFill>
                <a:effectLst/>
                <a:latin typeface="Helvetica Neue"/>
              </a:rPr>
              <a:t>Observation</a:t>
            </a:r>
            <a:r>
              <a:rPr lang="en-US" sz="1600" i="0" dirty="0">
                <a:solidFill>
                  <a:srgbClr val="000000"/>
                </a:solidFill>
                <a:effectLst/>
                <a:latin typeface="Helvetica Neue"/>
              </a:rPr>
              <a:t>: Based on the plot diagram, it appears that the average investment in startups has been steadily increasing over the years from 2015 to 2019. There is a slight dip in 2016(due to recession) and 2018, but overall the trend is upwards. It's also worth noting that the amount of investment seems to be increasing at a faster rate in later years, with a sharper incline towards the end of the time period in 2018 and 2019. The average investment in 2019 is approximately 7 times higher than in 2015</a:t>
            </a:r>
            <a:r>
              <a:rPr lang="en-US" sz="1500" i="0" dirty="0">
                <a:solidFill>
                  <a:srgbClr val="000000"/>
                </a:solidFill>
                <a:effectLst/>
                <a:latin typeface="Helvetica Neue"/>
              </a:rPr>
              <a:t>.</a:t>
            </a:r>
          </a:p>
          <a:p>
            <a:endParaRPr lang="en-IO" sz="1500" dirty="0"/>
          </a:p>
        </p:txBody>
      </p:sp>
    </p:spTree>
    <p:extLst>
      <p:ext uri="{BB962C8B-B14F-4D97-AF65-F5344CB8AC3E}">
        <p14:creationId xmlns:p14="http://schemas.microsoft.com/office/powerpoint/2010/main" val="319674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7D8CC5-D0B9-B770-E915-DD45148B1A4B}"/>
              </a:ext>
            </a:extLst>
          </p:cNvPr>
          <p:cNvSpPr txBox="1"/>
          <p:nvPr/>
        </p:nvSpPr>
        <p:spPr>
          <a:xfrm>
            <a:off x="587587" y="232192"/>
            <a:ext cx="11407034" cy="707886"/>
          </a:xfrm>
          <a:prstGeom prst="rect">
            <a:avLst/>
          </a:prstGeom>
          <a:noFill/>
        </p:spPr>
        <p:txBody>
          <a:bodyPr wrap="square">
            <a:spAutoFit/>
          </a:bodyPr>
          <a:lstStyle/>
          <a:p>
            <a:r>
              <a:rPr lang="en-IN" sz="4000" b="1" dirty="0">
                <a:solidFill>
                  <a:schemeClr val="accent2"/>
                </a:solidFill>
              </a:rPr>
              <a:t>PLOTS: </a:t>
            </a:r>
            <a:r>
              <a:rPr lang="en-IN" sz="2800" b="1" dirty="0">
                <a:solidFill>
                  <a:schemeClr val="tx2"/>
                </a:solidFill>
              </a:rPr>
              <a:t>Distribution of </a:t>
            </a:r>
            <a:r>
              <a:rPr lang="en-IN" sz="2800" b="1" dirty="0">
                <a:solidFill>
                  <a:schemeClr val="accent2"/>
                </a:solidFill>
              </a:rPr>
              <a:t>Funding</a:t>
            </a:r>
            <a:r>
              <a:rPr lang="en-IN" sz="2800" b="1" dirty="0">
                <a:solidFill>
                  <a:schemeClr val="tx2"/>
                </a:solidFill>
              </a:rPr>
              <a:t> by </a:t>
            </a:r>
            <a:r>
              <a:rPr lang="en-IN" sz="2800" b="1" dirty="0">
                <a:solidFill>
                  <a:schemeClr val="accent2"/>
                </a:solidFill>
              </a:rPr>
              <a:t>Industry</a:t>
            </a:r>
            <a:r>
              <a:rPr lang="en-IN" sz="2800" b="1" dirty="0">
                <a:solidFill>
                  <a:schemeClr val="tx2"/>
                </a:solidFill>
              </a:rPr>
              <a:t> And </a:t>
            </a:r>
            <a:r>
              <a:rPr lang="en-IN" sz="2800" b="1" dirty="0">
                <a:solidFill>
                  <a:schemeClr val="accent2"/>
                </a:solidFill>
              </a:rPr>
              <a:t>Investment</a:t>
            </a:r>
            <a:r>
              <a:rPr lang="en-IN" sz="2800" b="1" dirty="0">
                <a:solidFill>
                  <a:schemeClr val="tx2"/>
                </a:solidFill>
              </a:rPr>
              <a:t> Type </a:t>
            </a:r>
            <a:endParaRPr lang="en-IO" sz="2800" dirty="0">
              <a:solidFill>
                <a:schemeClr val="tx2"/>
              </a:solidFill>
            </a:endParaRPr>
          </a:p>
        </p:txBody>
      </p:sp>
      <p:sp>
        <p:nvSpPr>
          <p:cNvPr id="7" name="TextBox 6">
            <a:extLst>
              <a:ext uri="{FF2B5EF4-FFF2-40B4-BE49-F238E27FC236}">
                <a16:creationId xmlns:a16="http://schemas.microsoft.com/office/drawing/2014/main" id="{E21E5BB3-BF62-F60E-3BAC-A0F04823A8AA}"/>
              </a:ext>
            </a:extLst>
          </p:cNvPr>
          <p:cNvSpPr txBox="1"/>
          <p:nvPr/>
        </p:nvSpPr>
        <p:spPr>
          <a:xfrm rot="10800000" flipH="1" flipV="1">
            <a:off x="784966" y="5724984"/>
            <a:ext cx="9753600"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Söhne"/>
              </a:rPr>
              <a:t>preference among investors for certain types of industries, possibly due to factors such as the potential for growth and profitability</a:t>
            </a:r>
          </a:p>
          <a:p>
            <a:pPr marL="285750" indent="-285750">
              <a:buFont typeface="Arial" panose="020B0604020202020204" pitchFamily="34" charset="0"/>
              <a:buChar char="•"/>
            </a:pPr>
            <a:r>
              <a:rPr lang="en-US" sz="1600" b="0" i="0" dirty="0">
                <a:effectLst/>
                <a:latin typeface="Söhne"/>
              </a:rPr>
              <a:t>a small number of industries receiving a large proportion of the funding.</a:t>
            </a:r>
          </a:p>
          <a:p>
            <a:pPr marL="285750" indent="-285750">
              <a:buFont typeface="Arial" panose="020B0604020202020204" pitchFamily="34" charset="0"/>
              <a:buChar char="•"/>
            </a:pPr>
            <a:endParaRPr lang="en-IO" sz="1600" dirty="0"/>
          </a:p>
        </p:txBody>
      </p:sp>
      <p:pic>
        <p:nvPicPr>
          <p:cNvPr id="3" name="Picture 2">
            <a:extLst>
              <a:ext uri="{FF2B5EF4-FFF2-40B4-BE49-F238E27FC236}">
                <a16:creationId xmlns:a16="http://schemas.microsoft.com/office/drawing/2014/main" id="{CB0B80C5-B592-F776-4856-96C572EC5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66" y="1096992"/>
            <a:ext cx="5506138" cy="4347350"/>
          </a:xfrm>
          <a:prstGeom prst="rect">
            <a:avLst/>
          </a:prstGeom>
        </p:spPr>
      </p:pic>
      <p:pic>
        <p:nvPicPr>
          <p:cNvPr id="4100" name="Picture 4">
            <a:extLst>
              <a:ext uri="{FF2B5EF4-FFF2-40B4-BE49-F238E27FC236}">
                <a16:creationId xmlns:a16="http://schemas.microsoft.com/office/drawing/2014/main" id="{02B48A03-C5AA-083F-B001-7DD2C9EAF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046" y="1096992"/>
            <a:ext cx="4196884" cy="4263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683142-8405-B9BD-3016-D73407FACA54}"/>
              </a:ext>
            </a:extLst>
          </p:cNvPr>
          <p:cNvSpPr txBox="1"/>
          <p:nvPr/>
        </p:nvSpPr>
        <p:spPr>
          <a:xfrm>
            <a:off x="784966" y="5259676"/>
            <a:ext cx="6096000" cy="369332"/>
          </a:xfrm>
          <a:prstGeom prst="rect">
            <a:avLst/>
          </a:prstGeom>
          <a:noFill/>
        </p:spPr>
        <p:txBody>
          <a:bodyPr wrap="square">
            <a:spAutoFit/>
          </a:bodyPr>
          <a:lstStyle/>
          <a:p>
            <a:r>
              <a:rPr lang="en-IN" b="1" dirty="0">
                <a:solidFill>
                  <a:schemeClr val="accent2"/>
                </a:solidFill>
              </a:rPr>
              <a:t>Observation:</a:t>
            </a:r>
            <a:endParaRPr lang="en-IO" dirty="0"/>
          </a:p>
        </p:txBody>
      </p:sp>
    </p:spTree>
    <p:extLst>
      <p:ext uri="{BB962C8B-B14F-4D97-AF65-F5344CB8AC3E}">
        <p14:creationId xmlns:p14="http://schemas.microsoft.com/office/powerpoint/2010/main" val="242649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6C03-20A4-894A-F511-C7AAA7823149}"/>
              </a:ext>
            </a:extLst>
          </p:cNvPr>
          <p:cNvSpPr>
            <a:spLocks noGrp="1"/>
          </p:cNvSpPr>
          <p:nvPr>
            <p:ph type="title"/>
          </p:nvPr>
        </p:nvSpPr>
        <p:spPr>
          <a:xfrm>
            <a:off x="709707" y="221690"/>
            <a:ext cx="10448365" cy="845110"/>
          </a:xfrm>
        </p:spPr>
        <p:txBody>
          <a:bodyPr>
            <a:normAutofit/>
          </a:bodyPr>
          <a:lstStyle/>
          <a:p>
            <a:r>
              <a:rPr lang="en-IN" sz="4000" b="1" dirty="0">
                <a:solidFill>
                  <a:schemeClr val="accent2"/>
                </a:solidFill>
              </a:rPr>
              <a:t>PLOT:</a:t>
            </a:r>
            <a:r>
              <a:rPr lang="en-IN" sz="3600" b="1" dirty="0">
                <a:solidFill>
                  <a:schemeClr val="accent2"/>
                </a:solidFill>
              </a:rPr>
              <a:t> </a:t>
            </a:r>
            <a:r>
              <a:rPr lang="en-US" sz="2800" b="1" dirty="0">
                <a:solidFill>
                  <a:schemeClr val="tx2"/>
                </a:solidFill>
              </a:rPr>
              <a:t>Total </a:t>
            </a:r>
            <a:r>
              <a:rPr lang="en-US" sz="2800" b="1" dirty="0">
                <a:solidFill>
                  <a:schemeClr val="accent2"/>
                </a:solidFill>
              </a:rPr>
              <a:t>Funding</a:t>
            </a:r>
            <a:r>
              <a:rPr lang="en-US" sz="2800" b="1" dirty="0">
                <a:solidFill>
                  <a:schemeClr val="tx2"/>
                </a:solidFill>
              </a:rPr>
              <a:t> raised by </a:t>
            </a:r>
            <a:r>
              <a:rPr lang="en-US" sz="2800" b="1" dirty="0">
                <a:solidFill>
                  <a:schemeClr val="accent2"/>
                </a:solidFill>
              </a:rPr>
              <a:t>City</a:t>
            </a:r>
            <a:r>
              <a:rPr lang="en-IN" sz="2800" b="1" dirty="0">
                <a:solidFill>
                  <a:schemeClr val="tx2"/>
                </a:solidFill>
              </a:rPr>
              <a:t> </a:t>
            </a:r>
            <a:endParaRPr lang="en-IO" sz="2800" b="1" dirty="0">
              <a:solidFill>
                <a:schemeClr val="tx2"/>
              </a:solidFill>
            </a:endParaRPr>
          </a:p>
        </p:txBody>
      </p:sp>
      <p:sp>
        <p:nvSpPr>
          <p:cNvPr id="6" name="TextBox 5">
            <a:extLst>
              <a:ext uri="{FF2B5EF4-FFF2-40B4-BE49-F238E27FC236}">
                <a16:creationId xmlns:a16="http://schemas.microsoft.com/office/drawing/2014/main" id="{04B0D7F0-16E3-ACBE-AA45-007546F016A3}"/>
              </a:ext>
            </a:extLst>
          </p:cNvPr>
          <p:cNvSpPr txBox="1"/>
          <p:nvPr/>
        </p:nvSpPr>
        <p:spPr>
          <a:xfrm>
            <a:off x="9233645" y="3316206"/>
            <a:ext cx="2073843" cy="3293209"/>
          </a:xfrm>
          <a:prstGeom prst="rect">
            <a:avLst/>
          </a:prstGeom>
          <a:noFill/>
        </p:spPr>
        <p:txBody>
          <a:bodyPr wrap="square" rtlCol="0">
            <a:spAutoFit/>
          </a:bodyPr>
          <a:lstStyle/>
          <a:p>
            <a:r>
              <a:rPr lang="en-US" sz="1600" b="0" i="0" dirty="0">
                <a:effectLst/>
                <a:latin typeface="Söhne"/>
              </a:rPr>
              <a:t>This plot suggests that investors are more likely to fund startups based in larger, more established cities with a more developed startup ecosystem</a:t>
            </a:r>
          </a:p>
          <a:p>
            <a:r>
              <a:rPr lang="en-US" sz="1600" dirty="0"/>
              <a:t>This can highlight the cities with a higher concentration of successful startups or those attracting the most investments.</a:t>
            </a:r>
            <a:endParaRPr lang="en-IO" sz="1600" dirty="0"/>
          </a:p>
        </p:txBody>
      </p:sp>
      <p:pic>
        <p:nvPicPr>
          <p:cNvPr id="4" name="Picture 3">
            <a:extLst>
              <a:ext uri="{FF2B5EF4-FFF2-40B4-BE49-F238E27FC236}">
                <a16:creationId xmlns:a16="http://schemas.microsoft.com/office/drawing/2014/main" id="{A273FA88-DF67-35AF-3069-1FAB2FF96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6" y="1550895"/>
            <a:ext cx="8182779" cy="4365812"/>
          </a:xfrm>
          <a:prstGeom prst="rect">
            <a:avLst/>
          </a:prstGeom>
        </p:spPr>
      </p:pic>
      <p:sp>
        <p:nvSpPr>
          <p:cNvPr id="9" name="TextBox 8">
            <a:extLst>
              <a:ext uri="{FF2B5EF4-FFF2-40B4-BE49-F238E27FC236}">
                <a16:creationId xmlns:a16="http://schemas.microsoft.com/office/drawing/2014/main" id="{D5F4F919-BF86-DC7B-E65C-0CC2E95B4E2B}"/>
              </a:ext>
            </a:extLst>
          </p:cNvPr>
          <p:cNvSpPr txBox="1"/>
          <p:nvPr/>
        </p:nvSpPr>
        <p:spPr>
          <a:xfrm>
            <a:off x="9233645" y="1093695"/>
            <a:ext cx="2426441" cy="1754326"/>
          </a:xfrm>
          <a:prstGeom prst="rect">
            <a:avLst/>
          </a:prstGeom>
          <a:noFill/>
        </p:spPr>
        <p:txBody>
          <a:bodyPr wrap="square" rtlCol="0">
            <a:spAutoFit/>
          </a:bodyPr>
          <a:lstStyle/>
          <a:p>
            <a:r>
              <a:rPr lang="en-US" dirty="0"/>
              <a:t>This can highlight the cities with a higher concentration of successful startups or those attracting the most investments.</a:t>
            </a:r>
            <a:endParaRPr lang="en-IO" dirty="0"/>
          </a:p>
        </p:txBody>
      </p:sp>
      <p:sp>
        <p:nvSpPr>
          <p:cNvPr id="11" name="TextBox 10">
            <a:extLst>
              <a:ext uri="{FF2B5EF4-FFF2-40B4-BE49-F238E27FC236}">
                <a16:creationId xmlns:a16="http://schemas.microsoft.com/office/drawing/2014/main" id="{F0459E13-BB24-E1FD-D6A5-8216A7BA12FA}"/>
              </a:ext>
            </a:extLst>
          </p:cNvPr>
          <p:cNvSpPr txBox="1"/>
          <p:nvPr/>
        </p:nvSpPr>
        <p:spPr>
          <a:xfrm>
            <a:off x="9233645" y="618540"/>
            <a:ext cx="1924427" cy="369332"/>
          </a:xfrm>
          <a:prstGeom prst="rect">
            <a:avLst/>
          </a:prstGeom>
          <a:noFill/>
        </p:spPr>
        <p:txBody>
          <a:bodyPr wrap="square">
            <a:spAutoFit/>
          </a:bodyPr>
          <a:lstStyle/>
          <a:p>
            <a:r>
              <a:rPr lang="en-IN" sz="1800" b="1" dirty="0">
                <a:solidFill>
                  <a:schemeClr val="accent2"/>
                </a:solidFill>
              </a:rPr>
              <a:t>DESCRIPTION</a:t>
            </a:r>
            <a:endParaRPr lang="en-IO" dirty="0"/>
          </a:p>
        </p:txBody>
      </p:sp>
    </p:spTree>
    <p:extLst>
      <p:ext uri="{BB962C8B-B14F-4D97-AF65-F5344CB8AC3E}">
        <p14:creationId xmlns:p14="http://schemas.microsoft.com/office/powerpoint/2010/main" val="270428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1262</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 Neue</vt:lpstr>
      <vt:lpstr>Söhne</vt:lpstr>
      <vt:lpstr>Office Theme</vt:lpstr>
      <vt:lpstr>TRADE AND BUSINESS</vt:lpstr>
      <vt:lpstr>DESCRIPTION OF DATASET</vt:lpstr>
      <vt:lpstr>startup_funding.csv </vt:lpstr>
      <vt:lpstr>Startups.csv</vt:lpstr>
      <vt:lpstr>Credit_Card_uses.csv</vt:lpstr>
      <vt:lpstr>Delhi.csv</vt:lpstr>
      <vt:lpstr>PLOTS: Startups at a Glance</vt:lpstr>
      <vt:lpstr>PowerPoint Presentation</vt:lpstr>
      <vt:lpstr>PLOT: Total Funding raised by City </vt:lpstr>
      <vt:lpstr>PLOT: Startup Potential</vt:lpstr>
      <vt:lpstr>PLOT:  Funding by Company Age</vt:lpstr>
      <vt:lpstr>PLOTS: Spending</vt:lpstr>
      <vt:lpstr>PLOT: Spending by Expense Type on Weekly Basis</vt:lpstr>
      <vt:lpstr>PLOT: Monthly Trends of Spending by Gender</vt:lpstr>
      <vt:lpstr>PLOT: Expenditure Type by Gender</vt:lpstr>
      <vt:lpstr>PLOT: Relationship between Property Size and Price</vt:lpstr>
      <vt:lpstr>PowerPoint Presentation</vt:lpstr>
      <vt:lpstr>PLOT: Average Property Price by BHK and Transaction</vt:lpstr>
      <vt:lpstr>PLOT: Number of properties by BHK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AND BUSINESS</dc:title>
  <dc:creator>NEELMANI</dc:creator>
  <cp:lastModifiedBy>NEELMANI</cp:lastModifiedBy>
  <cp:revision>14</cp:revision>
  <dcterms:created xsi:type="dcterms:W3CDTF">2023-04-15T19:28:04Z</dcterms:created>
  <dcterms:modified xsi:type="dcterms:W3CDTF">2023-04-29T15:55:18Z</dcterms:modified>
</cp:coreProperties>
</file>