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60" r:id="rId5"/>
    <p:sldId id="259" r:id="rId6"/>
    <p:sldId id="261" r:id="rId7"/>
    <p:sldId id="262" r:id="rId8"/>
    <p:sldId id="263" r:id="rId9"/>
    <p:sldId id="264" r:id="rId10"/>
    <p:sldId id="265" r:id="rId11"/>
    <p:sldId id="292" r:id="rId12"/>
    <p:sldId id="291" r:id="rId13"/>
    <p:sldId id="267" r:id="rId14"/>
    <p:sldId id="268" r:id="rId15"/>
    <p:sldId id="269" r:id="rId16"/>
    <p:sldId id="272" r:id="rId17"/>
    <p:sldId id="270" r:id="rId18"/>
    <p:sldId id="273" r:id="rId19"/>
    <p:sldId id="274" r:id="rId20"/>
    <p:sldId id="276" r:id="rId21"/>
    <p:sldId id="277" r:id="rId22"/>
    <p:sldId id="278" r:id="rId23"/>
    <p:sldId id="275" r:id="rId24"/>
    <p:sldId id="279" r:id="rId25"/>
    <p:sldId id="280" r:id="rId26"/>
    <p:sldId id="281" r:id="rId27"/>
    <p:sldId id="283" r:id="rId28"/>
    <p:sldId id="284" r:id="rId29"/>
    <p:sldId id="285" r:id="rId30"/>
    <p:sldId id="286" r:id="rId31"/>
    <p:sldId id="287" r:id="rId32"/>
    <p:sldId id="288" r:id="rId33"/>
    <p:sldId id="289" r:id="rId34"/>
    <p:sldId id="290" r:id="rId35"/>
  </p:sldIdLst>
  <p:sldSz cx="9144000" cy="5143500" type="screen16x9"/>
  <p:notesSz cx="6858000" cy="9144000"/>
  <p:embeddedFontLst>
    <p:embeddedFont>
      <p:font typeface="Montserrat" pitchFamily="2" charset="0"/>
      <p:regular r:id="rId37"/>
    </p:embeddedFont>
    <p:embeddedFont>
      <p:font typeface="Calibri"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16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15060967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31500" y="88097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p:cNvSpPr txBox="1"/>
          <p:nvPr/>
        </p:nvSpPr>
        <p:spPr>
          <a:xfrm>
            <a:off x="2247900" y="0"/>
            <a:ext cx="7448550" cy="707886"/>
          </a:xfrm>
          <a:prstGeom prst="rect">
            <a:avLst/>
          </a:prstGeom>
          <a:noFill/>
        </p:spPr>
        <p:txBody>
          <a:bodyPr wrap="square" rtlCol="0">
            <a:spAutoFit/>
          </a:bodyPr>
          <a:lstStyle/>
          <a:p>
            <a:r>
              <a:rPr lang="en-US" sz="4000" b="1" u="sng" dirty="0" smtClean="0"/>
              <a:t>Capstone project</a:t>
            </a:r>
            <a:endParaRPr lang="en-US" sz="4000" b="1" u="sng"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78000" y="768181"/>
            <a:ext cx="5143500" cy="214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Google Shape;92;p1"/>
          <p:cNvSpPr txBox="1"/>
          <p:nvPr/>
        </p:nvSpPr>
        <p:spPr>
          <a:xfrm>
            <a:off x="2496251" y="3337064"/>
            <a:ext cx="3833998" cy="707886"/>
          </a:xfrm>
          <a:prstGeom prst="rect">
            <a:avLst/>
          </a:prstGeom>
          <a:gradFill>
            <a:gsLst>
              <a:gs pos="0">
                <a:srgbClr val="29859E"/>
              </a:gs>
              <a:gs pos="80000">
                <a:srgbClr val="36B0D0"/>
              </a:gs>
              <a:gs pos="100000">
                <a:srgbClr val="33B3D5"/>
              </a:gs>
            </a:gsLst>
            <a:lin ang="16200000" scaled="0"/>
          </a:gradFill>
          <a:ln w="9525" cap="flat" cmpd="sng">
            <a:solidFill>
              <a:srgbClr val="45A9C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lt1"/>
                </a:solidFill>
                <a:latin typeface="Calibri"/>
                <a:ea typeface="Calibri"/>
                <a:cs typeface="Calibri"/>
                <a:sym typeface="Calibri"/>
              </a:rPr>
              <a:t>On Hotel Booking</a:t>
            </a:r>
            <a:endParaRPr sz="4000" dirty="0">
              <a:solidFill>
                <a:schemeClr val="lt1"/>
              </a:solidFill>
              <a:latin typeface="Calibri"/>
              <a:ea typeface="Calibri"/>
              <a:cs typeface="Calibri"/>
              <a:sym typeface="Calibri"/>
            </a:endParaRPr>
          </a:p>
        </p:txBody>
      </p:sp>
      <p:sp>
        <p:nvSpPr>
          <p:cNvPr id="8" name="TextBox 7"/>
          <p:cNvSpPr txBox="1"/>
          <p:nvPr/>
        </p:nvSpPr>
        <p:spPr>
          <a:xfrm>
            <a:off x="2197100" y="4279900"/>
            <a:ext cx="5032147" cy="646331"/>
          </a:xfrm>
          <a:prstGeom prst="rect">
            <a:avLst/>
          </a:prstGeom>
          <a:noFill/>
        </p:spPr>
        <p:txBody>
          <a:bodyPr wrap="none" rtlCol="0">
            <a:spAutoFit/>
          </a:bodyPr>
          <a:lstStyle/>
          <a:p>
            <a:r>
              <a:rPr lang="en-US" sz="3600" b="1" u="sng" dirty="0" smtClean="0">
                <a:solidFill>
                  <a:schemeClr val="tx1">
                    <a:lumMod val="75000"/>
                  </a:schemeClr>
                </a:solidFill>
              </a:rPr>
              <a:t>Prepared by :Mani Raj</a:t>
            </a:r>
            <a:endParaRPr lang="en-US" sz="3600" b="1" u="sng"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9050"/>
            <a:ext cx="9144000" cy="5143500"/>
          </a:xfrm>
        </p:spPr>
        <p:txBody>
          <a:bodyPr/>
          <a:lstStyle/>
          <a:p>
            <a:pPr lvl="0" indent="-457200" algn="just">
              <a:lnSpc>
                <a:spcPct val="100000"/>
              </a:lnSpc>
              <a:buClr>
                <a:srgbClr val="000000"/>
              </a:buClr>
              <a:buSzPts val="3200"/>
              <a:buFont typeface="Wingdings" pitchFamily="2" charset="2"/>
              <a:buChar char="Ø"/>
            </a:pPr>
            <a:r>
              <a:rPr lang="en-US" sz="2800" dirty="0">
                <a:solidFill>
                  <a:srgbClr val="000000"/>
                </a:solidFill>
                <a:latin typeface="Calibri"/>
                <a:cs typeface="Calibri"/>
                <a:sym typeface="Calibri"/>
              </a:rPr>
              <a:t>Number of Travellers in various month</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Room Type</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Repeated Guest</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Reservation Status</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Weekends </a:t>
            </a:r>
            <a:r>
              <a:rPr lang="en-US" sz="2800" dirty="0" smtClean="0">
                <a:solidFill>
                  <a:srgbClr val="000000"/>
                </a:solidFill>
                <a:latin typeface="Calibri"/>
                <a:cs typeface="Calibri"/>
                <a:sym typeface="Calibri"/>
              </a:rPr>
              <a:t>v/s </a:t>
            </a:r>
            <a:r>
              <a:rPr lang="en-US" sz="2800" dirty="0">
                <a:solidFill>
                  <a:srgbClr val="000000"/>
                </a:solidFill>
                <a:latin typeface="Calibri"/>
                <a:cs typeface="Calibri"/>
                <a:sym typeface="Calibri"/>
              </a:rPr>
              <a:t>Weekdays</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Checking Travellers</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Booking</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Satisfactory of Customers</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Challenges</a:t>
            </a:r>
          </a:p>
          <a:p>
            <a:pPr lvl="0" indent="-457200" algn="just">
              <a:lnSpc>
                <a:spcPct val="100000"/>
              </a:lnSpc>
              <a:spcBef>
                <a:spcPts val="640"/>
              </a:spcBef>
              <a:buClr>
                <a:srgbClr val="000000"/>
              </a:buClr>
              <a:buSzPts val="3200"/>
              <a:buFont typeface="Wingdings" pitchFamily="2" charset="2"/>
              <a:buChar char="Ø"/>
            </a:pPr>
            <a:r>
              <a:rPr lang="en-US" sz="2800" dirty="0">
                <a:solidFill>
                  <a:srgbClr val="000000"/>
                </a:solidFill>
                <a:latin typeface="Calibri"/>
                <a:cs typeface="Calibri"/>
                <a:sym typeface="Calibri"/>
              </a:rPr>
              <a:t>Conclusion</a:t>
            </a:r>
          </a:p>
          <a:p>
            <a:endParaRPr lang="en-US" dirty="0"/>
          </a:p>
        </p:txBody>
      </p:sp>
    </p:spTree>
    <p:extLst>
      <p:ext uri="{BB962C8B-B14F-4D97-AF65-F5344CB8AC3E}">
        <p14:creationId xmlns="" xmlns:p14="http://schemas.microsoft.com/office/powerpoint/2010/main" val="141425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h data summary.png"/>
          <p:cNvPicPr>
            <a:picLocks noChangeAspect="1"/>
          </p:cNvPicPr>
          <p:nvPr/>
        </p:nvPicPr>
        <p:blipFill>
          <a:blip r:embed="rId2"/>
          <a:stretch>
            <a:fillRect/>
          </a:stretch>
        </p:blipFill>
        <p:spPr>
          <a:xfrm>
            <a:off x="0" y="21020"/>
            <a:ext cx="9144000" cy="51435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00" y="0"/>
            <a:ext cx="8520600" cy="572700"/>
          </a:xfrm>
        </p:spPr>
        <p:txBody>
          <a:bodyPr/>
          <a:lstStyle/>
          <a:p>
            <a:pPr algn="ctr"/>
            <a:r>
              <a:rPr lang="en-US" b="1" u="sng" dirty="0" smtClean="0"/>
              <a:t>Finding Null value using </a:t>
            </a:r>
            <a:r>
              <a:rPr lang="en-US" b="1" u="sng" dirty="0" err="1" smtClean="0"/>
              <a:t>Heatmap</a:t>
            </a:r>
            <a:endParaRPr lang="en-US" b="1" u="sng" dirty="0" smtClean="0"/>
          </a:p>
        </p:txBody>
      </p:sp>
      <p:sp>
        <p:nvSpPr>
          <p:cNvPr id="3" name="Text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1026" name="AutoShape 2" descr="data:image/png;base64,iVBORw0KGgoAAAANSUhEUgAAAkIAAAJxCAYAAACuSd0DAAAABHNCSVQICAgIfAhkiAAAAAlwSFlzAAALEgAACxIB0t1+/AAAADh0RVh0U29mdHdhcmUAbWF0cGxvdGxpYiB2ZXJzaW9uMy4yLjIsIGh0dHA6Ly9tYXRwbG90bGliLm9yZy+WH4yJAAAgAElEQVR4nOzde1TVVf7/8ecBxFDSxImDF7zhjbzljP7MTFQMSREw1BxRK4OYyqKLl0Qd8zKKt0pryjRT8VpqKAqYF0wp07Smr2hlfjNJScEJNAVR4HB+f/DlMzKAFecQiq/HWmcNZ5/92ed9WtNa7/blvU1Wq9WKiIiIyG3IoaoDEBEREakqSoRERETktqVESERERG5bSoRERETktqVESERERG5bSoRERETktnVLJELJycn4+/vj5+fH0qVLqzocERERqSZu+kTIYrEwY8YMli1bRkJCAvHx8Xz//fdVHZaIiIj8gaKioujevTsDBw4s83Or1co//vEP/Pz8CAwM5Ouvv/5N4970iVBKSgpNmzbF09MTZ2dnAgICSEpKquqwRERE5A8UEhLCsmXLyv08OTmZ1NRUdu7cycyZM5k2bdpvGvemT4QyMjLw8PAw3pvNZjIyMqowIhEREfmjde3albp165b7eVJSEoMGDcJkMnHvvfdy6dIlzp8//6vj3vSJkIiIiMiv+e+JEw8Pj980ceJUmUHZg9lsJj093XifkZGB2Wy+4TNOzo1+13cU5P30u5+p6HPV9bsq+py+S9+l76rc78r/+Yff/V01/tSi2v7zqK7f9UeryP+vfk1s0mE++OAD4/2wYcMYNmyY3b/nv930iVCHDh1ITU3lzJkzmM1mEhISePXVV6s6LBEREbEjWxOf/544SU9P/9WJE7gFEiEnJyemTp1KeHg4FouFwYMH06pVq6oOS0RE5PZVaKnqCErx9fVlzZo1BAQEcOTIEe68807c3d1/9bmbPhEC6NWrF7169arqMERERKSKvPTSSxw6dIgLFy7g4+PDc889R0FBAQDDhw+nV69e7Nu3Dz8/P1xcXJg9e/ZvGveWSIRERETkJmIt/MO/8rXXXrvh5yaTiVdeeeV3j1spidC5c+eYMGECmZmZmEwmHnnkER577DFeeOEFTp06BcDly5e58847iYuLY+vWrbz33nvG89999x2bN2/G09OTESNGGO3p6ekEBQUxefLkyghbREREbjOVkgg5OjoyceJE2rVrR3Z2NoMHD6ZHjx4sXLjQ6DNnzhxcXV0BCAoKIigoCChKgsaMGYO3tzcAcXFxxjMhISH069evMkIWERGR36rwj58RqiyVUkfI3d2ddu3aAeDq6kqLFi1KnOW3Wq1s3769zDLZCQkJBAQElGo/deoUmZmZdOnSpTJCFhERkd/Iai20+6uqVHpBxbS0NL799ls6depktH3xxRfUr1+fZs2aleqfmJhYZiKUkJDAgAEDMJlMlRmuiIiI3EYqNRHKyckhMjKSSZMmGctgAPHx8WXOBh05cgQXFxdat25d6rPyEiQRERH5gxUW2v9VRSotEcrPzycyMpLAwMAS+3oKCgrYtWsXAwYMKPVMectix48fx2Kx0L59+8oKV0RERG5DlbJZ2mq1MnnyZFq0aMHo0aNLfPbZZ5/RokWLEveBABQWFrJ9+3bWrVtXarz4+HjNBomIiNwsqnBPj71VyozQl19+SVxcHAcPHiQ4OJjg4GD27dsHlL/EdfjwYRo0aICnp2epz7Zv365ESEREROyuUmaEunTpwnfffVfmZ3PmzCmzvVu3bmzYsKHMz5KSkuwWm4iIiNjoJrxio6JUWVpERER+n2q0NFZpiZCvry+1a9fGwcEBR0dHYmNjefPNN9mwYQNubm5A0b0hvXr1Ii0tjQEDBtC8eXMAOnXqxIwZM0qM99RTT5GWlkZ8fHxlhSwiclPLPftJVYcgUu1U6oxQTEyMkfQUe/zxxwkLCyvVt0mTJiWqSF9v586d1K5du1JiFBG5Vbg07Pm7+hfk/VRJkchtT5Wl/zg5OTmsWLGCp59+uqpDERERkWqmUhOhsLAwQkJC+OCDD4y2tWvXEhgYSFRUFL/88ovRnpaWxqBBgxg5ciRffPGF0b5o0SKeeOIJ7rjjjsoMVURERH6j6nTFRqUtja1fvx6z2UxmZiajR4+mRYsWDB8+nGeeeQaTycSiRYuYM2cO0dHRuLu78/HHH1OvXj2OHTvGmDFjSEhI4MyZM5w+fZpJkyaRlpZWWaGKiNwStEdIbhrVaGms0hIhs9kMQP369fHz8yMlJYWuXbsanw8dOpSnnnoKAGdnZ5ydnQFo3749TZo04dSpUxw9epRjx47h6+tLQUEBWVlZjBo1itWrV1dW2CIiNy3tERKxv0pZGrty5QrZ2dnG3/v376dVq1acP3/e6LN7925atWoFQFZWFhZLUU2CM2fOkJqaiqenJ6GhoXz66afs2bOHdevW0axZMyVBIiIiVc1aaP9XFamUGaHMzEzGjBkDgMViYeDAgfj4+DB+/HiOHz8OQKNGjYwj8ocPH+aNN97AyckJBwcHpk+fzl133VUZoYmIiIgYKiUR8vT0ZOvWraXa58+fX2Z/f39//P39bzhm48aNVUNIRETkZqDK0iIiInLbqkaVpW/6OkIiIiIilaXSZoRWrlzJxo0bMZlMtG7dmujoaKZPn86xY8ewWq00b96c6Ohoateuzfr161m3bh0ODg7UqlWLmTNn0rJlSy5cuEBkZCTHjh3j4YcfZurUqZUVroiIiPxW1ej4fKXMCGVkZLBq1So+/PBD4uPjsVgsJCQkMGnSJLZu3cq2bdto0KABa9euBSAwMJBt27YRFxdHeHg40dHRANSsWZPnn3+eCRMmVEaYIiIicpurtKUxi8XC1atXKSgo4OrVq7i7u+Pq6gqA1Wrl6tWrRt/idoDc3FxMJhMAtWrVokuXLtSsWbOywhQREZHfS8fnb8xsNvPEE0/Qp08fatasSY8ePXjggQcAiIqKYt++fXh5eTFx4kTjmbVr17JixQry8/OJiYmpjLBERG5pFaks/XuLMIIKMcrtpVISoV9++YWkpCSSkpK48847ef7554mLiyM4OJjo6GgsFgszZ84kMTGRwYMHAzBixAhGjBjBtm3bWLx4MXPnzq2M0EREblkVqSytazmkUlSjPUKVkgh99tlnNG7cGDc3NwD69evHV199RXBwMACOjo4EBASwbNkyIxEqFhAQwLRp0yojLBGRW5pmhORmYbWqjtANNWzYkCNHjpCbm8sdd9zBgQMHaN++PT/++CNNmzbFarWyZ88eWrRoAUBqairNmjUDYO/evTRt2rQywhIRuaVpRkjE/iolEerUqRP+/v48/PDDODk54e3tzbBhw3j00UfJycnBarXSpk0bpk+fDsCaNWs4cOAATk5O1KlTp8SymK+vL9nZ2eTn57N7926WL19Oy5YtKyNsERER+S2qUUHFSqsjFBkZSWRkZIm2999/v8y+U6ZMKXecPXv22DUuERERkWK6YkNERER+n2q0WdqmOkJRUVF0796dgQMHGm3bt28nICCAtm3bcvToUaP9woULjBo1is6dOxu3zhc7duwYgYGB+Pn58Y9//AOr1QrAt99+yyOPPEJwcDAhISGkpKTYEq6IiIjYQzWqI2RTIhQSEsKyZctKtLVu3Zo333yTrl27lmi/UZXoadOmMXPmTHbu3ElqairJyclA0W31Y8aMIS4ujueff77c2+tFREREKsKmRKhr167UrVu3RJuXl5dxGux65VWJPn/+PNnZ2dx7772YTCYGDRpEUlISACaTiZycHAAuX76Mu7u7LeGKiIiIPRRa7P+qIlW+RygjIwMPDw/jvYeHBxkZGQBMmjSJsLAw5s6dS2FhYbmbrUVEREQqosoToRtZv349UVFR+Pv7k5iYyOTJk1m5cmVVhyUiUiVUE0huGjo+bz9ms5n09HTjfXp6OmazGYDNmzczefJkAPr373/DY/YiItVdRQoqilQKnRqzn+Jb6f/nf/4Hq9XKli1b6Nu3r/HZoUOHADh48KBRfVpERETEHmyaEXrppZc4dOgQFy5cwMfHh+eee4677rqLmTNnkpWVxd/+9je8vb157733gPKrRL/yyitERUVx9epVfHx88PHxAWDmzJnMnj2bgoICatasWerYvYiIiFQBLY0Vee2118ps9/PzK7O9vCrRHTp0ID4+vlR7ly5diI2NrXiAIiIiIjdQ5XuERERE5BZTjfYI2ZQIRUVFsXfvXurXr2/M6CxcuJCkpCQcHByoX78+0dHRmM1mLl++zPjx4zl79iwWi4UnnniCwYMHAzBv3jz27dtHYWEhPXr0YPLkyZhMJkaNGsX58+e54447AFi+fDn169e38SeLiIiIFLF7Zenw8HC2bdtGXFwcvXv35q233gJg7dq1eHl5sXXrVlavXs3cuXPJy8vjX//6F//617/YunUr8fHxHD161NggDbBgwQLi4uKIi4tTEiQiInIzKCy0/6uK2DQj1LVrV9LS0kq0ubq6Gn/n5uZiMpmA/1SJtlqt5OTkULduXZycnDCZTOTl5ZGfn4/VaiU/P58//elPtoQlIiIilchqrbpK0PZWKXuEXn/9dbZs2cKdd97JqlWrABgxYgRPP/00PXv2JCcnh9dffx0HBwc6d+5Mt27deOCBB7BarYwcORIvLy9jrEmTJuHg4EC/fv145plnjMRKRERExFaVkgi9+OKLvPjiiyxZsoQ1a9YQGRnJp59+ire3N6tWreL06dOMHj2aLl26kJmZycmTJ9m3bx8ATzzxBF988QVdunRhwYIFmM1msrOziYyMJC4ujkGDBlVGyCIiN72KVJb+vUUYQYUY5TfQZunfJjAwkIiICCIjI4mNjSUiIgKTyUTTpk1p3LgxP/zwA4cOHaJTp07Url0bgJ49e/LVV1/RpUsXo8K0q6srAwcOJCUlRYmQiMjvoGs5RG7M7olQamqqUQE6KSnJuIm+QYMGHDhwgC5duvDzzz9z6tQpGjduTFpaGhs2bKCgoACr1crhw4d57LHHKCgo4NKlS7i5uZGfn8/evXvp3r27vcMVEanWNCMklUIFFYuUVVk6OTmZU6dOYTKZaNSoEdOnTwfgmWeeISoqisDAQKxWK+PGjcPNzQ1/f38OHjxIYGAgJpOJnj174uvry5UrVwgPDyc/P5/CwkK6d+/OI488YpcfLSJyK6rIXWOaEZJKoaWxImVVlh46dGiZfc1mM8uXLy/V7ujoWObVGbVq1VJVaRGR62iPkIj9qbK0iMgtQjNCctOoRktjNhVUjIqKonv37gwcOLBE++rVq3nooYcICAhg3rx5Rvvx48cZNmwYAQEBBAYGcu3aNQDy8vL4+9//jr+/Pw899BA7duwAYMWKFQwYMIDAwEAee+wxfvpJ/5UiIiIi9mPTjFBISAgjR47k5ZdfNtoOHjxIUlISW7duxdnZmczMTAAKCgoYP3488+fPp23btly4cAEnp6Kvf+edd3Bzc2PHjh0UFhZy8eJFALy9vfnwww9xcXFh3bp1zJ8/n4ULF9oSsojILUtLY3LT0B6hImVVll6/fj0RERE4OzsDGNdi7N+/nzZt2tC2bVsA6tWrZzzz4Ycfsn37dgAcHBxwc3MD4L777jP63HvvvWzdutWWcEVEbmlaGpObRjVaGquU4/NffPEFr7/+OjVr1mTChAl07NjROEkWFhZGVlYWAwYM4Mknn+TSpUsALFq0iEOHDuHp6cnUqVNLXbOxadMmfHx87B2uiMgtQ0mNiP3ZPRGyWCz88ssvbNiwgaNHj/LCCy+QlJSExWLhyy+/ZNOmTbi4uPD444/Tvn172rRpQ3p6Op07dyYqKooVK1Ywd+5c5s+fb4wZFxfHsWPHWLNmjb3DFRG5ZVRkRkikUlSjpTGbNkuXxWw24+fnh8lkomPHjjg4OHDhwgU8PDzo2rUrbm5uuLi44OPjw9dff029evVwcXGhX79+ADz00EN88803xnifffYZ77zzDosXLzaW20RERETswe6J0IMPPsjnn38OwKlTp8jPz6devXo88MADnDhxgtzcXAoKCjh8+DAtW7bEZDLRp08f45kDBw4Yl65+8803TJ06lcWLFxt7jURERKSKFRba/1VF7F5ZevDgwUyaNImBAwdSo0YN5syZg8lkom7dujz++OMMGTIEk8mEj48PvXv3BmDcuHFMmDCB2bNn4+bmRnR0NADz5s3jypUrPP/880DRNR3vvPOObb9YRERE5P/YvbI0wIIFC8psDw4OJjg4uFR7o0aNWLt2ban2lStX2hKeiEi1ouPzctPQqTERERG5bVWjzdI2JUJRUVHs3buX+vXrEx8fDxRVj37llVe4cuUKjRo1YsGCBbi6uhrPnD17loCAAJ599lnCwsK4du0aI0aMIC8vD4vFgr+/P5GRkUDRfqF58+aRn59Pu3btmDVrllGEUUTkdqM6QiL2Z/fK0pMnT+bll1/m//2//8emTZtYtmwZL7zwgvH5nDlz6NnzP/8yOzs7ExMTQ+3atcnPzyc0NBQfHx86duzIxIkTWblyJc2bN2fRokVs3ry53EtdRUSqOyU1ctPQ0liRsipLp6am0rVrVwB69OhBWFiYkQjt3r2bRo0aUatWLaO/yWSidu3aQNE1HAUFBZhMJi5evEiNGjVo3ry5MdaSJUuUCInIbUt1hETsz+7rTK1atSIpKYkHH3yQjz76iHPnzgGQk5PDu+++y/Lly1m+fHmJZywWCyEhIZw+fZrQ0FA6deqE1WrFYrFw9OhROnTowEcffUR6erq9wxURuWVoRkhuGtVoj5Dd6wjNmjWLdevWERISQk5OjlEE8Z///CePPfaYMftzPUdHR+Li4ti3bx8pKSmcOHECk8nEa6+9RnR0NEOGDKF27do4ONg9XBEREfm9rIX2f1URu88IeXl5GTM+p06dYu/evQAcOXKEHTt2sGDBAi5duoSDgwM1a9Zk5MiRxrN16tShW7dufPLJJ7Ru3ZrOnTuzbt06AD799FNSU1PtHa6IyC1DS2Mi9mf3RCgzM5P69etTWFjI4sWL+etf/wpgJDQAb775JrVq1WLkyJFkZWXh5OREnTp1uHr1Kp999hlPPvlkibHy8vJ49913eeqpp+wdroiIiPxe1WhpzO6Vpa9cuWIkPX5+fgwePPiGY5w/f56JEydisViwWq089NBD9OnTB4Bly5axd+9eCgsLGT58ON27d7clXBEREZESKqWy9GOPPXbD55577jnj77Zt27Jly5Yy+7388ssljuaLiIjITUAzQiIiInLbslqrOgK7qXAidO7cOSZMmEBmZiYmk4lHHnmExx57jLlz5/Lxxx9To0YNmjRpQnR0NHXq1GH//v28+uqr5OfnU6NGDcaPH28sdb3++uts2bKFS5cu8dVXX5X4nsTERP75z39iMplo27Ytr776qm2/WETkFqXj8yL2V+FEyNHRkYkTJ9KuXTuys7MZPHgwPXr0oEePHowdOxYnJyfmz5/PkiVLGD9+PPXq1WPx4sWYzWZOnDhBWFgYn3xS9C91nz59GDFiBP7+/iW+IzU1laVLl7J+/Xrq1q1LZmambb9WROQWplNjctPQ0hi4u7vj7u4OgKurKy1atCAjI4MHHnjA6HPvvffy0UcfAXDPPfcY7a1ateLatWvk5eXh7OzMvffeW+Z3bNiwgREjRlC3bl0A6tevX9FwRUREREqxyx6htLQ0vv32Wzp16lSi/cMPP6R///6l+u/YsYN77rnHKLZYnuK6QX/9618pLCzk2WefxcfHxx4hi4iISEVpRug/cnJyiIyMZNKkSSVumV+8eDGOjo4EBQWV6P+///u/LFiwoNQ1G2WxWCz8+OOPrF69mvT0dEaOHMm2bduoU6eOrWGLiIiI2JYI5efnExkZSWBgIP369TPaY2Nj2bt3LytXrsRkMhnt6enpPPvss8ydO5cmTZr86vhms5lOnTpRo0YNPD09adasGampqXTs2NGWsEVERMQW1ej2+Qpf3mW1Wpk8eTItWrRg9OjRRntycjLLli1j8eLFuLi4GO2XLl0iIiKCsWPH8pe//OU3fceDDz7IoUOHAMjKyiI1NRVPT8+KhiwiIiL2UFho/1cVqXAi9OWXXxIXF8fBgwcJDg4mODiYffv2MXPmTHJychg9ejTBwcFMnToVgDVr1nD69Gneeusto3/xKbB58+bh4+NDbm4uPj4+vPnmmwD07NmTu+66iwEDBvDYY48xYcIE6tWrZ4efLSIiIrea5ORk/P398fPzY+nSpaU+P3v2LKNGjWLQoEEEBgayb9++Xx2zwktjXbp04bvvvivV3qtXrzL7P/PMMzzzzDNlfjZhwgQmTJhQqt1kMhEVFUVUVFRFwxQRERF7q4KCihaLhRkzZrBixQrMZjNDhgzB19eXli1bGn0WL15M//79CQ0N5fvvvyciIoI9e/bccNwKzwiJiIiI/FFSUlJo2rQpnp6eODs7ExAQQFJSUok+JpOJ7OxsAC5fvmyU+bmRCidC586dY9SoUQwYMICAgABiYmJKfL58+XLatGlDVlYWAL/88gtjxowhMDCQIUOGcOLECaNvTEwMAwcOJCAggJUrVxrtCxcuJDAwkODgYJ544gkyMjIqGq6IiIjYSxXsEcrIyMDDw8N4bzabS+UFzz77LNu2bcPHx4eIiAimTJnyq+NWOBEqriydmJjIBx98wLp16/j++++BoiRp//79NGzY0Oj/zjvv4O3tzbZt25g7dy6zZs0C4MSJE2zcuJGNGzcSFxfH3r17+fHHHwEIDw9n27ZtxMXF0bt3b956662KhisiIiL2UgmJ0AcffEBISIjx+uCDD353WAkJCTz88MMkJyezdOlSJkyYQOGvJFkVToTc3d1p164dULKyNEB0dDTjx48vcXT+5MmT3HfffQB4eXnx008/8fPPP3Py5Ek6duyIi4sLTk5OdO3alZ07dxrjFsvNzS0xnoiIiFQfw4YNIzY21ngNGzasxOdms5n09HTjfUZGBmazuUSfTZs2GYWcO3fuzLVr17hw4cINv9cue4Suryy9e/du3N3dadu2bYk+bdu2NRKclJQUzp49S3p6Oq1bt+bLL7/kwoUL5ObmkpycXOKHvv766/Tq1Ytt27bx/PPP2yNcERERsYW10P6vX9GhQwdSU1M5c+YMeXl5JCQk4OvrW6JPgwYNOHDgAFA0AXPt2jXc3NxuOK5dK0s7OjqyZMmSMqtGR0REMGvWLIKDg2ndujXe3t44Ojri5eVFeHg4YWFhuLi40LZtWxwc/pOfvfjii7z44ossWbKENWvWEBkZaWvIIiK3JN0+L7czJycnpk6dSnh4OBaLhcGDB9OqVSsWLVpE+/bt6du3LxMnTmTKlClGQec5c+b86mqSXStLf/fdd6SlpREcHAwUVZIOCQlh48aN3H333URHRwNFxRj79u1rFEccOnQoQ4cOBeC1114rNdUFEBgYSEREhBIhEblt6fZ5uVlYC//44/NQVKLnv8v0XL9a1LJlS95///3fNWaFE6GyKku3adPGmJIC8PX1ZdOmTbi5uXHp0iXuuOMOnJ2d2bhxI126dDH2AGVmZlK/fn3Onj3Lzp072bBhA1B06WqzZs0ASEpKokWLFhUNV0REROxFl67+p7J069atjRmgl156qdyCiidPnmTixIkAtGrVyjg1BvDcc89x8eJFnJyceOWVV4xLVV999VVOnTqFyWSiUaNGTJ8+vaLhioiIiJRi98rS17u+mmPnzp3ZsWNHmf3WrVtXZnvxVRsiIiJyE9GlqyIiIiK3vgrPCJ07d44JEyaQmZmJyWTikUce4bHHHuOFF17g1KlTQFF56zvvvJO4uDi2bt3Ke++9Zzz/3XffsXnzZjw9PRkxYoTRnp6eTlBQEJMnTyYvL48JEybw9ddfc9ddd/H666/TuHFjG36uiIiI2KyKNktXhgonQsWVpdu1a0d2djaDBw+mR48eLFy40OgzZ84cY0N0UFAQQUFBQFESNGbMGLy9vQGIi4szngkJCaFfv34AbNy4kTp16rBr1y4SEhJYsGBBifFFRESkClSjzdKVUlkaik6Vbd++nYEDB5Z6NiEhgYCAgFLtp06dIjMzky5dugBFe4wefvhhAPz9/Tlw4ADWKrjxVkRERKonu1eWLvbFF19Qv3594/j79RITE8tMhBISEhgwYIBR/CgjI4MGDRoARYWU7rzzzl8tlS0iIiKVrAouXa0sdq0sff3dYPHx8WXOBh05cgQXFxdat25d6rPExETmzZtna0giItWSKkuL2J9dK0sXKygoYNeuXcTGxpZ6prxlsePHj2OxWGjfvr3RZjabOXfuHB4eHhQUFHD58mXq1atnS8giIrcsVZaWm0Y12qZS4aWxsipLF/vss89o0aIFHh4eJdoLCwvZvn17mYlQfHx8qXZfX182b94MwI4dO7jvvvt0A72IiIjYTYUToeLK0gcPHiQ4OJjg4GD27dsHlL8H6PDhwzRo0MC4Y+x6ZSVIQ4YM4eLFi/j5+bFixQrGjRtX0XBFRETEXrRH6MaVpefMmVNme7du3Yx7xP5bUlJSqbaaNWvyxhtvVDREEZFqpSJ7hH7vchpoSU1+A9UREhGRW4E2WIvcmE2J0LVr1xgxYgR5eXlYLBb8/f2JjIzkzJkzvPTSS1y8eJF27doxb948nJ2diY2NZd68eZjNZgBGjhzJ0KFDjfGys7MZMGAADz74IFOnTiU7O7vcqtMiIrcbbZaWm0Y1umvMpkTI2dmZmJgYateuTX5+PqGhofj4+LBixQoef/xxAgICmDp1Kps2bSI0NBSAAQMGMHXq1DLHW7hwIV27djXeu7q6llt1WkTkdqPZHRH7sykRMplM1K5dGyg6Ml9QUIDJZOLgwYO8+uqrADz88MP885//NBKh8hw7dozMzEx69uzJsWPHSn3+31WnRURuN5oRkptGNdojZHNlaYvFQnBwMPfffz/3338/np6e1KlTByenohzLw8OjxNUbO3fuJDAwkMjISM6dOwcUHaufO3cuL7/8crnf899Vp0VERKRqWAsL7f6qKjYnQo6OjsTFxbFv3z5SUgYNYXkAACAASURBVFL44Ycfyu3bp08f9uzZw7Zt27j//vuNxGfdunX4+PiUqjt0vfKO5IuIiIhUlN1OjdWpU4du3brxP//zP1y6dImCggKcnJxIT083NkdfXxV66NChzJ8/H4CvvvqKL7/8kvXr15OTk0N+fj61atUy6gaVVXVaREREqkg1WhqzKRHKysrCycmJOnXqcPXqVT777DOefPJJunXrxo4dOwgICGDz5s34+voCcP78edzd3YGim+W9vLwAjP1EALGxsRw7dqxE8cSyqk6LiIiI2MqmROj8+fNMnDgRi8WC1WrloYceok+fPrRs2ZIXX3yRhQsX4u3tbRyRX716NXv27MHR0ZG6desSHR39m75n+/btLF261JZQRURExF50fL5I27Zt2bJlS6l2T09PNm3aVKp97NixjB079oZjhoSEEBISUqKtrKrTIiIiUkWq0dKYzZulRURERG5VumJDROQWoYKKctOowuPu9lYpV2xMmjSJY8eOYbVaad68OdHR0dSuXZv169ezbt06HBwcqFWrFjNnzqRly5bs37+fV199lfz8fGrUqMH48ePp3r17ie966qmnSEtLIz4+3qYfLCJyO9GlqyI3VilXbEyaNAlXV1cAoqOjWbt2LREREQQGBjJ8+HCgaN9PdHQ07733HvXq1WPx4sWYzWZOnDhBWFgYn3zyn//y2blzp1HBWkTkdlWRytKaRZJKUY32CFXKFRvFSZDVauXq1atG/+J2gNzcXKNK9D333GO0t2rVimvXrpGXl4ezszM5OTmsWLGCmTNn8sILL9gSrojILU1JjYj92bxHyGKxEBISwunTpwkNDaVTp04AREVFsW/fPry8vJg4caLRf+3ataxYsYL8/HxiYmJKjbdjxw7uuecenJ2dAVi0aBFPPPEEd9xxh62hiojc0nTXmNw0qtHxebtfsXHixAmgaEnsk08+wcvLi8TERKP/iBEj2L17N+PGjWPx4sUlxvrf//1fFixYwIwZMwD49ttvOX36NH5+fraGKSIiIvZSaLX/q4rY/YqNTz75hNatWwNFSVJAQADLli1j8ODBJfoHBAQwbdo04316ejrPPvssc+fOpUmTJkDR1RvHjh3D19eXgoICsrKyGDVqFKtXr7ZX2CIitwwtjYnYn92v2AgPD+fHH3+kadOmWK1W9uzZQ4sWLQBITU2lWbNmAOzdu5emTZsCcOnSJSIiIhg7dix/+ctfjPFDQ0MJDQ0FIC0tjaeeekpJkIjctrQ0JjeLqrwt3t7sfsVG7969CQ0NJScnB6vVSps2bZg+fToAa9as4cCBA0byNHfuXKP99OnTvPXWW7z11lsALF++nPr169v480RERETKVylXbLz//vtl9p8yZUqZ7c888wzPPPPMDb+rcePGqiEkIiJyM9DxeREREbltVaNEqMKnxq5du8aQIUMICgoiICCAN954AyiqHfT666/j7+9P//79WbVqFQAnT55k2LBhtG/fnvfee6/EWMnJyfj7++Pn51filvk1a9bg5+dHmzZtyMrKqmioIiIiImWq8IxQeVWlT548yblz59i+fTsODg5kZmYCcNdddzF58uRSN8lbLBZmzJjBihUrMJvNDBkyBF9fX1q2bMmf//xnevfuzaOPPmrbrxQRERH7UR2h8qtKr1+/njFjxuDgUDR08Ybn+vXr07FjR5ycSuZeKSkpNG3aFE9PT5ydnQkICDCSpXvuuYfGjRtXNEQRERGRG7KpoKLFYiE4OJj777+f+++/n06dOnHmzBkSExMJCQkhPDyc1NTUG46RkZGBh4eH8d5sNpORkWFLWCIiIlKZVFCxSHFV6UuXLjFmzBhOnDhBXl4eNWvWJDY2lp07dzJp0iTWrVtnr3hFRG5bKqgoNwtrNdosbZdTY9dXlTabzcaVGH5+fkRFRd3wWbPZTHp6uvE+IyMDs9lsj7BERKoVFVQUsb8KL41lZWVx6dIlAKOqdIsWLXjwwQf5/PPPATh06JBRSbo8HTp0IDU1lTNnzpCXl0dCQgK+vr4VDUtEREQqm5bGyq4q3adPH/7yl78wbtw4YmJiqFWrFrNmzQLg3//+N4MHDyY7OxsHBwdiYmJITEzE1dWVqVOnEh4ejsViYfDgwbRq1QqAVatWsWzZMn7++WeCgoLo1auXMZ6IiIiIrSqcCJVXVbpOnTolagEVu/vuu0lOTi5zrF69etGrV69S7Y8++qiOzouIiNxsqtFdYzadGhMRERG5ldm0WfratWuMGDGCvLw8LBYL/v7+REZGcuDAAebNm0dhYSG1atVizpw5NG3alLNnz/Lyyy9z+fJlLBYL48aNo1evXmzdurVEtenvvvuOzZs34+3tTXx8PEuWLAHA3d2d+fPn4+bmZtuvFhERkYrTqbEi5VWXnjZtGm+//TZeXl6sXbuWxYsXM2fOHBYvXkz//v0JDQ3l+++/JyIigj179hAUFERQUBBQlASNGTMGb29vCgoKmDVrFgkJCbi5uTFv3jzWrl3Lc889Z5cfLyJyK9HxeblpKBEqUl51aYDs7Gzjf93d3Y3+xe2XL1822q+XkJBAQEAAUHRvmdVqJTc3F6vVSnZ2Nk2bNrUlZBGRW5aOz4vYn811hCwWCyEhIZw+fZrQ0FA6derErFmziIiIoGbNmri6urJhwwYAnn32WcLCwlizZg25ubmsWLGi1HiJiYm8/fbbANSoUYNp06YRGBhIrVq1aNq0Ka+88oqtIYuIiIgNrNbqMyNk82bp4urS+/btIyUlhRMnTrBy5UqWLl1KcnIyISEhREdHA0WzPQ8//DDJycksXbqUCRMmUHjdzvMjR47g4uJC69atAcjPz2f9+vVs2bKFTz75hDZt2hj7hURERERsZZfK0vCf6tLJyckcP36cTp06ATBgwADCw8MB2LRpE8uWLQOgc+fOXLt2jQsXLhgXs16/LAbw7bffAtCkSRMA+vfvX+bRfBGR20FF9gj93uU00JKa/AbaI1QkKysLJycn6tSpY1SXfvLJJ7l8+TKnTp2iefPm7N+/Hy8vLwAaNGjAgQMHCAkJ4eTJk1y7ds04AVZYWMj27dtL3EtmNps5efIkWVlZuLm5lRhLROR2U5E9QtpgLZVCiVCR8qpL/+Mf/yAyMhKTyUTdunWZPXs2ABMnTmTKlCmsXLkSk8nEnDlzjM3Vhw8fpkGDBnh6ehrjm81mxowZw4gRI3BycqJRo0bGMpuIiIiIrWxKhMqrLu3n52dcvHq9li1b8v7775c5Vrdu3YxN1dcbPnw4w4cPtyVMERERsaPqdPu8KkuLiIjIbcsux+cHDx6M2WxmyZIlrFmzhpiYGE6fPs2BAwdKVIH+/PPPmT17NgUFBdSrV481a9YA4OvrS+3atXFwcMDR0ZHY2FgA3nzzTTZs2GCM8dJLL5V5J5mIiIj8garRjJDNidCqVavw8vIyCiX++c9/pnfv3qUuS7106RLTp09n2bJlNGzYkMzMzBKfx8TElHl1xuOPP05YWJitYYqIiIi9VJ87V21LhNLT09m7dy9PPfUUK1euBOCee+4ps++2bdvw8/OjYcOGAMaReRER+W10AkzE/mxKhGbPns348ePJycn51b6pqakUFBQwatQocnJyePTRRxk0aJDxeVhYGCaTiWHDhjFs2DCjfe3atWzZsoX27dszceJE6tata0vIIiK3LF2xITcLbZYGPv74Y9zc3Gjfvv1v6m+xWPj6669ZsmQJy5Yt4+233+bUqVMArF+/ns2bN/Puu++ydu1aDh8+DBSdGNu1axdxcXG4u7szZ86cioYrIiIiUkqFE6F//etf7NmzB19fX1566SUOHjzIuHHjyu3v4eHBAw88QK1atXBzc6NLly4cP34cKKoXBEXLZX5+fqSkpADwpz/9CUdHRxwcHBg6dChHjx6taLgiIiJiL4VW+7+qSIUTobFjx5KcnMyePXt47bXXuO+++1iwYEG5/fv27cuXX35JQUEBubm5pKSk4OXlxZUrV4yN1leuXGH//v20atUKKCrYWGz37t1Gu4iIiIg92O2usWKrVq1i2bJl/PzzzwQFBdGrVy9mzZqFl5cXPXv2JCgoCAcHB4YMGULr1q05c+YMY8aMAYqWzwYOHIiPjw8A8+fPN2aNGjVqxIwZM+wdroiIiPxeOjVWUrdu3ejWrRsAjz76aKmj88XCw8ONC1iLeXp6snXr1jL7z58/3x7hiYhUC7p0VW4W1WmztN1nhEREpHLo0lUR+7P5ig2LxcKgQYP429/+VqL9H//4B507dy7Vf8eOHbRp08bY+JySkkJwcDDBwcEEBQWxa9cuAM6dO8eoUaMYMGAAAQEBxMTE2BqqiIiI2ENhJbyqiN0rSwMcPXqUX375pVTf7OxsVq1aRadOnYy2Vq1a8eGHH+Lk5MT58+cJDg6mT58+ODo6MnHiRNq1a0d2djaDBw+mR48etGzZ0taQRURERAAbZ4SKK0sPGTLEaLNYLMybN4/x48eX6r9o0SKefPJJatasabS5uLjg5FSUj127dg2TyQSAu7s77dq1A8DV1ZUWLVqQkZFhS7giIiJiB9ZCq91fVcWmRKi4srSDw3+GWbNmDX379sXd3b1E36+//pr09HR69+5dapwjR44QEBBAUFAQ06dPNxKjYmlpaXz77bclZpJERESkilSjpTG7VpbOyMjgo48+YuTIkSX6FhYWMmfOHF5++eUyx+rUqRMJCQls2rSJJUuWcO3aNeOznJwcIiMjmTRpEq6urhUNV0RERKSUCu8RKq4snZyczLVr18jOzmbgwIE4OzvTr18/AHJzc/Hz8yM2NpYTJ04Yx+r//e9/8/TTT7N48WI6dOhgjOnl5UWtWrU4ceIEHTp0ID8/n8jISAIDA40xRUREpGpZVUeoqLL02LFjAfj8889Zvnw5S5YsKdGnc+fOximwzz//3GgfNWoUEyZMoEOHDpw5c4YGDRrg5OTETz/9xA8//ECjRo2wWq1MnjyZFi1aMHr06IqGKSIiIlKuKq8j9OWXX/Luu+/i5OSEg4MD06ZNw83NjS+++IK4uDhat25NcHAwAC+99BK9evWq4ohFRERuc5oRKun6ytLX++qrr8rsv3r1auPvQYMGMWjQoFJ9unTpwnfffWeP8ERERMSOqtPSmM0FFUVERERuVTbPCFksFgYPHozZbGbJkiWEhoaSk5MDQGZmJh07duTtt99m69atvPvuuwDUrl2badOm0bZtWwCSk5OZNWsWhYWFDB06lIiICAAOHDjAvHnzyM/Pp127dsyaNavU0XoRERH5g2lG6D+KK0sXW7duHXFxccTFxdG5c2fjtFfjxo1Zs2YN27Zt4+mnn+bvf/87UJRIzZgxg2XLlpGQkEB8fDzff/89hYWFTJw4kddee434+HgaNmzI5s2bbQ1XRERExGD3ytLFsrOzOXjwIA8++CAAf/7zn6lbty4A9957L+np6UDRXWNNmzbF09MTZ2dnAgICSEpK4uLFi9SoUYPmzZsD0KNHD3bu3GlLuCIiImIH1kL7v6qK3StLF9u9ezfdu3cvswjipk2b8PHxAYqKMHp4eBifmc1mMjIyqFevHhaLxbic9aOPPjKSJxEREbn9JCcn4+/vj5+fH0uXLi2zT2JionFhe3GZnxup8Iab6ytLX18jqFh8fDxDhw4t1X7w4EE2bdrEunXrbji+yWTitddeIzo6mry8PHr06FFmwiUiIiJ/rKqYwSneSrNixQrMZjNDhgzB19e3xGXsqampLF26lPXr11O3bl0yMzN/dVy7VpYeN24cCxYsICsri6NHj/LWW2+VeOb48eNMmTKFd999l3r16gFFM0DXz/RkZGRgNpuBooKMxQnTp59+SmpqakXDFRERETupikTo+q00gLGV5vpEaMOGDYwYMcLYilO/fv1fHbfCUyxjx44lOTmZPXv28Nprr3HfffexYMECAHbs2EHv3r1L3DJ/9uxZnnvuOebNm2fs+wHo0KEDqampnDlzhry8PBISEvD19QUwMrm8vDzeffdd/vrXv1Y0XBEREbmFlbeV5nqpqamcOnWKv/71rzzyyCMkJyf/6riVchY9MTGRJ598skTbW2+9xcWLF5k+fToAjo6OxMbG4uTkxNSpUwkPDzeO4rdq1QqAZcuWsXfvXgoLCxk+fDjdu3evjHBFRETk97Ca7D7kBx98wAcffGC8HzZsGMOGDftdY1gsFn788UdWr15Neno6I0eOZNu2bdSpU6fcZyqlsvT1laOLzZo1i1mzZpX5fK9evcq8OuPll18u98Z6ERERqT5+LfG50Vaa6/t06tSJGjVq4OnpSbNmzUhNTaVjx47ljqvdxyIiIvK7VMXx+RttpSn24IMPcujQIQCysrJITU019hSVx+6VpcurBv3LL78wadIkTp8+Tc2aNZk9ezatW7cGYOXKlWzcuBGTyUTr1q2Jjo6mZs2aWK1WFi5cyEcffYSDgwPDhw/n0UcftTVkERERsYG10P5LY7+mvK00ixYton379vTt25eePXuyf/9+BgwYgKOjIxMmTDAOZ5U7rq2BFVeWzs7ONqpBr1y5kubNm7No0SI2b97M0KFDeeedd/D29uatt97i5MmTzJgxg5iYGDIyMli1ahWJiYnccccdPP/88yQkJBASEkJsbCznzp1j+/btODg4/KZjcCIiIlI9lbWV5vnnnzf+NplMREVFERUV9ZvHtGtl6RtVgz558iT33XcfAF5eXvz000/8/PPPQNGs0tWrVykoKODq1au4u7sDsH79esaMGWPUD/otx+BERESkcqmy9P/578rSN6oG3bZtWyMpSklJ4ezZs6Snp2M2m3niiSfo06cPDzzwAK6urjzwwAMAnDlzhsTEREJCQggPD1cdIREREbGrCidC11eWLnZ9NeghQ4ZQu3ZtI0mKiIjg8uXLBAcHs3r1ary9vXF0dOSXX34hKSmJpKQkPvnkE3Jzc4mLiwOK6gfVrFmT2NhYHnnkESZNmmTjzxURERFbWa0mu7+qSqVUli6rGrSrqyvR0dEAWK1W+vbti6enJ5988gmNGzfGzc0NgH79+vHVV18RHByM2WzGz88PAD8/v9+15iciIiKVoyqXsuzN7pWly6sGfenSJfLy8gDYuHEjXbp0wdXVlYYNG3LkyBFyc3OxWq0cOHAALy8voOgYXPE9ZocOHaJZs2a2/FYRERGREuxeWbq8atAnT55k4sSJALRq1coortipUyf8/f15+OGHcXJywtvb2yioFBERwbhx44iJiaFWrVrlFmQUERGRP05VHJ+vLHavLF1eNejOnTuzY8eOMp+PjIwkMjKyVHudOnVYunSpPUIUERERKaVS7hoTERGR6stqreoI7MemRMjX19c4GVZ8iercuXP5+OOPqVGjBk2aNCE6Opo6deqwdetW3nvvPePZ7777js2bN+Pt7U1eXh4zZ87k0KFDmEwmXnzxRfz9/Vm/fj3r1q3DwcGBWrVqMXPmTFq2bGnzjxYREREBO8wIxcTEGCe+oKiI4tixY3FycmL+/PksWbKE8ePHExQURFBQEFCUBI0ZMwZvb28A3nnnHdzc3NixYweFhYVcvHgRgMDAQIYPHw5AUlIS0dHRJZIpERER+eNpj9ANFBdDBLj33nv56KOPSvVJSEggICDAeP/hhx+yfft2ABwcHIzEytXV1eiTm5uLyVR9/sGLiIjcqpQIXScsLAyTycSwYcOM017FPvzwQ/r371/qmcTERN5++22g6Fg9wKJFizh06BCenp5MnTqVP/3pTwCsXbuWFStWkJ+fT0xMjK3hioiIiBhsumJj/fr1bN68mXfffZe1a9dy+PBh47PFixfj6OhoLIcVO3LkCC4uLsbN8wUFBaSnp9O5c2c2b95M586dmTt3rtF/xIgR7N69m3HjxrF48WJbwhURERE7sFrt/6oqNiVCZrMZKLoM1c/Pj5SUFABiY2PZu3cvCxYsKLWc9d/LYvXq1cPFxYV+/foB8NBDD/HNN9+U+q6AgAB2795tS7giIiIiJVQ4Ebpy5QrZ2dnG3/v376dVq1YkJyezbNkyFi9ejIuLS4lnCgsL2b59e4lEyGQy0adPH6OC9PWVpa+/ZHXv3r00bdq0ouGKiIiInVgLTXZ/VZUK7xHKzMxkzJgxAFgsFgYOHIiPjw9+fn7k5eUxevRooKhy9IwZMwA4fPgwDRo0wNPTs8RY48aNY8KECcyePRs3NzfjTrI1a9Zw4MABnJycqFOnToklMxEREakaVXlJqr1VOBHy9PRk69atpdp37dpV7jPdunVjw4YNpdobNWrE2rVrS7VPmTKlouGJiIiI/CpVlhYREZHfRbfPi4iIiFQDNs8IlXXNxptvvsmGDRuMwogvvfQSvXr1Ii0tjQEDBtC8eXOg5P6hYk899RRpaWnEx8cDcPHiRV588UV++uknGjVqxMKFC6lbt66tYYuIiEgFFWqPUEn/fc0GwOOPP05YWFipvk2aNCEuLq7McXbu3Ent2rVLtC1dupTu3bsTERHB0qVLWbp0KePHj7dH2CIiIlIB1Wmz9E2zNJaTk8OKFSt4+umnS7QnJSUxaNAgAAYNGqRaQiIiImI3dkmEwsLCCAkJ4YMPPjDa1q5dS2BgIFFRUfzyyy9Ge1paGoMGDWLkyJF88cUXRvuiRYt44oknuOOOO0qMnZmZibu7OwB33303mZmZ9ghZREREKqg61RGyOREq65qN4cOHs2vXLuLi4nB3d2fOnDkAuLu78/HHH7NlyxYmTpzI2LFjyc7O5ttvv+X06dP4+fnd8LtMJpMuXhURERG7sTkRKuuajT/96U84Ojri4ODA0KFDOXr0KADOzs7Uq1cPgPbt29OkSRNOnTrFV199xbFjx/D19SU0NJTU1FRGjRpljHv+/HkAzp8/X2ovkoiIiPyxdNfY/ynvmo3ixAVg9+7dtGrVCoCsrCwsFgsAZ86cITU1FU9PT0JDQ/n000/Zs2cP69ato1mzZqxevRooOpW2ZcsWALZs2ULfvn1tCVlERETEYNOpsfKu2Rg/fjzHjx8HiqpGX3/FxhtvvIGTkxMODg5Mnz6du+6664bfERERwQsvvMCmTZto2LAhCxcutCVkERERsVFV7umxN5sSofKu2Zg/f36Z/f39/fH397/hmI0bNzZqCEHR7fQxMTG2hCkiIiJ2VJ3qCN00x+dFRERE/miVUln622+/5ZVXXuHatWs4Ojoybdo0OnbsyO7du1m0aJHRd9KkSXTp0gUoOoJ/5MgR/vKXv7BkyRJj/NDQUHJycoCipbiOHTvy9ttv2xq2iIiIVFB1KqhYKZWl58+fz5gxY+jVqxf79u1j/vz5rF69mu7du9O3b19MJhPHjx/nhRde4KOPPgIgPDyc3NzcErWIANatW2f8/dxzz2mztIiIiNhNpSyNmUwmYxbn8uXLRkHE2rVrG3WAcnNzS9QE6t69e6nrNa6XnZ3NwYMHefDBBysjZBEREfmNqtPxebvMCIWFhWEymRg2bBjDhg1j0qRJhIWFMXfuXAoLC3n//feNvrt27eLVV18lKyurxBLYr9m9ezfdu3fH1dXVHiGLiIhIBVWnzdI2J0Lr16/HbDaTmZnJ6NGjadGiBTt27CAqKgp/f38SExOZPHkyK1euBMDPzw8/Pz8OHz7MokWLjPZfEx8fz9ChQ20NV0RERMRQKZWlN2/eTL9+/QDo378/KSkppZ7r2rUrZ86cISsr61e/Iysri6NHj9K7d29bwxUREREbWa0mu7+qSqVUlnZ3d+fQoUMAHDx4kGbNmgHw448/Yv2/hcCvv/6avLw848qNG9mxYwe9e/emZs2atoQrIiIiUkKlVJauVasWs2fPpqCggJo1axqVpXfs2EFcXBxOTk7ccccdvP7668aG6dDQUH744QeuXLmCj48Ps2bNomfPngAkJiby5JNP2hKqiIiI2ElVbm62t0qpLN2lSxdiY2NLtUdERBAREVHmWNcfk/9vxfeOiYiISNWrTpulVVlaREREbls2zQhdunSJKVOmcOLECUwmE7NnzyY9PZ1//vOfnDx5ko0bN9KhQwej/5IlS9i0aRMODg5MmTLFWPqKiYlh48aNWK1Whg4dyuOPP17ie5YvX87cuXM5cOBAicKNIiK3k9yzn1R1CCKAKksbivfxvPHGG+Tl5XH16lXq1KnDm2++ySuvvFKi7/fff09CQgIJCQlkZGQwevRoduzYYSRMGzdupEaNGoSHh9OnTx+aNm0KwLlz59i/fz8NGza0JVQRERGRUiqcCF2+fJnDhw8zZ84cAJydnXF2dqZOnTpl9k9KSiIgIABnZ2c8PT1p2rQpKSkppKen07FjR1xcXICiY/U7d+40NkdHR0czfvx4nnnmmYqGKiJSLbg07Pm7+hfk/VRJkcjtTnuEgLS0NNzc3IiKimLQoEFMnjyZK1eulNs/IyMDDw8P473ZbCYjI4PWrVvz5ZdfcuHCBXJzc0lOTiY9PR0oqibt7u5O27ZtKxqmiIiISLkqnAgVFBTwzTffMHz4cLZs2YKLiwtLly793eN4eXkRHh5OWFgY4eHhtG3bFgcHB3Jzc1myZAnPP/98RUMUERGRSmCthFdVqXAi5OHhgYeHB506dQLgoYce4ptvvim3v9lsNmZ6oGiGqLgq9dChQ4mNjWXt2rXUrVuXZs2acfr0adLS0ggODsbX15f09HRCQkL497//XdGQRURExA4KrSa7v6pKhROhu+++Gw8PD3744QcADhw4gJeXV7n9fX19SUhIIC8vjzNnzpCamkrHjh2BosKMAGfPnmXnzp0EBgbSpk0bDhw4wJ49e9izZw8eHh7ExsZy9913VzRkERERkRJsOjX297//nXHjxpGfn4+npyfR0dHs2rWLmTNnkpWVxd/+9je8vb157733aNWqFf3792fAgAE4OjoydepUHB0dAXjuuee4ePEiTk5O/H/29WN5IQAAIABJREFU7jyuyirx4/jnAoIoakKJa5q4kTpmP51yVDQSN0QUNXPLNcsyrFwKbdQ0xK3FVzYumfuSgiYimgiMYoZltjg6mZNCuaGjkgqibPf3B/GMNxbl3msUft+97is593nOOc9V8fA853zPtGnTipxwLSIiIqVPy+d/5e3tXSBBOn93+cKMGTOGMWPGFCgvLlU6X3x8vHWdFBERESmCTQMhERH5/VgTqFjSJfegZfdye7ml3QE7snuy9N69e4mLi8PBwQEPDw/CwsLw9PTk2rVrTJw4kbNnz5KTk8OIESPo06cPBw4cICwszKjz5MmTvPvuu3Tq1Im1a9eyatUqfv75Z6VKi8g9z5ocIaVRy91gRo/GgMKTpRs2bMjLL78MwOrVq/nggw+YMWMG69atw8vLi8WLF3P58mW6du1KQEAAjz/+OJGRkQD88ssvdO7cmbZt2wLw6KOP0rFjR5555hkbL1NERESkILsnS98qIyMDkylv1GgymUhPT8dsNpOenk6VKlVwcrJsfteuXbRv395ImX744Yet7Z6IiIjcJbmlGfxjZ1YPhG5Nlj527BhNmzZlypQpVKhQgXfffZetW7dSqVIlVq9eDcCgQYMYM2YM7du3Jz09nXfffRcHB8vV+9HR0QwfPty2KxIRERG5Q3clWfqVV15h7969BAQEsHbtWgA+++wzvL292bdvH1u3bmXGjBmkpaUZ9V24cIHjx4/Trl07Gy9JRERE7qZcTHZ/lRar7wgVliz92y02AgICGD16NMHBwWzZsoXRo0djMpmoW7cutWvX5uTJk0ao4s6dO/Hz86NcuXI2XI6ISNmlic/yR6HJ0lgmS9evX99Ilk5OTqZevXpA3o7z9evXB6BGjRokJibSqlUrLl68SFJSErVr1zbqi46O5tVXX7XtakREyjDtPi9if3ZPln7jjTdISkrCZDJRq1Yt3nzzTQBeeOEFQkJCCAgIwGw2M2HCBGM5/OnTpzl37hx//etfLepfvXo1y5Yt4+LFi/Ts2ZMOHToQGhpqS5dFRP60dEdI/iiUI/SrwpKl33///UKP9fT0ZPny5YW+V7t2bfbtK/gX/JlnntHSeRGRX+mOkIj9KVlaRERESkRzhH5VWLJ0y5YtWbNmDevWrcPR0ZEOHTowadIkAI4dO8a0adNIS0vDwcGBiIgIXFxcjPqef/55Tp8+zfbt2wH4/vvvmTZtGjdv3sTR0ZHp06cbk6tFRO412mJD/ij0aOxXhSVLHzhwgLi4OLZt24azszOXLl0C8pbbT5w4kXnz5tGkSRNSU1MtAhVjYmKoWLGiRf3z5s3jxRdfpEOHDuzdu5d58+axZs0aW7osInJP0bwikeLZPVl6w4YNjB492kiZ9vDwAGD//v00btyYJk2aAFC1alWjrvT0dFasWMHMmTON7Tngf2nU+e1Vq1bN2u6KiPzpaY6Q/FHojhBFJ0snJyfz1Vdf8e677+Li4sKkSZP4y1/+YqwkGzlyJJcvX6Z79+48++yzACxYsIARI0ZQvnx5izYmT57MyJEjmTNnDrm5uXz88ce2Xa2IiIjILeyeLJ2Tk8OVK1fYtGkTkyZN4uWXX8ZsNpOTk8OhQ4eYN28e69evJzY2lsTERL7//nt+/vln/Pz8CrSxYcMGQkJC2Lt3LyEhIUyZMsWmixURERHbmTHZ/VVarB4IFZYs/e9//xtPT0/8/PwwmUz85S9/wcHBgdTUVKpXr07r1q1xd3fH1dUVHx8fjh49yjfffMORI0fw9fVl4MCBJCcnM2TIEAA++eQTOnfuDEC3bt04fPiwHS5ZREREJI/VA6Fbk6UBI1m6U6dOfPHFFwAkJSWRlZVF1apVadeuHcePHycjI4Ps7GwOHjxIgwYNGDhwIJ999hnx8fGsX7+eevXqGROiq1WrxpdffgnAgQMHjMRqERERKT25Jvu/Sovdk6VdXV2ZPHkyPXr0oFy5csyePRuTyUSVKlUYNmwYffv2xWQy4ePjQ8eOHYutf+bMmcyaNYvs7GxcXFyYMWOGLd0VEREROyjNTVLtze7J0gDz588v9PjAwEACAwOLrK927dpGhhBAq1atCq1fRERExB6ULC0iIiIlYi7tDtiR3ZOlXV1dmTZtGtevX6dWrVrMnz8fNzc345yzZ8/i7+/P2LFjGTlyJOfOnWPSpElcunQJk8nEU089xdChQ4G8fcs2bdpkbM766quv0qFDB1u6LCLyp6VwRBH7s3uy9PDhw3nttdf461//SkREBMuWLbMISZw9ezbt2/8vFMzR0ZHXX3+dpk2bkpaWRp8+fWjbti0NGjQAYNiwYYwcOdKWboqIlAkKVJQ/irIUqGj1qrH8ZOm+ffsCecnSlStXJjk5mdatWwPQtm1bYmJijHNiY2OpVasWDRs2NMqqVatG06ZNAXBzc6N+/fqcP3/e2m6JiIjIXZZrMtn9VVqsHgjdmizdq1cvpkyZwvXr12nYsCFxcXEAfPrpp5w7dw7I20bjww8/ZOzYscXW+f333xvZRADr1q0jICCAkJAQrly5Ym13RURERAqwe7J0aGgo69evJygoiPT0dGPPsYULFzJ06NACG6vmS09PJzg4mMmTJxtzigYMGMDu3buJjIykWrVqxr5mIiIiUnrMd+FVWqyeI1RYsvTSpUt5+eWXWb58OZAXqLhnzx4AvvvuO3bt2sX8+fO5evUqDg4OuLi4MHjwYLKysggODiYgIMBIkga4//77jV/369eP559/3truioiIiBRg9UDo1mTp+vXrG8nSly5dwsPDg9zcXBYtWsTTTz8NwPr1641z33//fSpUqMDgwYMxm81MmTKF+vXrM3z4cIs2Lly4YOw4HxsbazG3SEREREpHWZosbfdk6a1btxqDHj8/P/r06VNsHYcOHSIyMpJGjRoZYYv5y+TnzZvHsWPHAKhVq5aSpUVERP4ASnNLDHuze7L00KFDjRygorz00kvGr1u1asUPP/xQ6HHz5s2zpXsiImWKcoRE7E/J0iIifxLKEZI/itLaaywhIYHQ0FByc3Pp168fo0ePLvS4Xbt2ERwcTEREBM2bNy+2TqsHQidPnuSVV14xvj516hTBwcGcP3+ef/7zn5QrV44HH3yQsLAwKleuzP79+3n77bfJysqiXLlyTJw4kTZt2gBw5MgRQkJCuHHjBh06dGDKlCmYTCbmzJlTaF0iIvci3RGSe1lOTg4zZsxgxYoVeHp60rdvX3x9fY0A5nxpaWmsXr3aIoqnOFYPhOrXr09kZKTROR8fH/z8/EhKSmL8+PE4OTkxb948lixZwsSJE6latSqLFi3C09OT48ePM3LkSPbty/tLPX36dGbOnEmLFi149tlnSUhIoEOHDrRt27bQukRE7kW6IyR/FKWx3P3w4cPUrVuXOnXqAODv709cXFyBgdCCBQt49tln+eijj+6oXqtzhG6VmJhInTp1qFWrFu3atcPJKW989cgjj5CSkgLAww8/jKenJwANGzbk5s2bZGZmcuHCBdLS0njkkUcwmUz06tXLCGQsqi4RERG5t5w/f57q1asbX3t6ehbYieLo0aOkpKTQsWPHO67XLnOEoqOj6dGjR4HyzZs3061btwLlu3bt4uGHH8bZ2bnAhVWvXr3QLTaKqktERER+X3dj1djGjRvZuHGj8XX//v3p37//nfcpN5fZs2cTFhZWonZtHghlZmYSHx/P+PHjLcoXLVqEo6MjPXv2tCj/z3/+w/z5843QxTtRVF0iIiLy+7sbOUK3G/h4enpaPBk6f/688aQJ8naoOH78OM888wwA//3vfxkzZgyLFi0qdsK0zQOhhIQEmjZtapECvWXLFvbs2cPKlSsx3bKRWkpKCmPHjmXOnDk8+OCDhV5YSkqKxYUVVZeIiIjcO5o3b05ycjKnTp3C09OT6Oho3n77beP9SpUq8cUXXxhfDxkyhEmTJt121ZjNc4Sio6Px9/c3vk5ISGDZsmUsWrQIV1dXo/zq1auMHj2a8ePH83//939GebVq1XBzc+Pbb7/FbDazdetWnnzyyWLrEhERkdJTGnuNOTk5MXXqVEaNGkX37t3p1q0bDRs2ZMGCBcbcYmvYdEfo+vXrfP755xaJzzNnziQzM9PYLqNFixbMmDGDtWvX8vPPP/PBBx/wwQcfALB8+XI8PDyYNm2asXzex8cHHx+fYusSERGRe0+HDh3o0KGDRdm4ceMKPXbNmjV3VKdNA6EKFSpY3IYC2L17d6HHvvDCC7zwwguFvte8eXO2b99eoLyoukRERKT0aIsNERERuWeVpU1XrZ4jdPLkSQIDA43Xo48+ysqVK433ly9fTuPGjbl8+TIAV65c4cUXXyQgIIC+ffty/Pjx29Zz7Ngx+vfvT0BAAM8//zxpaWnWX6mIiIjIb9g9WRrg3Llz7N+/n5o1axrHL168GG9vbz744ANOnDjBjBkzWLVqVbH1TJkyhddee42//vWvREREsGzZMl5++WWrL1ZERERspztCv3FrsjRAWFgYEydOtFjufuLECR5//HEAvLy8OHPmDBcvXiy2nuTkZFq3bg1A27ZtiYmJsUd3RURERAA7DYRuTZaOjY2lWrVqNGnSxOKYJk2aGAOZw4cPc/bs2QJbZvw2obphw4bGkrhPP/2Uc+fO2aO7IiIiYgOzyf6v0mLzQCg/Wbpr165kZGSwZMmSQpeyjR49mmvXrhEYGMiaNWvw9vbG0dGx0HryhYaGsn79eoKCgkhPT8fZ2dnW7oqIiIiNcu/Cq7TYNVn6hx9+4PTp0wQGBgJ5KdFBQUGEh4fzwAMPGPt/mM1mnnzySWMH2d/Wk8/Ly8vYiiMpKYk9e/bY2l0RERERg80DoVuTpRs3bkxiYqLxnq+vLxEREbi7u3P16lXKly+Ps7Mz4eHhtGrVCjc3t0LryXfp0iU8PDzIzc1l0aJFPP3007Z2V0RERGykydK/yk+W7ty5822PPXHiBAEBAXTp0oWEhASmTJly23q2b99Oly5d6NatG9WqVaNPnz62dFdERETEgt2TpW8VHx9v/Lply5bs2rWrRPUMHTqUoUOH2tJFERERsbM72Rvsz8Iuq8ZERERE/oysviN08uRJXnnlFePrU6dOERwczLfffktSUhIA165do1KlSkRGRrJt2zY++ugj4/gffviBTz75BG9vb4YMGcKFCxcoX7488L/NWAF27NjBwoULMZlMNGnShLffftvaLouIiIgdaK8xik6WHjZsmHHM7NmzjQnRPXv2pGfPnkDeIOjFF1/E29vbOHb+/Pk0b97coo3k5GSWLl3Khg0bqFKlCpcuXbK2uyIiImInmiz9G79NhIa8JfI7d+60CEjMV9gKscJs2rSJQYMGUaVKFQDjLpGIiIiIPdg9WTrfV199hYeHB/Xq1Stw/I4dOwoMhCZPnkxgYCAffPABZnPeNKzk5GSSkpJ4+umneeqpp0hISLBHd0VERMQGClS8RX4i9Pjx4y3Kt2/fXujdoO+++w5XV1caNWpklM2fPx9PT0/S0tIIDg4mMjKSXr16kZOTw08//cSaNWtISUlh8ODBREVFUblyZVu7LSLyp5Nxdl9pd0GkzLH5jlBhidDZ2dns3r2b7t27Fzi+sMdinp6eALi5udGjRw8OHz5slPv6+lKuXDnq1KlDvXr1SE5OtrXLIiIiYgPzXXiVFrsmS+f7/PPPqV+/PtWrV7coz83NZefOnaxfv94oy87O5urVq7i7u5OVlcWePXto06YNAJ06dSI6Opo+ffpw+fJlkpOTLbblEBG5l7jWbF+i47Mzz9ylnsi9TqvGfpWfCD1jxgyL8sLmAAEcPHiQGjVqWAxmMjMzGTVqFFlZWeTm5tKmTRueeuopANq3b8/+/fvp3r07jo6OTJo0iapVq9rSZRERERHDXUmWnj17dqHHP/bYY2zatKlAHVu2bCn0eJPJREhICCEhIbZ0U0REROyoLC2ft/nRmIiI/D6smSxd0sdpoEdqcm/RQEhE5E/CmjlCWmkmd0NZ2mvM5oHQypUrCQ8Px2Qy0ahRI8LCwrhw4QKvvvoqv/zyC02bNmXu3Lk4OzuzZcsW5s6da6wSGzx4MP369ePMmTOMHTuW3NxcsrOzGTx4MAMGDABg5MiR/Pe//yUnJ4f/+7//Y9q0aTg6OtrabREREbFSbhkaCtk0EDp//jyrV69mx44dlC9fnnHjxhEdHc3evXsZNmwY/v7+TJ06lYiICAYOHAhA9+7dmTp1qkU9DzzwABs3bsTZ2Zn09HQCAgLw9fXF09OTBQsW4ObmhtlsJjg4mE8//fSOUqlFREREbsfmHKGcnBxu3LhBdnY2N27c4IEHHuDAgQN06dIFgN69exMXF1dsHc7Ozjg7OwN5q8hyc/83DSt/r7Ls7GyysrIwmcrQmj0REZE/obKULG3TQMjT05MRI0bwxBNP0K5dO9zc3GjatCmVK1fGySnvZlP16tU5f/68cU5MTAwBAQEEBwdz7tw5o/zcuXMEBATQsWNHnn32WePxGeQ9Hvvb3/5GxYoVjQGWiIiIiK1sGghduXKFuLg44uLi2LdvHxkZGezbV/TEvCeeeIL4+HiioqL429/+xmuvvWa8V6NGDaKiooiJieGTTz7h4sWLxnsfffQRn332GZmZmRw4cMCWLouIiIiNylKytE0Doc8//5zatWvj7u5OuXLl6Ny5M19//TVXr14lOzsbgJSUFOPuTtWqVY1HYP369ePo0aMF6vT09KRhw4Z89dVXFuUuLi48+eSTt33MJiIiInKnbBoI1axZk++++46MjAzMZjOJiYk0aNCAxx57jF27dgHwySef4OvrC8CFCxeMc+Pj4/Hy8gLyBks3btwA8u4yff311zz00EOkp6cb52RnZ7Nnzx7q169vS5dFRETERmVpjpBNq8ZatGhBly5d6N27N05OTnh7e9O/f386duzIK6+8wnvvvYe3tzf9+vUDYM2aNcTHx+Po6EiVKlUICwsD4MSJE8yePRuTyYTZbGbEiBE0btyYixcvMmbMGDIzMzGbzTz22GM8/fTTtl+1iMifkAIV5Y9Ce43dIjg4mODgYIuyOnXqEBERUeDY8ePHM378+ALlbdu2JSoqqkD5/fffz+bNm23toohImaBARRH7U7K0iIiIlEhZClS0OUdo5cqV+Pv706NHD1599VVu3rzJ5MmT6dmzp7FMPj09HYANGzYQEBBAYGAgAwYM4McffwQgNTWVIUOG0LJlywI72R85coSAgAD8/Px46623MJvLzocvIiIipcumgVB+svTmzZvZvn07OTk5REdHM3nyZLZt20ZUVBQ1atRg3bp1AAQEBBAVFUVkZCSjRo0y5gi5uLgwbtw4Jk2aVKCN6dOnM3PmTGJiYkhOTiYhIcGWLouIiIiNtHz+Fr9Nlq5WrZqRBm02m43VYPC/lGiAjIwMIyW6QoUKtGrVChcXF4u6L1y4QFpaGo888ggmk4levXpp+byIiEgp06qxX92aLO3i4kLbtm1p164dACEhIezduxcvLy9ef/1145x169axYsUKsrKyWLVqVbH1nz9/nurVqxtf/zalWkRERMQWdk+WjoyMBCAsLIx9+/bh5eXFjh07jHMGDRpEbGwsEyZMYNGiRbb1XkRERH53uZjt/iotdk+W/uabb4z3HR0d8ff3JyYmpsC5/v7+xMbGFlu/p6cnKSkpxte3plSLiIiI2MruydJeXl789NNPQN4cofj4eCMNOjk52Th3z5491K1bt9j68+cbffvtt5jNZrZu3cqTTz5pS5dFRETERmVpsvRdSZZ+5plnSE9Px2w207hxY958800A1q5dS2JiIk5OTlSuXJk5c+YYdfn6+pKWlkZWVhaxsbEsX76cBg0aMG3aNEJCQrhx4wY+Pj74+PjYdsUiIn9SCkeUP4rSnNxsb3clWfrjjz8u9Ng33nijyHri4+MLLW/evDnbt2+3voMiImWENcnSIlI8JUuLiPxJaK8x+aMoS8nSNg2EVq5cSXh4OCaTiUaNGhEWFoazszPvvfcen376KQ4ODgwYMIBnnnkGs9lMaGgoe/fupXz58syePZumTZsCMHfuXPbu3Utubi5t27ZlypQppKenM2jQIKOtlJQUevbsyZQpU2y7YhGRe4gep4kUz+qBUH6q9I4dOyhfvjzjxo0jOjoas9nMuXPn2LlzJw4ODly6dAmAhIQEkpOTiYmJ4bvvvmP69OmEh4fz9ddf8/XXX7Nt2zYABg4cyJdffsljjz1mLMUHCAoKonPnzjZeroiIiNiq7NwPsvGOUH6qtJOTk5Eq/d577/H222/j4JC3IM3DwwOAuLg4evXqhclk4pFHHuHq1atcuHABk8lEZmYmWVlZmM1msrKyuP/++y3aSUpK4tKlS7Rq1cqW7oqI/KlpjpCI/Vm9fP7WVOl27drh5uZGu3btOHXqFDt27CAoKIhRo0YZS+aLSolu2bIljz32GO3ataNdu3a0b98eLy8vi7aio6Pp3r27sSWHiIiIlJ6ytMWG1QOholKlMzMzcXFxYcuWLTz11FNMnjy52Hp++uknTpw4wd69e0lISODAgQN89dVXFsfs2LEDf39/a7sqIiIidmS+C/+VFqsHQkWlSnt6euLn5weAn58fP/zwA1B0SvTu3btp0aIFFStWpGLFirRv394infrYsWPk5OTQrFkza7sqIiIiUiirB0JFpUp36tSJL774AoAvv/ySevXqAXmBiVu3bsVsNvPtt99SqVIlqlWrRs2aNTl48CDZ2dlkZWVx8OBBi0dj27dv190gERGRP5Cy9GjM6snSRaVK37hxgwkTJrBq1SoqVKhAaGgoAB06dGDv3r34+fnh6urKrFmzAOjSpQsHDhwgICAAk8lE+/bt8fX1NdrZuXMnS5cutfEyRURERAqyadVYYanSzs7OhQ5cTCYT06ZNK1Du6OjIjBkzimwjLi7Oli6KiIiInSlQUURERO5ZZWcYZIeBUGHp0l9//TVz584lNzeXChUqMHv2bOrWrcvZs2d57bXXuHbtGjk5OUyYMIEOHToAeZOip02bRlpaGg4ODkRERODi4mK08/zzz3P69GntOyYiIiJ2Y9NAqKh06SVLlvCPf/wDLy8v1q1bx6JFi5g9ezaLFi2iW7duDBw4kB9//JHRo0cTHx9PdnY2EydOZN68eTRp0oTU1FScnP7XtZiYGCpWrGjzxYqIiIjtytKjMatXjeXLT5fOzs420qUB0tLSjP/nl5lMJqP82rVrRvn+/ftp3LgxTZo0AaBq1ao4OjoCkJ6ezooVKxgzZoytXRURERGxYNMdoVvTpV1cXGjbti3t2rUjNDSU0aNH4+LigpubG5s2bQJg7NixjBw5krVr15KRkcGKFSuAvC00TCYTI0eO5PLly3Tv3p1nn30WgAULFjBixAjKly9v46WKiIiIPZTmcnd7s+mOUFHp0itXrmTp0qUkJCQQFBREWFgYkLdVRu/evUlISGDp0qVMmjSJ3NxccnJyOHToEPPmzWP9+vXExsaSmJjI999/z88//2wENIqIiEjpU7L0rwpLl/766685duwYLVq0AKB79+5GUnRERATdunUDoGXLlty8eZPU1FSqV69O69atcXd3x9XVFR8fH44ePco333zDkSNH8PX1ZeDAgSQnJzNkyBAbL1lEREQkj00DocLSpRs0aMC1a9dISkoC8ub/5CdF16hRg8TERABOnDjBzZs3cXd3p127dhw/fpyMjAyys7M5ePAgDRo0YODAgXz22WfEx8ezfv166tWrx5o1a2y8ZBEREbGFkqV/VVS6dPXq1QkODsZkMlGlShUjRfr111/njTfeYOXKlZhMJmbPnm0cM2zYMPr27YvJZMLHx4eOHTva4/pEREREimRzjlBh6dJ+fn6Fzutp0KABH3/8caH1BAYGEhgYWGQ7tWvXVoaQiIjIH0BpzumxNyVLi4j8SWSc3Vfic1xrti/xOdmZZ0p8jsiflU0DoVWrVhEeHo7ZbKZfv34MGzaMnTt3snDhQk6cOEF4eDjNmzc3ji9penRxdYmI3GtKOqjJzjxj1eBJ5HbK0vJ5qwdCx48fJzw8nPDwcMqVK8eoUaN44oknaNSoEe+//36BDVatSY8uqi4REREpPbnmsvNozOpVYydOnOAvf/kLrq6uODk50bp1a2JiYvDy8qJ+/foFjrcmPbqoukRERETsweqBUKNGjTh06BCpqalkZGSQkJBASkpKkcffmh7du3dvPvzwQ+M9pUeLiIj8eZjvwqu0WP1ozMvLi1GjRjFy5EhcXV1p0qQJDg5Fj6vy06MjIiJwdXVl2LBhNGvWjPvuu4+ff/6ZyZMnc/r0aWu7IyIiIlJiNk2W7tevH/369QPgnXfewdPTs8hjb02PBoz06AoVKhjp0dnZ2Vy+fJkhQ4YoOFFEROQPSrvP/+rSpUsAnD17lpiYGAICAoo8VunRIiIiZUNZ2mvMpjtCL730Er/88gtOTk5MmzaNypUrs3v3bmbOnMnly5d57rnn8Pb25qOPPrIqPbqoukRERETswaaB0Pr16wuUFZUqDSVPjy6uLhERESkdZSlHyKZHYyIiIiJ/ZjYNhFatWkWPHj3w9/dn5cqVFu8tX76cxo0bc/nyZYvyw4cP8/DDD/Ppp58aZSNHjqRVq1Y899xzFscmJibSu3dvAgMDGTBgAD/99JMt3RURERE7yMVs91dpsXogdGuydGRkJHv27DEGKufOnWP//v3UrFnT4pycnBzmz59P27ZtLcpHjRrF3LlzC7Qxffp05s+fT2RkJD169GDRokXWdldERETspCxNlrZ7sjRAWFgYEydOxGQyWZyzZs0aunTpgoeHh0V5mzZtCmyvkS8tLc34f7Vq1aztroiIiEgBVk+WbtSoEe+99x6pqamUL1+ehIQEmjVrRmxsLNWqVTO20sh3/vx5YmNjWb16Nf/617/uqI1wJN3NAAAgAElEQVTQ0FBGjx6Ni4sLbm5ubNq0ydruioiIiJ2UpcnSdk2WzszMZMmSJSxfvrzA8aGhoUyYMKHY9OnfWrlyJUuXLqVFixYsW7aMsLAwQkNDre2yiMifmnaSF7E/uyZLe3h4EBsbayyRT0lJISgoiPDwcI4cOcKrr74KQGpqKnv37sXJyYlOnToVWvfly5c5duwYLVq0AKB79+6MGjXKlu6KiPypudZsX6LjszPP3KWeyL3OXEq7zyckJBAaGkpubi79+vVj9OjRFu+vWLGC8PBwHB0dcXd3Z9asWdSqVavYOm0aCF26dAkPDw8jWXrTpk0MHTrUeN/X15eIiAjc3d2Jj483yl9//XU6duxY5CAIoHLlyly7do2kpCQeeugh9u/fj5eXly3dFRERkT+pnJwcZsyYwYoVK/D09KRv3774+vrSoEED4xhvb282b96Mq6sr69evZ968ebz33nvF1mv3ZGlrDBw4kJMnT3L9+nV8fHwIDQ2lffv2vPXWWwQHB2MymahSpQqzZs2ypbsiIiJiB6Wx3P3w4cPUrVuXOnXqAODv709cXJzFQOjxxx83fv3II4+wbdu229Zr92TpW916F+hWs2fPvqN6lCwtIiLyx1Mak6XPnz9P9erVja89PT05fPhwkcdHRETg4+Nz23ptGgiJiMjvx5rJ0iWdVwSaWySlY+PGjWzcuNH4un///vTv39+quiIjIzly5Ahr16697bE2DYRWrVpFeHg4ZrOZfv36MWzYMF5++WWSkpIAuHbtGpUqVSIyMpLU1FSCg4M5cuQIvXv3ZurUqUY9O3bsYNGiReTm5tKxY0cmTpwIwJYtW5g7dy6enp4ADB482JicLSJyr7FmsrRWmsndcDcCEG838PH09CQlJcX4+vz588b44Faff/45ixcvZu3atTg7O9+2XasHQrcmS5crV45Ro0bxxBNPWExKmj17Nm5ubgC4uLgwbtw4/vOf//Cf//zHOCY1NZW5c+eyZcsW3N3dee2110hMTKRNmzZA3mqxWwdNIiIicu9p3rw5ycnJnDp1Ck9PT6Kjo3n77bctjvn3v//N1KlTWbZsWYHw5qLclWRpyFtat3PnTnr06AFAhQoVaNWqFS4uLhb1nDp1irp16+Lu7g7kpUzv2rXL2m6JiIjIXVYae405OTkxdepURo0aRffu3enWrRsNGzZkwYIFxMXFATB37lyuX7/OuHHjCAwM5Pnnn799vdZ+CEUlS+f76quv8PDwoF69esXWU7duXZKSkjh9+jTVq1cnLi6OrKws4/2YmBgOHjzIQw89REhICDVq1LC2yyIiImIHpZUj1KFDBzp06GBRNm7cOOPXv90A/k7YNVn61tTo7du3G3eDilOlShWmT5/OK6+8goODAy1btuTnn38G4IknnqBHjx44Ozvz8ccf89prr7F69WpruywiIiJiwa7J0vmTlrKzs9m9ezdbtmy5o3p8fX3x9fUF8maN5w+oqlatatHWvHnzbOmuiMifmlaNyR+F9hr7VWHJ0pA3Y7t+/foW6/3vpJ4rV66wfv16Y8L1hQsXjB3n4+PjlSwtIvc0rRoTsb+7kiy9Y8cO/P39Cxzv6+tLWloaWVlZxMbGsnz5cho0aEBoaCjHjh0D4MUXX+Shhx4CYM2aNcTHx+Po6EiVKlUICwuzpbsiIiJiB3dj+XxpuSvJ0r9Njs5XVNL0O++8U2j5+PHjGT9+vHWdExERkbuiNLbYuFusXj4vIiIi8mdn92TpY8eOMW3aNK5fv06tWrWYP38+bm5uZGZmMm3aNI4cOYLJZGLKlCk89thjpKWlMWjQIKPOlJQUevbsyZQpU1ixYgXh4eE4Ojri7u7OrFmzqFWrls0XLSIiItYrreXzd4PVd4RuTZaOjIxkz549/PTTT0yZMoXx48cTFRVFp06dWLZsGQDh4eEAREVFsWLFCubMmUNubi5ubm5ERkYar1q1atG5c2cAvL292bx5M1FRUXTp0kWrxkRERMSu7J4snZycTOvWrQFo27atkTb9448/8thjjwHg4eFBpUqVOHLkiEWdSUlJXLp0iVatWgHw+OOP4+rqCsAjjzxisceIiIiIlI7SSJa+W6weCDVq1IhDhw6RmppKRkYGCQkJpKSk0LBhQyPq+tNPP+XcuXMANGnShPj4eLKzszl16hRHjx413ssXHR1N9+7dMZlMBdqLiIjAx8fH2u6KiIiIFGD3ZOnQ0FBCQ0P5xz/+ga+vr7Hza58+fThx4gR9+vShZs2atGzZEkdHR4s6d+zYwdy5cwu0FRkZyZEjR1i7dq213RURERE70fL5XxWWLO3l5cXy5cuBvEdde/bsyWvIyYnJkycb5z799NMW+5AdO3aMnJwci/3KIC+ccfHixaxdu9YYVImIiEjpydVk6TyXLl0CMJKlAwICjLLc3FwWLVrE008/DUBGRgbXr18HYP/+/Tg6OtKgQQOjru3btxcIYfz3v//N1KlTWbRoER4eHrZ0VURERKQAuydLr1q1ygha9PPzo0+fPkDeoGnkyJE4ODjg6elZ4BHYzp07Wbp0qUXZ3LlzuX79urGzbI0aNVi8eLEtXRYREREblZ37QXchWXro0KEMHTq0QHnt2rXZtWtXkXXlT7C+1cqVK23pnoiIiEixbBoIiYiIyL3nntpiIyQkhDZt2tCjRw+j7JdffmH48OF07tyZ4cOHc+XKFQC2bdtGQEAAAQEBPP3008ZGqidPniQwMNB4PfroowXu9ixfvpzGjRtz+fJlAK5cucKLL75IQEAAffv25fjx4/a6ZhEREbHBPZUjFBQUZKRD51u6dClt2rQhJiaGNm3aGHN7ateuzdq1a4mKimLMmDH8/e9/B6B+/fpGcvSWLVtwdXXFz8/PqO/cuXPs37+fmjVrGmWLFy/G29ubqKgo5syZQ2hoqF0uWERERCTfbR+NtW7dmtOnT1uUxcXFsWbNGgB69erFkCFDmDhxIo8++qhxTFFJ0ImJidSpU8diz7CwsDAmTpzICy+8YJSdOHGC0aNHA3mZRWfOnOHixYvcf//9JbxEEZGyIePsvtLugghQtvYas2qO0KVLl6hWrRoADzzwgLFk/lZFJUFHR0dbPGaLjY2lWrVqNGnSxOK4Jk2aEBMTQ6tWrTh8+DBnz54lJSVFAyERuWe51mxfouOzM8/cpZ6IlB025QgBmEymAltiHDhwgIiICCZMmGBRnpmZSXx8PF27dgXysoWWLFliLI+/1ejRo7l27RqBgYGsWbMGb2/vAknUIiIi8vsrS3OErLoj5OHhwYULF6hWrRoXLlzA3d3deO/YsWO88cYbfPjhh1StWtXivISEBJo2bWrc1fn55585ffo0gYGBAKSkpBAUFER4eDgPPPAAYWFhQN4tuCeffJI6depYdZEiImWBHo3JH8U9v8WGr68vW7duZfTo0WzdupUnn3wSyEuYfumll5g7dy4PPfRQgfOio6Mt0qMbN25MYmKiRb0RERG4u7tz9epVypcvj7OzM+Hh4bRq1Qo3NzdruisiUibo0ZiI/d12IPTqq6/y5Zdfkpqaio+PDy+99BKjR4/m5ZdfJiIigpo1a/Lee+8B8MEHH/DLL7/w5ptvAuDo6MiWLVsAuH79Op9//jkzZsy4o46dOHGC119/HYCGDRtq1ZiIiMgfxD01Wfqdd94ptHzVqlUFyvJ3ni9MhQoV+OKLL4ptKz4+3vh1y5Yti02iFhEREbGVkqVFRESkRMpSsrQGQiIiIlIi99SjsZCQEPbs2YOHhwfbt28H8rbYeOWVVzhz5gy1atXivffeo0qVKnzxxRe88MIL1K5dG8jbfX7s2LFA3kToihUr4uDgYDF3aM6cOfzzn/+kXLlyPPjgg4SFhVG5cmUgbwXatGnTSEtLw8HBgYiICFxcXO7KByEiIiL3HrtusQHQqlUrYzuN/EFQvlWrVhnbbORr27Yt27dvJyoqinr16rFkyRIAsrOzmThxIm+++SbR0dGsXr0aJyfdwBIRESltZSlH6LYDodatW1OlShWLsri4OHr16gXkbbERGxtrdQfatWtnDHBu3ZZj//79NG7c2Eicrlq1qgIVRURExK6sSpYubouNb7/9lp49ezJq1Cj+85//WJw3cuRIgoKC2LhxY6H1bt682diWIykpCZPJxMiRI+nduzcffvihNV0VEREROzPfhf9Ki83Pmm7dYqNp06bEx8dTsWJF9u7dy4svvkhMTAwAGzZswNPTk0uXLjF8+HDq169P69atjXoWLVqEo6MjPXv2BCAnJ4dDhw4RERGBq6srw4YNo1mzZrRp08bWLouIiIgAVt4Ryt9iA7DYYsPNzY2KFSsC0KFDB7Kzs7l8+TIAnp6exrl+fn4cPnzYqG/Lli3s2bOH+fPnG4Oq6tWr07p1a9zd3XF1dcXHx4ejR49aeZkiIiJiL7lms91fpcWqgVD+FhuAxRYb//3vf40ldYcPHyY3N5eqVaty/fp10tLSgLyE6f3799OwYUMgb/+xZcuWsWjRIlxdXY022rVrx/Hjx8nIyCA7O5uDBw/SoEED669URERE7OKeejRWki02du3axYYNG3B0dKR8+fK88847mEwmLl26xIsvvgjkPfLq0aOHMRdo5syZZGZmMnz4cABatGjBjBkzqFKlCsOGDaNv376YTCZ8fHzo2LHjXfoYRERE5F5k1y02Bg8ezODBgwuU16lTh23bthVaz+7du4tsOzAw0NiZXkRERP4YSvNRlr1Z9WhMREREpCy4o1VjJUmXvnbtGhMnTuTs2bPk5OQwYsQI+vTpw5kzZxg7diy5ublkZ2czePBgBgwYAMCRI0cICQnhxo0bdOjQgSlTpmAymXjvvfeIi4vDwcEBDw8PwsLCjEnXIiIiUjpKc06Pvd3RHaGSpEuvW7cOLy8vtm3bxpo1a5gzZw6ZmZk88MADbNy4kcjISDZt2sSHH37I+fPnAZg+fTozZ84kJiaG5ORkEhISABg1ahRRUVFERkbSsWNHPvjgA3teu4iIiFjhnls1VpJ0aZPJRHp6OmazmfT0dKpUqYKTkxPOzs44OzsDkJmZSW5uLpC3/D4tLY1HHnkEk8lEr169iIuLA/KW4+fLyMgwltaLiIiI2IPVgYpFpUsPGjSIMWPG0L59e9LT03n33XdxcMgbb507d47Ro0fz888/M2nSJDw9PfnXv/5F9erVjXqrV69u3CkCePfdd9m6dSuVKlVi9erV1nZXRERE7OSeezR2O7emS3/22Wd4e3uzb98+tm7dyowZM4wMoRo1ahAVFUVMTAyffPIJFy9evG3dr7zyCnv37iUgIIC1a9fao7siIiIigA0DoaLSpbds2ULnzp0xmUzUrVuX2rVrc/LkSYtzPT09adiwIV999RWenp7GRqsAKSkphU6IDggIMLbrEBERkdJzz80RKkxR6dI1atQgMTERgIsXL5KUlETt2rVJSUnhxo0bAFy5coWvv/6ahx56iGrVquHm5sa3336L2Wy2qCs5OdloLy4ujvr161vbXREREbGTeypZGkqWLv3CCy8QEhJCQEAAZrOZCRMm4O7uzv79+5k9ezYmkwmz2cyIESNo3LgxANOmTTOWz/v4+Bip02+//baxC32tWrV4880379LHICIiIveiOxoIlSRd2tPTk+XLlxcob9u2LVFRUYXW07x5cyOf6Fbvv//+nXRPREREfkdmc25pd8FulCwtIiIi96w7GgiFhITQpk0bevToYZTt3LkTf39/mjRpwr/+9S+jPDU1lSFDhtCyZUtmzJhhUc+RI0cICAjAz8+Pt956y9ip/vvvv+epp54iMDCQoKAgDh8+DIDZbOatt97Cz8+PgIAAjh49avMFi4iIiG1yMdv9VVqsTpZu1KgR77//Pq1bt7Yod3FxYdy4cUyaNKlAPUUlSM+bN48XX3yRyMhIxo0bx7x58wBISEggOTmZmJgYZs6cyfTp0625RhEREZFCWZ0s7eXlVegqrgoVKtCqVStcXFwsyotLkM5Powa4du2aEdSYn15tMpl45JFHuHr1qrFkX0REREqH2Wy2+6u0WJ0sXVLnz58vMkF68uTJjBw5kjlz5pCbm8vHH39c7Dn5AyURERH5/ZXmoyx7+0NMlt6wYQMhISHs3buXkJAQpkyZUtpdEhERkXvA7zYQKi5B+pNPPqFz584AdOvWzZgsfaep0yIiIvL7KUuPxn63gVBxCdLVqlXjyy+/BODAgQPUq1cP+F96tdls5ttvv6VSpUp6LCYiIiJ2Y3Wy9H333cfMmTO5fPkyzz33HN7e3nz00UdA3gAmLS2NrKwsYmNjWb58OQ0aNCgyQXrmzJnMmjWL7OxsXFxcjGX3HTp0YO/evfj5+eHq6sqsWbPu0scgIiIid6o09wazN5uSpf38/Aotj4+PL7S8qATpVq1asWXLlgLlJpOJadOm3UkXRURE5HdSmnuD2dvvtmpMRERsk3F2X4nPca3ZvsTnZGeeKfE5In9Wtx0IhYSEsGfPHjw8PIy7OTt37mThwoWcOHGC8PBwmjdvDsDhw4f5+9//DuRNpHrppZeMu0YrV64kPDwck8lEo0aNCAsLw8XFhddff50vv/ySSpUqATB79my8vb1ZtmyZsTdZTk4OJ06cIDExkfvuu8/+n4KIyJ9ASQc12ZlnrBo8idxOaU5utrfbDoSCgoIYPHgwr732mlGWnyr928dWDRs2ZPPmzTg5OXHhwgUCAwN54oknuHTpEqtXr2bHjh2UL1+ecePGER0dTVBQEACTJk2ia9euFnWNGjWKUaNGAXmP2lauXKlBkIiIiNjVbQdCrVu35vTp0xZlXl5ehR7r6upq/PrmzZuYTCbj65ycHG7cuIGTkxM3btwo0eqv6Ohoi33OREREpPQoULEY3333Hf7+/vTs2ZM333wTJycnPD09GTFiBE888QTt2rXDzc2Ndu3aGee8++67BAQEMGvWLDIzMy3qy8jIYN++fUbOkIiIiJQu5QgVo0WLFkRHRxMREcGSJUu4efMmV65cIS4ujri4OPbt20dGRgaRkZFA3tL8Tz/9lM2bN3PlyhWWLl1qUd8///lPHn30UT0WExEREbu7a4GKXl5eVKhQgePHj/P5559Tu3Zt3N3dKVeuHJ07d+abb74B8sIUTSYTzs7OBAUF8a9//cuinujoaPz9/e9WN0VERKSEcs1mu79Ki10HQqdOnSI7OxuAM2fOcPLkSWrVqkXNmjX57rvvyMjIwGw2k5iYaMwzyt9N3mw2ExsbS8OGDY36rl27xsGDB40EahERERF7uu1k6ZKkSh86dIgPP/wQJycnHBwcmD59Ou7u7ri7u9OlSxd69+6Nk5MT3t7e9O/fH4AJEyaQmpqK2WymSZMmvPnmm0bbu3fvpm3btlSoUOHufQIiIiJSIvfU8vmSpEr36tWLXr16FXp8cHAwwcHBBcpXr15dZNtBQUHGEnsRERERe1OytIiIiJTIPbV8PiQkhDZt2ljk+OzcuRN/f3+aNGlSYHLzsWPH6N+/P/7+/gQEBHDz5k0AMjMz+fvf/06XLl3o2rUru3btAmDDhg0EBAQQGBjIgAED+PHHHy3qO3v2LC1btjQ2dBUREZHSVZaWz9s1WTo7O5uJEycyb948mjRpQmpqKk5OeU0sXrwYd3d3du3aRW5uLr/88gsAAQEBDBgwAIC4uDjCwsIsBj2zZ8+mffuS75UjIiIicjt2TZbev38/jRs3pkmTJgBUrVrVeG/z5s3s3LkTAAcHB9zd3QFwc3MzjsnIyLBIo46NjaVWrVqaLC0iIvIHUprL3e3Nrsvnk5KSMJlMjBw5kt69e/Phhx8CcPXqVQAWLFhA7969CQ4O5uLFi8Z569ato1OnTsybN4833ngDgPT0dD788EPGjh1rzy6KiIiIGOw6EMrJyeHQoUPMmzeP9evXExsbS2JiItnZ2aSkpNCyZUs++eQTWrZsyZw5c4zzBg0aRGxsLBMmTGDRokUALFy4kKFDh1KxYkV7dlFERERsZL4L/5UWu64aq169Oq1btzYee/n4+HD06FEef/xxXF1djf3CunbtSkRERIHz/f39mT59OpC3Z9muXbuYP38+V69excHBARcXFwYPHmzPLouIiEgJ6dFYEdq1a8fx48fJyMggOzubgwcP0qBBA0wmE0888QRffPEFgEWydHJysnH+nj17qFu3LgDr168nPj6e+Ph4hg4dynPPPadBkIiIiNiVXZOlq1SpwrBhw+jbty8mkwkfHx86duwI5CVIT5o0iVmzZuHu7k5YWBgAa9euJTExEScnJypXrmzxyExERET+eJQsTeHJ0gCBgYEEBgYWKK9Vqxbr1q0rUJ4/Obo4L7300m2PERERESkpJUuLiIhIiZTm5GZ700BIRERESqQsPRqz62RpERERkbslISGBLl264Ofnx9KlSwu8n5mZycsvv4yfnx/9+vUrEAhdGA2EREREpERKY6+xnJwcZsyYwbJly4iOjmb79u0F9icNDw+ncuXK7N69m2HDhjF//vzb1quBkIiIiPzhHT58mLp161KnTh2cnZ3x9/cnLi7O4pj4+Hh69+4NQJcuXUhMTLztIEsDIRERESkR81143c758+epXr268bWnpyfnz58vcEyNGjUAcHJyolKlSqSmphZbb5mcLJ2deeZ3OUdt2ec8taW21NbdO6/c/fV/t7asPU9t2ee839Pd6OPGjRvZuHGj8XX//v3p37+/3dv5rTI5EBIREZE/l9sNfDw9PUlJSTG+Pn/+PJ6engWOOXfuHNWrVyc7O5tr165RtWrVYtvVozERERH5w2vevDnJycmcOnWKzMxMoqOj8fX1tTjG19eXTz75BIBdu3bx+OOPYzKZiq3XZC5LYQAiIiJSZu3du5dZs2aRk5NDnz59GDNmDAsWLKBZs2Y8+eST3Lx5k4kTJ/L9999TpUoV3n33XerUqVNsnRoIiYiIyD1Lj8ZERETknqWBkIiIiNyzNBASERGRe5YGQiIiUqxTp07dUZnYl9ls5ty5c6XdjTKvzA6EYmJiin0V5ejRo8W+7sRXX33F5s2bAbh8+XKx3zBycnIYP358yS7OSjk5OaxcufJ3aQtg1apVpKWlYTabmTx5Mr179+azzz4r9pzr16+Tm5sLQFJSEnFxcWRlZdn9HMjbnC8qKorFixezcOFC43U71rZXUmPHjmXPnj1GWyUxceLEOyqzh9+zrd/TxYsXmTx5MqNGjQLgxx9/JDw8/I7Pv3LlCseOHbvj48+cOcPnn38OwI0bN0hLSyv2+Hnz5t1R2a3i4+Ot+vMUHBxcoGzcuHG3Pa8k3wsh73vUnDlzStw/gEOHDnH9+nUAIiMjCQsL48yZOw/9y83Nve1nns+a7235SvL7bDKZGD169B3VK9Yrs4GK//znP4t9v3PnzoWWz549G8j7R/LIkSM0btwYgB9++IFmzZpZpF4WZuHChRw5coSkpCT69OlDVlYWEydO5OOPPy70eEdHR86ePUtmZibOzs63uyzDoUOHWLhwIWfPniU7Oxuz2YzJZCqw78pv29q+fTvDhg2743asbQtg8+bNDB06lH379nH16lXmzp3LpEmTaNeuXZHnDB48mHXr1nH16lVGjhxJs2bN2LFjB2+//bZdzwEYM2YMlSpVomnTpiX67EvSXkBAQLF1RUVFFfnewIED2bx5M2+99RZdu3YlKCiI+vXvLCX4txsR5uTkFDmQb9mypZGzkb+I1GQyGb/PX3/9td3ayjd37lxeeOEFXFxcGDVqFD/88AMhISEEBgYWerwtn2NSUhLTp0/n0qVLbN++nWPHjhEfH88LL7xQbJ2vv/46QUFBLF68GIB69erxyiuv0K9fvyLPGTJkCIsWLSI7O5ugoCA8PDx49NFHCQkJKbatTZs2sXHjRq5cuUJsbCwpKSlMmzaNVatWFXlO/j+mt0pISCh2ELpjxw5mzZpF586d6dOnD15eXsX268SJE/z4449cu3bN4gfItLQ0bt68Wey5Jf1eCHnfow4dOlRsvUWZPn0627Zt49ixY6xYsYJ+/frx2muvsXbt2iLPGT9+PG+++SYODg707duXtLQ0nnnmGWPwWxRrvreBdb/PDz/8MIcPH+Yvf/lL8R+AWK3MDoTCwsKsOm/NmjVA3k/jW7ZsMQZCx48fv6O7Bbt372br1q3Gpm+enp6kp6cXe06dOnUYMGAAvr6+VKhQwSgfPnx4kedMmTKFkJAQmjVrhoPDnd/Ye/TRR5kxYwbdu3fH1dXVKG/atKnd28r/R3Xv3r0EBgbSsGHD225+ZzabcXV1JSIiggEDBvDss88W+Y+jLedAXirpRx99dMfXY017+f+IWuNvf/sbf/vb37h27Rrbt29n+PDh1KhRg379+tGzZ0/KlStX4JwlS5awePFibt68yaOPPmr019nZmaeeeqrQdr755hur+mdNW/n279/PpEmT2L17N7Vq1WLhwoUMGjTotp/junXrAIzjihsA5fv73//OpEmTmDp1KgBNmjRhwoQJtx0Ipaam0r17d5YuXQrk7Vt0uz//165dw83NjfDwcHr16kVwcPBtB3H51xUeHm58bvXq1ePy5cuFHrt+/Xo2bNjAqVOnLOpOT083fh+KMn/+fNLS0ti+fTshISGYTCaCgoLw9/fHzc2twPFJSUns2bOHa9euWfxwWbFiRWbOnFlsW9Z8LwTw9vbm+eefp2vXrhbfD4v64TWfk5MTJpOJ2NhYBg0aRL9+/YiIiCj2nB9//BE3Nze2bduGj48P48ePJygo6LYDIWu+t0HJfp/zfffdd0RFRVGzZk2L79l38mdf7kyZHQjlu3jxIu+88w4XLlxg2bJl/Pjjj3zzzTfF/lQHed8A8gdBAI0aNeLEiRO3ba9cuXKYTCbjJ+z8W7XFefDBB3nwwQcxm8139I0CoFKlSnTo0OGOjr3V999/D8CCBUdmSKAAACAASURBVAuMMpPJxOrVq+3eVrNmzRgxYgSnT59m/PjxpKWl3fYfErPZzDfffENUVBShoaEAt72Vb805kHcn5IcffrD4fb4TJWmvVq1aJar7t1JTU9m2bRuRkZF4e3vTs2dPDh06xNatW41B+62ee+45nnvuOd5++22rHrl+9dVX/PTTT/Tp04fLly+Tnp5eZBiZLW3l5OQAsGfPHrp27UqlSpWKPT7/c/z888/ZunWrUd64cWN69+7NhAkTijw3IyOjwE/Tjo6Ot+1jhQoVSE1NNf4uf/vtt7ftZ05ODhcuXGDnzp28/PLLt20jn7Ozs8Vdyezs7CKPDQgIwMfHh3feecfic69YsSL33Xffbdtyc3OjS5cu3Lhxg9WrV7N7924++ugjhgwZwpAhQyyO7dSpE506deKbb76hZcuWd3w9YN33Qsi7G1+1alW++OILi/LbDYQqVqzIkiVL2LZtG+vWrSM3N7fYzxHyPuesrCxiY2MZPHhwoT9cFMaa721Qst/nfNb8sCYlU+YHQtbc3oa8b7BTpkyhZ8+eQN7o+07+wezWrRtTp07l6tWrbNq0ic2bN9/2p+OxY8fe4dVgPHJ47LHHmDNnDp07d7b4i1XcnR3g/9k787ga0///v1ITSfnYlzQzxjAhPiSRJYQoSouUfYkxaRKiVCKSfQYjJjOWRCQVEkJDZpgZa4zGMpMiS7KU9vV0/f44v/v+nNO591PG+J7n4+Exc+7Oda77nHt7X+/l9WZ8eNbXXGFhYbh37x6MjY2hp6eH/Px8rFmzhnNMUFAQdu7ciREjRqBz58548uQJ+vXrV+djAHnI7+jRozAyMlL6XnwrrcDAQNHz3bp1C6GhocjMzERVVRVkMhn09PQ4w05eXl7IysrCuHHjEBERgdatWwMA7Ozs4OzszDmfr68vcnNz8ezZM9roAIC+ffuyjpESygCAoUOHorS0FI0bN8bx48dx9+5dTJs2jdMIHDp0KEaPHo1GjRohJCQEeXl5aNiwIec8gNwIvXHjBvr06QMAuHnzJq/R26xZM2RnZ9MP5OTkZLRq1Yp3rqVLl8LT0xPZ2dlwd3dHfn6+0gKCiXnz5sHDwwNmZmbo2bMnnjx5gk8//ZR3rr59+yIiIgLl5eW4fPkyDh48qNI6gMLAwAAGBgb49ttvIZPJ8Pr1a8hkMpSWlqK0tBTt27dnneenn35CQkICsrOzMW7cOBw5cgQtWrRAWVkZxowZo2IIUZw7dw6dO3cWHMoEpN0LAene/M2bNyMpKQlr1qxBq1at8Pz5c3h4eHCOcXNzg7W1NUxMTNC3b188e/aM19gFpN3bAHHHmcLIyIhxgaKh7vjglaVdXFwQHx8PR0dHeiU5btw4HD9+nHNcRUUFDh06hGvXrgGQn8ATJ04UdLO+fPkynTg3aNAgDBw4kPP9eXl5+PHHH5GRkaEUd2fy0rDdqAB+zw4gzkOm7lzTp09XiX0zbVPk9OnTsLW15d2m7hgArImUQr04ZWVlSq5qLpydnbF582b4+PggPj4ex44dw6NHj1g9KTU1NYiIiOAN37CxadMmnDp1Cp06dVLyfnCF6saNG0eHMqhrxd7entcwtLe3R2JiIh48eIClS5fC1dUVp0+f5szNAIC3b9/CwMAA2traKCsrQ3FxMa+Bkp6ejsDAQDrB1MDAAGvWrOE0yp88eYLg4GCkpaXB0NAQHTp0wKZNmwQd5+rqamRlZYEQgo4dOwr2GIilpqYGcXFxSvcNV1dXzh5JBw4cwLZt29CyZUslbwTX8fL398f48eMZDeLffvsNlpaWjOOoe+a5c+dw4cIFBAQEYPLkyUhMTOT8XmLuhaGhoZzfd9myZZxzAfJr+vHjxxgwYADKysogk8kYQ34UT548UfJ4EkLw+PFjXuOVei7UhmuhATAfZz7jUHGBcubMGeTm5sLHx4d3gaJBBOQDZ8qUKSQvL484OjoSQghJS0sjkydPFjS2rKyMPHz4UNK8RUVFJD8/n/7HxcyZM0lsbCwZPXo0uXLlClm6dCnZsGED55js7GxB22rj4eFBTp48Sezt7QkhhFRVVZGxY8fW6Vzl5eUkPz+f2Nvbk7dv39K/wZMnT8ioUaM456KOE982dcdQXLt2jcTFxRFCCHnz5o2g3/DmzZvE1taWDBkyhBBCyL1798iKFSs4xzg5ORFCiNJvPW7cOM4xfH/nwsbGhlRUVIga4+LiQgj5329XUlLCe24ovn/btm0kNjZWaRsXN27cIImJieTo0aP0P6EUFhaSwsJCwe8nRP59ioqKBL+/vLyc7Nmzh3h5eZGvv/6a7N27l5SXl3OOyczMJNOmTSNjxowhhMjPje3btwuar6Kigty7d4/cv39f0LEbMWIEycvLE/TZ6mJnZ0cIISQwMJBcvHiREELoewgXL1++JCkpKeSnn34iL1++5HxvQkICSUhIIMuWLSPu7u4kKiqKREVFkUmTJpHg4GDeuQ4fPkycnZ3J8OHDCSGEZGVlkWnTpnGOYTpPqWuVi7lz59L/ZsyYQczMzMjUqVN5x0VGRgrapoiDgwOpqalRuh8IuS41COf/RGhMrHsbkLuQN2zYgKqqKpw/fx737t3D1q1beZNfY2JisG3bNjRs2FCp8oarwurt27dwdXVFVFQULCwsYGFhARcXF8555s+fT3fYpfDx8UFCQgLnOCkJoGLniomJwb59+/Dy5Us4OzvTSYRNmjTBlClTGMdcvHgRP//8M3Jzc7F69Wp6e3FxMWs+h5QxikgNBa1Zswa7d++Gp6cnAHny7fXr1znH6OnpobKyEl27dsWGDRvQunVr3pCOpaUlzpw5AxsbG97uybUxNjZGVVWVqGo4qaEMKbkZS5YswZMnT2BiYkIfKy0tLTg6OnKOk5Lzl5+fj+3bt+PGjRvQ0tKCmZkZvLy80KxZM865/Pz8oK+vT5+zSUlJWLJkCb777jvWMVITs1NTU7FixQo6V/Dp06dYuXIlZ25e27ZtBYVxFDl79iw2bdqEN2/egBAiuDJw2LBhokOZR44cwfbt29G/f38QQrB69WrMmzcP48ePZ3w/lVR96NAhHDx4EDo68seTu7s7Jk+ezPvdxCQiq1MNB6h6VnNycgSFxo4dO4bp06crbTt69KjKNkWk5lppEM4Hbwh17twZBw4cUHJvEwHRwO3btyMuLo4OD3Xt2lWQJsWePXtw4sQJNG/eXPA+Uhd869atkZqaitatW6OgoIDxvepewGISQKXONX36dEyfPh379+/nDK8p0qZNG5iamuL8+fNKYQ59fX3W0uM2bdqge/fuosYoIrWqBQDatWun9JrPmNywYQMIIVi+fDkiIyORk5ODbdu2cY6JiYnB3r17oaOjA11dXcEPLUBueDk6OsLS0lLJGOIKL3h4eODy5cvQ19dHVlYW5s+fzxvWBaTlZqSnp+PUqVOiDTwpOX+LFi2Cubk5bcCcOHECCxcu5NXU+vvvv3Hq1Cn6df/+/WFnZ8c5Rmpi9rp16xAVFYVPPvkEAJCdnY0vv/yS0xAyNjbG1KlTMXToUKVjzFVtunHjRkRERPCWzddm8eLFmD17Nh3K1NPTw44dOzjH7Nq1C0ePHqUNzvz8fLi7u7MaQhQFBQUoLi6mE79LS0tZ74eKiElEVqcajom2bdtyFtMkJSUhKSkJT58+xVdffUVvLykpQdOmTTk/W+oCRYNwPnhDyM3NDUePHkXnzp3pbU5OTioejtro6OiIXm0BoJPnxODp6YmioiL4+/sjNDQUJSUlrA9ydS9gMR4ydeeaOnUqbt68qZKwy7TqNzExgYmJCcaOHSs4D4Ma4+DgQBuTYpC60mrXrh1u3rwJLS0tVFVVISoqivfBYmRkhPLycrx8+VJwcrzUsnYAsLa25k3CZGLgwIGCjB9FWrVqBRsbGzx+/BiAPDl5xIgRnGM6d+6MV69e0QngQpHi0Xz16hW8vLzo1/PmzcPp06d55+rWrRtu3bqFXr16AZCXMZuamnKOkZqYra+vTxtBgPw+oq+vzzmmffv2aN++PaqqqgQLerZo0UKUEUTlDbGJ0HJVcjVr1kzpO+jr6/N64QDgyy+/hJOTE/r16wdCCK5duwZvb2/ecWISkdWphgOU85lqampw7949dOvWjfX9vXv3RqtWrZCfn49Zs2bR2/X19VmLcChtOakLFA3C+WANoVevXiE3Nxfl5eW4e/cu7QUqLi5GWVkZ7/jPP/8cJ06cgEwmw6NHj7B//35BF4yvry/c3d3x3//+V/BKfNiwYQDkiZ98VV3qXsDdu3dX8ZCxGR7qziUl/PHHH38IFm9UR2QPkL7SCgkJQVhYGHJzc2FlZYWBAwfSoRA2zp8/j/Xr14sKtUpJNqdwcnJCeXk5nj9/LliEUWrYpLZIXG5uLq9IXH5+PsaMGYOePXsqnX98oWcpJe0DBw7EyZMn6eT55ORkXuE7QF416e7uTldhPX/+HB07dqTPO6bza8WKFQgODkZmZiYGDx6MDh068Ko9A/Jy7Dlz5sDW1hZaWlpITk5Gjx49aAOEyeCgDGoxSfumpqZYsGABRowYoXR/YjNorl27BktLS1aBWi5D6OOPP8aECRMwfPhw+hr+4osvsHfvXgDsnisXFxcMGjQIx48fR6dOnWBlZSXIYF68eDHi4uLQpUsXHD58GEOGDOGtDpZSDQdAySDW1tbGmDFj6EpGJoyMjGBkZMQryKsItYhfsmQJNm7cqDF+6pEPtmrs6NGjSEhIQHp6utJJq6+vD2dnZ15NirKyMkRERODSpUsghGDw4MG0Ei4X48ePR58+fdClSxellSoVfmFCivJtXl4eYmNj8ezZMyUXMF/paUVFBQ4ePEjnS/Tp04e3Gk7qXLa2tqLDH6NHj2YUb2RaSfKFKrmqggghePHiBTIzM0VV+EnF2dkZ+/btw9SpU3krsioqKlBWVoZp06Zh//79Skb87NmzkZyczDufFMNr5MiRksImVBn2hAkTBFebXb16lXG7hYUF51x//vknQkND8ffff6Nz5860R9PExIR1TO/evVFWVkYb45R0AQBOQ0+d84tqw8JVsaQIXyiX6VpLS0tDUFAQSktLkZqaivv37yMmJgYhISGi55Fass4FnwAtm2f0yJEjiIqKwosXL2BiYoLbt2+jV69evFWqpaWlaNiwodJxrqys5DQSpVbD7du3TyWvh2lbbcTIaIwdOxZz587F1q1b4efnp/J3vmeYBuF8sB4hJycnODk54cyZMxg1apTo8Xp6eli4cCEWLlwoalx1dbWg/BRFpCRYzps3D3369IGlpaWgHAQKKQmgUueSEv4QI96ojlgh1cPnxIkTgo2fH3/8EXPmzGEt8+Xy+okJtUpJNq9NeHi4So7b06dPOceIDZtQSBGJs7CwwOvXr3Hnzh0AQM+ePdGiRQvecWI8mhRSQ4z79+/H+PHj8fnnnwseQ3k7FGnSpAlMTU3RtWtX1nF+fn6CwkaKSEnaF2vwMH0fRbjykUaOHClarBSQy4bExcVhwoQJ2L9/Px4+fIjNmzfzjpsxYwb27t1Lh+PKy8vh4eHBWfxAnatChT0ppCQ9A8CqVasYZTSYCAkJwYkTJ1RSEyg0hlDd8cEaQhSWlpZYu3YtrftgYWEBLy8v1hNeMZGNCT7XvZWVFQ4fPoxhw4YpPRy4FF+lJFiWlZVJamwpNQFUzFzUb1hSUiI4/KGOeKNir6yqqipUV1fzihUC4nv4UEYCX54IE2JCrVKSzWvDZHjxeebEhk0opIjEnTp1Chs3boSFhQUIIQgNDYWfnx9Gjx7N+H62HBXqIcK1j97e3hg/fjwGDx4sqkVMp06dsGzZMshkMjg7O2Ps2LG8D8r09HSkp6fT4e4LFy7giy++QExMDEaPHo05c+YwjnNzc4OJiQlcXFxgZWUl2IsqNmm/oqICcXFx+Pvvv5UKHtgMJHWE+1auXInKyko4OTnBwcFBsJGhq6tLe6grKyvRqVMnZGVl8Y6rqKhQyUniS4MQWw2nTtIzxSeffAKZTAZtbW24uLjA0dGRUU/M3Nwc5ubmMDU15Q3xaVCPD94QCgoKQufOnemE4OPHjyMgIIDVbauYyCaFpKQkAPI+TBR85fNSEiyHDh2Kixcvim59ISUBVOxcUn5DqtktRXp6Ov3/fOKNiit+Qgh++ukn3Lp1i3dOsT18qIc7FeakRP2EhD+Cg4MREREBXV1d+Pr6YtCgQUoJvEyISTavjZQct5KSEujp6eHy5ctK2/kMISm5GREREYiLi6O9QHl5eZgxYwarISS1iTIATJw4EfHx8QgNDRXVvNbV1RWurq7IzMxEQkICHBwcYGZmBldXV/Tv359xzIsXL5CQkEA/kL29vTF37lxER0fD2dmZ1RA6c+YMfv31V7rJrq2tLZycnNCxY0fW/ZOStL9kyRJ89tlnuHTpEry8vHDixAnO30JoYv/OnTsxd+5cpW0HDx5EVlYWEhIS4OzsjJ49e8LJyYk3P6tt27YoLCzEiBEjMHPmTBgaGnKqZVPo6enhzz//pBdN6enpaNSoEeeY2tVwjRo14qyGk5L0XHsfxcpojBkzBjt27EBOTg5CQ0Px6NEjZGVl0ca2BvX5YHOEKJhUpIUoSwMQnWwqFSnKt1Tew0cffURXTHHlO1AJnpRSrmIC6GeffabkJVJ3rvcBRSVxNqQqS9+5cweBgYEoKSkBIYRWN+YyKO/cuYOIiAgVo4Yrj4Yt2VyIwq7UHLd3Re0copqaGowbN65eG0lSzWsjIiJ4m9dSyGQyXLhwAQkJCXjx4gVGjx6NmzdvQk9PjzFcM3r0aJw4cYL+zMrKSjg4OCA5OVnQOQkAv//+O5YsWYKysjKYmJjA19eX0YjNy8tDWFgYfvvtNxBCMHDgQAQFBXGG2Kh9oH7/qqoqTJ48GbGxsbz7xQVXJa5MJkNKSgpWr16NJk2agBCCRYsWCQrtXL16FUVFRRg8eDCvJtYff/yBRYsWoXXr1iCE4PXr19i8eTPndVlWVoa9e/e+MyPj2bNnaNGiBaqrqxEZGYmioiJMmjRJqWKwNgsWLED37t1x/PhxJCUloaysDO7u7oKeYRqE8cF7hBo1aoTr16/D3NwcgLy/FN8qARCfbKpOmWn79u0RGRkpKsFSbN6DOl3QpeZYKIasKAwMDGBqaoqlS5cyNvOUkmOh+JvX1NQgPT2d84H/9u1bAOAtT2YjMDAQK1asoM+p69evIyAggPMhvnjxYvj7+6Nz586CwzNStXYAaTluUpPira2tGfeRyws6aNAgeHh4YMyYMQDkoTIrKyvefZTaRFls81pAnoOTmpqK/v3746uvvlIKobLlHdrb29OVUoD8PjJ27FiUlpZyemsU969ly5YIDg6GtbU17t27Bx8fH5w/f15lTPPmzfHNN99wfu/aUAsZQ0ND/PXXX2jZsiXevHkj6jOYYFpP379/HwkJCbh48SIGDBiAiIgIdO/eHbm5uXB3dxdkCPElzyvSs2dPnD59mg6jCckfCwgIQPfu3el7XJs2beDj48NrCEnpHQgoL7KEetuys7OxZcsWnDx5EoD82v7A/RfvnA/eEAoJCYG/vz8dxjA0NFQJwzDBlGzKVUWiTpmpjY0NbGxsMH78eFHJqj/99BOdHGlhYcF58SpegAUFBcjJyVHyTPB5QcTMRTF9+nS0bdsWY8eOBQCcPHkS2dnZ6N69OwIDAxkfQFJyLBR/c21tbRgZGXG6t52dnWnV75ycHBgaGgIACgsL0a5dO8aHjiLa2tq0EQTIY/l8OkbNmzcXresjVWsHkHugdu7cqWLUcBlrUpPi4+Pj6f+vrKzE6dOneQXw/P39cebMGfrB4ebmhpEjR/LOJUVQUWrz2i+++AILFixA48aNVf4WFxfHOtfgwYPpB+vKlSvRo0cPAOA0Wtzd3eHg4IAdO3agbdu29PYePXrA3d2dcYyimjoFtWhg03Fyc3NDQUEBfHx84OnpidLSUvj4+LDul1CYDOHVq1dj/PjxWLRokdLikzI26oOsrCxkZGSgsrISd+/eBcAdSpZqZIhJegbUk/rQ1dVFeXk5/RtnZ2eLUozXwM8Hbwh16tQJs2fPRnZ2NoqKimBgYICUlBTOcltAvKDi/PnzAcgfJrU9HU+ePOEce/z4cZw6dQpBQUGoqamBi4sLxowZw+kZ2rRpE+7cuUNfYFFRUbh58yZrE0+KLVu24OjRo/j444/pbXw5OFLnOn/+vFIZqpubG8aNG4clS5aweqik5FiIrYShDJ1ly5Zh5MiRdO7TxYsXOb0YVEJ33759sXz5cowZMwZaWlo4deoU78p1/vz5CAoKUlF65jKQpWrtAHIPlJ+fn4qMAxdSE/Brh2JmzJgBZ2dn3ofdqFGjRFd0ShFUnDBhgkp+GyVWx9WSJjExUaXVDaXjxHVv6N69O9q0aUMvNJ4/f86b4+Lj46NStEA1Dv7yyy8Zx1RUVCAzM5POqzp79iw6dOiA+/fv48qVKwgKClIZQxmMFhYWnOe6WJiMhxEjRqgYIVSJuZA8N7GEh4fjypUrePjwIYYMGYKff/4Zffr04ZxLHSNDaNIz8L9rNjo6GgBonaLExERej6+3tzdmz56NnJwc+Pr6Ii0trV7kDv4v88EbQp6enjA0NES3bt0YV3ZsSBVUlNIDrEmTJpgwYQImTJiAq1evwtfXF2vXrsWoUaMwb948xvjxxYsXcfz4cfoh4OTkxHkhUpw+fRrnzp0TtaKQOpeenh5OnTpF36iTk5PpkBXbxf/mzRulffvoo4/w+vVrNGrUSGWf1e1Wffv2baVV9ZAhQ7Bp0ybW99f2JCom3PPdzOLj45GZmYnq6mqlBzdftZNUmjdvTodnhCI1AZ8yEIH/hSbZSugnTpyIQ4cOqYRNhYo3ShFU3LJli8p3osTqmKB0nPLz81FQUKCk45Sbm8s51/79+xEeHi6qIzwgl2aobQj98MMPtAgkEw8ePMChQ4do793EiRMxefJkHDx4kNUDkZ+fj/DwcDrJuk+fPpg3b57o0v3aMCW5Hz9+HDNmzFDaJqTEXCpnzpzB8ePH4ejoiLVr1+L169e8hr1UI0Ns0jPlcf/111+V8sSWLFkCJycnLF68mHFcTU0NCgoKsG3bNty+fRuEEAQFBYlq4aSBnw/eEMrNzcXu3btFj2Oq8uHS9VGnB5hMJkNqaioSEhLw7NkzzJo1C/b29rh+/Tq+/PJLnDlzhnFcYWEhXZZfVFQk6Ht16dIFRUVFgjRb1J1r06ZNCAsLw8qVK6GlpYVevXph48aNKC8vR3BwMOMYMTkWVBLkzZs3kZGRQT9IkpOTBYUYW7dujR07dsDBwQGA/GHFFYbiU/3m4s6dO6zHkQ0x+RG1keKBioqKws6dO6GrqwsdHR3BxomigaijowMjIyNs2bKF8b2HDh0CID3vTEyLGKnq8uroOEVFRSE5OVmwYaFO4+CCggKUlpbShmBZWRnevn0LbW1t1oWO1L5rfGE4xVLyuigxl0LDhg3RoEED6OjooLi4GC1atEBOTg7nmIEDB6Jbt26ijQym3oF8ApKA3OC/ceMGrUJ98+ZNTgOqQYMG2LVrF+zs7DB06FDez9cgjQ/eEOrduzcePHggWthLbLKpOn25bGxs0K9fP3h4eMDMzIzePnr0aFaBtLlz56r042FbVSjy5ZdfwtHREV26dBEcbpE6l7GxMevnKubYKOLl5QUrKyv64cuVY6Fut+pvvvkG4eHhdNKiubm54OTT1NRUFS0WruRHMzMzZGRkiBLnk6qPBEjzQKkjPCgWqm0A37baiBFUvHTpEl3ttW7dOiWDZtGiRaxzCNVxunz5sooYp9iO8FKaDVPMnj0b48aNU7ouv/rqK5SWlsLS0pJxjNS+a2LCcOqWmEvF1NQUhYWFcHV1hbOzMxo3bszrxaf05ahQ/MOHD/Hw4UP07duXc1xKSgqmT5+Ohg0b0te9EGXpsLAwBAYG0jmrVMUpFwMGDMDu3bthZ2enJPPBpU2nQRwfbPk85RqWyWR4/PgxOnTooLRK4nNVz5w5E1u3bqUTaQsKCrBo0SJe7xJfXy4mvY2SkhLOCiamMQDw8uVLJWVeIc0dx4wZAzc3N5XcET7vg5i5pCgwFxcXo0mTJnRFV224LvpRo0bh8OHD9HsKCgowYcIE0R4YoSxfvhzl5eW4cuUKXF1dcebMGfTo0YPzhmZra4snT57AyMhI1HlIoaiPJMQIHTVqlKTvX1BQgMePHysZeHwPBSmVfrXLraurq+Hg4MAp4wDIcyzs7e2VrsukpCROw5dPXf7o0aOcLXDYYCoZDwwMRFZWlqiO8IDc0OWqcPL29sa2bdtUtufm5tI9uUpLS9G2bVvO47V27Vr07NlTqe/anTt34O/vz7l/EyZMUArDVVdXK4Xh+I4bE25ubqJ6b4nh6dOnKC4u5s0FVfRYVVRU4I8//kD37t1523kwHXuh8gjA/7zqtY1mpnNRSlWmBnF8sB4hdcrFAXksnbrZAkDTpk0FlZnyrUCSk5NVjBq+Mm6mMYC83BmQG3vUap6vJLVRo0aYNm0a53uYEDOXFAVmX19f7Ny5k67oouBqukohtlu1uurhaWlpOHHiBOzt7fH1119j5syZrEJ5FLt27eL8Ox9aWloYMWIEwsPDBRlCUjxQUns8ian027lzJyIiIlBRUUF7Pwkh0NXVFdTwNjY2Vsnoadq0KY4cOcJpCPElZEdFRUkyhJjWkFI6wgPgLfNmKriQcrxiY2Oxb98+OnempqYGenp6iImJ4QyDSgnD8cGXMiCFs2fPKvVR5DOEal/rOTk5nAuaugr7sXkNmc7FU6dOKfWHNDc3Z60k1CCND9YQUqcPFSCPzSpWezx79kySnkttpDjgmMYEBATgwYMHKro0fIYQFf6xtrYW3MJC7Fy1FZiFQClx85WuMyG2W7W66uFUKbCenh5yc3PR4vZMUwAAIABJREFUrFkzvHr1inOMlPNRrD6SIrdu3YKjo6MoD5TUHk9iKv3mzp2LuXPn4ptvvuFNtmeipqaGNo4BuWEuxuBgQqpTnOl+IFQbpi7mknK8pIY/pYTh+KiL+6kiISEhyM7OprWpYmJi8Ouvv2LFihWCP6Nt27Z4+PAh69/rO+zHdC76+/ujSZMmdJg2KSkJ/v7+rLlxGsTzwRpC6rJgwQJMmjQJffv2pRPcVq1apfbnSrn4mcbcvn1bkjua0tZQbEHBVz4vda6srCzs2bNHRcuGz8OQm5urosDM5e4XuzJWJwkZkFdXFRYWYvbs2XR59fjx49X6TCbE6iMpIsUDJbXHk5hKPwpfX19JYbhBgwZhwYIF9Io4JiYGgwcP5t1HLurygZyXl4cff/wRGRkZSt+L75yXgtTjdf/+fZXri28B5erqiiFDhuCPP/4AACxcuBBt2rQBAN6w2rvi999/x+nTp+nj6eTkRBtFbCiG72tqanDv3j1069aN9f1GRkYwMjLC3r170ahRIzRo0ABZWVnIzMxEly5d1P4OTOeilP6QGsShMYRYsLKyQkJCAm7fvg1AHvuvi5LFuvII9erVS3ToA5CW2Cp1Lh8fH7i7u8PV1VWwls3GjRtx+vRpdOrUSalqhusBKXZl7OPjg61bt7KWGPPl7Xh4eODQoUO4fv06evXqBXNzc0ycOJHnm4lHHa0QpnArXwhWao8nKWrKUsNwS5YsQUxMDF19NmDAALUbUkr1CDF5+RYvXgxbW1ukpqZi5cqVOHr0aL3dN6QcL6meZGofmjdvDplMhuzsbGRnZ/MarnyfV5d88skneP78OX1ccnJyOFtXAMrhe21tbYwZM4au6OJiypQpiI6ORmFhITw8PGBqaopTp06JVvquDdNvIqU/pAZxfLDJ0nWBWM+EECIiInhzVISMuXr1Kjw9PdGyZUtRybdsJZ5cLn2pczk7O3PqJzExatQonDhxQlTegYuLC+Lj4zFu3DgcOXIEurq6GDNmDK0WW5uXL1+idevWknuN+fj4QF9fny67T0pKQlFRUZ27ql+8eIHQ0FA6b8Pc3BxBQUFKysNsWFtbq6hmt2zZEi1btkRoaCjvjVRMjydALg9A7aeZmRld6QfI80tq50/Y29vTxuvx48dp41VICXJds2rVKixfvlxlOyVrUfsewJX4TJ3zir3UqPOTC6aKI8Vtly5d4mxWKvR42dnZSfLuUguUzz//XMmAYsunk8lkmDFjBufC66+//qoTLwrFlClTcOfOHboVyp07d2BqakoL06qbN6oIlSy9f/9+lJeXY86cOYJ7WHLBdC7a2tqq9Ifs2LEjXSVbn/35/q+g8QixwHbhsxlCQsX9mIygrKwshISE4M2bN0hKSsL9+/dx/vx5WreIaUxQUBA2bNggSjkYgJKoZEVFBVJTU3mbykqda9iwYYiOjsbIkSOVbs5cFWDGxsaoqqoSZQiJXRlT+UNS88jelas6ICAAY8eOpQ2sxMREBAQEMFZp1WbAgAEYNWoUHTa6dOkSzp49C2dnZ6xcuRJHjhxhHCeTyfD69Wt06NABgLy3lxCvUI8ePZSMH0VmzJihUmEjNaxz48YNhIeH4/nz56iurhaUTF9YWIhjx46pGDTUNclkBAHy665hw4aiznvq4dS6dWukpqaidevWvO1GAODYsWMqhpCi+CBfx3ah4V6p3t2UlBQkJycLvi61tbXRoEEDWs2fibo0goD/qfuLQWrrC0IIXTQRFhYGALxd5AG5cevi4gJ9fX0EBQXh3r17tE4dwHwuqltooYEfjSHEgtgLXx1xv+DgYPj5+dEXgYmJCRYvXswp4ChFORhQTRT28PCAh4cH5xipc1EPP0XJAb6Hlp6eHhwdHVWEALlUordv3w5AnqTbr18/emXMx9mzZ7Fp0ya8efMGhBDBAoLvylWdl5en1OLB2dkZ+/btEzS2tmr2oEGDsH79eqxatQqVlZWMY6SqIvNRV2EdQG6UBwQEwNTUVLBx8uWXX+K///2vaEP+xYsXor+7p6cnioqK4O/vj9DQUJSUlHDqAb1r8UFHR0e4ubmJ9u5KWaA0btwY9vb2GDBggNICjE/xXSqmpqYqeTtWVlacFXnUfYJqeUH9Dnyh7qCgIOzcuRMjRoxA586d8eTJE/Tr1493H+Pj4zF9+nT88ssvKCwsxIYNG+Dn58dp6Kpb+KOBH40hxILYC18dcb+ysjKlztYAeFVlu3btCl9fXwwbNkywcjDb3C9evKiXufgqwJgE6aytrUU3J1VETCL0xo0bERERIbjRLbV6rK6uhru7u5Krms+rJoX//Oc/OH78ON20NikpSbCIWqtWrfDDDz8odXdv2bIlZDIZqzEgVhVZKEyeUqnGq4GBgegWIBUVFbzihExYWVnxhqRqQ0kIGBgYCMrHe9fig1K9u1IWKFQz6XeFlLyd2i0vvvjiC86WFxR9+/ZVig4YGxsr/RahoaGM6vnUouDixYsYN24cOnfurOkk/x6gMYRYkHLhA/J8iOLiYvqBVVpayusab9asGbKzs+kHRnJyMq84YkVFBXR1dXH58mWl7Xw3HkVXcE1NDfLy8pSUZutyLj42bdqkYgjxldyzCctJoUWLFoKNIKBucwyEsGbNGoSGhmLt2rXQ0tJC7969VfqdsbFp0yZs374dXl5e0NLSgpmZGb755hvIZDLW9hdiVZGlwCSYSYVISktLeRce/fr1w/r162FjYyNY/mHcuHGIjY1VETnkMyp79eqFr7/+GjU1NYJbjuTl5SE2NlalUpIt8Z2qQqovYcHaSPXuSlmgODk5oby8vN4WCrUhhEBPTw9xcXGYOHEi5syZQ+fxcY0R0/JCKGzniKmpKWbNmoWnT5/C19cXxcXFogxSDfWDxhBiQapnQqy4HwCsWLECwcHByMzMxODBg9GhQwfO5p8Af0URmxq14sNcR0cHLVq0oL1XdT0XH1JWQkzCcmKh9HlMTU2xYMECjBgxQpCn6127qL/77jusX7+eDpG8ffsW69evF1RN1rx5cwQHB6O0tFSl2XDtShoq58jY2BhTp04VrYrMh+JxpgQzmY49X9gUAF3FmZ6erjSOq9rso48+woYNG5TOfSFzrV27FjExMfjiiy8El9jPmzcPffr0gaWlJa9XF1C/Ca1YpHp3pQhOnj9/HuvXr0dVVRXOnz+Pe/fuYevWrfW2oGDK2+G7x0hpeaEOYWFhuHfvHoyNjaGnp4f8/Px6nU+DMDSGEAtSLnxAXiFiZWVF37AXL14sqPVFZGQkSktLUVNTgyZNmqj9wGdTozYyMqITYmUyGV6+fAkAgvIzxM7FR11pKolFUZ9HT0+vzj1ddcWDBw+U8kT+85//4N69e4LG3rx5E8uWLUNpaSlSU1Nx//59xMTEICQkROW9JSUlAMSrIrO1Q1HcXwBKDT2lCGYqIkX+Yc+ePTh79qzoMvZ27dqhS5cuos65srIy3o7niqjbhFYsYr276khNhIeHIy4ujhYC7Nq1K54+fSpxz/mRkrdjamqKxMRE1pYXdc2NGzcAyK9tDe8PGkOIhUePHuHbb79VEUYT0t9FV1cXrVu3RkVFBR49eoRHjx5xlt3Pnz8fR48eVVq5+/j4iC49V4RtJVQfCbH/thg35VHx9/dHUFCQUt8qoaGnd0FNTY1S6fnbt2+Vqp64WLt2LXbv3g1PT08A8gR8tga+UtWQFb07tUv127VrRxs9iiGoP//8k/MzuUJcFGIb3n7yySdKzSqFQnnIrKysBHvIhg4diosXL4rOY8rOzkbbtm2hq6uLK1eu4MGDB3B0dFRq81MXiNWmopqpSvHi6OjoqBgWda0mrYiUvJ3Xr1/j22+/xcuXL7Fr1y5kZGQgLS2t3rSpFAtHxPQ201C/aAwhFgICAjB//nysWbMGUVFRSEhIEBQ7FiMU9/DhQ2RkZKCoqEipnUJxcbHafXjYbjj1kRAr9eYmJdRUl0bXgwcPVPrJCfW4vAtmzZoFNzc3uuN3cnKyKA2qdu3aKb3my0UQ22iYMnSWLVuGkSNH0g//ixcvsi4YuAxNvhAXwN7wlgsq369fv36i8v06dOiADh06CPKQUaEtQgh27twJXV1dwXlFgDz3LT4+Ho8fP8by5cthbW0NX19f/Pjjj5zjxCJWm4qSmjh48KCKp2vjxo2c3q/PP/8cJ06cgEwmw6NHj7B//37eXoz1CdMxWLp0KZydnWlD79NPP8XChQvVNoTY+jmK7W2m4d2gMYRYqKiooHvoGBkZwdvbG87OzvDx8eEcJ0blOCsrC6mpqSgqKlIK1+jr6yM0NFSt/WczGOojIbb2XIpGHROUG55JPC89PV2lFP3ChQt0NY6QhqNCUcfj8i5wdHSEqakpfv/9dwDy30uo/ku7du1w8+ZNaGlpoaqqClFRUbyJ4Xl5eZIaDdcu1R8yZAhrjpuU0JYiUhrejhgxAiNGjBA9F+VlokKHXMrc6oa2GjRoAB0dHZw7dw5TpkzB1KlT4ejoqNZnMiFVm+rXX39V2fbzzz9zGkLBwcGIiIiArq4uFi1ahMGDB3NKgvwT5Ofnw87ODj/88AMAuRdLSPJyVlYWdu/eTetZUVCGvLOzs6D5+XqbaXg3aAwhFnR1dVFTU4NPPvkEBw4cQJs2begbIt84oUJx1A06LS2tzldKlBehNmISYqkV3+nTp2Frayt4Lsqoe/PmDdLS0tC/f38AwJUrV9C7d2/OHJzg4GCsX7+eriRKSkrCvn37aENITCkzH+p6XN4Fn3/+uWjxO0DegDIsLAy5ubmwsrLCwIEDWYUDKbS1tSU1Gm7dujV27NhBV+icOHGCs+ktIM+l2bt3L3JychAaGopHjx4hKyuLPs5sSGl46+TkhMrKSjx69AgA0LFjR95u74Bc+djPz4+u+mzWrBnWr1+Pzp07s445d+4c+vfvTy82CgsLcfXqVV5DTEdHB0lJSTh27Bi+//57AFB6wNYVYrWpDh48iEOHDuHJkydKeUIlJSUwMzPjnEtPTw8LFy7EwoUL1d/xeqJx48bIz8+nz/Nbt24JWihS7YMmTJggqupLbG8zDe8GjSHEQmBgIMrKyrBs2TJs3boVV65cwfr163nHSRGK69atG6Kjo1XyHrji+VLUqAFxCbE///wzFi9ejB9++IHTEKo9F7Xfs2bNwsmTJ+mH4suXL3n1XL777jvMnz8fmzZtwo0bN3Ds2DHs2bOHc4xU1PG4vO80b95cdN8jqY2Gv/nmG4SHh+Prr7+GlpYWzM3NeecOCAhA9+7daU9KmzZt4OPjw2sIUQ1vPTw86Bwlvoa3V65cwdKlS2FkZETnM61fv563Xc7y5cuxdOlSJUM+ODgYMTExrGPCw8MxcuRI+rWhoSHCw8N5DSGqQu2rr76CsbExnjx5wlv6LQWx2lT29vawsrLCt99+C19fX3q7vr4+r/zAnTt3sHPnThUpgX+qJQSTl3zp0qXw9PREdnY23N3dkZ+fL6hVjo6ODiZNmiR6H6T2NtNQzxAN9caVK1dISkoKqaio4Hyft7c32bx5Mxk+fDhJSEggM2fOJKGhoZxjJk+eTG7fvk3GjRtHbxszZoza+7xq1Sr6/9etW0f69OlDunbtSnr37k169eql9F8+Ro8erfRaJpOpbGMiMzOT2NraklmzZpGysjLxX0IDWb9+PSkqKiKVlZVk2rRppF+/fuTYsWO84968eUPOnz9Pzp8/T968eaP0t7/++otzbElJieD9c3JyIoQQpfPX3t5e8HhCCKmoqCCFhYWC5nr48CH9OjMzk56fC6b94dvHsWPHCtrGREVFBXnw4AF58OABqaysFDRGLE+fPiVz584l/fr1I/379yeenp7k+fPnrO8vKioihBCSn5/P+I8LGxsbkpKSQrKzs8nTp0/pf/8U8fHxSq+rq6vJ3r17SVVVFfnrr79E/e7fffcdOXDgAMnNzRX8exBCSGRkpKBtGt4tGo8QC2ITRxW5fv06Hj9+DBcXF+Tl5SE3NxfGxsas78/OzsZ3332Hn376CU5OThg7dmy9qFELQTGh0N/fH/7+/vD09KTd9WKwtLSEh4eHkrrxgAEDGN9buzy3oKAAMpmMTlrUNBYUx+XLl+Hn54dz587ByMgI4eHhmDx5Mt1KgI3mzZuzemX8/PxUeoYB4kr1KXR1dVFeXk6HCbKzswWpuEdHR8Pe3h6GhobQ1dVFWVkZoqOjOa+XqqoqJUG/jh07CpIHMDY2xvbt2+nfLDExkfM6BuQr/rVr19L7Ex0dLagSTqrXSixital8fX2xc+dORv0nPi0mqeKNUmHyghsYGMDU1BTu7u4qeTva2tpISkrCjBkzOMOdTEhpHwTw95TT8M+gMYRYyM/Pl5Q4Gh4ejvT0dGRlZcHFxQVVVVVYsmQJpzudEjQ0NDTEX3/9hZYtW/LOJUWNWirff/89Xr9+jTt37gAA/vvf/wrSZFm+fDnOnj1Ll227ubkphQ0UedeqzR86VNJ3amoqRo8eXScJ8oQlAV9MqT6Ft7c3Zs+ejZycHPj6+iItLU1QaXdsbKyS0dO0aVMcOXKE0xAyNTVFUFCQUg6TkN5wa9aswbZt22hB1D59+vBW+AQHB2PHjh1YsGABtLS0BOVmAcD69euxe/du2mDLysqCr6+vWhIaTIjVptq5cycAafpP8+fPR1BQkIo6f33pdHXo0AH5+flKCy99fX08evQIy5Ytw8aNG1XGmJmZYdWqVbCzs1OSWOAzXsX+Hu+6p5wGcWgMIRYaNGggKXH03LlzOHbsGC3IKCTJ2s3NDQUFBfDx8YGnpydKS0t5OylLUaOWyunTp7FhwwZYWFiAEILQ0FD4+fmxJmQrIrTfkGIpfW2PmpAkdQ3KDB06FKNHj0ajRo0QEhKCvLw8OolfKlznv9hS/YEDB6Jbt264ffs2CCEICgoSZFzX1NTQJemA3ODj8+6sXLkS0dHRdMWaubm5oPyOpk2bYtmyZSguLoaWlhZn1RhF48aNOSsb2XpQSfVaiUWdSsmCggI8fvxYKY+Ry2MVHx+PzMxMVFdXK50P9WUIpaWlIT4+nn5tbW0NFxcXxMfH08ZRbSgjUDEvSIiMQ1VVFQ4dOkQb/BYWFnBzc2NNwn/XPeU0iENjCLEgNXH0o48+gpaWFn2jLi0t5R1DhX8sLCwECTZS1LUaNcC86v/+++8RFxeHFi1aAJBXnsyYMYPXEJLS3V2KR02DKosXL8bs2bNhYGAAbW1tNGrUCDt27KD/ztTwVipSSvWp6qqhQ4cCkFdXpaSk8CYVDxo0CAsWLIC7uzsAICYmhrdZq66uLiZPnowBAwZAS0tLcNXYgwcP4O/vr1Q1tm7dOrqiUQpcPaikeK3EIrVSUow+GsWdO3dw5syZOtt3PkpLS5UWr8+fP6fvv2zHm0/O4ejRo4xdBkJCQlBdXU13qU9MTKQrNZl41z3lNIjkn0pO+jcgJXF0165dJDg4mFhbW5PDhw+TCRMmkKioKMb37tmzh/MfF46OjirbhCSAZmdnq2y7ffs2/f+1EwoJUU32lMlkghJAR4wYQTIyMnjfp4iDgwOpqalRSqIVmmyqQThM5w8frq6ujNvfvHlDFi1aRCwtLUn//v2Jr68vb+Kog4ODyjbFY86GTCYjBw8eJN7e3sTb25scOnSIVFdXc475/fffydChQ8nkyZPJpEmTyLBhw8jVq1d553JzcyO//fab0ue4ubnxjuOC7XevqKgge/bsIV5eXsTLy4vs3buXt8hCKn///TfZv38/2b9/P/n7778FjRk7diwpLy+nj1tGRgbx8vLiHLN06VLBn18XpKamkiFDhpApU6aQKVOmkKFDh5ILFy6QkpISsnfvXkmfyXa8pCTSE0JIWloacXZ2Jr169SLdu3cnJiYmggpPNNQvGo8QB1ISRz08PHD58mXo6+sjKysL8+fPZ115UyGfrKws3Llzh27yeuHCBVa1XHXVqOfPn4+IiAi0adMGAHD16lWEhobSychMQmCDBg1SSXq2srLinUtsd3dAmkdNg3gIS75Pbm4unj17phQuocIfsbGxjGOysrJUyuUVO3ozwaTSLiRE06BBA0ycOJFeidfG29sb27ZtU9omNf+mtLSULp0H5J3v6+t8pLxWlpaWtNdKSPK4FKRoU4nRR6O4desWHB0dYWRkpPRd6qvwYciQITh79iwyMzMByMOL1D7PmDFD0meyXSfa2trIzs7Gxx9/DEDeDFpIscqqVauwefNm+Pj4ID4+HseOHaP1rTT8c2gMIYmwXSCAPP9BSNiBUq6dPHkyEhIS0KRJE3o7WxNTddWoV65ciXnz5iEiIgJ3797FN998Q6uqsuHv74+zZ8/SDQO5kp4VEdvdHQBsbW2xfPlyFBYWIjY2FvHx8ZgwYQLvXBrEwZTvs3HjRpw+fRqdOnVSuqnzVS6tXr1aZVHAtE0RqdVVfDCFh99l1RgfbPeN1NRUrFixAh9//DEIIXj69ClWrlwpumdZfSFFH23Xrl3vaO/+R3p6Om3I379/HwDUUuhmy4vz8/PDtGnTYGxsDEIInj9/LrhVxieffAKZTAZtbW24uLjA0dFRSaNJw7tHYwhJpPYFQvUaqg0RkBfz+vVrJUNBV1cXr1+/ZnyvumrUPXv2xLJlyzBr1iw0bNgQkZGRgpJUuZKe3dzcGGPfJSUloru7i/GoaahbUlJSkJycLNgTkZaWhrS0NOTl5Sm1aCguLub17ihWVwEQXF3FB9M1WBdVY1paWoKqxvhg60G1bt06REVF4ZNPPgEglxP48ssv3xtDaPv27QDkHrd+/fqhqKiINzfLyMgI9+/fpxOKzc3NYWJiUm/7uGTJEjx58gQmJia0Ia+lpaWWIcRmuFpaWip5nz777DNB142enh4qKyvRtWtXbNiwAa1btxbUw1JD/aIxhOoIdXoNOTo6Yvz48bSXJSUlhbdXjVg16toJkeXl5TAwMEBgYCAA9crX2UJyYjtdU3z66afQ0tLCgAEDUFZWhuLiYtpbpkEYlZWVKjdmxW1MDW+NjY1RVVUl2BCqqqpCaWkpZDKZUmVfkyZN8N1333GO5auuqkukVI3JZDJ8/fXXonujidWyodDX16eNIEB+LIRUqb0rtmzZgr59+6J3796wsLAQNGbfvn04cuQIfV9bsmQJJkyYgKlTp9bLPqanp+PUqVN12uG+dhuR3377jTaCFMnOzgbAXxG3YcMGEEKwfPlyREZGIicnh7HnooZ3i8YQkoiQqhOheHp6wsrKil45rV27Vqn/jGK5K8WSJUvw2Wef4dKlS/Dy8sKJEyeU3P+1USzZrGvYbjx8bUCYiI2NxeHDh1FQUICUlBTk5uZixYoVnP2QNKji5uamEppS3MZ086W6tNfWfWHr0m5hYQELCws4OTkxGlZcZGVlYc+ePSrtF/jKlvmovYKXyWRwcHBAcnIyYz89NrS1tdGgQQMUFRWJ0mCSomUDyL1Wc+bMga2tLbS0tJCcnIwePXrQD9z6KjkXirGxMZKSkrB69Wro6+vD3Nwc5ubmnFV+cXFxiI2NRePGjQEAc+bMgZubW70ZQp07d8arV694+9wB4G0yS50rtb2U165dg6WlpVJagiJ8xyklJQXTp09Hw4YN6dSIffv2aQQV/2E0hhALN27cQNeuXdG4cWMcP34cd+/exbRp0+gbPlviqFS6d+/OmiMxY8YMlYeaWDVqxVXcs2fP8PjxY9rjUl8d14ODg+Hn50ffTExMTLB48WJOQyg6OhpHjhyh84I+/fRT5OXl1cv+fYi8evUKubm5KC8vx927d2nDoLi4GGVlZZxjra2t6YR9Mejp6WH9+vXIyMhQ8g5yGTVU00pXV1dRTSuZHhqK22p7mbS1tdGxY0elsmqhNG7cGPb29hgwYAD9MAfYDUNAmpYNIPfWtWzZEteuXQMgL9SoqKigH7j/tCHk4uICFxcXvHr1CqdPn8aePXtw+PBhXk+4Yq5ZXSjfc0EZoD179lRaqDJ5u6Vqk1H6bvPmzVPJFxMiX6JRln4/0RhCLISEhCAxMRH379/H3r174erqCn9/fxw4cOCd7wtTnFqKGjVQPx4Xtji6lDYgurq6St6I+ujA/SFz6dIlJCQk4MWLF0qhySZNmmDRokWcY6V2aV+8eDFsbW2RmpqKlStX4ujRo7x5Z1KbVvI9SAYNGqQyprCwkH5AKqoH84WDhYqBKiJFywaQHkZ+VwQFBeHhw4do0aIFzM3N8d133/F2TXd2doarq6tSyN/FxaXe9pFSABcC5Y2Ryvz581UWpz4+PqyViBpl6fcbjSHEgo6ODrS0tJCSkoLJkyfD1dUVcXFx/8i+MIWepKhRA9I8Lvv374eDgwPrBbthwwbG7VLagPTt2xcREREoLy/H5cuXcfDgQUleiv+rODk5wcnJCWfOnMGoUaNEjZXa7+rt27dwdXVFVFQUHS7je+ANGzYM0dHRGDlypJLhy9bRXJ0HiY+PD+ff2WAS0lOEqVR/6dKlmDRpEu0tePr0KVasWIHS0lLOpF0pYeR3CaVAbWhoiKZNm6JZs2b0YoyNmTNnwsLCgq42rR3yr2uE5i4pUlFRgbi4OMG5llLlSzTK0u83GkOIBX19fezcuRMnTpzAgQMHUFNT8155J6SqUUvxuLx+/Rrjx49Ht27d4OLigsGDBysZZ2xKu1LagCxevBhxcXHo0qULDh8+jCFDhtDfVYNwzMzMEBgYiJcvX2LXrl3IyMhAWloa528pVW+HeiC2bt0aqampaN26Na3GzIbYppXqPEj4HpBsVY98MIVCpGrZSAkjv0uoqrGHDx/il19+wbRp0yCTyfDzzz+zjlmyZAk2btyoFPKnttUlEydOxKFDh1Qqd4VU7IrNtZQqX0IpS+/duxeNGjVCgwYNkJWVhczMTLWUyjXUDRpDiIXNmzcjKSkJYWFhaNWqFZ4/fw4PD48+PiRmAAAgAElEQVR/ZF8UQ09Ck/zYkOJxWbhwIRYsWECHXUJDQ2Fra4vx48fTgmJMFBQUqLQBuXDhAmdi7ZUrV+Dg4KDRDlKTgIAAODs70+GfTz/9FAsXLuQ0hKTq7Xh6eqKoqAj+/v4IDQ1FSUkJAgICOMeIbVqp2KJAsQFwp06deD0TfAgRImWCrUhAipaNlDDyu+TChQu4fv06rl+/jsLCQvTv359TMBMAMjIylF7LZDL8+eefdb5vhw4dAiCtcldsrqW68iVTpkxBdHQ0CgsL4eHhAVNTU5w6dUpFkFTDu0VjCLHQqlUrJaOiffv2aulRMPH27VvOv1NhgsjISHqbFDVqRaR6XLS0tNCqVSu0bNkS2traKCgowPz58zFgwAD4+fkxjgkODsb69evpFc/JkycRGRnJqtYNyHNAQkJC0LRpU/Tp0wd9+/ZFnz59NHF0keTn58POzo4Wy9TR0eFNSpaqt0MdTwMDA1Hl5n/99RcyMjJQWVlJb+O7xtRpAMxGXZZbS9WykRJGfpf88ssvMDc3x7Rp02hVejZ27tyJiIgIVFRU0OXnhBDo6urW6wLnyJEjKveyTZs2cco0SM21FCtfQkEIgZ6eHuLi4jBx4kTMmTOHFuzU8A/yjlt6vPe4u7sTQgjp1asX6d27N/2Pel2XDBs2jFhbW5Nhw4ap/LO2tuYcO2nSJFJUVES/LioqIpMmTRI0b1lZGXn48KHg/YyMjCROTk5k1qxZ5NSpU6SyspIQIu/7NHz4cNZx2dnZxNHRkWRkZJDDhw+TiRMnksLCQkFzvnjxguzbt48MGTKEdO3aVfC+apAzZcoUkpeXR/dKSktLI5MnT+YcI7XfVWZmJpk2bRoZM2YMIYSQe/fuke3bt3OO2bZtG5kyZQqxtLQkS5cuJQMGDCDe3t68c9nb25PXr1/Tr9+8eSOoxxMXUvquEcLcG2306NGkpqZG9GdlZ2eT6dOnk549e5JBgwYRd3d38vTpU0n79U8wYcIElW2bNm16p/swe/Zscvz4cfp1SEgIWbp0KeeY2NhY8vbtW3LlyhVibW1N+vfvTw4ePMg7l7e3N9m8eTMZPnw4SUhIIDNnziShoaG848aNG0du3rxJXF1d6X6Vml6K/zwaQ+hfio2NjdJDqqKigtjY2PCOS0lJITY2NmTYsGGEEELu3r1L5s6dyzlm69atrDdlvqaqmZmZxNbWlsyaNYuUlZXx7t+xY8dIcHAwcXNzI3PnziU//PADuXnzJu84Dcqkp6cTNzc3YmZmRtzc3IiNjQ25d+9evcw1efJkcvv2bSXDgDKK2Bg7diyRyWS0EfPq1SsyY8YM3rmkNgDmQkizVyZ++eUXlW3e3t4kNzdX8GfUbrS8Y8cOEh4eLqjx8vsE0294/fp1UlJSQgiRX9dr1qypV+OurKyMzJgxg5w4cYL4+fkJMkykQn1f6tyrrKxkbUqsyNWrV8ncuXPJzp07CSFyA7g+91ODMDShsfeEgoICPH78WMnNylWtI0WNGpAnPcbFxdGiZl27dsWzZ884x1DVaG/evFHav/bt2zM2VbW3t1d6XVBQAJlMRrutuZourlmzBh9//DHc3d3Rr18/dOjQgfc7aVDF0NAQBw4cQFZWFggh6NixI+7du8f4Xh8fH2zdulXluFHwNcmUkt/SsGFDNGjQADo6OiguLkaLFi2Qk5PDOQaQ3gCYi9pVj2y/AwX1ezCV6ovRsgFUQ93Dhw8HIQSJiYmCQt3vC0zhxXclQaKYYrB69Wp4eXnBzMwMX3/9Nd6+fctYiXj8+HGMGzeONeeSL9dSakitb9++Svd1Y2NjJV2q0NBQBAcH836OhrpFYwi9Bxw5cgRRUVF48eIFTExMcPv2bfTq1YtTkE6KGjUgv4DFKOUC8sTWdevW4eXLl2jevDmeP3+OTp064eTJk4zvV6ddx5UrV/D333/j2rVr2Lx5Mx4/foyOHTvWeaXJh46Pjw++//57dO7cGYBcEXfVqlWMRk1QUBAA6cdNSn6LqakpCgsL4erqCmdnZzRu3FhQ8qm/vz/OnDlDVwJxNQBm6/9HQX1G7aod6neIjo4GADqHQ0jXdDFaNoC0xsv/Ft6VBImzs7NKtVhqaipSU1NZKxEpcVGpwopM8iVSZRoU4apw01CP/MMeKQ1E7l4tLy8nDg4OhBB5uMnLy0utz2TLewgICCCJiYlk7NixJCsri6xatYoEBwdzfpa9vT3Jy8uj3cG//fYbCQgIELQf165dI3FxcYQQeT5HdnY25/uLiopIamoq2bhxIx3S8fPzEzSXhv9x+/Zt4uzsTF6+fElSU1OJvb09ef78OeeYDRs2CNpWG3XzW548eVJvYTtCCNm8eTM5cOAAKSoqIkVFRSQ6Opps2bKFdxxTuEdqPhEfUkPd7wtMv9XkyZNJREQEsbGxIS9fvqyTMCYbMpmMXL9+vV4+m4nq6up6+dz6Or80cCNc215DvaGrq0trjVRWVqJTp07IyspS6zMJi9pzcHAwMjIyoKuri0WLFqFJkya0R4ANHR0dNGvWDDU1NaipqUH//v2Rnp7Ouw/h4eHYtWsXXblUVVWFJUuWcI6ZOHEiLly4gC+++AJbtmzBmTNnsH79et65NCjTs2dPLFu2DLNmzcK2bdsQGRmJdu3acY759ddfVbZx6cRQGBsbIzIyEr/99htOnz6NQ4cO8fYeO3fuHIqKigDI+3O1b98eKSkpvHOdPXsWNjY26NOnD8zMzNC7d2+Vxpi1OX/+PCZPnowmTZqgSZMmmDRpkiDtLUIILQYIyFfrbJ3CJ06cCAD0/lD/hOwf8L9Q97Zt27Bt2zbaU/ZvgUlUdfPmzdDV1aUlSF68eFFvEiQNGjTg1PFhw9/fH4WFhfTrgoICXukHABg+fDiCg4Px22+/sd5rNfx70ITG3gPatm2LwsJCjBgxAjNnzoShoaHovki1YQsJvHr1CgsXLsTChQsFf5ahoSFKSkrQt29fLF68GM2bN1fqvcTGuXPncOzYMVqht02bNryuaL7wgyaGzk3t7ufl5eUwMDBAYGAgAObw18GDB3Ho0CFkZ2cr5ceUlJQIeojn5+dj+/btuHHjBrS0tGBmZgYvLy80a9aMdUx4eLhSSMvQ0BDh4eGcTTwBYOPGjYiIiGDMTWOjcePGSExMxJgxY6ClpYWkpCRB529YWBgCAwNRXFwMQC4PsGbNGsb3qqNlA/CHuv9pzp49i02bNuHNmzcg8iIbJbFCJlHAdyFBooilpSXOnDkDGxsbwZIIDx48gKGhIf26adOmrLl0ipw+fRoXLlxAdHQ0AgMDMWzYMNjZ2cHc3Fzy/gPsC1gN9YvGEHoPoFRbvb290a9fPxQVFWHw4MH1MldgYCBevHiBHj160B2k+ZR5d+zYgYYNGyIgIAAnTpxAUVERvLy8eOf66KOPoKWlRd+UqJ5L6qCJoXOjqLosFHt7e1hZWeHbb7+Fr68vvV1fX5+15YUiixYtovtPAXJjduHChUr6V7Vh8qwIaf7bokULUUYQINeSCQsLQ1hYGG2o8SmcA/I8psTERNpzJSS3ToqWDQVX4+V/GikGqGKOVlVVFaqrq9G4cWMlL1tdEhMTg71790JHRwe6urqClKVramqU8impViJ86Onpwc7ODnZ2digoKEBYWBimTp0qyIjiYtq0aWqN1yANjSH0HrB69WrY2dnBzMxMUr8cJthWFgcOHEBlZSXu3LmDq1evYu7cuSgtLcXVq1dZP0tx9czXf0kRW1tbLF++HIWFhYiNjUV8fLxGMbqesbCwgEwmw4wZMwSLGxoYGMDAwEDlYV1aWorS0lJe7+SrV6+UDON58+bh9OnTnGNMTU2xdu1aWsU3OjpakBFgamqKBQsWYMSIEUqtYriao3bo0AHff/8972fX5vXr1/j2229FtSk5e/YsGjZsSItSrly5EuXl5aLnft+QYoAqescIIfjpp59w69atut41xvmEMmvWLLi5udGCnMnJySpeVTauXr2KU6dO4ZdffoGpqSm2bNnCOyYrKwu7d+/G8+fPldobUYUx/6Zw6IeEFtH44v5xjh49ilOnTiErKwsjR46EnZ0da+msUDVqtrLR69ev48aNG7h+/TqKiopgYmICc3NzjB07VuW9QqtuuLh8+TIuXboEQF5uPHDgQN4xXDg5Oal0fdagyvTp0xEeHi6qQlAxLFZRUYGnT5+iY8eOrNWBFGvXrkXPnj1ha2sLQP4wuXPnDvz9/VnHlJaWYseOHfj111+hpaWFgQMH4quvvuINWbHlb3Ap+kptaDp79my6TUliYiKqq6vh5OTEGb4tLy+Hp6cnXFxc8Msvv8DAwECpPPrfyurVq/H69WtRBigTjo6OOHbsWF3vHo1YGRJA3grk999/BwD0798fn3/+Oe881tbW6Nq1K2xtbWFtbS0o1AoADg4OcHd3h6mpqZLSuxAFdw31h8YQeo94+/Ytzp49i5MnTyInJ0epuzGFtbU1tLS0GD0+XE0rKbp164bu3btj7ty5sLKyUrqpsbFlyxa0atWKLiNOTEzEq1evBJWLPnv2DI8fP8aAAQNQVlYGmUxGlwhLob5vpB8Knp6euHfvHgYMGKB0kxbzUP7zzz9x8OBBhIWFcb6vd+/eKCsrQ4MGDaClpQWZTAY9PT0A4A1NsCE1F2znzp0qZedTpkyhG5pS587YsWORlJTE+VkuLi6Ij49XOufGjRuH48ePq7xXcYFSUlJCa9lQGlxCQozvM1IMUMX7V01NDdLT03Ht2jVJDW6FIEWGBJAvDh8/fgwXFxfk5eWhpKQExsbGrO+XyWT4/vvvaekDMTg7O/M2Mdbw7tGExt4jsrOzkZmZSev0MCG2WWVtfv/9d9y8eRPXrl1DVFQUGjRogF69emHBggWsY86fP4/ExET69aRJk+Dg4MBrCMXGxuLw4cMoKChASkoKcnNzsWLFCuzbt0/y/mti6MKwsbERvVqvTffu3fHHH3/wvk9qgjAXUnPBkpOTVQwhqQ1NGzdujPz8fNoreuvWLVYPG6VlQ+WlEAFaNv8m+HpoMaHYnV1bWxtGRkaSQpRCiYqKQlxcHCZMmID9+/fj4cOH2Lx5M+eY8PBwpKenIysrCy4uLnRla0xMDOsYbW1tpKamSjKEhg0bhujoaIwcOVJpEfpvN5T/7WgMofeADRs2ICUlBcbGxrCzs8O8efOUKhnYkOIGNjQ0hLGxMXJycvDixQukpaUpxaqZkFp1Ex0djSNHjtB5QZ9++iny8vI4x2hi6HWDmFwuCkWV3ZqaGty9exetW7fmHUf+vxLy06dP4eXlhZycHLx69UrF+HgXMHlKpTY0Xbp0KTw9PZGdnQ13d3fk5+dj69atjO9Vd4HyvvLjjz9izpw5CA0NZQyTc3kYa2pqEBQURN/LCgoKsG7dOklGlRCkyJBIqWwFADMzM6xatQp2dna09xMAb54bFdbfvXs3ve1DMJT/7WgMofeAjz/+GDExMWjevLngMVLdwMOHD8dnn30Gc3NzTJw4EWvXruUNj0mtutHV1VX6bD6DC5ArIru7u2PChAm83dI1sPPo0SN8++23yMjIUDKUuW64ig8AbW1tDBkyBKNGjeKdKyQkBA0aNMDvv/8OLy8vNG7cGCtXrkR8fLx6X0ICTA/rFStWIDg4GJmZmRg8eDA6dOgg6Pzt3r27SpsSxbYZTFRVVeHQoUN0GbyFhQXc3Nx4x72vUJ5pKTksUkvTpSJFhkRqZSv1PRQNYy0tLd7774dqMP/b0RhC/yAPHz5Ep06d0KNHD+Tk5Kj0WuJaXUhxAwPyFRCXgcGUY8FXdcM0BpB7pyIiIlBeXo7Lly/j4MGDsLa25tw/HR0dTJo0iedbaOAjICAA8+fPx5o1axAVFYWEhARWMUAKytVP6eYIzeX6448/cPToUVojpmnTpqiqqlJj76XrqTCNa9++PSIjI1FaWoqamhpROWp//PEHnj17BplMhrt37wIApxZOSEgIqquraYHFxMREhISE8OZZva9Q1yufh5Epp0tqabpUpMiQSK1sFVqRWZsPzVD+UNAYQv8gkZGRCA0Nxbp161T+xre6kKpGzedlYcqx4INtzOLFixEXF4cuXbrg8OHDGDJkCGfpMaCJodcVFRUVsLS0BAAYGRnB29sbzs7OnHldd+7cQWBgIO0ZatKkCcLCwnibf+ro6EAmk9Gr6ry8PFHevJqaGpSWlioZKFJzwagyaEWGDx+OwYMHw87u/7V393E13v8fwF8nLUuJjTE1DF8WYm5T7oXGIbrRDSEVc69trVNhvqb5tmGbWW7Hg9yt6YZulAhZjBHVyIxoQqmZ7u/rXL8/epzr1+HcXnU653Tez8ejx8O5+Zzrc8h13udzvT/vNx9WVlYKv5afnx+ePHkCc3NzNqeIx+PJDIRu374tlk9nbW3NbqVvzSTldDVlazpXmZmZYoU95a12e3t748qVKzAyMkJ2djbWrFmj0M5WLqUVgNYXKLcWFAipUVBQEIRCIT755BMMHz5cqbGqqEYNcPsmLm3M77//jlmzZilVO4iuoTcPAwMDCIVC9OzZE0ePHlUo92Ht2rX473//y1bHTU1Nxdq1a+VW+16wYAFWrlyJf//9F99//z3OnDkjM/keAHx9ffHll19CT08Pc+bMQVlZGRYuXIjFixcDkJ4LtmXLFqxYsQJt27bF4sWL8ddffyEwMJDd0Sjpg7ZxFeB169Zh4sSJClUBvnPnDuLj4xWuUgw0XFLMyclBjx49AABPnjxRKDG7NbK3t4eFhQW7NT0kJEShrelchYSEIDExka1YHhgYiGnTpsktk9CvXz9UVVWBx+NJrJAtSUBAAFtaAWjIf/z000/lBkK6GihrvBbsa0akkNSwUBm///47k5SUJNa0kSsuTf+kjREIBIytrS3j7OzMfP3118z58+eZoqKipk6RKCAjI4MpKytj8vLymICAAGbVqlVMenq6zDFcmozW19czN2/eZLKyspijR48yR44cYbKysuTOT9RgODo6mgkODmZqamoUasgpGnf27FkmMDCQKSkpYezs7OSOEykqKmL8/PwYc3Nzuc9dvXo1k5+fr/BrMwzD/Pbbb8yECROY+fPnM+7u7sykSZOYq1evKvUa2kgTmoXa2toyVVVV7O3Kykq5jWtPnDjBTJgwgfH392cEAgEzadIkJjw8XO6xHB0dGYYR/z8j+t2Uxd7ennn8+DF7OycnRyP+7nQdrQhpAC49clRRjRpo3hUhUbPU/Px8JCYmYtOmTSgoKGBzLRq7evUqrK2tJdZOApQv3KbreDweBAKB2O679evXS1zdyczMBNCQ07VhwwZ2d2B8fLzc3y09PT1s2rQJp06dUqrycF1dHWpra5GUlIT58+ezSavyiHJMkpOTMW3aNIULRnKpAlxYWIgZM2Zg8ODBYjkckvq1iYh+hx89egQA6N27t0K1urQdl/NGc+vSpQuqq6vFUga6du0qc8z+/ftx8uRJti9eYWEh3NzcMGfOHJnjlCmt0JhAIMDChQvRvXt3MAyD3Nxcqf3rSMuhQEgDcOmRM3DgQOzevVuhatTKkJRjwXVMdHQ0bt68ifv376Njx45wd3eXejnixo0bsLa2Fqs90hgFQsr5/PPPIRAI0K9fP7n5Oq/mqIWEhLB/ViQ44RLIu7q6wsbGBubm5hg5ciSePXumUBLzxIkTMW3aNLz55pvYuHEjXr58yX7wSdO4CrBAIFC4CvDq1asVel5jtbW1CAsLa9XJsM2Z09Wc2rdvjxkzZmDMmDHg8Xi4cuUKBg8ejK+++gqA5K3+b731FoyMjNjbRkZGMpsFiyhTWqExXQ2UNR1VllYzoVCItLQ0pXOERBSpRt0Yl3YDXFsUjBo1Cj169ICbmxtGjRqF9957j9N7bOzkyZOcauTomrlz57Id0VVNVFlamUBekrq6Oujry/9uVlRUhPbt26NNmzaoqKhAeXm51LpATakCzMW6detQV1fHJlTHxMRAT09P65Nh5eV0aQJ5rXcknTcEAgHu37+PyZMns7mIH3zwAduI2tPTU+rr1dXVKVxagVa8NRutCKmZnp4egoKCOLeNUKQadWNffPEF224AAMzNzfH555/LDGq4jAEakqUfPHiAGzdu4Pvvv8fjx4/Rq1cvbN26VYl3KO7w4cMUCClgzZo1WLduHaytreX2hoqOjsbs2bPFCio2JuvDAJBfWfrBgwfo27ev2H2NV50akxewSPogad++PfT09NCpU6fXHmtKFWBJvfbat28PCwsLBAQESGzD0FqTYbOysmBsbIyYmBiMHz8evr6+cHR01KhASN55YfXq1fjxxx/F7uvRoweb2A407DAEIHdjQUJCAsaNG4e+ffti165duHv3LpYvXy615AmteGs2CoQ0AJdLC1yrUXNpN8C1RUFZWRlyc3ORm5uLZ8+eobS0tMlFEmkBUzGRkZF49OgR6urqxP7OJZ1wKysrAcg/+XMlEAhe+7be+PJUdXU1kpOT0bt3b7mvFRERgfT0dIwaNQpAQ+7PwIED8fTpU6xYsULi1nauVYA9PDzw7rvvsg2JT58+jZycHAwcOBBr166VWEumte4a45rTpUmePHny2n2NA2RJl/yk2bVrF6ZPn47U1FRcvXoV3t7e2LhxI8LDwyU+X9RzbsWKFa8F0JLmRVoWBUIagEuOEJdq1AC3dgNcWxTMnTsXw4cPx/DhwzF//ny8++67Ss1VEm07+arL7du3kZiYqNBz3dzc2Ga4ixYtava5SApevby8xG57e3vD29tb7mvV19cjPj4enTt3BtBQz8Xf3x8nTpzA/PnzJQZCTakC3Hh1x9XVFbNnz4afn5/UhOnGybBAQ9Ph1pAMyzWnS5NIOndwveQnCm4vXboEFxcXTJw4UaEE/DVr1rz2pcDHx4casaoZBUIaIC0tDUVFRa/1DZOkKdWoAW7tBri2KJBXf4ZLh3FaEVLMsGHDkJWVpXDdljZt2iAuLk4lgZAiwWtlZSWeP38u93l5eXlsEAQAnTp1Ql5eHjp27Cg1v4hrFWBDQ0PEx8eLFQQUJWZLe0/Dhg2Dq6srrl69ChMTE4wdOxZDhw7ldHxN4u7uLpYQbWpqKjeQ1AZcL/l17doVGzZswJUrV7BkyRLU1NTIrNz+8OFDZGVlobS0VOzybllZmdxzPlE9CoQ0gKS+YUOHDpW4dbkp1agbv0bjdgOKLM1yGSMPlw7jw4YNa/JxdUF6ejrs7e1hZmYmliMkKzjlegmJCzs7O/bPQqEQL1++xMqVK+WOs7S0xNKlS9ngJDExEZaWlqioqJC6fZlrFWBRj70vv/wSPB4PQ4YMwdatW1FVVSU1gBcIBDA2Nmbz5+Li4uDn54cdO3bIfW+azNbWFh999BGcnJzQp08f8Hg8hRLbNYmkL1FcL/lt374dKSkp8PLygomJCQoKCiAQCKQ+Pzs7G8nJySgtLRXLEzIyMkJQUBC3N0SajzqKFxFxM2fOZKqqqtiCXFlZWczKlSulPr++vp5JTU3ldCxJxbscHByafQzXuRw6dIgpLS1lhEIhExgYyNjb2zMpKSlNPpauefr0qcQfWebPn//az4IFC5o8F2dnZ5nze/78OVNbW6vQawmFQiYhIYHZvHkzs3nzZiYhIYERCoUyx3h7ezOnT59mCy/W1tYqVLyRi+nTpyt0n7YpLS1lfvnlF8bV1ZVxdnZmwsLCmNLSUnVPi1VXV8d89tlnMp8j6TwSGhrKjB07llm8eDEjFAqZp0+fMnPnzlXomDdu3GAiIiIYhmGYf//9l8nJyZE75tatWwq9NmlZ2hXSt1LK9g3jstOMy9KsOpZzIyMj4eHhgZSUFJSUlGDLli0QCAQYO3asSo7XWpmZmSk95n//+x+nRM6bN2+if//+aNeuHaKjo3H37l0sXLiQncOJEyckzu/evXtsvZ0RI0bA3Nxc7rF4PB6mTZumVL2rwsJC8Pl87Nu3D0BDbzRZSfs//fQTlixZgqCgIImrA5Lq0YgMGDAA6enpGDJkCAAgIyODU+d2TWNsbAwXFxe4uLjg+vXr8PX1RXBwMD766COsWLECPXv2VOv82rRpg9zcXNTU1EityyPpHLJw4UKZl/yklesICQnBnTt3kJ2dDScnJ9TW1sLPzw9hYWEy5zlgwAAcO3YMDx48EDuHBgcHy32PRHUoENIAXPqGKbvTjMvSrKqXcxkJS9Wi+y5duoTZs2ejb9++lBfUQrgmcm7cuBExMTG4d+8eDh48CGdnZ/j7++Po0aNSx4SGhiI8PJztC+Xn5wcXFxcsWLBA5rHOnj2Lbdu24d9//wXDMAptLFC2CrCoDIUyAYzoUl9dXR3c3NzY/7+5ubkK7YbTdPX19UhOTkZUVBSePXsGLy8v2NnZITU1FR9//LHCifmq1L17d8ydOxc2NjZiuxLllX9o7NVLftLKdZw7dw6nTp1iH1Oklx/Q8Hveu3dvXL58GStXrkRsbGyr+P3QdhQIaYCdO3cCaKhzMWrUKJSWlmLcuHEyxyi702zKlCmYMmUK0tLSFE7e5DJGGZKq0VpYWMDLywtPnz6Fr68vysrKmrzlnsjW1JU/fX198Hg8JCUlwd3dHc7OzoiIiJA5JiIiAidOnGA/sJYsWQJXV1e5gdDWrVuxZ88epdp5KFsF2MbGBoB4XRp5W6tltd1oDWxtbTFq1Ch4e3uL5elNmzaNXdVTN1FNIIZhmq0UhLQvYaJcIlFwXVFRodDr5eTkYMeOHTh//jwcHBwwc+ZMuLu7N8tcCXcUCGkYRfqGCYVC7N+/n1M1ai5Ls1yXc7Ozs3HgwAGxflcA2KVnSR3GN2/ejD///BPdu3eHoaEhCgsLW8X2Y03W1JU/IyMj7N27F7GxsTh69CiEQqHYv7c0jevrKFprp1OnTkoFQUBDsvfRo0cVrgIsoszWai6XIrVJTEyMWCuKxmRdKmxJqqgeLhAIWfMAABxBSURBVGm1nWEYTJw4ERs2bEBJSQlOnDiByMhIuLi4yH090WqTiYkJ7t+/j86dO+Pff/9t9nkT5VAgpIWaUo2ay9Is1+VcHx8fuLm5wcXFReFVHR8fHzg5OaF///4AGmoYKdL7h3DX1JW/77//HnFxcdi8eTPeeecd5Obmyq0J5OjoCGdnZ/bSWFJSEpycnOQey8LCAp988gmmTJkit2K2iLJVgEW0oZpyS9HX19f43JaXL1/ip59+QlZWltgcm7LNX9KKEI/HQ2JiIgICAmBkZITs7GysWbMGY8aMkft6rq6uKC4uho+PD5YvX46Kigr4+Phwnh9pHnTNQUuJcoSUzZ/JycnBJ598AkNDQzg4OGDv3r34448/mn0M0HDynDdvHgYPHgwLCwv2R5a5c+ciNjYWtra22LZtG9uckKjeuXPnUFZWhtraWnh4eMDKygrR0dFyx73zzjvw9PRkG+qamppKLGzYmKenJ4KDg9GhQwd06NABwcHBCtUwKi8vh6GhIa5cuYKLFy+yP7Ls2rULxsbGbBXgOXPmYOPGjXKP1XhrtY2NjVZWU24ufn5++Oeff3D58mVYWloiPz9f6gqRunz++efo3bs3nj59ilWrVsHMzExqI+rQ0FAADYn+skgr1zFgwAC0b98e/v7+8Pf3VygIAhq+AHTo0AGWlpY4f/48rl69Cjc3N4XGEtWhFSEtxaUaNcBtaZbrcu6kSZNw7NgxTJ06Vezbe8eOHaWOGT16NEaPHo3S0lLExcXB09MT3bp1g7OzM2bNmtWqunhrmitXrkAgEODcuXMwMzNDSEgI3N3dMXv2bInPFzV2fbUnl6zfxbKyMhgbG6OoqAhmZmZil5SKiopk/m4A3FYguFYBbg3VlJuLNuS2FBUVwdnZGYcPH4alpSUsLS2lrjJGRUXBw8MDX331lcxmraL+iq/KyMhAbGwsTE1NxWpuySsiO3nyZIwbNw58Ph9WVlY6G1hrGgqEtJQy1agbk7Q0K+qD05xjgP/vBn3gwAH2PlGHZ1kKCwsRExOD6Oho9O/fH7NmzcLNmzdx6tQpzlWCiXyivJ7k5GRMmzZN5s4qAGx3e3lNVxvz9fXF3r174ejoKDF4kva70ZQt7cpWARZ5dWu1mZlZq6imzIU25LaI5tilSxckJyejS5cuKC4ulvjcPn36wNbWFgUFBWLFPUXkBTSNz2nKSEhIwMWLF3Hs2DGsXbsWkyZNAp/PZ1dTiXrwGNqbrJWkVaMWLflqq5UrVyI7OxuzZ8+Gg4MDunTpwj7m6OhIPXlUaNu2bUhKSsKbb76J8PBwlJaWYunSpVIbSbakCxcuwMbGRuq3d1mdxysrK5GSkoJ+/frh/fffR0FBAe7fvy+3NlVoaCicnJxgZGSEdevW4c8//4Svr69O1rQKDw+Hra0t7t+/j4CAADa3RZMu61y8eBEjRoxAXl4egoKCUF5ejpUrV7Id5V/1zz//wNvbG7t3737tsZZIfi8uLsbmzZsRGxvL9sMj6kGBkJays7NDREQEXFxcEB0djYcPH+L7779HSEiIxOcfPHhQ5utJqrXBZQwAXL16FdbW1mJbsRuTldh67do1WFlZyTwuUZ2ioiK0b98ebdq0QWVlJcrKyhRqsKusZcuWYebMmZg8ebLYpQV5njx58lrRxz/++AODBw+WOS41NRWPHz+Gk5MTXr58ifLy8tde51WzZs1CTEwMUlJS8Msvv8DHxwcCgUDmpZTWRtI5QPSRwePxlKrRo6lqamrw999/A4DCOwqb4vr164iPj0dKSgosLCzA5/Px0UcfqfSYRDa6NKallK1GLaqrkZ2djdu3b7O1Ui5evCg1oZDLGAC4ceMGrK2tpSaxygqErKyscP/+fWRlZaGmpoa9X17yLeGuKYErV15eXoiPj8e3336LQYMGgc/nY9KkSezvtDQ+Pj7YvXs3unbtCqDhQyUoKEjmpQyuVYCpuCf3c4A6+Pv7Y926dTAxMQHQsOLy9ddfy8wru379Ovz9/WFmZgaGYZCXl4dvvvkGI0eOVMkcbWxs0L9/f0yfPh0CgUCs8CNRoxZs50Ga0YoVK5ji4mJmx44dzLx585hly5Yxixcvljtu3rx5Yj2CSktLmXnz5jX7GEVERUW9dt+PP/7IzJ8/n7G2tmYCAgKY0aNHM6tXr27ysYh0O3bsYBiGYQICAiT+qFJdXR1z+fJlZs2aNczQoUPlPj8jI4NxdHRkCgoKmOTkZMbOzo7Jzc2VOWbWrFmMUChkZs+ezd6nSK+xgIAAxtPTk5k6dSpTUVHBlJaWNkuPPW2kqnNAc2r87yvrvsYcHByYhw8fsrcfPXqksn/juro65scff1TJa5OmoRUhLcWlGjXQ0Im78Q4uAwMDvHjxotnHKEJS+frExERER0fD3t4ewcHBePHiBfz8/Jp8LCKdkZERDh48iL59+4LH44ld+lClqqoqXLhwAQkJCcjMzJSZ5yMyePBgrF+/Hl5eXmjbti0OHTqEt99+W+YYrlWARcU96+rqcOfOHRQWFio0x9ZIVeeA5iQUClFcXIwOHToAaLjMW19fL3NMbW2tWE20Xr16oba2ViXza9OmDZKTk1VS+JE0DQVCrYAi1ahF7O3tMWfOHLFCdpIqPDd1jCIYCZcZ2rZtCz09Pejr66OsrAydOnVCXl5ek49FpBMFBqLLH5MnTwbDMCq9/OHj44Pbt29j7NixcHd3h6Wlpcyim8uWLRO7XVVVhfbt22Pt2rUApLe4YJpQBTgyMvK1DQlDhgyR2wakNVLVOaA5eXl5wdXVlW3Ie+bMmdd+b15lYWGBdevWYdasWQAadoupsknusGHDsGnTJvD5fLHcOHnFPYlqUbK0DsrMzGT7A40cORIDBgxgH2v8jaqpY+RxcHB4LfF048aN+Oyzz3D69GkcPHgQ7dq1Q//+/TWqgm1r5e7ujr1797K1csrKyrB06VIcO3as2Y+VkpKC0aNHK9xa4/r16zIfl/VlwM7ODgEBAbh8+TKAhi7kihTAU3ZDQmsn6xygKbKysnDt2jUADfmG//nPf9jHJJ2nampqcOzYMbaw4ogRIzBv3jypHeybSlIQzePxdLYsg8ZQ53U5onns7e1bZAzDyL9+/+TJE+bPP//k9NpEeba2tkx1dTV7u7q6mrG1tVXJsSoqKpidO3cy69evZxiGYbKzs5kLFy4oNPaff/5hLly4wFy4cIF58eKF3OcLBAImIyND6Tk6OjoyDNOQYyT6e+Hz+Uq/DtEMXM5Tq1atUsFMiKahS2NEDMNhgZDLGEBy+XoPDw+2FtJ777332n1EdVry8kdgYCAGDhzIFmPs2rUrfHx8MGnSJJnj4uPjsXXrVlhaWoJhGAQFBUEgELCXQyThWgX43XffRUlJCaZMmQJPT0+YmJjA1NRUiXdJNAmX89STJ0+adQ4vXrzAd999h4KCAuzfvx9ZWVlIS0uDs7Nzsx6HKIcCISKGS4KstDHyCtI1Ll9fXV2NyspKFBYWori4mD1plZWVIT8/n8M7Icpavnw5xo8fz17+CA4OVtnlj5ycHGzfvh2nT58GABgaGir0QbVnzx5ERESgU6dOABoabS5atEhmIMS1CjDXDQlEMzXnuY2rgIAAODo6sjlt77//Pj799FMKhNSMAiGiMpGRkfDw8EBKSgpKSkqwZcsWCAQCiZV5w8LCEBoaioKCAjg6OrItF4yMjHQyOVVdBg4c2CKJmwYGBqiqqmI/aHJychTKy2AYhg2CgIa+dfICqOaoEqzMhgRCpCksLASfz8e+ffsANLQFkbVJgLQMCoSImOa8NMYoUZDOw8MDHh4eCAkJwaJFi2BsbIydO3fi7t27GDJkiNJzIppt9erVWLx4MfLy8uDr64u0tDSFEuLHjh0Lb29vzJgxA0DDpbLx48ererqkFWjJy/7StGvXDoWFhewXgPT0dLk9/Yjq0a4xHVFUVCTzcVHX78YdwLmMaSwwMBD5+fl4+vQpoqOjUV9fj4ULF8rsF2ZnZ4fY2Fikpqbihx9+gLe3N3bu3KkR/a5I8xAKhThz5gysra2RkZEBhmHw4Ycfyq0HJHL27FmxXT6inCaim5p6npLl8uXLzdpbLjMzE0FBQXjw4AH69u2LwsJC/PDDDzA3N2+2YxDlUSCkI2xsbMSK5TUmres3lzGNCYVC/Pnnn+jevTtMTExQWFiI/Px8mf/p7e3tcerUKXz77bfo168f7Ozs2PtI69GUBrovXrzAH3/8AR6Ph8GDB4tdKiO6p/F5Ki8vj22xUVJSgm7duuHChQuvjZHUcb4xeYn0TVFXV4fs7GwwDNMivc2IfBQIEZVZvXo1nJycMH78eIWvgy9duhRdu3bFlStXcPLkSbz55puYM2cOYmJiVDxb0pK2bduGt95667XCcvK+sb+6ayw1NVXurjGiG9avX4+pU6diwoQJABouyZ8/fx6bNm167bnPnj2T+Vqq6j6fkJCAcePGwdjYGLt27cLdu3exfPlyKqioZhQI6aDi4mI8fvwY1dXV7H3ymgxyGfPbb78hMjISGRkZmDZtGhwdHcXK2UtSWVmJlJQU9OvXD++//z4KCgpw//79Zl2eJuon+hb/KnmrjLNmzcLBgwdf2zVGgTIRXVaXd5860aV/zUTJ0jomPDxcYtsAWZVNuYwBgNGjR2P06NEoLS1FXFwcPD090a1bNzg7O2PWrFkSl4QNDQ3Fup136dIFXbp04f6GiUaKj4/H8ePHcfPmTfB4PIwYMQJubm5yx3HZNUZ0Q5cuXbBr1y6xdhnyzh3p6ekICgrCo0ePUFtbi/r6ehgaGuLWrVsqmaOokvqlS5fg4uKCiRMnYvv27So5FlEc7dvTMYcPH0ZERARMTU1x5MgRnDx5kr2m3pxjRAoLCxEVFYXw8HD0798fCxcuxN27d+Hl5dUcb4doKX9/fzx8+BALFizA/PnzkZWVBX9/f7njRLvGoqKiEBUVhY8//ph2jREAwLfffouXL19i1apVWL16NV6+fIlvv/1W5phNmzbhu+++Q8+ePZGRkYGvvvoK7u7uKptj165dsWHDBsTHx2PChAmoqamBUChU2fGIYmhFSMcYGBigbdu2ABr67PTp0wfZ2dnNPgYAVq5ciezsbMyePRt79uxhv53x+XyNa9hIWtaDBw8QHx/P3raysgKfz5c7zt/fX2zXmKurK+0aIwAaVgfXr1+PiooKtGvXTuFxPXv2RH19Pdq0aQMnJyfY29vD19dXJXPcvn07UlJS4OXlBRMTExQUFEAgEKjkWERxFAjpGC5tA7i2GliwYAGsrKwkPsZ1xxBpHQYMGID09HS2RlRGRobCXb+HDh0KPT096OnpYdCgQaqcJtEit27dYgOh5ORk3Lt3D2FhYdi4caPUMYaGhqipqUH//v2xZcsWdOnSRaUrNIaGhnj77bdx8+ZNvP/++9DX10fPnj1VdjyiGEqW1mHXr19n2wYo2m1Z2TH3799HVlYWampq2Pvs7e05z5m0DtOnT0d2djYbUOfm5qJXr17Q12/4biYtwTU8PBw7d+6ElZUVGIbBjRs3sGLFCsyZM6fF5k40k7OzM3bs2IHly5ez5TZmzpyJuLg4qWOePXuGzp07o7a2FocOHUJpaSnc3d3Ro0cPlcwxJCQEd+7cQXZ2NhITE5Gfnw8fHx+EhYWp5HhEMbQipGO++uor8Pl8DBs2TOG2AVzGAA3/6X///Xc8fPgQEyZMwK+//orhw4dTIESwf/9+zuNOnjyJt956C0BDDpqbmxsFQgQA0K1bN7Hb8sp2JCUlwcPDA23btsWqVasANPRI9PDwUMn8zp07h1OnTsHBwQFAQ85QeXm5So5FFEfJ0jpm4MCB2L17N6ZMmYJvvvkGt2/fVskYAEhMTERoaCg6d+6M4OBgREdHo7S0tKlvgbQCZmZmMn+keeutt2BkZMTeNjIyYoMiotu6deuGW7dugcfjoba2FgcOHECfPn1kjpFUqPXkyZOqmiLeeOMN8Hg8tnRERUWFyo5FFEcrQjrGwcEBDg4OKCoqwtmzZ7Ft2zbk5eXh7NmzzToGANq2bQs9PT3o6+ujrKwMnTp1Ql5eXnO/JaIDDh48CADo0aMHXFxcMHnyZLa6+QcffKDm2RFNsHHjRmzevBn5+fkYP348xowZgw0bNkh8blxcHOLi4vD06VMsW7aMvb+8vBwdOnRQyfwYhsHEiROxYcMGlJSU4MSJE4iMjISLi4tKjkcUR4GQjsrJycGjR4+Qm5sr91sT1zEWFhYoKSmBs7MzHB0d0a5dOwwdOrSpUyc6SHT5oEePHmL5G5MnT1bXlIgGqa+vx+bNm+VulxcZOnQo3nnnHRQWFoqV8jAyMlJZYM3j8ZCYmIiAgAAYGRkhOzsba9aswZgxY1RyPKI4SpbWMVu2bEFSUhK6d+8OPp+PqVOnyq0JxGXMq54+fYqysjJqLkhUKigoCF988YW6p0HUYO7cuQgNDVV444fIixcv2Mv9qu5d5+/vD3d3dwwePFhlxyDKoxUhHdOjRw+EhYUp3Omb6xgA8PDwQGhoKADgvffee+0+QpqbqioCE83XvXt3zJ07FzY2NmJ1hDw9PaWOSUhIwJYtW9jedUFBQSrtXZeRkYHY2FiYmpqK9djTpDYguogCIR3x8OFD9OnTB4MGDUJeXt5ruTqSmv5xGQMA1dXVqKysRGFhIYqLi9kWCGVlZcjPz2+md0QIIf9PdNmUYRiFd2Lt3r0bERERr/WuU1UgdODAAZW8LmkaCoR0xKFDhxAUFISvv/76tcd4PJ7EvmFcxgBAWFgYQkNDUVBQAEdHRzAMAx6PByMjIyxYsKDpb4YQQl4h2v6ujJbuXaeqrvakaShHSIcIhUKkpaVh+PDhKh0jEhISgkWLFsHY2Bg7d+7E3bt3sWLFCqkrSYQ0lb29vcQt0aT12rx5M9atWye2+6uxPXv2SB27ZcsW/PXXX5gxYwaAhmbAH3zwAfz8/FQyV6KZaEVIh+jp6SEoKEipDwouY0QSExOxatUqpKam4tq1a/D29sbGjRsRHh6u9GsR8iqhUIiKigoYGxuz9y1cuFCNMyLqMHv2bADg1MiZx+PB1dVVrHddenp6s86PaD4qqKhjrK2tkZiYqNTyL5cxANCmTRsAwKVLl+Di4oKJEyeitrZWqdcgpDFfX1+UlZWhoqICM2fOBJ/PF6tSTc18dY+oR52lpaXEH1l+++032NraIjAwEIGBgZg6dSp+/fXXlpg20SC0IqRjwsLCcPDgQejr68PAwIDN35G124bLGKChfPyGDRtw5coVLFmyBDU1NSptaEhav6ysLBgbGyMmJgbjx4+Hr68vHB0dsXjxYnVPjaiZjY0NW7G5sfPnz7923/Hjx/Hzzz/jyZMnsLOzY+8vLy/HsGHDVDpPonkoENIhQqEQ+/fvVzpHSNkxItu3b0dKSgq8vLxgYmKCgoICCAQCpV+HEJG6ujrU1tYiKSkJ8+fPZ1sWEBIZGcn+uaamBgkJCSguLpb4XDs7O4wfPx7fffcdfH192fuNjIzQsWNHlc+VaBZKltYxXJJJKQGVaIrDhw/jp59+grm5Ofbt24fc3Fz4+fnh+PHj6p4a0UCOjo6IiopS9zSIhqNASMd88803GDJkCGxtbRX+Js1lDCEtpa6uDvr6tLit6zIzM9k/C4VC3LlzBz///DNiYmLUOCuiDSgQ0jFDhw5FZWWlUvk+XMYQogohISES7+dSQ4a0Lo1rlOnr68PMzAxeXl7o3bu3GmdFtAF9jdIxaWlpKCoqwuPHj1FdXa2yMYSoQuPWCdXV1UhOTqYPOgIAOHLkiLqnQLQUrQjpmPDwcBw+fBjPnz+Hubk5MjIyMHToUJn9v7iMIaQl1NTUwNvbmz4ECQ4ePCjzcVk9x4huozpCOubw4cOIiIiAqakpjhw5gpMnT6J9+/bNPoaQllBZWYnnz5+rexpEA4hygvLz85Gfn4+wsDBkZmaivLxc4d5jRDfRpTEdY2BggLZt2wJo+Dbdp08fZGdnN/sYQlShcc0XoVCIly9fYuXKlWqcEdEUz58/R1RUFFtpfNWqVVi6dCm2bdum5pkRTUeBkI559913UVJSgilTpsDT0xMmJiYwNTVt9jGEqELjvlH6+vro1KkT7RgjAIAXL17AwMCAvW1gYIAXL16ocUZEW1COkA67fv06SktLMW7cOLETSHOPIaQ53bt3D6mpqQCAESNGwNzcXM0zIppg9+7dSEhIwNSpUwEASUlJmD59utRmrISIUCBECNEaoaGhCA8PF/uwc3FxEds6TXRXZmYmGySPHDkSAwYMUPOMiDagQIgQojXs7Ozwyy+/sNvoKyoq4OrqitjYWDXPjGiC1NRUPH78GE5OTnj58iXKy8vRvXt3dU+LaDjaNUYI0Spt2rSR+Gei20JCQrB//37s27cPAFBbWws/Pz81z4poA8oyJIRoDUdHRzg7O4tdGnNyclLzrIgmOHfuHE6dOgUHBwcAQNeuXWnbPFEIBUKEEK3h6ekJS0tL3Lx5EwAQHBxMeSAEAPDGG2+Ax+Ox/RArKirUPCOiLSgQIoRovLKyMhgbG6OoqAhmZmYwMzNjHysqKkLHjh3VODuibgzDYOLEidiwYQNKSkpw4sQJREZGwsXFRd1TI1qAkqUJIRpv6dKl2Lt3L2xsbNhv/ADYBsDnz59X4+yIJrCzs0NAQAAuX74MABg7dizGjBmj5lkRbUCBECGEEK3n7+8Pd3d3DB48WN1TIVqGAiFCiNZYtmwZZs6cicmTJ8PQ0FDd0yEaZNq0acjJyYGpqanY7waVViDyUCBECNEa169fR3x8PC5duoRBgwaBz+dj0qRJbC88oruePXsm8f7G+WSESEKBECFE69TX1+PatWs4ceIEUlJScOvWLXVPiRCipWjXGCFEq1RVVeHChQtISEhAZmYmWzeGEEK4oBUhQojW8PHxwe3btzF27Fjw+XxYWlpCT48K5BNCuKNAiBCiNVJSUjB69GhqrUEIaTb0VYoQojVGjBiBvXv34osvvgAA/P3337h48aKaZ0UI0WYUCBFCtEZgYCDeeOMNpKWlAWjoJ7V9+3Y1z4oQos0oECKEaI2cnBwsWbIE+voN+zwMDQ1BV/cJIU1BgRAhRGsYGBigqqqKbbORk5MDAwMDNc+KEKLNKFmaEKI1rly5gt27dyMrKwtjxoxBWloagoODMWrUKHVPjRCipSgQIoRoBaFQiDNnzsDa2hoZGRlgGAYffvgh3n77bXVPjRCixSgQIoRoDUdHR0RFRal7GoSQVoRyhAghWmP06NE4cOAA8vLyUFRUxP4QQghXtCJECNEaNjY2bKJ0Y+fPn1fDbAghrQEFQoQQrVFVVYXjx4/j5s2b4PF4GDFiBNzc3PDmm2+qe2qEEC1FgRAhRGv4+PjA2NgYdnZ2AIC4uDiUlpbihx9+UPPMCCHairrPE0K0xoMHDxAfH8/etrKyAp/PV+OMCCHajpKlCSFaY8CAAUhPT2dvZ2RkwMLCQo0zIoRoO7o0RgjRGtOnT0d2djZMTU0BALm5uejVqxfbciM2Nlad0yOEaCEKhAghWuPZs2cyHzczM2uhmRBCWgsKhAghhBCisyhHiBBCCCE6iwIhQgghhOgsCoQIIYQQorMoECKEEEKIzqJAiBBCCCE66/8AcsBLw1vQWZ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kIAAAJxCAYAAACuSd0DAAAABHNCSVQICAgIfAhkiAAAAAlwSFlzAAALEgAACxIB0t1+/AAAADh0RVh0U29mdHdhcmUAbWF0cGxvdGxpYiB2ZXJzaW9uMy4yLjIsIGh0dHA6Ly9tYXRwbG90bGliLm9yZy+WH4yJAAAgAElEQVR4nOzde1TVVf7/8ecBxFDSxImDF7zhjbzljP7MTFQMSREw1BxRK4OYyqKLl0Qd8zKKt0pryjRT8VpqKAqYF0wp07Smr2hlfjNJScEJNAVR4HB+f/DlMzKAFecQiq/HWmcNZ5/92ed9WtNa7/blvU1Wq9WKiIiIyG3IoaoDEBEREakqSoRERETktqVESERERG5bSoRERETktqVESERERG5bSoRERETktnVLJELJycn4+/vj5+fH0qVLqzocERERqSZu+kTIYrEwY8YMli1bRkJCAvHx8Xz//fdVHZaIiIj8gaKioujevTsDBw4s83Or1co//vEP/Pz8CAwM5Ouvv/5N4970iVBKSgpNmzbF09MTZ2dnAgICSEpKquqwRERE5A8UEhLCsmXLyv08OTmZ1NRUdu7cycyZM5k2bdpvGvemT4QyMjLw8PAw3pvNZjIyMqowIhEREfmjde3albp165b7eVJSEoMGDcJkMnHvvfdy6dIlzp8//6vj3vSJkIiIiMiv+e+JEw8Pj980ceJUmUHZg9lsJj093XifkZGB2Wy+4TNOzo1+13cU5P30u5+p6HPV9bsq+py+S9+l76rc78r/+Yff/V01/tSi2v7zqK7f9UeryP+vfk1s0mE++OAD4/2wYcMYNmyY3b/nv930iVCHDh1ITU3lzJkzmM1mEhISePXVV6s6LBEREbEjWxOf/544SU9P/9WJE7gFEiEnJyemTp1KeHg4FouFwYMH06pVq6oOS0RE5PZVaKnqCErx9fVlzZo1BAQEcOTIEe68807c3d1/9bmbPhEC6NWrF7169arqMERERKSKvPTSSxw6dIgLFy7g4+PDc889R0FBAQDDhw+nV69e7Nu3Dz8/P1xcXJg9e/ZvGveWSIRERETkJmIt/MO/8rXXXrvh5yaTiVdeeeV3j1spidC5c+eYMGECmZmZmEwmHnnkER577DFeeOEFTp06BcDly5e58847iYuLY+vWrbz33nvG89999x2bN2/G09OTESNGGO3p6ekEBQUxefLkyghbREREbjOVkgg5OjoyceJE2rVrR3Z2NoMHD6ZHjx4sXLjQ6DNnzhxcXV0BCAoKIigoCChKgsaMGYO3tzcAcXFxxjMhISH069evMkIWERGR36rwj58RqiyVUkfI3d2ddu3aAeDq6kqLFi1KnOW3Wq1s3769zDLZCQkJBAQElGo/deoUmZmZdOnSpTJCFhERkd/Iai20+6uqVHpBxbS0NL799ls6depktH3xxRfUr1+fZs2aleqfmJhYZiKUkJDAgAEDMJlMlRmuiIiI3EYqNRHKyckhMjKSSZMmGctgAPHx8WXOBh05cgQXFxdat25d6rPyEiQRERH5gxUW2v9VRSotEcrPzycyMpLAwMAS+3oKCgrYtWsXAwYMKPVMectix48fx2Kx0L59+8oKV0RERG5DlbJZ2mq1MnnyZFq0aMHo0aNLfPbZZ5/RokWLEveBABQWFrJ9+3bWrVtXarz4+HjNBomIiNwsqnBPj71VyozQl19+SVxcHAcPHiQ4OJjg4GD27dsHlL/EdfjwYRo0aICnp2epz7Zv365ESEREROyuUmaEunTpwnfffVfmZ3PmzCmzvVu3bmzYsKHMz5KSkuwWm4iIiNjoJrxio6JUWVpERER+n2q0NFZpiZCvry+1a9fGwcEBR0dHYmNjefPNN9mwYQNubm5A0b0hvXr1Ii0tjQEDBtC8eXMAOnXqxIwZM0qM99RTT5GWlkZ8fHxlhSwiclPLPftJVYcgUu1U6oxQTEyMkfQUe/zxxwkLCyvVt0mTJiWqSF9v586d1K5du1JiFBG5Vbg07Pm7+hfk/VRJkchtT5Wl/zg5OTmsWLGCp59+uqpDERERkWqmUhOhsLAwQkJC+OCDD4y2tWvXEhgYSFRUFL/88ovRnpaWxqBBgxg5ciRffPGF0b5o0SKeeOIJ7rjjjsoMVURERH6j6nTFRqUtja1fvx6z2UxmZiajR4+mRYsWDB8+nGeeeQaTycSiRYuYM2cO0dHRuLu78/HHH1OvXj2OHTvGmDFjSEhI4MyZM5w+fZpJkyaRlpZWWaGKiNwStEdIbhrVaGms0hIhs9kMQP369fHz8yMlJYWuXbsanw8dOpSnnnoKAGdnZ5ydnQFo3749TZo04dSpUxw9epRjx47h6+tLQUEBWVlZjBo1itWrV1dW2CIiNy3tERKxv0pZGrty5QrZ2dnG3/v376dVq1acP3/e6LN7925atWoFQFZWFhZLUU2CM2fOkJqaiqenJ6GhoXz66afs2bOHdevW0axZMyVBIiIiVc1aaP9XFamUGaHMzEzGjBkDgMViYeDAgfj4+DB+/HiOHz8OQKNGjYwj8ocPH+aNN97AyckJBwcHpk+fzl133VUZoYmIiIgYKiUR8vT0ZOvWraXa58+fX2Z/f39//P39bzhm48aNVUNIRETkZqDK0iIiInLbqkaVpW/6OkIiIiIilaXSZoRWrlzJxo0bMZlMtG7dmujoaKZPn86xY8ewWq00b96c6Ohoateuzfr161m3bh0ODg7UqlWLmTNn0rJlSy5cuEBkZCTHjh3j4YcfZurUqZUVroiIiPxW1ej4fKXMCGVkZLBq1So+/PBD4uPjsVgsJCQkMGnSJLZu3cq2bdto0KABa9euBSAwMJBt27YRFxdHeHg40dHRANSsWZPnn3+eCRMmVEaYIiIicpurtKUxi8XC1atXKSgo4OrVq7i7u+Pq6gqA1Wrl6tWrRt/idoDc3FxMJhMAtWrVokuXLtSsWbOywhQREZHfS8fnb8xsNvPEE0/Qp08fatasSY8ePXjggQcAiIqKYt++fXh5eTFx4kTjmbVr17JixQry8/OJiYmpjLBERG5pFaks/XuLMIIKMcrtpVISoV9++YWkpCSSkpK48847ef7554mLiyM4OJjo6GgsFgszZ84kMTGRwYMHAzBixAhGjBjBtm3bWLx4MXPnzq2M0EREblkVqSytazmkUlSjPUKVkgh99tlnNG7cGDc3NwD69evHV199RXBwMACOjo4EBASwbNkyIxEqFhAQwLRp0yojLBGRW5pmhORmYbWqjtANNWzYkCNHjpCbm8sdd9zBgQMHaN++PT/++CNNmzbFarWyZ88eWrRoAUBqairNmjUDYO/evTRt2rQywhIRuaVpRkjE/iolEerUqRP+/v48/PDDODk54e3tzbBhw3j00UfJycnBarXSpk0bpk+fDsCaNWs4cOAATk5O1KlTp8SymK+vL9nZ2eTn57N7926WL19Oy5YtKyNsERER+S2qUUHFSqsjFBkZSWRkZIm2999/v8y+U6ZMKXecPXv22DUuERERkWK6YkNERER+n2q0WdqmOkJRUVF0796dgQMHGm3bt28nICCAtm3bcvToUaP9woULjBo1is6dOxu3zhc7duwYgYGB+Pn58Y9//AOr1QrAt99+yyOPPEJwcDAhISGkpKTYEq6IiIjYQzWqI2RTIhQSEsKyZctKtLVu3Zo333yTrl27lmi/UZXoadOmMXPmTHbu3ElqairJyclA0W31Y8aMIS4ujueff77c2+tFREREKsKmRKhr167UrVu3RJuXl5dxGux65VWJPn/+PNnZ2dx7772YTCYGDRpEUlISACaTiZycHAAuX76Mu7u7LeGKiIiIPRRa7P+qIlW+RygjIwMPDw/jvYeHBxkZGQBMmjSJsLAw5s6dS2FhYbmbrUVEREQqosoToRtZv349UVFR+Pv7k5iYyOTJk1m5cmVVhyUiUiVUE0huGjo+bz9ms5n09HTjfXp6OmazGYDNmzczefJkAPr373/DY/YiItVdRQoqilQKnRqzn+Jb6f/nf/4Hq9XKli1b6Nu3r/HZoUOHADh48KBRfVpERETEHmyaEXrppZc4dOgQFy5cwMfHh+eee4677rqLmTNnkpWVxd/+9je8vb157733gPKrRL/yyitERUVx9epVfHx88PHxAWDmzJnMnj2bgoICatasWerYvYiIiFQBLY0Vee2118ps9/PzK7O9vCrRHTp0ID4+vlR7ly5diI2NrXiAIiIiIjdQ5XuERERE5BZTjfYI2ZQIRUVFsXfvXurXr2/M6CxcuJCkpCQcHByoX78+0dHRmM1mLl++zPjx4zl79iwWi4UnnniCwYMHAzBv3jz27dtHYWEhPXr0YPLkyZhMJkaNGsX58+e54447AFi+fDn169e38SeLiIiIFLF7Zenw8HC2bdtGXFwcvXv35q233gJg7dq1eHl5sXXrVlavXs3cuXPJy8vjX//6F//617/YunUr8fHxHD161NggDbBgwQLi4uKIi4tTEiQiInIzKCy0/6uK2DQj1LVrV9LS0kq0ubq6Gn/n5uZiMpmA/1SJtlqt5OTkULduXZycnDCZTOTl5ZGfn4/VaiU/P58//elPtoQlIiIilchqrbpK0PZWKXuEXn/9dbZs2cKdd97JqlWrABgxYgRPP/00PXv2JCcnh9dffx0HBwc6d+5Mt27deOCBB7BarYwcORIvLy9jrEmTJuHg4EC/fv145plnjMRKRERExFaVkgi9+OKLvPjiiyxZsoQ1a9YQGRnJp59+ire3N6tWreL06dOMHj2aLl26kJmZycmTJ9m3bx8ATzzxBF988QVdunRhwYIFmM1msrOziYyMJC4ujkGDBlVGyCIiN72KVJb+vUUYQYUY5TfQZunfJjAwkIiICCIjI4mNjSUiIgKTyUTTpk1p3LgxP/zwA4cOHaJTp07Url0bgJ49e/LVV1/RpUsXo8K0q6srAwcOJCUlRYmQiMjvoGs5RG7M7olQamqqUQE6KSnJuIm+QYMGHDhwgC5duvDzzz9z6tQpGjduTFpaGhs2bKCgoACr1crhw4d57LHHKCgo4NKlS7i5uZGfn8/evXvp3r27vcMVEanWNCMklUIFFYuUVVk6OTmZU6dOYTKZaNSoEdOnTwfgmWeeISoqisDAQKxWK+PGjcPNzQ1/f38OHjxIYGAgJpOJnj174uvry5UrVwgPDyc/P5/CwkK6d+/OI488YpcfLSJyK6rIXWOaEZJKoaWxImVVlh46dGiZfc1mM8uXLy/V7ujoWObVGbVq1VJVaRGR62iPkIj9qbK0iMgtQjNCctOoRktjNhVUjIqKonv37gwcOLBE++rVq3nooYcICAhg3rx5Rvvx48cZNmwYAQEBBAYGcu3aNQDy8vL4+9//jr+/Pw899BA7duwAYMWKFQwYMIDAwEAee+wxfvpJ/5UiIiIi9mPTjFBISAgjR47k5ZdfNtoOHjxIUlISW7duxdnZmczMTAAKCgoYP3488+fPp23btly4cAEnp6Kvf+edd3Bzc2PHjh0UFhZy8eJFALy9vfnwww9xcXFh3bp1zJ8/n4ULF9oSsojILUtLY3LT0B6hImVVll6/fj0RERE4OzsDGNdi7N+/nzZt2tC2bVsA6tWrZzzz4Ycfsn37dgAcHBxwc3MD4L777jP63HvvvWzdutWWcEVEbmlaGpObRjVaGquU4/NffPEFr7/+OjVr1mTChAl07NjROEkWFhZGVlYWAwYM4Mknn+TSpUsALFq0iEOHDuHp6cnUqVNLXbOxadMmfHx87B2uiMgtQ0mNiP3ZPRGyWCz88ssvbNiwgaNHj/LCCy+QlJSExWLhyy+/ZNOmTbi4uPD444/Tvn172rRpQ3p6Op07dyYqKooVK1Ywd+5c5s+fb4wZFxfHsWPHWLNmjb3DFRG5ZVRkRkikUlSjpTGbNkuXxWw24+fnh8lkomPHjjg4OHDhwgU8PDzo2rUrbm5uuLi44OPjw9dff029evVwcXGhX79+ADz00EN88803xnifffYZ77zzDosXLzaW20RERETswe6J0IMPPsjnn38OwKlTp8jPz6devXo88MADnDhxgtzcXAoKCjh8+DAtW7bEZDLRp08f45kDBw4Yl65+8803TJ06lcWLFxt7jURERKSKFRba/1VF7F5ZevDgwUyaNImBAwdSo0YN5syZg8lkom7dujz++OMMGTIEk8mEj48PvXv3BmDcuHFMmDCB2bNn4+bmRnR0NADz5s3jypUrPP/880DRNR3vvPOObb9YRERE5P/YvbI0wIIFC8psDw4OJjg4uFR7o0aNWLt2ban2lStX2hKeiEi1ouPzctPQqTERERG5bVWjzdI2JUJRUVHs3buX+vXrEx8fDxRVj37llVe4cuUKjRo1YsGCBbi6uhrPnD17loCAAJ599lnCwsK4du0aI0aMIC8vD4vFgr+/P5GRkUDRfqF58+aRn59Pu3btmDVrllGEUUTkdqM6QiL2Z/fK0pMnT+bll1/m//2//8emTZtYtmwZL7zwgvH5nDlz6NnzP/8yOzs7ExMTQ+3atcnPzyc0NBQfHx86duzIxIkTWblyJc2bN2fRokVs3ry53EtdRUSqOyU1ctPQ0liRsipLp6am0rVrVwB69OhBWFiYkQjt3r2bRo0aUatWLaO/yWSidu3aQNE1HAUFBZhMJi5evEiNGjVo3ry5MdaSJUuUCInIbUt1hETsz+7rTK1atSIpKYkHH3yQjz76iHPnzgGQk5PDu+++y/Lly1m+fHmJZywWCyEhIZw+fZrQ0FA6deqE1WrFYrFw9OhROnTowEcffUR6erq9wxURuWVoRkhuGtVoj5Dd6wjNmjWLdevWERISQk5OjlEE8Z///CePPfaYMftzPUdHR+Li4ti3bx8pKSmcOHECk8nEa6+9RnR0NEOGDKF27do4ONg9XBEREfm9rIX2f1URu88IeXl5GTM+p06dYu/evQAcOXKEHTt2sGDBAi5duoSDgwM1a9Zk5MiRxrN16tShW7dufPLJJ7Ru3ZrOnTuzbt06AD799FNSU1PtHa6IyC1DS2Mi9mf3RCgzM5P69etTWFjI4sWL+etf/wpgJDQAb775JrVq1WLkyJFkZWXh5OREnTp1uHr1Kp999hlPPvlkibHy8vJ49913eeqpp+wdroiIiPxe1WhpzO6Vpa9cuWIkPX5+fgwePPiGY5w/f56JEydisViwWq089NBD9OnTB4Bly5axd+9eCgsLGT58ON27d7clXBEREZESKqWy9GOPPXbD55577jnj77Zt27Jly5Yy+7388ssljuaLiIjITUAzQiIiInLbslqrOgK7qXAidO7cOSZMmEBmZiYmk4lHHnmExx57jLlz5/Lxxx9To0YNmjRpQnR0NHXq1GH//v28+uqr5OfnU6NGDcaPH28sdb3++uts2bKFS5cu8dVXX5X4nsTERP75z39iMplo27Ytr776qm2/WETkFqXj8yL2V+FEyNHRkYkTJ9KuXTuys7MZPHgwPXr0oEePHowdOxYnJyfmz5/PkiVLGD9+PPXq1WPx4sWYzWZOnDhBWFgYn3xS9C91nz59GDFiBP7+/iW+IzU1laVLl7J+/Xrq1q1LZmambb9WROQWplNjctPQ0hi4u7vj7u4OgKurKy1atCAjI4MHHnjA6HPvvffy0UcfAXDPPfcY7a1ateLatWvk5eXh7OzMvffeW+Z3bNiwgREjRlC3bl0A6tevX9FwRUREREqxyx6htLQ0vv32Wzp16lSi/cMPP6R///6l+u/YsYN77rnHKLZYnuK6QX/9618pLCzk2WefxcfHxx4hi4iISEVpRug/cnJyiIyMZNKkSSVumV+8eDGOjo4EBQWV6P+///u/LFiwoNQ1G2WxWCz8+OOPrF69mvT0dEaOHMm2bduoU6eOrWGLiIiI2JYI5efnExkZSWBgIP369TPaY2Nj2bt3LytXrsRkMhnt6enpPPvss8ydO5cmTZr86vhms5lOnTpRo0YNPD09adasGampqXTs2NGWsEVERMQW1ej2+Qpf3mW1Wpk8eTItWrRg9OjRRntycjLLli1j8eLFuLi4GO2XLl0iIiKCsWPH8pe//OU3fceDDz7IoUOHAMjKyiI1NRVPT8+KhiwiIiL2UFho/1cVqXAi9OWXXxIXF8fBgwcJDg4mODiYffv2MXPmTHJychg9ejTBwcFMnToVgDVr1nD69Gneeusto3/xKbB58+bh4+NDbm4uPj4+vPnmmwD07NmTu+66iwEDBvDYY48xYcIE6tWrZ4efLSIiIrea5ORk/P398fPzY+nSpaU+P3v2LKNGjWLQoEEEBgayb9++Xx2zwktjXbp04bvvvivV3qtXrzL7P/PMMzzzzDNlfjZhwgQmTJhQqt1kMhEVFUVUVFRFwxQRERF7q4KCihaLhRkzZrBixQrMZjNDhgzB19eXli1bGn0WL15M//79CQ0N5fvvvyciIoI9e/bccNwKzwiJiIiI/FFSUlJo2rQpnp6eODs7ExAQQFJSUok+JpOJ7OxsAC5fvmyU+bmRCidC586dY9SoUQwYMICAgABiYmJKfL58+XLatGlDVlYWAL/88gtjxowhMDCQIUOGcOLECaNvTEwMAwcOJCAggJUrVxrtCxcuJDAwkODgYJ544gkyMjIqGq6IiIjYSxXsEcrIyMDDw8N4bzabS+UFzz77LNu2bcPHx4eIiAimTJnyq+NWOBEqriydmJjIBx98wLp16/j++++BoiRp//79NGzY0Oj/zjvv4O3tzbZt25g7dy6zZs0C4MSJE2zcuJGNGzcSFxfH3r17+fHHHwEIDw9n27ZtxMXF0bt3b956662KhisiIiL2UgmJ0AcffEBISIjx+uCDD353WAkJCTz88MMkJyezdOlSJkyYQOGvJFkVToTc3d1p164dULKyNEB0dDTjx48vcXT+5MmT3HfffQB4eXnx008/8fPPP3Py5Ek6duyIi4sLTk5OdO3alZ07dxrjFsvNzS0xnoiIiFQfw4YNIzY21ngNGzasxOdms5n09HTjfUZGBmazuUSfTZs2GYWcO3fuzLVr17hw4cINv9cue4Suryy9e/du3N3dadu2bYk+bdu2NRKclJQUzp49S3p6Oq1bt+bLL7/kwoUL5ObmkpycXOKHvv766/Tq1Ytt27bx/PPP2yNcERERsYW10P6vX9GhQwdSU1M5c+YMeXl5JCQk4OvrW6JPgwYNOHDgAFA0AXPt2jXc3NxuOK5dK0s7OjqyZMmSMqtGR0REMGvWLIKDg2ndujXe3t44Ojri5eVFeHg4YWFhuLi40LZtWxwc/pOfvfjii7z44ossWbKENWvWEBkZaWvIIiK3JN0+L7czJycnpk6dSnh4OBaLhcGDB9OqVSsWLVpE+/bt6du3LxMnTmTKlClGQec5c+b86mqSXStLf/fdd6SlpREcHAwUVZIOCQlh48aN3H333URHRwNFxRj79u1rFEccOnQoQ4cOBeC1114rNdUFEBgYSEREhBIhEblt6fZ5uVlYC//44/NQVKLnv8v0XL9a1LJlS95///3fNWaFE6GyKku3adPGmJIC8PX1ZdOmTbi5uXHp0iXuuOMOnJ2d2bhxI126dDH2AGVmZlK/fn3Onj3Lzp072bBhA1B06WqzZs0ASEpKokWLFhUNV0REROxFl67+p7J069atjRmgl156qdyCiidPnmTixIkAtGrVyjg1BvDcc89x8eJFnJyceOWVV4xLVV999VVOnTqFyWSiUaNGTJ8+vaLhioiIiJRi98rS17u+mmPnzp3ZsWNHmf3WrVtXZnvxVRsiIiJyE9GlqyIiIiK3vgrPCJ07d44JEyaQmZmJyWTikUce4bHHHuOFF17g1KlTQFF56zvvvJO4uDi2bt3Ke++9Zzz/3XffsXnzZjw9PRkxYoTRnp6eTlBQEJMnTyYvL48JEybw9ddfc9ddd/H666/TuHFjG36uiIiI2KyKNktXhgonQsWVpdu1a0d2djaDBw+mR48eLFy40OgzZ84cY0N0UFAQQUFBQFESNGbMGLy9vQGIi4szngkJCaFfv34AbNy4kTp16rBr1y4SEhJYsGBBifFFRESkClSjzdKVUlkaik6Vbd++nYEDB5Z6NiEhgYCAgFLtp06dIjMzky5dugBFe4wefvhhAPz9/Tlw4ADWKrjxVkRERKonu1eWLvbFF19Qv3594/j79RITE8tMhBISEhgwYIBR/CgjI4MGDRoARYWU7rzzzl8tlS0iIiKVrAouXa0sdq0sff3dYPHx8WXOBh05cgQXFxdat25d6rPExETmzZtna0giItWSKkuL2J9dK0sXKygoYNeuXcTGxpZ6prxlsePHj2OxWGjfvr3RZjabOXfuHB4eHhQUFHD58mXq1atnS8giIrcsVZaWm0Y12qZS4aWxsipLF/vss89o0aIFHh4eJdoLCwvZvn17mYlQfHx8qXZfX182b94MwI4dO7jvvvt0A72IiIjYTYUToeLK0gcPHiQ4OJjg4GD27dsHlL8H6PDhwzRo0MC4Y+x6ZSVIQ4YM4eLFi/j5+bFixQrGjRtX0XBFRETEXrRH6MaVpefMmVNme7du3Yx7xP5bUlJSqbaaNWvyxhtvVDREEZFqpSJ7hH7vchpoSU1+A9UREhGRW4E2WIvcmE2J0LVr1xgxYgR5eXlYLBb8/f2JjIzkzJkzvPTSS1y8eJF27doxb948nJ2diY2NZd68eZjNZgBGjhzJ0KFDjfGys7MZMGAADz74IFOnTiU7O7vcqtMiIrcbbZaWm0Y1umvMpkTI2dmZmJgYateuTX5+PqGhofj4+LBixQoef/xxAgICmDp1Kps2bSI0NBSAAQMGMHXq1DLHW7hwIV27djXeu7q6llt1WkTkdqPZHRH7sykRMplM1K5dGyg6Ml9QUIDJZOLgwYO8+uqrADz88MP885//NBKh8hw7dozMzEx69uzJsWPHSn3+31WnRURuN5oRkptGNdojZHNlaYvFQnBwMPfffz/3338/np6e1KlTByenohzLw8OjxNUbO3fuJDAwkMjISM6dOwcUHaufO3cuL7/8crnf899Vp0VERKRqWAsL7f6qKjYnQo6OjsTFxbFv3z5SUgYNYXkAACAASURBVFL44Ycfyu3bp08f9uzZw7Zt27j//vuNxGfdunX4+PiUqjt0vfKO5IuIiIhUlN1OjdWpU4du3brxP//zP1y6dImCggKcnJxIT083NkdfXxV66NChzJ8/H4CvvvqKL7/8kvXr15OTk0N+fj61atUy6gaVVXVaREREqkg1WhqzKRHKysrCycmJOnXqcPXqVT777DOefPJJunXrxo4dOwgICGDz5s34+voCcP78edzd3YGim+W9vLwAjP1EALGxsRw7dqxE8cSyqk6LiIiI2MqmROj8+fNMnDgRi8WC1WrloYceok+fPrRs2ZIXX3yRhQsX4u3tbRyRX716NXv27MHR0ZG6desSHR39m75n+/btLF261JZQRURExF50fL5I27Zt2bJlS6l2T09PNm3aVKp97NixjB079oZjhoSEEBISUqKtrKrTIiIiUkWq0dKYzZulRURERG5VumJDROQWoYKKctOowuPu9lYpV2xMmjSJY8eOYbVaad68OdHR0dSuXZv169ezbt06HBwcqFWrFjNnzqRly5bs37+fV199lfz8fGrUqMH48ePp3r17ie966qmnSEtLIz4+3qYfLCJyO9GlqyI3VilXbEyaNAlXV1cAoqOjWbt2LREREQQGBjJ8+HCgaN9PdHQ07733HvXq1WPx4sWYzWZOnDhBWFgYn3zyn//y2blzp1HBWkTkdlWRytKaRZJKUY32CFXKFRvFSZDVauXq1atG/+J2gNzcXKNK9D333GO0t2rVimvXrpGXl4ezszM5OTmsWLGCmTNn8sILL9gSrojILU1JjYj92bxHyGKxEBISwunTpwkNDaVTp04AREVFsW/fPry8vJg4caLRf+3ataxYsYL8/HxiYmJKjbdjxw7uuecenJ2dAVi0aBFPPPEEd9xxh62hiojc0nTXmNw0qtHxebtfsXHixAmgaEnsk08+wcvLi8TERKP/iBEj2L17N+PGjWPx4sUlxvrf//1fFixYwIwZMwD49ttvOX36NH5+fraGKSIiIvZSaLX/q4rY/YqNTz75hNatWwNFSVJAQADLli1j8ODBJfoHBAQwbdo04316ejrPPvssc+fOpUmTJkDR1RvHjh3D19eXgoICsrKyGDVqFKtXr7ZX2CIitwwtjYnYn92v2AgPD+fHH3+kadOmWK1W9uzZQ4sWLQBITU2lWbNmAOzdu5emTZsCcOnSJSIiIhg7dix/+ctfjPFDQ0MJDQ0FIC0tjaeeekpJkIjctrQ0JjeLqrwt3t7sfsVG7969CQ0NJScnB6vVSps2bZg+fToAa9as4cCBA0byNHfuXKP99OnTvPXWW7z11lsALF++nPr169v480RERETKVylXbLz//vtl9p8yZUqZ7c888wzPPPPMDb+rcePGqiEkIiJyM9DxeREREbltVaNEqMKnxq5du8aQIUMICgoiICCAN954AyiqHfT666/j7+9P//79WbVqFQAnT55k2LBhtG/fnvfee6/EWMnJyfj7++Pn51filvk1a9bg5+dHmzZtyMrKqmioIiIiImWq8IxQeVWlT548yblz59i+fTsODg5kZmYCcNdddzF58uRSN8lbLBZmzJjBihUrMJvNDBkyBF9fX1q2bMmf//xnevfuzaOPPmrbrxQRERH7UR2h8qtKr1+/njFjxuDgUDR08Ybn+vXr07FjR5ycSuZeKSkpNG3aFE9PT5ydnQkICDCSpXvuuYfGjRtXNEQRERGRG7KpoKLFYiE4OJj777+f+++/n06dOnHmzBkSExMJCQkhPDyc1NTUG46RkZGBh4eH8d5sNpORkWFLWCIiIlKZVFCxSHFV6UuXLjFmzBhOnDhBXl4eNWvWJDY2lp07dzJp0iTWrVtnr3hFRG5bKqgoNwtrNdosbZdTY9dXlTabzcaVGH5+fkRFRd3wWbPZTHp6uvE+IyMDs9lsj7BERKoVFVQUsb8KL41lZWVx6dIlAKOqdIsWLXjwwQf5/PPPATh06JBRSbo8HTp0IDU1lTNnzpCXl0dCQgK+vr4VDUtEREQqm5bGyq4q3adPH/7yl78wbtw4YmJiqFWrFrNmzQLg3//+N4MHDyY7OxsHBwdiYmJITEzE1dWVqVOnEh4ejsViYfDgwbRq1QqAVatWsWzZMn7++WeCgoLo1auXMZ6IiIiIrSqcCJVXVbpOnTolagEVu/vuu0lOTi5zrF69etGrV69S7Y8++qiOzouIiNxsqtFdYzadGhMRERG5ldm0WfratWuMGDGCvLw8LBYL/v7+REZGcuDAAebNm0dhYSG1atVizpw5NG3alLNnz/Lyyy9z+fJlLBYL48aNo1evXmzdurVEtenvvvuOzZs34+3tTXx8PEuWLAHA3d2d+fPn4+bmZtuvFhERkYrTqbEi5VWXnjZtGm+//TZeXl6sXbuWxYsXM2fOHBYvXkz//v0JDQ3l+++/JyIigj179hAUFERQUBBQlASNGTMGb29vCgoKmDVrFgkJCbi5uTFv3jzWrl3Lc889Z5cfLyJyK9HxeblpKBEqUl51aYDs7Gzjf93d3Y3+xe2XL1822q+XkJBAQEAAUHRvmdVqJTc3F6vVSnZ2Nk2bNrUlZBGRW5aOz4vYn811hCwWCyEhIZw+fZrQ0FA6derErFmziIiIoGbNmri6urJhwwYAnn32WcLCwlizZg25ubmsWLGi1HiJiYm8/fbbANSoUYNp06YRGBhIrVq1aNq0Ka+88oqtIYuIiIgNrNbqMyNk82bp4urS+/btIyUlhRMnTrBy5UqWLl1KcnIyISEhREdHA0WzPQ8//DDJycksXbqUCRMmUHjdzvMjR47g4uJC69atAcjPz2f9+vVs2bKFTz75hDZt2hj7hURERERsZZfK0vCf6tLJyckcP36cTp06ATBgwADCw8MB2LRpE8uWLQOgc+fOXLt2jQsXLhgXs16/LAbw7bffAtCkSRMA+vfvX+bRfBGR20FF9gj93uU00JKa/AbaI1QkKysLJycn6tSpY1SXfvLJJ7l8+TKnTp2iefPm7N+/Hy8vLwAaNGjAgQMHCAkJ4eTJk1y7ds04AVZYWMj27dtL3EtmNps5efIkWVlZuLm5lRhLROR2U5E9QtpgLZVCiVCR8qpL/+Mf/yAyMhKTyUTdunWZPXs2ABMnTmTKlCmsXLkSk8nEnDlzjM3Vhw8fpkGDBnh6ehrjm81mxowZw4gRI3BycqJRo0bGMpuIiIiIrWxKhMqrLu3n52dcvHq9li1b8v7775c5Vrdu3YxN1dcbPnw4w4cPtyVMERERsaPqdPu8KkuLiIjIbcsux+cHDx6M2WxmyZIlrFmzhpiYGE6fPs2BAwdKVIH+/PPPmT17NgUFBdSrV481a9YA4OvrS+3atXFwcMDR0ZHY2FgA3nzzTTZs2GCM8dJLL5V5J5mIiIj8garRjJDNidCqVavw8vIyCiX++c9/pnfv3qUuS7106RLTp09n2bJlNGzYkMzMzBKfx8TElHl1xuOPP05YWJitYYqIiIi9VJ87V21LhNLT09m7dy9PPfUUK1euBOCee+4ps++2bdvw8/OjYcOGAMaReRER+W10AkzE/mxKhGbPns348ePJycn51b6pqakUFBQwatQocnJyePTRRxk0aJDxeVhYGCaTiWHDhjFs2DCjfe3atWzZsoX27dszceJE6tata0vIIiK3LF2xITcLbZYGPv74Y9zc3Gjfvv1v6m+xWPj6669ZsmQJy5Yt4+233+bUqVMArF+/ns2bN/Puu++ydu1aDh8+DBSdGNu1axdxcXG4u7szZ86cioYrIiIiUkqFE6F//etf7NmzB19fX1566SUOHjzIuHHjyu3v4eHBAw88QK1atXBzc6NLly4cP34cKKoXBEXLZX5+fqSkpADwpz/9CUdHRxwcHBg6dChHjx6taLgiIiJiL4VW+7+qSIUTobFjx5KcnMyePXt47bXXuO+++1iwYEG5/fv27cuXX35JQUEBubm5pKSk4OXlxZUrV4yN1leuXGH//v20atUKKCrYWGz37t1Gu4iIiIg92O2usWKrVq1i2bJl/PzzzwQFBdGrVy9mzZqFl5cXPXv2JCgoCAcHB4YMGULr1q05c+YMY8aMAYqWzwYOHIiPjw8A8+fPN2aNGjVqxIwZM+wdroiIiPxeOjVWUrdu3ejWrRsAjz76aKmj88XCw8ONC1iLeXp6snXr1jL7z58/3x7hiYhUC7p0VW4W1WmztN1nhEREpHLo0lUR+7P5ig2LxcKgQYP429/+VqL9H//4B507dy7Vf8eOHbRp08bY+JySkkJwcDDBwcEEBQWxa9cuAM6dO8eoUaMYMGAAAQEBxMTE2BqqiIiI2ENhJbyqiN0rSwMcPXqUX375pVTf7OxsVq1aRadOnYy2Vq1a8eGHH+Lk5MT58+cJDg6mT58+ODo6MnHiRNq1a0d2djaDBw+mR48etGzZ0taQRURERAAbZ4SKK0sPGTLEaLNYLMybN4/x48eX6r9o0SKefPJJatasabS5uLjg5FSUj127dg2TyQSAu7s77dq1A8DV1ZUWLVqQkZFhS7giIiJiB9ZCq91fVcWmRKi4srSDw3+GWbNmDX379sXd3b1E36+//pr09HR69+5dapwjR44QEBBAUFAQ06dPNxKjYmlpaXz77bclZpJERESkilSjpTG7VpbOyMjgo48+YuTIkSX6FhYWMmfOHF5++eUyx+rUqRMJCQls2rSJJUuWcO3aNeOznJwcIiMjmTRpEq6urhUNV0RERKSUCu8RKq4snZyczLVr18jOzmbgwIE4OzvTr18/AHJzc/Hz8yM2NpYTJ04Yx+r//e9/8/TTT7N48WI6dOhgjOnl5UWtWrU4ceIEHTp0ID8/n8jISAIDA40xRUREpGpZVUeoqLL02LFjAfj8889Zvnw5S5YsKdGnc+fOximwzz//3GgfNWoUEyZMoEOHDpw5c4YGDRrg5OTETz/9xA8//ECjRo2wWq1MnjyZFi1aMHr06IqGKSIiIlKuKq8j9OWXX/Luu+/i5OSEg4MD06ZNw83NjS+++IK4uDhat25NcHAwAC+99BK9evWq4ohFRERuc5oRKun6ytLX++qrr8rsv3r1auPvQYMGMWjQoFJ9unTpwnfffWeP8ERERMSOqtPSmM0FFUVERERuVTbPCFksFgYPHozZbGbJkiWEhoaSk5MDQGZmJh07duTtt99m69atvPvuuwDUrl2badOm0bZtWwCSk5OZNWsWhYWFDB06lIiICAAOHDjAvHnzyM/Pp127dsyaNavU0XoRERH5g2lG6D+KK0sXW7duHXFxccTFxdG5c2fjtFfjxo1Zs2YN27Zt4+mnn+bvf/87UJRIzZgxg2XLlpGQkEB8fDzff/89hYWFTJw4kddee434+HgaNmzI5s2bbQ1XRERExGD3ytLFsrOzOXjwIA8++CAAf/7zn6lbty4A9957L+np6UDRXWNNmzbF09MTZ2dnAgICSEpK4uLFi9SoUYPmzZsD0KNHD3bu3GlLuCIiImIH1kL7v6qK3StLF9u9ezfdu3cvswjipk2b8PHxAYqKMHp4eBifmc1mMjIyqFevHhaLxbic9aOPPjKSJxEREbn9JCcn4+/vj5+fH0uXLi2zT2JionFhe3GZnxup8Iab6ytLX18jqFh8fDxDhw4t1X7w4EE2bdrEunXrbji+yWTitddeIzo6mry8PHr06FFmwiUiIiJ/rKqYwSneSrNixQrMZjNDhgzB19e3xGXsqampLF26lPXr11O3bl0yMzN/dVy7VpYeN24cCxYsICsri6NHj/LWW2+VeOb48eNMmTKFd999l3r16gFFM0DXz/RkZGRgNpuBooKMxQnTp59+SmpqakXDFRERETupikTo+q00gLGV5vpEaMOGDYwYMcLYilO/fv1fHbfCUyxjx44lOTmZPXv28Nprr3HfffexYMECAHbs2EHv3r1L3DJ/9uxZnnvuOebNm2fs+wHo0KEDqampnDlzhry8PBISEvD19QUwMrm8vDzeffdd/vrXv1Y0XBEREbmFlbeV5nqpqamcOnWKv/71rzzyyCMkJyf/6riVchY9MTGRJ598skTbW2+9xcWLF5k+fToAjo6OxMbG4uTkxNSpUwkPDzeO4rdq1QqAZcuWsXfvXgoLCxk+fDjdu3evjHBFRETk97Ca7D7kBx98wAcffGC8HzZsGMOGDftdY1gsFn788UdWr15Neno6I0eOZNu2bdSpU6fcZyqlsvT1laOLzZo1i1mzZpX5fK9evcq8OuPll18u98Z6ERERqT5+LfG50Vaa6/t06tSJGjVq4OnpSbNmzUhNTaVjx47ljqvdxyIiIvK7VMXx+RttpSn24IMPcujQIQCysrJITU019hSVx+6VpcurBv3LL78wadIkTp8+Tc2aNZk9ezatW7cGYOXKlWzcuBGTyUTr1q2Jjo6mZs2aWK1WFi5cyEcffYSDgwPDhw/n0UcftTVkERERsYG10P5LY7+mvK00ixYton379vTt25eePXuyf/9+BgwYgKOjIxMmTDAOZ5U7rq2BFVeWzs7ONqpBr1y5kubNm7No0SI2b97M0KFDeeedd/D29uatt97i5MmTzJgxg5iYGDIyMli1ahWJiYnccccdPP/88yQkJBASEkJsbCznzp1j+/btODg4/KZjcCIiIlI9lbWV5vnnnzf+NplMREVFERUV9ZvHtGtl6RtVgz558iT33XcfAF5eXvz000/8/PPPQNGs0tWrVykoKODq1au4u7sDsH79esaMGWPUD/otx+BERESkcqmy9P/578rSN6oG3bZtWyMpSklJ4ezZs6Snp2M2m3niiSfo06cPDzzwAK6urjzwwAMAnDlzhsTEREJCQggPD1cdIREREbGrCidC11eWLnZ9NeghQ4ZQu3ZtI0mKiIjg8uXLBAcHs3r1ary9vXF0dOSXX34hKSmJpKQkPvnkE3Jzc4mLiwOK6gfVrFmT2NhYHnnkESZNmmTjzxURERFbWa0mu7+qSqVUli6rGrSrqyvR0dEAWK1W+vbti6enJ5988gmNGzfGzc0NgH79+vHVV18RHByM2WzGz88PAD8/v9+15iciIiKVoyqXsuzN7pWly6sGfenSJfLy8gDYuHEjXbp0wdXVlYYNG3LkyBFyc3OxWq0cOHAALy8voOgYXPE9ZocOHaJZs2a2/FYRERGREuxeWbq8atAnT55k4sSJALRq1coortipUyf8/f15+OGHcXJywtvb2yioFBERwbhx44iJiaFWrVrlFmQUERGRP05VHJ+vLHavLF1eNejOnTuzY8eOMp+PjIwkMjKyVHudOnVYunSpPUIUERERKaVS7hoTERGR6stqreoI7MemRMjX19c4GVZ8iercuXP5+OOPqVGjBk2aNCE6Opo6deqwdetW3nvvPePZ7777js2bN+Pt7U1eXh4zZ87k0KFDmEwmXnzxRfz9/Vm/fj3r1q3DwcGBWrVqMXPmTFq2bGnzjxYREREBO8wIxcTEGCe+oKiI4tixY3FycmL+/PksWbKE8ePHExQURFBQEFCUBI0ZMwZvb28A3nnnHdzc3NixYweFhYVcvHgRgMDAQIYPHw5AUlIS0dHRJZIpERER+eNpj9ANFBdDBLj33nv56KOPSvVJSEggICDAeP/hhx+yfft2ABwcHIzEytXV1eiTm5uLyVR9/sGLiIjcqpQIXScsLAyTycSwYcOM017FPvzwQ/r371/qmcTERN5++22g6Fg9wKJFizh06BCenp5MnTqVP/3pTwCsXbuWFStWkJ+fT0xMjK3hioiIiBhsumJj/fr1bN68mXfffZe1a9dy+PBh47PFixfj6OhoLIcVO3LkCC4uLsbN8wUFBaSnp9O5c2c2b95M586dmTt3rtF/xIgR7N69m3HjxrF48WJbwhURERE7sFrt/6oqNiVCZrMZKLoM1c/Pj5SUFABiY2PZu3cvCxYsKLWc9d/LYvXq1cPFxYV+/foB8NBDD/HNN9+U+q6AgAB2795tS7giIiIiJVQ4Ebpy5QrZ2dnG3/v376dVq1YkJyezbNkyFi9ejIuLS4lnCgsL2b59e4lEyGQy0adPH6OC9PWVpa+/ZHXv3r00bdq0ouGKiIiInVgLTXZ/VZUK7xHKzMxkzJgxAFgsFgYOHIiPjw9+fn7k5eUxevRooKhy9IwZMwA4fPgwDRo0wNPTs8RY48aNY8KECcyePRs3NzfjTrI1a9Zw4MABnJycqFOnToklMxEREakaVXlJqr1VOBHy9PRk69atpdp37dpV7jPdunVjw4YNpdobNWrE2rVrS7VPmTKlouGJiIiI/CpVlhYREZHfRbfPi4iIiFQDNs8IlXXNxptvvsmGDRuMwogvvfQSvXr1Ii0tjQEDBtC8eXOg5P6hYk899RRpaWnEx8cDcPHiRV588UV++uknGjVqxMKFC6lbt66tYYuIiEgFFWqPUEn/fc0GwOOPP05YWFipvk2aNCEuLq7McXbu3Ent2rVLtC1dupTu3bsTERHB0qVLWbp0KePHj7dH2CIiIlIB1Wmz9E2zNJaTk8OKFSt4+umnS7QnJSUxaNAgAAYNGqRaQiIiImI3dkmEwsLCCAkJ4YMPPjDa1q5dS2BgIFFRUfzyyy9Ge1paGoMGDWLkyJF88cUXRvuiRYt44oknuOOOO0qMnZmZibu7OwB33303mZmZ9ghZREREKqg61RGyOREq65qN4cOHs2vXLuLi4nB3d2fOnDkAuLu78/HHH7NlyxYmTpzI2LFjyc7O5ttvv+X06dP4+fnd8LtMJpMuXhURERG7sTkRKuuajT/96U84Ojri4ODA0KFDOXr0KADOzs7Uq1cPgPbt29OkSRNOnTrFV199xbFjx/D19SU0NJTU1FRGjRpljHv+/HkAzp8/X2ovkoiIiPyxdNfY/ynvmo3ixAVg9+7dtGrVCoCsrCwsFgsAZ86cITU1FU9PT0JDQ/n000/Zs2cP69ato1mzZqxevRooOpW2ZcsWALZs2ULfvn1tCVlERETEYNOpsfKu2Rg/fjzHjx8HiqpGX3/FxhtvvIGTkxMODg5Mnz6du+6664bfERERwQsvvMCmTZto2LAhCxcutCVkERERsVFV7umxN5sSofKu2Zg/f36Z/f39/fH397/hmI0bNzZqCEHR7fQxMTG2hCkiIiJ2VJ3qCN00x+dFRERE/miVUln622+/5ZVXXuHatWs4Ojoybdo0OnbsyO7du1m0aJHRd9KkSXTp0gUoOoJ/5MgR/vKXv7BkyRJj/NDQUHJycoCipbiOHTvy9ttv2xq2iIiIVFB1KqhYKZWl58+fz5gxY+jVqxf79u1j/vz5rF69mu7du9O3b19MJhPHjx/nhRde4KOPPgIgPDyc3NzcErWIANatW2f8/dxzz2mztIiIiNhNpSyNmUwmYxbn8uXLRkHE2rVrG3WAcnNzS9QE6t69e6nrNa6XnZ3NwYMHefDBBysjZBEREfmNqtPxebvMCIWFhWEymRg2bBjDhg1j0qRJhIWFMXfuXAoLC3n//feNvrt27eLVV18lKyurxBLYr9m9ezfdu3fH1dXVHiGLiIhIBVWnzdI2J0Lr16/HbDaTmZnJ6NGjadGiBTt27CAqKgp/f38SExOZPHkyK1euBMDPzw8/Pz8OHz7MokWLjPZfEx8fz9ChQ20NV0RERMRQKZWlN2/eTL9+/QDo378/KSkppZ7r2rUrZ86cISsr61e/Iysri6NHj9K7d29bwxUREREbWa0mu7+qSqVUlnZ3d+fQoUMAHDx4kGbNmgHw448/Yv2/hcCvv/6avLw848qNG9mxYwe9e/emZs2atoQrIiIiUkKlVJauVasWs2fPpqCggJo1axqVpXfs2EFcXBxOTk7ccccdvP7668aG6dDQUH744QeuXLmCj48Ps2bNomfPngAkJiby5JNP2hKqiIiI2ElVbm62t0qpLN2lSxdiY2NLtUdERBAREVHmWNcfk/9vxfeOiYiISNWrTpulVVlaREREbls2zQhdunSJKVOmcOLECUwmE7NnzyY9PZ1//vOfnDx5ko0bN9KhQwej/5IlS9i0aRMODg5MmTLFWPqKiYlh48aNWK1Whg4dyuOPP17ie5YvX87cuXM5cOBAicKNIiK3k9yzn1R1CCKAKksbivfxvPHGG+Tl5XH16lXq1KnDm2++ySuvvFKi7/fff09CQgIJCQlkZGQwevRoduzYYSRMGzdupEaNGoSHh9OnTx+aNm0KwLlz59i/fz8NGza0JVQRERGRUiqcCF2+fJnDhw8zZ84cAJydnXF2dqZOnTpl9k9KSiIgIABnZ2c8PT1p2rQpKSkppKen07FjR1xcXICiY/U7d+40NkdHR0czfvx4nnnmmYqGKiJSLbg07Pm7+hfk/VRJkcjtTnuEgLS0NNzc3IiKimLQoEFMnjyZK1eulNs/IyMDDw8P473ZbCYjI4PWrVvz5ZdfcuHCBXJzc0lOTiY9PR0oqibt7u5O27ZtKxqmiIiISLkqnAgVFBTwzTffMHz4cLZs2YKLiwtLly793eN4eXkRHh5OWFgY4eHhtG3bFgcHB3Jzc1myZAnPP/98RUMUERGRSmCthFdVqXAi5OHhgYeHB506dQLgoYce4ptvvim3v9lsNmZ6oGiGqLgq9dChQ4mNjWXt2rXUrVuXZs2acfr0adLS0ggODsbX15f09HRCQkL497//XdGQRURExA4KrSa7v6pKhROhu+++Gw8PD3744QcADhw4gJeXV7n9fX19SUhIIC8vjzNnzpCamkrHjh2BosKMAGfPnmXnzp0EBgbSpk0bDhw4wJ49e9izZw8eHh7ExsZy9913VzRkERERkRJsOjX297//nXHjxpGfn4+npyfR0dHs2rWLmTNnkpWVxd/+9je8vb157733aNWqFf3792fAgAE4OjoydepUHB0dAXjuuee4ePEiTk5O/H/29WN5IQAAIABJREFU7jyuyirx4/jnAoIoakKJa5q4kTpmP51yVDQSN0QUNXPLNcsyrFwKbdQ0xK3FVzYumfuSgiYimgiMYoZltjg6mZNCuaGjkgqibPf3B/GMNxbl3msUft+97is593nOOc9V8fA853zPtGnTipxwLSIiIqVPy+d/5e3tXSBBOn93+cKMGTOGMWPGFCgvLlU6X3x8vHWdFBERESmCTQMhERH5/VgTqFjSJfegZfdye7ml3QE7snuy9N69e4mLi8PBwQEPDw/CwsLw9PTk2rVrTJw4kbNnz5KTk8OIESPo06cPBw4cICwszKjz5MmTvPvuu3Tq1Im1a9eyatUqfv75Z6VKi8g9z5ocIaVRy91gRo/GgMKTpRs2bMjLL78MwOrVq/nggw+YMWMG69atw8vLi8WLF3P58mW6du1KQEAAjz/+OJGRkQD88ssvdO7cmbZt2wLw6KOP0rFjR5555hkbL1NERESkILsnS98qIyMDkylv1GgymUhPT8dsNpOenk6VKlVwcrJsfteuXbRv395ImX744Yet7Z6IiIjcJbmlGfxjZ1YPhG5Nlj527BhNmzZlypQpVKhQgXfffZetW7dSqVIlVq9eDcCgQYMYM2YM7du3Jz09nXfffRcHB8vV+9HR0QwfPty2KxIRERG5Q3clWfqVV15h7969BAQEsHbtWgA+++wzvL292bdvH1u3bmXGjBmkpaUZ9V24cIHjx4/Trl07Gy9JRERE7qZcTHZ/lRar7wgVliz92y02AgICGD16NMHBwWzZsoXRo0djMpmoW7cutWvX5uTJk0ao4s6dO/Hz86NcuXI2XI6ISNmlic/yR6HJ0lgmS9evX99Ilk5OTqZevXpA3o7z9evXB6BGjRokJibSqlUrLl68SFJSErVr1zbqi46O5tVXX7XtakREyjDtPi9if3ZPln7jjTdISkrCZDJRq1Yt3nzzTQBeeOEFQkJCCAgIwGw2M2HCBGM5/OnTpzl37hx//etfLepfvXo1y5Yt4+LFi/Ts2ZMOHToQGhpqS5dFRP60dEdI/iiUI/SrwpKl33///UKP9fT0ZPny5YW+V7t2bfbtK/gX/JlnntHSeRGRX+mOkIj9KVlaRERESkRzhH5VWLJ0y5YtWbNmDevWrcPR0ZEOHTowadIkAI4dO8a0adNIS0vDwcGBiIgIXFxcjPqef/55Tp8+zfbt2wH4/vvvmTZtGjdv3sTR0ZHp06cbk6tFRO412mJD/ij0aOxXhSVLHzhwgLi4OLZt24azszOXLl0C8pbbT5w4kXnz5tGkSRNSU1MtAhVjYmKoWLGiRf3z5s3jxRdfpEOHDuzdu5d58+axZs0aW7osInJP0bwikeLZPVl6w4YNjB492kiZ9vDwAGD//v00btyYJk2aAFC1alWjrvT0dFasWMHMmTON7Tngf2nU+e1Vq1bN2u6KiPzpaY6Q/FHojhBFJ0snJyfz1Vdf8e677+Li4sKkSZP4y1/+YqwkGzlyJJcvX6Z79+48++yzACxYsIARI0ZQvnx5izYmT57MyJEjmTNnDrm5uXz88ce2Xa2IiIjILeyeLJ2Tk8OVK1fYtGkTkyZN4uWXX8ZsNpOTk8OhQ4eYN28e69evJzY2lsTERL7//nt+/vln/Pz8CrSxYcMGQkJC2Lt3LyEhIUyZMsWmixURERHbmTHZ/VVarB4IFZYs/e9//xtPT0/8/PwwmUz85S9/wcHBgdTUVKpXr07r1q1xd3fH1dUVHx8fjh49yjfffMORI0fw9fVl4MCBJCcnM2TIEAA++eQTOnfuDEC3bt04fPiwHS5ZREREJI/VA6Fbk6UBI1m6U6dOfPHFFwAkJSWRlZVF1apVadeuHcePHycjI4Ps7GwOHjxIgwYNGDhwIJ999hnx8fGsX7+eevXqGROiq1WrxpdffgnAgQMHjMRqERERKT25Jvu/Sovdk6VdXV2ZPHkyPXr0oFy5csyePRuTyUSVKlUYNmwYffv2xWQy4ePjQ8eOHYutf+bMmcyaNYvs7GxcXFyYMWOGLd0VEREROyjNTVLtze7J0gDz588v9PjAwEACAwOLrK927dpGhhBAq1atCq1fRERExB6ULC0iIiIlYi7tDtiR3ZOlXV1dmTZtGtevX6dWrVrMnz8fNzc345yzZ8/i7+/P2LFjGTlyJOfOnWPSpElcunQJk8nEU089xdChQ4G8fcs2bdpkbM766quv0qFDB1u6LCLyp6VwRBH7s3uy9PDhw3nttdf461//SkREBMuWLbMISZw9ezbt2/8vFMzR0ZHXX3+dpk2bkpaWRp8+fWjbti0NGjQAYNiwYYwcOdKWboqIlAkKVJQ/irIUqGj1qrH8ZOm+ffsCecnSlStXJjk5mdatWwPQtm1bYmJijHNiY2OpVasWDRs2NMqqVatG06ZNAXBzc6N+/fqcP3/e2m6JiIjIXZZrMtn9VVqsHgjdmizdq1cvpkyZwvXr12nYsCFxcXEAfPrpp5w7dw7I20bjww8/ZOzYscXW+f333xvZRADr1q0jICCAkJAQrly5Ym13RURERAqwe7J0aGgo69evJygoiPT0dGPPsYULFzJ06NACG6vmS09PJzg4mMmTJxtzigYMGMDu3buJjIykWrVqxr5mIiIiUnrMd+FVWqyeI1RYsvTSpUt5+eWXWb58OZAXqLhnzx4AvvvuO3bt2sX8+fO5evUqDg4OuLi4MHjwYLKysggODiYgIMBIkga4//77jV/369eP559/3truioiIiBRg9UDo1mTp+vXrG8nSly5dwsPDg9zcXBYtWsTTTz8NwPr1641z33//fSpUqMDgwYMxm81MmTKF+vXrM3z4cIs2Lly4YOw4HxsbazG3SEREREpHWZosbfdk6a1btxqDHj8/P/r06VNsHYcOHSIyMpJGjRoZYYv5y+TnzZvHsWPHAKhVq5aSpUVERP4ASnNLDHuze7L00KFDjRygorz00kvGr1u1asUPP/xQ6HHz5s2zpXsiImWKcoRE7E/J0iIifxLKEZI/itLaaywhIYHQ0FByc3Pp168fo0ePLvS4Xbt2ERwcTEREBM2bNy+2TqsHQidPnuSVV14xvj516hTBwcGcP3+ef/7zn5QrV44HH3yQsLAwKleuzP79+3n77bfJysqiXLlyTJw4kTZt2gBw5MgRQkJCuHHjBh06dGDKlCmYTCbmzJlTaF0iIvci3RGSe1lOTg4zZsxgxYoVeHp60rdvX3x9fY0A5nxpaWmsXr3aIoqnOFYPhOrXr09kZKTROR8fH/z8/EhKSmL8+PE4OTkxb948lixZwsSJE6latSqLFi3C09OT48ePM3LkSPbty/tLPX36dGbOnEmLFi149tlnSUhIoEOHDrRt27bQukRE7kW6IyR/FKWx3P3w4cPUrVuXOnXqAODv709cXFyBgdCCBQt49tln+eijj+6oXqtzhG6VmJhInTp1qFWrFu3atcPJKW989cgjj5CSkgLAww8/jKenJwANGzbk5s2bZGZmcuHCBdLS0njkkUcwmUz06tXLCGQsqi4RERG5t5w/f57q1asbX3t6ehbYieLo0aOkpKTQsWPHO67XLnOEoqOj6dGjR4HyzZs3061btwLlu3bt4uGHH8bZ2bnAhVWvXr3QLTaKqktERER+X3dj1djGjRvZuHGj8XX//v3p37//nfcpN5fZs2cTFhZWonZtHghlZmYSHx/P+PHjLcoXLVqEo6MjPXv2tCj/z3/+w/z5843QxTtRVF0iIiLy+7sbOUK3G/h4enpaPBk6f/688aQJ8naoOH78OM888wwA//3vfxkzZgyLFi0qdsK0zQOhhIQEmjZtapECvWXLFvbs2cPKlSsx3bKRWkpKCmPHjmXOnDk8+OCDhV5YSkqKxYUVVZeIiIjcO5o3b05ycjKnTp3C09OT6Oho3n77beP9SpUq8cUXXxhfDxkyhEmTJt121ZjNc4Sio6Px9/c3vk5ISGDZsmUsWrQIV1dXo/zq1auMHj2a8ePH83//939GebVq1XBzc+Pbb7/FbDazdetWnnzyyWLrEhERkdJTGnuNOTk5MXXqVEaNGkX37t3p1q0bDRs2ZMGCBcbcYmvYdEfo+vXrfP755xaJzzNnziQzM9PYLqNFixbMmDGDtWvX8vPPP/PBBx/wwQcfALB8+XI8PDyYNm2asXzex8cHHx+fYusSERGRe0+HDh3o0KGDRdm4ceMKPXbNmjV3VKdNA6EKFSpY3IYC2L17d6HHvvDCC7zwwguFvte8eXO2b99eoLyoukRERKT0aIsNERERuWeVpU1XrZ4jdPLkSQIDA43Xo48+ysqVK433ly9fTuPGjbl8+TIAV65c4cUXXyQgIIC+ffty/Pjx29Zz7Ngx+vfvT0BAAM8//zxpaWnWX6mIiIjIb9g9WRrg3Llz7N+/n5o1axrHL168GG9vbz744ANOnDjBjBkzWLVqVbH1TJkyhddee42//vWvREREsGzZMl5++WWrL1ZERERspztCv3FrsjRAWFgYEydOtFjufuLECR5//HEAvLy8OHPmDBcvXiy2nuTkZFq3bg1A27ZtiYmJsUd3RURERAA7DYRuTZaOjY2lWrVqNGnSxOKYJk2aGAOZw4cPc/bs2QJbZvw2obphw4bGkrhPP/2Uc+fO2aO7IiIiYgOzyf6v0mLzQCg/Wbpr165kZGSwZMmSQpeyjR49mmvXrhEYGMiaNWvw9vbG0dGx0HryhYaGsn79eoKCgkhPT8fZ2dnW7oqIiIiNcu/Cq7TYNVn6hx9+4PTp0wQGBgJ5KdFBQUGEh4fzwAMPGPt/mM1mnnzySWMH2d/Wk8/Ly8vYiiMpKYk9e/bY2l0RERERg80DoVuTpRs3bkxiYqLxnq+vLxEREbi7u3P16lXKly+Ps7Mz4eHhtGrVCjc3t0LryXfp0iU8PDzIzc1l0aJFPP3007Z2V0RERGykydK/yk+W7ty5822PPXHiBAEBAXTp0oWEhASmTJly23q2b99Oly5d6NatG9WqVaNPnz62dFdERETEgt2TpW8VHx9v/Lply5bs2rWrRPUMHTqUoUOH2tJFERERsbM72Rvsz8Iuq8ZERERE/oysviN08uRJXnnlFePrU6dOERwczLfffktSUhIA165do1KlSkRGRrJt2zY++ugj4/gffviBTz75BG9vb4YMGcKFCxcoX7488L/NWAF27NjBwoULMZlMNGnShLffftvaLouIiIgdaK8xik6WHjZsmHHM7NmzjQnRPXv2pGfPnkDeIOjFF1/E29vbOHb+/Pk0b97coo3k5GSWLl3Khg0bqFKlCpcuXbK2uyIiImInmiz9G79NhIa8JfI7d+60CEjMV9gKscJs2rSJQYMGUaVKFQDjLpGIiIiIPdg9WTrfV199hYeHB/Xq1Stw/I4dOwoMhCZPnkxgYCAffPABZnPeNKzk5GSSkpJ4+umneeqpp0hISLBHd0VERMQGClS8RX4i9Pjx4y3Kt2/fXujdoO+++w5XV1caNWpklM2fPx9PT0/S0tIIDg4mMjKSXr16kZOTw08//cSaNWtISUlh8ODBREVFUblyZVu7LSLyp5Nxdl9pd0GkzLH5jlBhidDZ2dns3r2b7t27Fzi+sMdinp6eALi5udGjRw8OHz5slPv6+lKuXDnq1KlDvXr1SE5OtrXLIiIiYgPzXXiVFrsmS+f7/PPPqV+/PtWrV7coz83NZefOnaxfv94oy87O5urVq7i7u5OVlcWePXto06YNAJ06dSI6Opo+ffpw+fJlkpOTLbblEBG5l7jWbF+i47Mzz9ylnsi9TqvGfpWfCD1jxgyL8sLmAAEcPHiQGjVqWAxmMjMzGTVqFFlZWeTm5tKmTRueeuopANq3b8/+/fvp3r07jo6OTJo0iapVq9rSZRERERHDXUmWnj17dqHHP/bYY2zatKlAHVu2bCn0eJPJREhICCEhIbZ0U0REROyoLC2ft/nRmIiI/D6smSxd0sdpoEdqcm/RQEhE5E/CmjlCWmkmd0NZ2mvM5oHQypUrCQ8Px2Qy0ahRI8LCwrhw4QKvvvoqv/zyC02bNmXu3Lk4OzuzZcsW5s6da6wSGzx4MP369ePMmTOMHTuW3NxcsrOzGTx4MAMGDABg5MiR/Pe//yUnJ4f/+7//Y9q0aTg6OtrabREREbFSbhkaCtk0EDp//jyrV69mx44dlC9fnnHjxhEdHc3evXsZNmwY/v7+TJ06lYiICAYOHAhA9+7dmTp1qkU9DzzwABs3bsTZ2Zn09HQCAgLw9fXF09OTBQsW4ObmhtlsJjg4mE8//fSOUqlFREREbsfmHKGcnBxu3LhBdnY2N27c4IEHHuDAgQN06dIFgN69exMXF1dsHc7Ozjg7OwN5q8hyc/83DSt/r7Ls7GyysrIwmcrQmj0REZE/obKULG3TQMjT05MRI0bwxBNP0K5dO9zc3GjatCmVK1fGySnvZlP16tU5f/68cU5MTAwBAQEEBwdz7tw5o/zcuXMEBATQsWNHnn32WePxGeQ9Hvvb3/5GxYoVjQGWiIiIiK1sGghduXKFuLg44uLi2LdvHxkZGezbV/TEvCeeeIL4+HiioqL429/+xmuvvWa8V6NGDaKiooiJieGTTz7h4sWLxnsfffQRn332GZmZmRw4cMCWLouIiIiNylKytE0Doc8//5zatWvj7u5OuXLl6Ny5M19//TVXr14lOzsbgJSUFOPuTtWqVY1HYP369ePo0aMF6vT09KRhw4Z89dVXFuUuLi48+eSTt33MJiIiInKnbBoI1axZk++++46MjAzMZjOJiYk0aNCAxx57jF27dgHwySef4OvrC8CFCxeMc+Pj4/Hy8gLyBks3btwA8u4yff311zz00EOkp6cb52RnZ7Nnzx7q169vS5dFRETERmVpjpBNq8ZatGhBly5d6N27N05OTnh7e9O/f386duzIK6+8wnvvvYe3tzf9+vUDYM2aNcTHx+Po6EiVKlUICwsD4MSJE8yePRuTyYTZbGbEiBE0btyYixcvMmbMGDIzMzGbzTz22GM8/fTTtl+1iMifkAIV5Y9Ce43dIjg4mODgYIuyOnXqEBERUeDY8ePHM378+ALlbdu2JSoqqkD5/fffz+bNm23toohImaBARRH7U7K0iIiIlEhZClS0OUdo5cqV+Pv706NHD1599VVu3rzJ5MmT6dmzp7FMPj09HYANGzYQEBBAYGAgAwYM4McffwQgNTWVIUOG0LJlywI72R85coSAgAD8/Px46623MJvLzocvIiIipcumgVB+svTmzZvZvn07OTk5REdHM3nyZLZt20ZUVBQ1atRg3bp1AAQEBBAVFUVkZCSjRo0y5gi5uLgwbtw4Jk2aVKCN6dOnM3PmTGJiYkhOTiYhIcGWLouIiIiNtHz+Fr9Nlq5WrZqRBm02m43VYPC/lGiAjIwMIyW6QoUKtGrVChcXF4u6L1y4QFpaGo888ggmk4levXpp+byIiEgp06qxX92aLO3i4kLbtm1p164dACEhIezduxcvLy9ef/1145x169axYsUKsrKyWLVqVbH1nz9/nurVqxtf/zalWkRERMQWdk+WjoyMBCAsLIx9+/bh5eXFjh07jHMGDRpEbGwsEyZMYNGiRbb1XkRERH53uZjt/iotdk+W/uabb4z3HR0d8ff3JyYmpsC5/v7+xMbGFlu/p6cnKSkpxte3plSLiIiI2MruydJeXl789NNPQN4cofj4eCMNOjk52Th3z5491K1bt9j68+cbffvtt5jNZrZu3cqTTz5pS5dFRETERmVpsvRdSZZ+5plnSE9Px2w207hxY958800A1q5dS2JiIk5OTlSuXJk5c+YYdfn6+pKWlkZWVhaxsbEsX76cBg0aMG3aNEJCQrhx4wY+Pj74+PjYdsUiIn9SCkeUP4rSnNxsb3clWfrjjz8u9Ng33nijyHri4+MLLW/evDnbt2+3voMiImWENcnSIlI8JUuLiPxJaK8x+aMoS8nSNg2EVq5cSXh4OCaTiUaNGhEWFoazszPvvfcen376KQ4ODgwYMIBnnnkGs9lMaGgoe/fupXz58syePZumTZsCMHfuXPbu3Utubi5t27ZlypQppKenM2jQIKOtlJQUevbsyZQpU2y7YhGRe4gep4kUz+qBUH6q9I4dOyhfvjzjxo0jOjoas9nMuXPn2LlzJw4ODly6dAmAhIQEkpOTiYmJ4bvvvmP69OmEh4fz9ddf8/XXX7Nt2zYABg4cyJdffsljjz1mLMUHCAoKonPnzjZeroiIiNiq7NwPsvGOUH6qtJOTk5Eq/d577/H222/j4JC3IM3DwwOAuLg4evXqhclk4pFHHuHq1atcuHABk8lEZmYmWVlZmM1msrKyuP/++y3aSUpK4tKlS7Rq1cqW7oqI/KlpjpCI/Vm9fP7WVOl27drh5uZGu3btOHXqFDt27CAoKIhRo0YZS+aLSolu2bIljz32GO3ataNdu3a0b98eLy8vi7aio6Pp3r27sSWHiIiIlJ6ytMWG1QOholKlMzMzcXFxYcuWLTz11FNMnjy52Hp++uknTpw4wd69e0lISODAgQN89dVXFsfs2LEDf39/a7sqIiIidmS+C/+VFqsHQkWlSnt6euLn5weAn58fP/zwA1B0SvTu3btp0aIFFStWpGLFirRv394infrYsWPk5OTQrFkza7sqIiIiUiirB0JFpUp36tSJL774AoAvv/ySevXqAXmBiVu3bsVsNvPtt99SqVIlqlWrRs2aNTl48CDZ2dlkZWVx8OBBi0dj27dv190gERGRP5Cy9GjM6snSRaVK37hxgwkTJrBq1SoqVKhAaGgoAB06dGDv3r34+fnh6urKrFmzAOjSpQsHDhwgICAAk8lE+/bt8fX1NdrZuXMnS5cutfEyRURERAqyadVYYanSzs7OhQ5cTCYT06ZNK1Du6OjIjBkzimwjLi7Oli6KiIiInSlQUURERO5ZZWcYZIeBUGHp0l9//TVz584lNzeXChUqMHv2bOrWrcvZs2d57bXXuHbtGjk5OUyYMIEOHToAeZOip02bRlpaGg4ODkRERODi4mK08/zzz3P69GntOyYiIiJ2Y9NAqKh06SVLlvCPf/wDLy8v1q1bx6JFi5g9ezaLFi2iW7duDBw4kB9//JHRo0cTHx9PdnY2EydOZN68eTRp0oTU1FScnP7XtZiYGCpWrGjzxYqIiIjtytKjMatXjeXLT5fOzs420qUB0tLSjP/nl5lMJqP82rVrRvn+/ftp3LgxTZo0AaBq1ao4OjoCkJ6ezooVKxgzZoytXRURERGxYNMdoVvTpV1cXGjbti3t2rUjNDSU0aNH4+LigpubG5s2bQJg7NixjBw5krVr15KRkcGKFSuAvC00TCYTI0eO5PLly3Tv3p1nn30WgAULFjBixAjKly9v46WKiIiIPZTmcnd7s+mOUFHp0itXrmTp0qUkJCQQFBREWFgYkLdVRu/evUlISGDp0qVMmjSJ3NxccnJyOHToEPPmzWP9+vXExsaSmJjI999/z88//2wENIqIiEjpU7L0rwpLl/766685duwYLVq0AKB79+5GUnRERATdunUDoGXLlty8eZPU1FSqV69O69atcXd3x9XVFR8fH44ePco333zDkSNH8PX1ZeDAgSQnJzNkyBAbL1lEREQkj00DocLSpRs0aMC1a9dISkoC8ub/5CdF16hRg8TERABOnDjBzZs3cXd3p127dhw/fpyMjAyys7M5ePAgDRo0YODAgXz22WfEx8ezfv166tWrx5o1a2y8ZBEREbGFkqV/VVS6dPXq1QkODsZkMlGlShUjRfr111/njTfeYOXKlZhMJmbPnm0cM2zYMPr27YvJZMLHx4eOHTva4/pEREREimRzjlBh6dJ+fn6Fzutp0KABH3/8caH1BAYGEhgYWGQ7tWvXVoaQiIjIH0BpzumxNyVLi4j8SWSc3Vfic1xrti/xOdmZZ0p8jsiflU0DoVWrVhEeHo7ZbKZfv34MGzaMnTt3snDhQk6cOEF4eDjNmzc3ji9penRxdYmI3GtKOqjJzjxj1eBJ5HbK0vJ5qwdCx48fJzw8nPDwcMqVK8eoUaN44oknaNSoEe+//36BDVatSY8uqi4REREpPbnmsvNozOpVYydOnOAvf/kLrq6uODk50bp1a2JiYvDy8qJ+/foFjrcmPbqoukRERETsweqBUKNGjTh06BCpqalkZGSQkJBASkpKkcffmh7du3dvPvzwQ+M9pUeLiIj8eZjvwqu0WP1ozMvLi1GjRjFy5EhcXV1p0qQJDg5Fj6vy06MjIiJwdXVl2LBhNGvWjPvuu4+ff/6ZyZMnc/r0aWu7IyIiIlJiNk2W7tevH/369QPgnXfewdPTs8hjb02PBoz06AoVKhjp0dnZ2Vy+fJkhQ4YoOFFEROQPSrvP/+rSpUsAnD17lpiYGAICAoo8VunRIiIiZUNZ2mvMpjtCL730Er/88gtOTk5MmzaNypUrs3v3bmbOnMnly5d57rnn8Pb25qOPPrIqPbqoukRERETswaaB0Pr16wuUFZUqDSVPjy6uLhERESkdZSlHyKZHYyIiIiJ/ZjYNhFatWkWPHj3w9/dn5cqVFu8tX76cxo0bc/nyZYvyw4cP8/DDD/Ppp58aZSNHjqRVq1Y899xzFscmJibSu3dvAgMDGTBgAD/99JMt3RURERE7yMVs91dpsXogdGuydGRkJHv27DEGKufOnWP//v3UrFnT4pycnBzmz59P27ZtLcpHjRrF3LlzC7Qxffp05s+fT2RkJD169GDRokXWdldERETspCxNlrZ7sjRAWFgYEydOxGQyWZyzZs0aunTpgoeHh0V5mzZtCmyvkS8tLc34f7Vq1aztroiIiEgBVk+WbtSoEe+99x6pqamUL1+ehIQEmjVrRmxsLNWqVTO20sh3/vx5YmNjWb16Nf/617/uqI1wJN3NAAAgAElEQVTQ0FBGjx6Ni4sLbm5ubNq0ydruioiIiJ2UpcnSdk2WzszMZMmSJSxfvrzA8aGhoUyYMKHY9OnfWrlyJUuXLqVFixYsW7aMsLAwQkNDre2yiMifmnaSF7E/uyZLe3h4EBsbayyRT0lJISgoiPDwcI4cOcKrr74KQGpqKnv37sXJyYlOnToVWvfly5c5duwYLVq0AKB79+6MGjXKlu6KiPypudZsX6LjszPP3KWeyL3OXEq7zyckJBAaGkpubi79+vVj9OjRFu+vWLGC8PBwHB0dcXd3Z9asWdSqVavYOm0aCF26dAkPDw8jWXrTpk0MHTrUeN/X15eIiAjc3d2Jj483yl9//XU6duxY5CAIoHLlyly7do2kpCQeeugh9u/fj5eXly3dFRERkT+pnJwcZsyYwYoVK/D09KRv3774+vrSoEED4xhvb282b96Mq6sr69evZ968ebz33nvF1mv3ZGlrDBw4kJMnT3L9+nV8fHwIDQ2lffv2vPXWWwQHB2MymahSpQqzZs2ypbsiIiJiB6Wx3P3w4cPUrVuXOnXqAODv709cXJzFQOjxxx83fv3II4+wbdu229Zr92TpW916F+hWs2fPvqN6lCwtIiLyx1Mak6XPnz9P9erVja89PT05fPhwkcdHRETg4+Nz23ptGgiJiMjvx5rJ0iWdVwSaWySlY+PGjWzcuNH4un///vTv39+quiIjIzly5Ahr16697bE2DYRWrVpFeHg4ZrOZfv36MWzYMF5++WWSkpIAuHbtGpUqVSIyMpLU1FSCg4M5cuQIvXv3ZurUqUY9O3bsYNGiReTm5tKxY0cmTpwIwJYtW5g7dy6enp4ADB482JicLSJyr7FmsrRWmsndcDcCEG838PH09CQlJcX4+vz588b44Faff/45ixcvZu3atTg7O9+2XasHQrcmS5crV45Ro0bxxBNPWExKmj17Nm5ubgC4uLgwbtw4/vOf//Cf//zHOCY1NZW5c+eyZcsW3N3dee2110hMTKRNmzZA3mqxWwdNIiIicu9p3rw5ycnJnDp1Ck9PT6Kjo3n77bctjvn3v//N1KlTWbZsWYHw5qLclWRpyFtat3PnTnr06AFAhQoVaNWqFS4uLhb1nDp1irp16+Lu7g7kpUzv2rXL2m6JiIjIXVYae405OTkxdepURo0aRffu3enWrRsNGzZkwYIFxMXFATB37lyuX7/OuHHjCAwM5Pnnn799vdZ+CEUlS+f76quv8PDwoF69esXWU7duXZKSkjh9+jTVq1cnLi6OrKws4/2YmBgOHjzIQw89REhICDVq1LC2yyIiImIHpZUj1KFDBzp06GBRNm7cOOPXv90A/k7YNVn61tTo7du3G3eDilOlShWmT5/OK6+8goODAy1btuTnn38G4IknnqBHjx44Ozvz8ccf89prr7F69WpruywiIiJiwa7J0vmTlrKzs9m9ezdbtmy5o3p8fX3x9fUF8maN5w+oqlatatHWvHnzbOmuiMifmlaNyR+F9hr7VWHJ0pA3Y7t+/foW6/3vpJ4rV66wfv16Y8L1hQsXjB3n4+PjlSwtIvc0rRoTsb+7kiy9Y8cO/P39Cxzv6+tLWloaWVlZxMbGsnz5cho0aEBoaCjHjh0D4MUXX+Shhx4CYM2aNcTHx+Po6EiVKlUICwuzpbsiIiJiB3dj+XxpuSvJ0r9Njs5XVNL0O++8U2j5+PHjGT9+vHWdExERkbuiNLbYuFusXj4vIiIi8mdn92TpY8eOMW3aNK5fv06tWrWYP38+bm5uZGZmMm3aNI4cOYLJZGLKlCk89thjpKWlMWjQIKPOlJQUevbsyZQpU1ixYgXh4eE4Ojri7u7OrFmzqFWrls0XLSIiItYrreXzd4PVd4RuTZaOjIxkz549/PTTT0yZMoXx48cTFRVFp06dWLZsGQDh4eEAREVFsWLFCubMmUNubi5ubm5ERkYar1q1atG5c2cAvL292bx5M1FRUXTp0kWrxkRERMSu7J4snZycTOvWrQFo27atkTb9448/8thjjwHg4eFBpUqVOHLkiEWdSUlJXLp0iVatWgHw+OOP4+rqCsAjjzxisceIiIiIlI7SSJa+W6weCDVq1IhDhw6RmppKRkYGCQkJpKSk0LBhQyPq+tNPP+XcuXMANGnShPj4eLKzszl16hRHjx413ssXHR1N9+7dMZlMBdqLiIjAx8fH2u6KiIiIFGD3ZOnQ0FBCQ0P5xz/+ga+vr7Hza58+fThx4gR9+vShZs2atGzZEkdHR4s6d+zYwdy5cwu0FRkZyZEjR1i7dq213RURERE70fL5XxWWLO3l5cXy5cuBvEdde/bsyWvIyYnJkycb5z799NMW+5AdO3aMnJwci/3KIC+ccfHixaxdu9YYVImIiEjpydVk6TyXLl0CMJKlAwICjLLc3FwWLVrE008/DUBGRgbXr18HYP/+/Tg6OtKgQQOjru3btxcIYfz3v//N1KlTWbRoER4eHrZ0VURERKQAuydLr1q1ygha9PPzo0+fPkDeoGnkyJE4ODjg6elZ4BHYzp07Wbp0qUXZ3LlzuX79urGzbI0aNVi8eLEtXRYREREblZ37QXchWXro0KEMHTq0QHnt2rXZtWtXkXXlT7C+1cqVK23pnoiIiEixbBoIiYiIyL3nntpiIyQkhDZt2tCjRw+j7JdffmH48OF07tyZ4cOHc+XKFQC2bdtGQEAAAQEBPP3008ZGqidPniQwMNB4PfroowXu9ixfvpzGjRtz+fJlAK5cucKLL75IQEAAffv25fjx4/a6ZhEREbHBPZUjFBQUZKRD51u6dClt2rQhJiaGNm3aGHN7ateuzdq1a4mKimLMmDH8/e9/B6B+/fpGcvSWLVtwdXXFz8/PqO/cuXPs37+fmjVrGmWLFy/G29ubqKgo5syZQ2hoqF0uWERERCTfbR+NtW7dmtOnT1uUxcXFsWbNGgB69erFkCFDmDhxIo8++qhxTFFJ0ImJidSpU8diz7CwsDAmTpzICy+8YJSdOHGC0aNHA3mZRWfOnOHixYvcf//9JbxEEZGyIePsvtLugghQtvYas2qO0KVLl6hWrRoADzzwgLFk/lZFJUFHR0dbPGaLjY2lWrVqNGnSxOK4Jk2aEBMTQ6tWrTh8+DBnz54lJSVFAyERuWe51mxfouOzM8/cpZ6IlB025QgBmEymAltiHDhwgIiICCZMmGBRnpmZSXx8PF27dgXysoWWLFliLI+/1ejRo7l27RqBgYGsWbMGb2/vAknUIiIi8vsrS3OErLoj5OHhwYULF6hWrRoXLlzA3d3deO/YsWO88cYbfPjhh1StWtXivISEBJo2bWrc1fn55585ffo0gYGBAKSkpBAUFER4eDgPPPAAYWFhQN4tuCeffJI6depYdZEiImWBHo3JH8U9v8WGr68vW7duZfTo0WzdupUnn3wSyEuYfumll5g7dy4PPfRQgfOio6Mt0qMbN25MYmKiRb0RERG4u7tz9epVypcvj7OzM+Hh4bRq1Qo3NzdruisiUibo0ZiI/d12IPTqq6/y5Zdfkpqaio+PDy+99BKjR4/m5ZdfJiIigpo1a/Lee+8B8MEHH/DLL7/w5ptvAuDo6MiWLVsAuH79Op9//jkzZsy4o46dOHGC119/HYCGDRtq1ZiIiMgfxD01Wfqdd94ptHzVqlUFyvJ3ni9MhQoV+OKLL4ptKz4+3vh1y5Yti02iFhEREbGVkqVFRESkRMpSsrQGQiIiIlIi99SjsZCQEPbs2YOHhwfbt28H8rbYeOWVVzhz5gy1atXivffeo0qVKnzxxRe88MIL1K5dG8jbfX7s2LFA3kToihUr4uDgYDF3aM6cOfzzn/+kXLlyPPjgg4SFhVG5cmUgbwXatGnTSEtLw8HBgYiICFxcXO7KByEiIiL3HrtusQHQqlUrYzuN/EFQvlWrVhnbbORr27Yt27dvJyoqinr16rFkyRIAsrOzmThxIm+++SbR0dGsXr0aJyfdwBIRESltZSlH6LYDodatW1OlShWLsri4OHr16gXkbbERGxtrdQfatWtnDHBu3ZZj//79NG7c2Eicrlq1qgIVRURExK6sSpYubouNb7/9lp49ezJq1Cj+85//WJw3cuRIgoKC2LhxY6H1bt682diWIykpCZPJxMiRI+nduzcffvihNV0VEREROzPfhf9Ki83Pmm7dYqNp06bEx8dTsWJF9u7dy4svvkhMTAwAGzZswNPTk0uXLjF8+HDq169P69atjXoWLVqEo6MjPXv2BCAnJ4dDhw4RERGBq6srw4YNo1mzZrRp08bWLouIiIgAVt4Ryt9iA7DYYsPNzY2KFSsC0KFDB7Kzs7l8+TIAnp6exrl+fn4cPnzYqG/Lli3s2bOH+fPnG4Oq6tWr07p1a9zd3XF1dcXHx4ejR49aeZkiIiJiL7lms91fpcWqgVD+FhuAxRYb//3vf40ldYcPHyY3N5eqVaty/fp10tLSgLyE6f3799OwYUMgb/+xZcuWsWjRIlxdXY022rVrx/Hjx8nIyCA7O5uDBw/SoEED669URERE7OKeejRWki02du3axYYNG3B0dKR8+fK88847mEwmLl26xIsvvgjkPfLq0aOHMRdo5syZZGZmMnz4cABatGjBjBkzqFKlCsOGDaNv376YTCZ8fHzo2LHjXfoYRERE5F5k1y02Bg8ezODBgwuU16lTh23bthVaz+7du4tsOzAw0NiZXkRERP4YSvNRlr1Z9WhMREREpCy4o1VjJUmXvnbtGhMnTuTs2bPk5OQwYsQI+vTpw5kzZxg7diy5ublkZ2czePBgBgwYAMCRI0cICQnhxo0bdOjQgSlTpmAymXjvvfeIi4vDwcEBDw8PwsLCjEnXIiIiUjpKc06Pvd3RHaGSpEuvW7cOLy8vtm3bxpo1a5gzZw6ZmZk88MADbNy4kcjISDZt2sSHH37I+fPnAZg+fTozZ84kJiaG5ORkEhISABg1ahRRUVFERkbSsWNHPvjgA3teu4iIiFjhnls1VpJ0aZPJRHp6OmazmfT0dKpUqYKTkxPOzs44OzsDkJmZSW5uLpC3/D4tLY1HHnkEk8lEr169iIuLA/KW4+fLyMgwltaLiIiI2IPVgYpFpUsPGjSIMWPG0L59e9LT03n33XdxcMgbb507d47Ro0fz888/M2nSJDw9PfnXv/5F9erVjXqrV69u3CkCePfdd9m6dSuVKlVi9erV1nZXRERE7OSeezR2O7emS3/22Wd4e3uzb98+tm7dyowZM4wMoRo1ahAVFUVMTAyffPIJFy9evG3dr7zyCnv37iUgIIC1a9fao7siIiIigA0DoaLSpbds2ULnzp0xmUzUrVuX2rVrc/LkSYtzPT09adiwIV999RWenp7GRqsAKSkphU6IDggIMLbrEBERkdJzz80RKkxR6dI1atQgMTERgIsXL5KUlETt2rVJSUnhxo0bAFy5coWvv/6ahx56iGrVquHm5sa3336L2Wy2qCs5OdloLy4ujvr161vbXREREbGTeypZGkqWLv3CCy8QEhJCQEAAZrOZCRMm4O7uzv79+5k9ezYmkwmz2cyIESNo3LgxANOmTTOWz/v4+Bip02+//baxC32tWrV4880379LHICIiIveiOxoIlSRd2tPTk+XLlxcob9u2LVFRUYXW07x5cyOf6Fbvv//+nXRPREREfkdmc25pd8FulCwtIiIi96w7GgiFhITQpk0bevToYZTt3LkTf39/mjRpwr/+9S+jPDU1lSFDhtCyZUtmzJhhUc+RI0cICAjAz8+Pt956y9ip/vvvv+epp54iMDCQoKAgDh8+DIDZbOatt97Cz8+PgIAAjh49avMFi4iIiG1yMdv9VVqsTpZu1KgR77//Pq1bt7Yod3FxYdy4cUyaNKlAPUUlSM+bN48XX3yRyMhIxo0bx7x58wBISEggOTmZmJgYZs6cyfTp0625RhEREZFCWZ0s7eXlVegqrgoVKtCqVStcXFwsyotLkM5Powa4du2aEdSYn15tMpl45JFHuHr1qrFkX0REREqH2Wy2+6u0WJ0sXVLnz58vMkF68uTJjBw5kjlz5pCbm8vHH39c7Dn5AyURERH5/ZXmoyx7+0NMlt6wYQMhISHs3buXkJAQpkyZUtpdEhERkXvA7zYQKi5B+pNPPqFz584AdOvWzZgsfaep0yIiIvL7KUuPxn63gVBxCdLVqlXjyy+/BODAgQPUq1cP+F96tdls5ttvv6VSpUp6LCYiIiJ2Y3Wy9H333cfMmTO5fPkyzz33HN7e3nz00UdA3gAmLS2NrKwsYmNjWb58OQ0aNCgyQXrmzJnMmjWL7OxsXFxcjGX3HTp0YO/evfj5+eHq6sqsWbPu0scgIiIid6o09wazN5uSpf38/Aotj4+PL7S8qATpVq1asWXLlgLlJpOJadOm3UkXRURE5HdSmnuD2dvvtmpMRERsk3F2X4nPca3ZvsTnZGeeKfE5In9Wtx0IhYSEsGfPHjw8PIy7OTt37mThwoWcOHGC8PBwmjdvDsDhw4f5+9//DuRNpHrppZeMu0YrV64kPDwck8lEo0aNCAsLw8XFhddff50vv/ySSpUqATB79my8vb1ZtmyZsTdZTk4OJ06cIDExkfvuu8/+n4KIyJ9ASQc12ZlnrBo8idxOaU5utrfbDoSCgoIYPHgwr732mlGWnyr928dWDRs2ZPPmzTg5OXHhwgUCAwN54oknuHTpEqtXr2bHjh2UL1+ecePGER0dTVBQEACTJk2ia9euFnWNGjWKUaNGAXmP2lauXKlBkIiIiNjVbQdCrVu35vTp0xZlXl5ehR7r6upq/PrmzZuYTCbj65ycHG7cuIGTkxM3btwo0eqv6Ohoi33OREREpPQoULEY3333Hf7+/vTs2ZM333wTJycnPD09GTFiBE888QTt2rXDzc2Ndu3aGee8++67BAQEMGvWLDIzMy3qy8jIYN++fUbOkIiIiJQu5QgVo0WLFkRHRxMREcGSJUu4efMmV65cIS4ujri4OPbt20dGRgaRkZFA3tL8Tz/9lM2bN3PlyhWWLl1qUd8///lPHn30UT0WExEREbu7a4GKXl5eVKhQgePHj/P5559Tu3Zt3N3dKVeuHJ07d+abb74B8sIUTSYTzs7OBAUF8a9//cuinujoaPz9/e9WN0VERKSEcs1mu79Ki10HQqdOnSI7OxuAM2fOcPLkSWrVqkXNmjX57rvvyMjIwGw2k5iYaMwzyt9N3mw2ExsbS8OGDY36rl27xsGDB40EahERERF7uu1k6ZKkSh86dIgPP/wQJycnHBwcmD59Ou7u7ri7u9OlSxd69+6Nk5MT3t7e9O/fH4AJEyaQmpqK2WymSZMmvPnmm0bbu3fvpm3btlSoUOHufQIiIiJSIvfU8vmSpEr36tWLXr16FXp8cHAwwcHBBcpXr15dZNtBQUHGEnsRERERe1OytIiIiJTIPbV8PiQkhDZt2ljk+OzcuRN/f3+aNGlSYHLzsWPH6N+/P/7+/gQEBHDz5k0AMjMz+fvf/06XLl3o2rUru3btAmDDhg0EBAQQGBjIgAED+PHHHy3qO3v2LC1btjQ2dBUREZHSVZaWz9s1WTo7O5uJEycyb948mjRpQmpqKk5OeU0sXrwYd3d3du3aRW5uLr/88gsAAQEBDBgwAIC4uDjCwsIsBj2zZ8+mffuS75UjIiIicjt2TZbev38/jRs3pkmTJgBUrVrVeG/z5s3s3LkTAAcHB9zd3QFwc3MzjsnIyLBIo46NjaVWrVqaLC0iIvIHUprL3e3Nrsvnk5KSMJlMjBw5kt69e/Phhx8CcPXqVQAWLFhA7969CQ4O5uLFi8Z569ato1OnTsybN4833ngDgPT0dD788EPGjh1rzy6KiIiIGOw6EMrJyeHQoUPMmzeP9evXExsbS2JiItnZ2aSkpNCyZUs++eQTWrZsyZw5c4zzBg0aRGxsLBMmTGDRokUALFy4kKFDh1KxYkV7dlFERERsZL4L/5UWu64aq169Oq1btzYee/n4+HD06FEef/xxXF1djf3CunbtSkRERIHz/f39mT59OpC3Z9muXbuYP38+V69excHBARcXFwYPHmzPLouIiEgJ6dFYEdq1a8fx48fJyMggOzubgwcP0qBBA0wmE0888QRffPEFgEWydHJysnH+nj17qFu3LgDr168nPj6e+Ph4hg4dynPPPadBkIiIiNiVXZOlq1SpwrBhw+jbty8mkwkfHx86duwI5CVIT5o0iVmzZuHu7k5YWBgAa9euJTExEScnJypXrmzxyExERET+eJQsTeHJ0gCBgYEEBgYWKK9Vqxbr1q0rUJ4/Obo4L7300m2PERERESkpJUuLiIhIiZTm5GZ700BIRERESqQsPRqz62RpERERkbslISGBLl264Ofnx9KlSwu8n5mZycsvv4yfnx/9+vUrEAhdGA2EREREpERKY6+xnJwcZsyYwbJly4iOjmb79u0F9icNDw+ncuXK7N69m2HDhjF//vzb1quBkIiIiPzhHT58mLp161KnTh2cnZ3x9/cnLi7O4pj4+Hh69+4NQJcuXUhMTLztIEsDIRERESkR81143c758+epXr268bWnpyfnz58vcEyNGjUAcHJyolKlSqSmphZbb5mcLJ2deeZ3OUdt2ec8taW21NbdO6/c/fV/t7asPU9t2ee839Pd6OPGjRvZuHGj8XX//v3p37+/3dv5rTI5EBIREZE/l9sNfDw9PUlJSTG+Pn/+PJ6engWOOXfuHNWrVyc7O5tr165RtWrVYtvVozERERH5w2vevDnJycmcOnWKzMxMoqOj8fX1tTjG19eXTz75BIBdu3bx+OOPYzKZiq3XZC5LYQAiIiJSZu3du5dZs2aRk5NDnz59GDNmDAsWLKBZs2Y8+eST3Lx5k4kTJ/L9999TpUoV3n33XerUqVNsnRoIiYiIyD1Lj8ZERETknqWBkIiIiNyzNBASERGRe5YGQiIiUqxTp07dUZnYl9ls5ty5c6XdjTKvzA6EYmJiin0V5ejRo8W+7sRXX33F5s2bAbh8+XKx3zBycnIYP358yS7OSjk5OaxcufJ3aQtg1apVpKWlYTabmTx5Mr179+azzz4r9pzr16+Tm5sLQFJSEnFxcWRlZdn9HMjbnC8qKorFixezcOFC43U71rZXUmPHjmXPnj1GWyUxceLEOyqzh9+zrd/TxYsXmTx5MqNGjQLgxx9/JDw8/I7Pv3LlCseOHbvj48+cOcPnn38OwI0bN0hLSyv2+Hnz5t1R2a3i4+Ot+vMUHBxcoGzcuHG3Pa8k3wsh73vUnDlzStw/gEOHDnH9+nUAIiMjCQsL48yZOw/9y83Nve1nns+a7235SvL7bDKZGD169B3VK9Yrs4GK//znP4t9v3PnzoWWz549G8j7R/LIkSM0btwYgB9++IFmzZpZpF4WZuHChRw5coSkpCT69OlDVlYWEydO5OOPPy70eEdHR86ePUtmZibOzs63uyzDoUOHWLhwIWfPniU7Oxuz2YzJZCqw78pv29q+fTvDhg2743asbQtg8+bNDB06lH379nH16lXmzp3LpEmTaNeuXZHnDB48mHXr1nH16lVGjhxJs2bN2LFjB2+//bZdzwEYM2YMlSpVomnTpiX67EvSXkBAQLF1RUVFFfnewIED2bx5M2+99RZdu3YlKCiI+vXvLCX4txsR5uTkFDmQb9mypZGzkb+I1GQyGb/PX3/9td3ayjd37lxeeOEFXFxcGDVqFD/88AMhISEEBgYWerwtn2NSUhLTp0/n0qVLbN++nWPHjhEfH88LL7xQbJ2vv/46QUFBLF68GIB69erxyiuv0K9fvyLPGTJkCIsWLSI7O5ugoCA8PDx49NFHCQkJKbatTZs2sXHjRq5cuUJsbCwpKSlMmzaNVatWFXlO/j+mt0pISCh2ELpjxw5mzZpF586d6dOnD15eXsX268SJE/z4449cu3bN4gfItLQ0bt68Wey5Jf1eCHnfow4dOlRsvUWZPn0627Zt49ixY6xYsYJ+/frx2muvsXbt2iLPGT9+PG+++SYODg707duXtLQ0nnnmGWPwWxRrvreBdb/PDz/8MIcPH+Yvf/lL8R+AWK3MDoTCwsKsOm/NmjVA3k/jW7ZsMQZCx48fv6O7Bbt372br1q3Gpm+enp6kp6cXe06dOnUYMGAAvr6+VKhQwSgfPnx4kedMmTKFkJAQmjVrhoPDnd/Ye/TRR5kxYwbdu3fH1dXVKG/atKnd28r/R3Xv3r0EBgbSsGHD225+ZzabcXV1JSIiggEDBvDss88W+Y+jLedAXirpRx99dMfXY017+f+IWuNvf/sbf/vb37h27Rrbt29n+PDh1KhRg379+tGzZ0/KlStX4JwlS5awePFibt68yaOPPmr019nZmaeeeqrQdr755hur+mdNW/n279/PpEmT2L17N7Vq1WLhwoUMGjTotp/junXrAIzjihsA5fv73//OpEmTmDp1KgBNmjRhwoQJtx0Ipaam0r17d5YuXQrk7Vt0uz//165dw83NjfDwcHr16kVwcPBtB3H51xUeHm58bvXq1ePy5cuFHrt+/Xo2bNjAqVOnLOpOT083fh+KMn/+fNLS0ti+fTshISGYTCaCgoLw9/fHzc2twPFJSUns2bOHa9euWfxwWbFiRWbOnFlsW9Z8LwTw9vbm+eefp2vXrhbfD4v64TWfk5MTJpOJ2NhYBg0aRL9+/YiIiCj2nB9//BE3Nze2bduGj48P48ePJygo6LYDIWu+t0HJfp/zfffdd0RFRVGzZk2L79l38mdf7kyZHQjlu3jxIu+88w4XLlxg2bJl/Pjjj3zzzTfF/lQHed8A8gdBAI0aNeLEiRO3ba9cuXKYTCbjJ+z8W7XFefDBB3nwwQcxm8139I0CoFKlSnTo0OGOjr3V999/D8CCBUdmSKAAACAASURBVAuMMpPJxOrVq+3eVrNmzRgxYgSnT59m/PjxpKWl3fYfErPZzDfffENUVBShoaEAt72Vb805kHcn5IcffrD4fb4TJWmvVq1aJar7t1JTU9m2bRuRkZF4e3vTs2dPDh06xNatW41B+62ee+45nnvuOd5++22rHrl+9dVX/PTTT/Tp04fLly+Tnp5eZBiZLW3l5OQAsGfPHrp27UqlSpWKPT7/c/z888/ZunWrUd64cWN69+7NhAkTijw3IyOjwE/Tjo6Ot+1jhQoVSE1NNf4uf/vtt7ftZ05ODhcuXGDnzp28/PLLt20jn7Ozs8Vdyezs7CKPDQgIwMfHh3feecfic69YsSL33Xffbdtyc3OjS5cu3Lhxg9WrV7N7924++ugjhgwZwpAhQyyO7dSpE506deKbb76hZcuWd3w9YN33Qsi7G1+1alW++OILi/LbDYQqVqzIkiVL2LZtG+vWrSM3N7fYzxHyPuesrCxiY2MZPHhwoT9cFMaa721Qst/nfNb8sCYlU+YHQtbc3oa8b7BTpkyhZ8+eQN7o+07+wezWrRtTp07l6tWrbNq0ic2bN9/2p+OxY8fe4dVgPHJ47LHHmDNnDp07d7b4i1XcnR3g/9k787ga0///v1ITSfnYlzQzxjAhPiSRJYQoSouUfYkxaRKiVCKSfQYjJjOWRCQVEkJDZpgZa4zGMpMiS7KU9vV0/f44v/v+nNO591PG+J7n4+Exc+7Oda77nHt7X+/l9WZ8eNbXXGFhYbh37x6MjY2hp6eH/Px8rFmzhnNMUFAQdu7ciREjRqBz58548uQJ+vXrV+djAHnI7+jRozAyMlL6XnwrrcDAQNHz3bp1C6GhocjMzERVVRVkMhn09PQ4w05eXl7IysrCuHHjEBERgdatWwMA7Ozs4OzszDmfr68vcnNz8ezZM9roAIC+ffuyjpESygCAoUOHorS0FI0bN8bx48dx9+5dTJs2jdMIHDp0KEaPHo1GjRohJCQEeXl5aNiwIec8gNwIvXHjBvr06QMAuHnzJq/R26xZM2RnZ9MP5OTkZLRq1Yp3rqVLl8LT0xPZ2dlwd3dHfn6+0gKCiXnz5sHDwwNmZmbo2bMnnjx5gk8//ZR3rr59+yIiIgLl5eW4fPkyDh48qNI6gMLAwAAGBgb49ttvIZPJ8Pr1a8hkMpSWlqK0tBTt27dnneenn35CQkICsrOzMW7cOBw5cgQtWrRAWVkZxowZo2IIUZw7dw6dO3cWHMoEpN0LAene/M2bNyMpKQlr1qxBq1at8Pz5c3h4eHCOcXNzg7W1NUxMTNC3b188e/aM19gFpN3bAHHHmcLIyIhxgaKh7vjglaVdXFwQHx8PR0dHeiU5btw4HD9+nHNcRUUFDh06hGvXrgGQn8ATJ04UdLO+fPkynTg3aNAgDBw4kPP9eXl5+PHHH5GRkaEUd2fy0rDdqAB+zw4gzkOm7lzTp09XiX0zbVPk9OnTsLW15d2m7hgArImUQr04ZWVlSq5qLpydnbF582b4+PggPj4ex44dw6NHj1g9KTU1NYiIiOAN37CxadMmnDp1Cp06dVLyfnCF6saNG0eHMqhrxd7entcwtLe3R2JiIh48eIClS5fC1dUVp0+f5szNAIC3b9/CwMAA2traKCsrQ3FxMa+Bkp6ejsDAQDrB1MDAAGvWrOE0yp88eYLg4GCkpaXB0NAQHTp0wKZNmwQd5+rqamRlZYEQgo4dOwr2GIilpqYGcXFxSvcNV1dXzh5JBw4cwLZt29CyZUslbwTX8fL398f48eMZDeLffvsNlpaWjOOoe+a5c+dw4cIFBAQEYPLkyUhMTOT8XmLuhaGhoZzfd9myZZxzAfJr+vHjxxgwYADKysogk8kYQ34UT548UfJ4EkLw+PFjXuOVei7UhmuhATAfZz7jUHGBcubMGeTm5sLHx4d3gaJBBOQDZ8qUKSQvL484OjoSQghJS0sjkydPFjS2rKyMPHz4UNK8RUVFJD8/n/7HxcyZM0lsbCwZPXo0uXLlClm6dCnZsGED55js7GxB22rj4eFBTp48Sezt7QkhhFRVVZGxY8fW6Vzl5eUkPz+f2Nvbk7dv39K/wZMnT8ioUaM456KOE982dcdQXLt2jcTFxRFCCHnz5o2g3/DmzZvE1taWDBkyhBBCyL1798iKFSs4xzg5ORFCiNJvPW7cOM4xfH/nwsbGhlRUVIga4+LiQgj5329XUlLCe24ovn/btm0kNjZWaRsXN27cIImJieTo0aP0P6EUFhaSwsJCwe8nRP59ioqKBL+/vLyc7Nmzh3h5eZGvv/6a7N27l5SXl3OOyczMJNOmTSNjxowhhMjPje3btwuar6Kigty7d4/cv39f0LEbMWIEycvLE/TZ6mJnZ0cIISQwMJBcvHiREELoewgXL1++JCkpKeSnn34iL1++5HxvQkICSUhIIMuWLSPu7u4kKiqKREVFkUmTJpHg4GDeuQ4fPkycnZ3J8OHDCSGEZGVlkWnTpnGOYTpPqWuVi7lz59L/ZsyYQczMzMjUqVN5x0VGRgrapoiDgwOpqalRuh8IuS41COf/RGhMrHsbkLuQN2zYgKqqKpw/fx737t3D1q1beZNfY2JisG3bNjRs2FCp8oarwurt27dwdXVFVFQULCwsYGFhARcXF8555s+fT3fYpfDx8UFCQgLnOCkJoGLniomJwb59+/Dy5Us4OzvTSYRNmjTBlClTGMdcvHgRP//8M3Jzc7F69Wp6e3FxMWs+h5QxikgNBa1Zswa7d++Gp6cnAHny7fXr1znH6OnpobKyEl27dsWGDRvQunVr3pCOpaUlzpw5AxsbG97uybUxNjZGVVWVqGo4qaEMKbkZS5YswZMnT2BiYkIfKy0tLTg6OnKOk5Lzl5+fj+3bt+PGjRvQ0tKCmZkZvLy80KxZM865/Pz8oK+vT5+zSUlJWLJkCb777jvWMVITs1NTU7FixQo6V/Dp06dYuXIlZ25e27ZtBYVxFDl79iw2bdqEN2/egBAiuDJw2LBhokOZR44cwfbt29G/f38QQrB69WrMmzcP48ePZ3w/lVR96NAhHDx4EDo68seTu7s7Jk+ezPvdxCQiq1MNB6h6VnNycgSFxo4dO4bp06crbTt69KjKNkWk5lppEM4Hbwh17twZBw4cUHJvEwHRwO3btyMuLo4OD3Xt2lWQJsWePXtw4sQJNG/eXPA+Uhd869atkZqaitatW6OgoIDxvepewGISQKXONX36dEyfPh379+/nDK8p0qZNG5iamuL8+fNKYQ59fX3W0uM2bdqge/fuosYoIrWqBQDatWun9JrPmNywYQMIIVi+fDkiIyORk5ODbdu2cY6JiYnB3r17oaOjA11dXcEPLUBueDk6OsLS0lLJGOIKL3h4eODy5cvQ19dHVlYW5s+fzxvWBaTlZqSnp+PUqVOiDTwpOX+LFi2Cubk5bcCcOHECCxcu5NXU+vvvv3Hq1Cn6df/+/WFnZ8c5Rmpi9rp16xAVFYVPPvkEAJCdnY0vv/yS0xAyNjbG1KlTMXToUKVjzFVtunHjRkRERPCWzddm8eLFmD17Nh3K1NPTw44dOzjH7Nq1C0ePHqUNzvz8fLi7u7MaQhQFBQUoLi6mE79LS0tZ74eKiElEVqcajom2bdtyFtMkJSUhKSkJT58+xVdffUVvLykpQdOmTTk/W+oCRYNwPnhDyM3NDUePHkXnzp3pbU5OTioejtro6OiIXm0BoJPnxODp6YmioiL4+/sjNDQUJSUlrA9ydS9gMR4ydeeaOnUqbt68qZKwy7TqNzExgYmJCcaOHSs4D4Ma4+DgQBuTYpC60mrXrh1u3rwJLS0tVFVVISoqivfBYmRkhPLycrx8+VJwcrzUsnYAsLa25k3CZGLgwIGCjB9FWrVqBRsbGzx+/BiAPDl5xIgRnGM6d+6MV69e0QngQpHi0Xz16hW8vLzo1/PmzcPp06d55+rWrRtu3bqFXr16AZCXMZuamnKOkZqYra+vTxtBgPw+oq+vzzmmffv2aN++PaqqqgQLerZo0UKUEUTlDbGJ0HJVcjVr1kzpO+jr6/N64QDgyy+/hJOTE/r16wdCCK5duwZvb2/ecWISkdWphgOU85lqampw7949dOvWjfX9vXv3RqtWrZCfn49Zs2bR2/X19VmLcChtOakLFA3C+WANoVevXiE3Nxfl5eW4e/cu7QUqLi5GWVkZ7/jPP/8cJ06cgEwmw6NHj7B//35BF4yvry/c3d3x3//+V/BKfNiwYQDkiZ98VV3qXsDdu3dX8ZCxGR7qziUl/PHHH38IFm9UR2QPkL7SCgkJQVhYGHJzc2FlZYWBAwfSoRA2zp8/j/Xr14sKtUpJNqdwcnJCeXk5nj9/LliEUWrYpLZIXG5uLq9IXH5+PsaMGYOePXsqnX98oWcpJe0DBw7EyZMn6eT55ORkXuE7QF416e7uTldhPX/+HB07dqTPO6bza8WKFQgODkZmZiYGDx6MDh068Ko9A/Jy7Dlz5sDW1hZaWlpITk5Gjx49aAOEyeCgDGoxSfumpqZYsGABRowYoXR/YjNorl27BktLS1aBWi5D6OOPP8aECRMwfPhw+hr+4osvsHfvXgDsnisXFxcMGjQIx48fR6dOnWBlZSXIYF68eDHi4uLQpUsXHD58GEOGDOGtDpZSDQdAySDW1tbGmDFj6EpGJoyMjGBkZMQryKsItYhfsmQJNm7cqDF+6pEPtmrs6NGjSEhIQHp6utJJq6+vD2dnZ15NirKyMkRERODSpUsghGDw4MG0Ei4X48ePR58+fdClSxellSoVfmFCivJtXl4eYmNj8ezZMyUXMF/paUVFBQ4ePEjnS/Tp04e3Gk7qXLa2tqLDH6NHj2YUb2RaSfKFKrmqggghePHiBTIzM0VV+EnF2dkZ+/btw9SpU3krsioqKlBWVoZp06Zh//79Skb87NmzkZyczDufFMNr5MiRksImVBn2hAkTBFebXb16lXG7hYUF51x//vknQkND8ffff6Nz5860R9PExIR1TO/evVFWVkYb45R0AQBOQ0+d84tqw8JVsaQIXyiX6VpLS0tDUFAQSktLkZqaivv37yMmJgYhISGi55Fass4FnwAtm2f0yJEjiIqKwosXL2BiYoLbt2+jV69evFWqpaWlaNiwodJxrqys5DQSpVbD7du3TyWvh2lbbcTIaIwdOxZz587F1q1b4efnp/J3vmeYBuF8sB4hJycnODk54cyZMxg1apTo8Xp6eli4cCEWLlwoalx1dbWg/BRFpCRYzps3D3369IGlpaWgHAQKKQmgUueSEv4QI96ojlgh1cPnxIkTgo2fH3/8EXPmzGEt8+Xy+okJtUpJNq9NeHi4So7b06dPOceIDZtQSBGJs7CwwOvXr3Hnzh0AQM+ePdGiRQvecWI8mhRSQ4z79+/H+PHj8fnnnwseQ3k7FGnSpAlMTU3RtWtX1nF+fn6CwkaKSEnaF2vwMH0fRbjykUaOHClarBSQy4bExcVhwoQJ2L9/Px4+fIjNmzfzjpsxYwb27t1Lh+PKy8vh4eHBWfxAnatChT0ppCQ9A8CqVasYZTSYCAkJwYkTJ1RSEyg0hlDd8cEaQhSWlpZYu3YtrftgYWEBLy8v1hNeMZGNCT7XvZWVFQ4fPoxhw4YpPRy4FF+lJFiWlZVJamwpNQFUzFzUb1hSUiI4/KGOeKNir6yqqipUV1fzihUC4nv4UEYCX54IE2JCrVKSzWvDZHjxeebEhk0opIjEnTp1Chs3boSFhQUIIQgNDYWfnx9Gjx7N+H62HBXqIcK1j97e3hg/fjwGDx4sqkVMp06dsGzZMshkMjg7O2Ps2LG8D8r09HSkp6fT4e4LFy7giy++QExMDEaPHo05c+YwjnNzc4OJiQlcXFxgZWUl2IsqNmm/oqICcXFx+Pvvv5UKHtgMJHWE+1auXInKyko4OTnBwcFBsJGhq6tLe6grKyvRqVMnZGVl8Y6rqKhQyUniS4MQWw2nTtIzxSeffAKZTAZtbW24uLjA0dGRUU/M3Nwc5ubmMDU15Q3xaVCPD94QCgoKQufOnemE4OPHjyMgIIDVbauYyCaFpKQkAPI+TBR85fNSEiyHDh2Kixcvim59ISUBVOxcUn5DqtktRXp6Ov3/fOKNiit+Qgh++ukn3Lp1i3dOsT18qIc7FeakRP2EhD+Cg4MREREBXV1d+Pr6YtCgQUoJvEyISTavjZQct5KSEujp6eHy5ctK2/kMISm5GREREYiLi6O9QHl5eZgxYwarISS1iTIATJw4EfHx8QgNDRXVvNbV1RWurq7IzMxEQkICHBwcYGZmBldXV/Tv359xzIsXL5CQkEA/kL29vTF37lxER0fD2dmZ1RA6c+YMfv31V7rJrq2tLZycnNCxY0fW/ZOStL9kyRJ89tlnuHTpEry8vHDixAnO30JoYv/OnTsxd+5cpW0HDx5EVlYWEhIS4OzsjJ49e8LJyYk3P6tt27YoLCzEiBEjMHPmTBgaGnKqZVPo6enhzz//pBdN6enpaNSoEeeY2tVwjRo14qyGk5L0XHsfxcpojBkzBjt27EBOTg5CQ0Px6NEjZGVl0ca2BvX5YHOEKJhUpIUoSwMQnWwqFSnKt1Tew0cffURXTHHlO1AJnpRSrmIC6GeffabkJVJ3rvcBRSVxNqQqS9+5cweBgYEoKSkBIYRWN+YyKO/cuYOIiAgVo4Yrj4Yt2VyIwq7UHLd3Re0copqaGowbN65eG0lSzWsjIiJ4m9dSyGQyXLhwAQkJCXjx4gVGjx6NmzdvQk9PjzFcM3r0aJw4cYL+zMrKSjg4OCA5OVnQOQkAv//+O5YsWYKysjKYmJjA19eX0YjNy8tDWFgYfvvtNxBCMHDgQAQFBXGG2Kh9oH7/qqoqTJ48GbGxsbz7xQVXJa5MJkNKSgpWr16NJk2agBCCRYsWCQrtXL16FUVFRRg8eDCvJtYff/yBRYsWoXXr1iCE4PXr19i8eTPndVlWVoa9e/e+MyPj2bNnaNGiBaqrqxEZGYmioiJMmjRJqWKwNgsWLED37t1x/PhxJCUloaysDO7u7oKeYRqE8cF7hBo1aoTr16/D3NwcgLy/FN8qARCfbKpOmWn79u0RGRkpKsFSbN6DOl3QpeZYKIasKAwMDGBqaoqlS5cyNvOUkmOh+JvX1NQgPT2d84H/9u1bAOAtT2YjMDAQK1asoM+p69evIyAggPMhvnjxYvj7+6Nz586CwzNStXYAaTluUpPira2tGfeRyws6aNAgeHh4YMyYMQDkoTIrKyvefZTaRFls81pAnoOTmpqK/v3746uvvlIKobLlHdrb29OVUoD8PjJ27FiUlpZyemsU969ly5YIDg6GtbU17t27Bx8fH5w/f15lTPPmzfHNN99wfu/aUAsZQ0ND/PXXX2jZsiXevHkj6jOYYFpP379/HwkJCbh48SIGDBiAiIgIdO/eHbm5uXB3dxdkCPElzyvSs2dPnD59mg6jCckfCwgIQPfu3el7XJs2beDj48NrCEnpHQgoL7KEetuys7OxZcsWnDx5EoD82v7A/RfvnA/eEAoJCYG/vz8dxjA0NFQJwzDBlGzKVUWiTpmpjY0NbGxsMH78eFHJqj/99BOdHGlhYcF58SpegAUFBcjJyVHyTPB5QcTMRTF9+nS0bdsWY8eOBQCcPHkS2dnZ6N69OwIDAxkfQFJyLBR/c21tbRgZGXG6t52dnWnV75ycHBgaGgIACgsL0a5dO8aHjiLa2tq0EQTIY/l8OkbNmzcXresjVWsHkHugdu7cqWLUcBlrUpPi4+Pj6f+vrKzE6dOneQXw/P39cebMGfrB4ebmhpEjR/LOJUVQUWrz2i+++AILFixA48aNVf4WFxfHOtfgwYPpB+vKlSvRo0cPAOA0Wtzd3eHg4IAdO3agbdu29PYePXrA3d2dcYyimjoFtWhg03Fyc3NDQUEBfHx84OnpidLSUvj4+LDul1CYDOHVq1dj/PjxWLRokdLikzI26oOsrCxkZGSgsrISd+/eBcAdSpZqZIhJegbUk/rQ1dVFeXk5/RtnZ2eLUozXwM8Hbwh16tQJs2fPRnZ2NoqKimBgYICUlBTOcltAvKDi/PnzAcgfJrU9HU+ePOEce/z4cZw6dQpBQUGoqamBi4sLxowZw+kZ2rRpE+7cuUNfYFFRUbh58yZrE0+KLVu24OjRo/j444/pbXw5OFLnOn/+vFIZqpubG8aNG4clS5aweqik5FiIrYShDJ1ly5Zh5MiRdO7TxYsXOb0YVEJ33759sXz5cowZMwZaWlo4deoU78p1/vz5CAoKUlF65jKQpWrtAHIPlJ+fn4qMAxdSE/Brh2JmzJgBZ2dn3ofdqFGjRFd0ShFUnDBhgkp+GyVWx9WSJjExUaXVDaXjxHVv6N69O9q0aUMvNJ4/f86b4+Lj46NStEA1Dv7yyy8Zx1RUVCAzM5POqzp79iw6dOiA+/fv48qVKwgKClIZQxmMFhYWnOe6WJiMhxEjRqgYIVSJuZA8N7GEh4fjypUrePjwIYYMGYKff/4Zffr04ZxLHSNDaNIz8L9rNjo6GgBonaLExERej6+3tzdmz56NnJwc+Pr6Ii0trV7kDv4v88EbQp6enjA0NES3bt0YV3ZsSBVUlNIDrEmTJpgwYQImTJiAq1evwtfXF2vXrsWoUaMwb948xvjxxYsXcfz4cfoh4OTkxHkhUpw+fRrnzp0TtaKQOpeenh5OnTpF36iTk5PpkBXbxf/mzRulffvoo4/w+vVrNGrUSGWf1e1Wffv2baVV9ZAhQ7Bp0ybW99f2JCom3PPdzOLj45GZmYnq6mqlBzdftZNUmjdvTodnhCI1AZ8yEIH/hSbZSugnTpyIQ4cOqYRNhYo3ShFU3LJli8p3osTqmKB0nPLz81FQUKCk45Sbm8s51/79+xEeHi6qIzwgl2aobQj98MMPtAgkEw8ePMChQ4do793EiRMxefJkHDx4kNUDkZ+fj/DwcDrJuk+fPpg3b57o0v3aMCW5Hz9+HDNmzFDaJqTEXCpnzpzB8ePH4ejoiLVr1+L169e8hr1UI0Ns0jPlcf/111+V8sSWLFkCJycnLF68mHFcTU0NCgoKsG3bNty+fRuEEAQFBYlq4aSBnw/eEMrNzcXu3btFj2Oq8uHS9VGnB5hMJkNqaioSEhLw7NkzzJo1C/b29rh+/Tq+/PJLnDlzhnFcYWEhXZZfVFQk6Ht16dIFRUVFgjRb1J1r06ZNCAsLw8qVK6GlpYVevXph48aNKC8vR3BwMOMYMTkWVBLkzZs3kZGRQT9IkpOTBYUYW7dujR07dsDBwQGA/GHFFYbiU/3m4s6dO6zHkQ0x+RG1keKBioqKws6dO6GrqwsdHR3BxomigaijowMjIyNs2bKF8b2HDh0CID3vTEyLGKnq8uroOEVFRSE5OVmwYaFO4+CCggKUlpbShmBZWRnevn0LbW1t1oWO1L5rfGE4xVLyuigxl0LDhg3RoEED6OjooLi4GC1atEBOTg7nmIEDB6Jbt26ijQym3oF8ApKA3OC/ceMGrUJ98+ZNTgOqQYMG2LVrF+zs7DB06FDez9cgjQ/eEOrduzcePHggWthLbLKpOn25bGxs0K9fP3h4eMDMzIzePnr0aFaBtLlz56r042FbVSjy5ZdfwtHREV26dBEcbpE6l7GxMevnKubYKOLl5QUrKyv64cuVY6Fut+pvvvkG4eHhdNKiubm54OTT1NRUFS0WruRHMzMzZGRkiBLnk6qPBEjzQKkjPCgWqm0A37baiBFUvHTpEl3ttW7dOiWDZtGiRaxzCNVxunz5sooYp9iO8FKaDVPMnj0b48aNU7ouv/rqK5SWlsLS0pJxjNS+a2LCcOqWmEvF1NQUhYWFcHV1hbOzMxo3bszrxaf05ahQ/MOHD/Hw4UP07duXc1xKSgqmT5+Ohg0b0te9EGXpsLAwBAYG0jmrVMUpFwMGDMDu3bthZ2enJPPBpU2nQRwfbPk85RqWyWR4/PgxOnTooLRK4nNVz5w5E1u3bqUTaQsKCrBo0SJe7xJfXy4mvY2SkhLOCiamMQDw8uVLJWVeIc0dx4wZAzc3N5XcET7vg5i5pCgwFxcXo0mTJnRFV224LvpRo0bh8OHD9HsKCgowYcIE0R4YoSxfvhzl5eW4cuUKXF1dcebMGfTo0YPzhmZra4snT57AyMhI1HlIoaiPJMQIHTVqlKTvX1BQgMePHysZeHwPBSmVfrXLraurq+Hg4MAp4wDIcyzs7e2VrsukpCROw5dPXf7o0aOcLXDYYCoZDwwMRFZWlqiO8IDc0OWqcPL29sa2bdtUtufm5tI9uUpLS9G2bVvO47V27Vr07NlTqe/anTt34O/vz7l/EyZMUArDVVdXK4Xh+I4bE25ubqJ6b4nh6dOnKC4u5s0FVfRYVVRU4I8//kD37t1523kwHXuh8gjA/7zqtY1mpnNRSlWmBnF8sB4hdcrFAXksnbrZAkDTpk0FlZnyrUCSk5NVjBq+Mm6mMYC83BmQG3vUap6vJLVRo0aYNm0a53uYEDOXFAVmX19f7Ny5k67oouBqukohtlu1uurhaWlpOHHiBOzt7fH1119j5syZrEJ5FLt27eL8Ox9aWloYMWIEwsPDBRlCUjxQUns8ian027lzJyIiIlBRUUF7Pwkh0NXVFdTwNjY2Vsnoadq0KY4cOcJpCPElZEdFRUkyhJjWkFI6wgPgLfNmKriQcrxiY2Oxb98+OnempqYGenp6iImJ4QyDSgnD8cGXMiCFs2fPKvVR5DOEal/rOTk5nAuaugr7sXkNmc7FU6dOKfWHNDc3Z60k1CCND9YQUqcPFSCPzSpWezx79kySnkttpDjgmMYEBATgwYMHKro0fIYQFf6xtrYW3MJC7Fy1FZiFQClx85WuMyG2W7W66uFUKbCenh5yc3PR4vZMUwAAIABJREFUrFkzvHr1inOMlPNRrD6SIrdu3YKjo6MoD5TUHk9iKv3mzp2LuXPn4ptvvuFNtmeipqaGNo4BuWEuxuBgQqpTnOl+IFQbpi7mknK8pIY/pYTh+KiL+6kiISEhyM7OprWpYmJi8Ouvv2LFihWCP6Nt27Z4+PAh69/rO+zHdC76+/ujSZMmdJg2KSkJ/v7+rLlxGsTzwRpC6rJgwQJMmjQJffv2pRPcVq1apfbnSrn4mcbcvn1bkjua0tZQbEHBVz4vda6srCzs2bNHRcuGz8OQm5urosDM5e4XuzJWJwkZkFdXFRYWYvbs2XR59fjx49X6TCbE6iMpIsUDJbXHk5hKPwpfX19JYbhBgwZhwYIF9Io4JiYGgwcP5t1HLurygZyXl4cff/wRGRkZSt+L75yXgtTjdf/+fZXri28B5erqiiFDhuCPP/4AACxcuBBt2rQBAN6w2rvi999/x+nTp+nj6eTkRBtFbCiG72tqanDv3j1069aN9f1GRkYwMjLC3r170ahRIzRo0ABZWVnIzMxEly5d1P4OTOeilP6QGsShMYRYsLKyQkJCAm7fvg1AHvuvi5LFuvII9erVS3ToA5CW2Cp1Lh8fH7i7u8PV1VWwls3GjRtx+vRpdOrUSalqhusBKXZl7OPjg61bt7KWGPPl7Xh4eODQoUO4fv06evXqBXNzc0ycOJHnm4lHHa0QpnArXwhWao8nKWrKUsNwS5YsQUxMDF19NmDAALUbUkr1CDF5+RYvXgxbW1ukpqZi5cqVOHr0aL3dN6QcL6meZGofmjdvDplMhuzsbGRnZ/MarnyfV5d88skneP78OX1ccnJyOFtXAMrhe21tbYwZM4au6OJiypQpiI6ORmFhITw8PGBqaopTp06JVvquDdNvIqU/pAZxfLDJ0nWBWM+EECIiInhzVISMuXr1Kjw9PdGyZUtRybdsJZ5cLn2pczk7O3PqJzExatQonDhxQlTegYuLC+Lj4zFu3DgcOXIEurq6GDNmDK0WW5uXL1+idevWknuN+fj4QF9fny67T0pKQlFRUZ27ql+8eIHQ0FA6b8Pc3BxBQUFKysNsWFtbq6hmt2zZEi1btkRoaCjvjVRMjydALg9A7aeZmRld6QfI80tq50/Y29vTxuvx48dp41VICXJds2rVKixfvlxlOyVrUfsewJX4TJ3zir3UqPOTC6aKI8Vtly5d4mxWKvR42dnZSfLuUguUzz//XMmAYsunk8lkmDFjBufC66+//qoTLwrFlClTcOfOHboVyp07d2BqakoL06qbN6oIlSy9f/9+lJeXY86cOYJ7WHLBdC7a2tqq9Ifs2LEjXSVbn/35/q+g8QixwHbhsxlCQsX9mIygrKwshISE4M2bN0hKSsL9+/dx/vx5WreIaUxQUBA2bNggSjkYgJKoZEVFBVJTU3mbykqda9iwYYiOjsbIkSOVbs5cFWDGxsaoqqoSZQiJXRlT+UNS88jelas6ICAAY8eOpQ2sxMREBAQEMFZp1WbAgAEYNWoUHTa6dOkSzp49C2dnZ6xcuRJHjhxhHCeTyfD69Wt06NABgLy3lxCvUI8ePZSMH0VmzJihUmEjNaxz48YNhIeH4/nz56iurhaUTF9YWIhjx46pGDTUNclkBAHy665hw4aiznvq4dS6dWukpqaidevWvO1GAODYsWMqhpCi+CBfx3ah4V6p3t2UlBQkJycLvi61tbXRoEEDWs2fibo0goD/qfuLQWrrC0IIXTQRFhYGALxd5AG5cevi4gJ9fX0EBQXh3r17tE4dwHwuqltooYEfjSHEgtgLXx1xv+DgYPj5+dEXgYmJCRYvXswp4ChFORhQTRT28PCAh4cH5xipc1EPP0XJAb6Hlp6eHhwdHVWEALlUordv3w5AnqTbr18/emXMx9mzZ7Fp0ya8efMGhBDBAoLvylWdl5en1OLB2dkZ+/btEzS2tmr2oEGDsH79eqxatQqVlZWMY6SqIvNRV2EdQG6UBwQEwNTUVLBx8uWXX+K///2vaEP+xYsXor+7p6cnioqK4O/vj9DQUJSUlHDqAb1r8UFHR0e4ubmJ9u5KWaA0btwY9vb2GDBggNICjE/xXSqmpqYqeTtWVlacFXnUfYJqeUH9Dnyh7qCgIOzcuRMjRoxA586d8eTJE/Tr1493H+Pj4zF9+nT88ssvKCwsxIYNG+Dn58dp6Kpb+KOBH40hxILYC18dcb+ysjKlztYAeFVlu3btCl9fXwwbNkywcjDb3C9evKiXufgqwJgE6aytrUU3J1VETCL0xo0bERERIbjRLbV6rK6uhru7u5Krms+rJoX//Oc/OH78ON20NikpSbCIWqtWrfDDDz8odXdv2bIlZDIZqzEgVhVZKEyeUqnGq4GBgegWIBUVFbzihExYWVnxhqRqQ0kIGBgYCMrHe9fig1K9u1IWKFQz6XeFlLyd2i0vvvjiC86WFxR9+/ZVig4YGxsr/RahoaGM6vnUouDixYsYN24cOnfurOkk/x6gMYRYkHLhA/J8iOLiYvqBVVpayusab9asGbKzs+kHRnJyMq84YkVFBXR1dXH58mWl7Xw3HkVXcE1NDfLy8pSUZutyLj42bdqkYgjxldyzCctJoUWLFoKNIKBucwyEsGbNGoSGhmLt2rXQ0tJC7969VfqdsbFp0yZs374dXl5e0NLSgpmZGb755hvIZDLW9hdiVZGlwCSYSYVISktLeRce/fr1w/r162FjYyNY/mHcuHGIjY1VETnkMyp79eqFr7/+GjU1NYJbjuTl5SE2NlalUpIt8Z2qQqovYcHaSPXuSlmgODk5oby8vN4WCrUhhEBPTw9xcXGYOHEi5syZQ+fxcY0R0/JCKGzniKmpKWbNmoWnT5/C19cXxcXFogxSDfWDxhBiQapnQqy4HwCsWLECwcHByMzMxODBg9GhQwfO5p8Af0URmxq14sNcR0cHLVq0oL1XdT0XH1JWQkzCcmKh9HlMTU2xYMECjBgxQpCn6127qL/77jusX7+eDpG8ffsW69evF1RN1rx5cwQHB6O0tFSl2XDtShoq58jY2BhTp04VrYrMh+JxpgQzmY49X9gUAF3FmZ6erjSOq9rso48+woYNG5TOfSFzrV27FjExMfjiiy8El9jPmzcPffr0gaWlJa9XF1C/Ca1YpHp3pQhOnj9/HuvXr0dVVRXOnz+Pe/fuYevWrfW2oGDK2+G7x0hpeaEOYWFhuHfvHoyNjaGnp4f8/Px6nU+DMDSGEAtSLnxAXiFiZWVF37AXL14sqPVFZGQkSktLUVNTgyZNmqj9wGdTozYyMqITYmUyGV6+fAkAgvIzxM7FR11pKolFUZ9HT0+vzj1ddcWDBw+U8kT+85//4N69e4LG3rx5E8uWLUNpaSlSU1Nx//59xMTEICQkROW9JSUlAMSrIrO1Q1HcXwBKDT2lCGYqIkX+Yc+ePTh79qzoMvZ27dqhS5cuos65srIy3o7niqjbhFYsYr276khNhIeHIy4ujhYC7Nq1K54+fSpxz/mRkrdjamqKxMRE1pYXdc2NGzcAyK9tDe8PGkOIhUePHuHbb79VEUYT0t9FV1cXrVu3RkVFBR49eoRHjx5xlt3Pnz8fR48eVVq5+/j4iC49V4RtJVQfCbH/thg35VHx9/dHUFCQUt8qoaGnd0FNTY1S6fnbt2+Vqp64WLt2LXbv3g1PT08A8gR8tga+UtWQFb07tUv127VrRxs9iiGoP//8k/MzuUJcFGIb3n7yySdKzSqFQnnIrKysBHvIhg4diosXL4rOY8rOzkbbtm2hq6uLK1eu4MGDB3B0dFRq81MXiNWmopqpSvHi6OjoqBgWda0mrYiUvJ3Xr1/j22+/xcuXL7Fr1y5kZGQgLS2t3rSpFAtHxPQ201C/aAwhFgICAjB//nysWbMGUVFRSEhIEBQ7FiMU9/DhQ2RkZKCoqEipnUJxcbHafXjYbjj1kRAr9eYmJdRUl0bXgwcPVPrJCfW4vAtmzZoFNzc3uuN3cnKyKA2qdu3aKb3my0UQ22iYMnSWLVuGkSNH0g//ixcvsi4YuAxNvhAXwN7wlgsq369fv36i8v06dOiADh06CPKQUaEtQgh27twJXV1dwXlFgDz3LT4+Ho8fP8by5cthbW0NX19f/Pjjj5zjxCJWm4qSmjh48KCKp2vjxo2c3q/PP/8cJ06cgEwmw6NHj7B//37eXoz1CdMxWLp0KZydnWlD79NPP8XChQvVNoTY+jmK7W2m4d2gMYRYqKiooHvoGBkZwdvbG87OzvDx8eEcJ0blOCsrC6mpqSgqKlIK1+jr6yM0NFSt/WczGOojIbb2XIpGHROUG55JPC89PV2lFP3ChQt0NY6QhqNCUcfj8i5wdHSEqakpfv/9dwDy30uo/ku7du1w8+ZNaGlpoaqqClFRUbyJ4Xl5eZIaDdcu1R8yZAhrjpuU0JYiUhrejhgxAiNGjBA9F+VlokKHXMrc6oa2GjRoAB0dHZw7dw5TpkzB1KlT4ejoqNZnMiFVm+rXX39V2fbzzz9zGkLBwcGIiIiArq4uFi1ahMGDB3NKgvwT5Ofnw87ODj/88AMAuRdLSPJyVlYWdu/eTetZUVCGvLOzs6D5+XqbaXg3aAwhFnR1dVFTU4NPPvkEBw4cQJs2begbIt84oUJx1A06LS2tzldKlBehNmISYqkV3+nTp2Frayt4Lsqoe/PmDdLS0tC/f38AwJUrV9C7d2/OHJzg4GCsX7+eriRKSkrCvn37aENITCkzH+p6XN4Fn3/+uWjxO0DegDIsLAy5ubmwsrLCwIEDWYUDKbS1tSU1Gm7dujV27NhBV+icOHGCs+ktIM+l2bt3L3JychAaGopHjx4hKyuLPs5sSGl46+TkhMrKSjx69AgA0LFjR95u74Bc+djPz4+u+mzWrBnWr1+Pzp07s445d+4c+vfvTy82CgsLcfXqVV5DTEdHB0lJSTh27Bi+//57AFB6wNYVYrWpDh48iEOHDuHJkydKeUIlJSUwMzPjnEtPTw8LFy7EwoUL1d/xeqJx48bIz8+nz/Nbt24JWihS7YMmTJggqupLbG8zDe8GjSHEQmBgIMrKyrBs2TJs3boVV65cwfr163nHSRGK69atG6Kjo1XyHrji+VLUqAFxCbE///wzFi9ejB9++IHTEKo9F7Xfs2bNwsmTJ+mH4suXL3n1XL777jvMnz8fmzZtwo0bN3Ds2DHs2bOHc4xU1PG4vO80b95cdN8jqY2Gv/nmG4SHh+Prr7+GlpYWzM3NeecOCAhA9+7daU9KmzZt4OPjw2sIUQ1vPTw86Bwlvoa3V65cwdKlS2FkZETnM61fv563Xc7y5cuxdOlSJUM+ODgYMTExrGPCw8MxcuRI+rWhoSHCw8N5DSGqQu2rr76CsbExnjx5wlv6LQWx2lT29vawsrLCt99+C19fX3q7vr4+r/zAnTt3sHPnThUpgX+qJQSTl3zp0qXw9PREdnY23N3dkZ+fL6hVjo6ODiZNmiR6H6T2NtNQzxAN9caVK1dISkoKqaio4Hyft7c32bx5Mxk+fDhJSEggM2fOJKGhoZxjJk+eTG7fvk3GjRtHbxszZoza+7xq1Sr6/9etW0f69OlDunbtSnr37k169eql9F8+Ro8erfRaJpOpbGMiMzOT2NraklmzZpGysjLxX0IDWb9+PSkqKiKVlZVk2rRppF+/fuTYsWO84968eUPOnz9Pzp8/T968eaP0t7/++otzbElJieD9c3JyIoQQpfPX3t5e8HhCCKmoqCCFhYWC5nr48CH9OjMzk56fC6b94dvHsWPHCtrGREVFBXnw4AF58OABqaysFDRGLE+fPiVz584l/fr1I/379yeenp7k+fPnrO8vKioihBCSn5/P+I8LGxsbkpKSQrKzs8nTp0/pf/8U8fHxSq+rq6vJ3r17SVVVFfnrr79E/e7fffcdOXDgAMnNzRX8exBCSGRkpKBtGt4tGo8QC2ITRxW5fv06Hj9+DBcXF+Tl5SE3NxfGxsas78/OzsZ3332Hn376CU5OThg7dmy9qFELQTGh0N/fH/7+/vD09KTd9WKwtLSEh4eHkrrxgAEDGN9buzy3oKAAMpmMTlrUNBYUx+XLl+Hn54dz587ByMgI4eHhmDx5Mt1KgI3mzZuzemX8/PxUeoYB4kr1KXR1dVFeXk6HCbKzswWpuEdHR8Pe3h6GhobQ1dVFWVkZoqOjOa+XqqoqJUG/jh07CpIHMDY2xvbt2+nfLDExkfM6BuQr/rVr19L7Ex0dLagSTqrXSixital8fX2xc+dORv0nPi0mqeKNUmHyghsYGMDU1BTu7u4qeTva2tpISkrCjBkzOMOdTEhpHwTw95TT8M+gMYRYyM/Pl5Q4Gh4ejvT0dGRlZcHFxQVVVVVYsmQJpzudEjQ0NDTEX3/9hZYtW/LOJUWNWirff/89Xr9+jTt37gAA/vvf/wrSZFm+fDnOnj1Ll227ubkphQ0UedeqzR86VNJ3amoqRo8eXScJ8oQlAV9MqT6Ft7c3Zs+ejZycHPj6+iItLU1QaXdsbKyS0dO0aVMcOXKE0xAyNTVFUFCQUg6TkN5wa9aswbZt22hB1D59+vBW+AQHB2PHjh1YsGABtLS0BOVmAcD69euxe/du2mDLysqCr6+vWhIaTIjVptq5cycAafpP8+fPR1BQkIo6f33pdHXo0AH5+flKCy99fX08evQIy5Ytw8aNG1XGmJmZYdWqVbCzs1OSWOAzXsX+Hu+6p5wGcWgMIRYaNGggKXH03LlzOHbsGC3IKCTJ2s3NDQUFBfDx8YGnpydKS0t5OylLUaOWyunTp7FhwwZYWFiAEILQ0FD4+fmxJmQrIrTfkGIpfW2PmpAkdQ3KDB06FKNHj0ajRo0QEhKCvLw8OolfKlznv9hS/YEDB6Jbt264ffs2CCEICgoSZFzX1NTQJemA3ODj8+6sXLkS0dHRdMWaubm5oPyOpk2bYtmyZSguLoaWlhZn1RhF48aNOSsb2XpQSfVaiUWdSsmCggI8fvxYKY+Ry2MVHx+PzMxMVFdXK50P9WUIpaWlIT4+nn5tbW0NFxcXxMfH08ZRbSgjUDEvSIiMQ1VVFQ4dOkQb/BYWFnBzc2NNwn/XPeU0iENjCLEgNXH0o48+gpaWFn2jLi0t5R1DhX8sLCwECTZS1LUaNcC86v/+++8RFxeHFi1aAJBXnsyYMYPXEJLS3V2KR02DKosXL8bs2bNhYGAAbW1tNGrUCDt27KD/ztTwVipSSvWp6qqhQ4cCkFdXpaSk8CYVDxo0CAsWLIC7uzsAICYmhrdZq66uLiZPnowBAwZAS0tLcNXYgwcP4O/vr1Q1tm7dOrqiUQpcPaikeK3EIrVSUow+GsWdO3dw5syZOtt3PkpLS5UWr8+fP6fvv2zHm0/O4ejRo4xdBkJCQlBdXU13qU9MTKQrNZl41z3lNIjkn0pO+jcgJXF0165dJDg4mFhbW5PDhw+TCRMmkKioKMb37tmzh/MfF46OjirbhCSAZmdnq2y7ffs2/f+1EwoJUU32lMlkghJAR4wYQTIyMnjfp4iDgwOpqalRSqIVmmyqQThM5w8frq6ujNvfvHlDFi1aRCwtLUn//v2Jr68vb+Kog4ODyjbFY86GTCYjBw8eJN7e3sTb25scOnSIVFdXc475/fffydChQ8nkyZPJpEmTyLBhw8jVq1d553JzcyO//fab0ue4ubnxjuOC7XevqKgge/bsIV5eXsTLy4vs3buXt8hCKn///TfZv38/2b9/P/n7778FjRk7diwpLy+nj1tGRgbx8vLiHLN06VLBn18XpKamkiFDhpApU6aQKVOmkKFDh5ILFy6QkpISsnfvXkmfyXa8pCTSE0JIWloacXZ2Jr169SLdu3cnJiYmggpPNNQvGo8QB1ISRz08PHD58mXo6+sjKysL8+fPZ115UyGfrKws3Llzh27yeuHCBVa1XHXVqOfPn4+IiAi0adMGAHD16lWEhobSychMQmCDBg1SSXq2srLinUtsd3dAmkdNg3gIS75Pbm4unj17phQuocIfsbGxjGOysrJUyuUVO3ozwaTSLiRE06BBA0ycOJFeidfG29sb27ZtU9omNf+mtLSULp0H5J3v6+t8pLxWlpaWtNdKSPK4FKRoU4nRR6O4desWHB0dYWRkpPRd6qvwYciQITh79iwyMzMByMOL1D7PmDFD0meyXSfa2trIzs7Gxx9/DEDeDFpIscqqVauwefNm+Pj4ID4+HseOHaP1rTT8c2gMIYmwXSCAPP9BSNiBUq6dPHkyEhIS0KRJE3o7WxNTddWoV65ciXnz5iEiIgJ3797FN998Q6uqsuHv74+zZ8/SDQO5kp4VEdvdHQBsbW2xfPlyFBYWIjY2FvHx8ZgwYQLvXBrEwZTvs3HjRpw+fRqdOnVSuqnzVS6tXr1aZVHAtE0RqdVVfDCFh99l1RgfbPeN1NRUrFixAh9//DEIIXj69ClWrlwpumdZfSFFH23Xrl3vaO/+R3p6Om3I379/HwDUUuhmy4vz8/PDtGnTYGxsDEIInj9/LrhVxieffAKZTAZtbW24uLjA0dFRSaNJw7tHYwhJpPYFQvUaqg0RkBfz+vVrJUNBV1cXr1+/ZnyvumrUPXv2xLJlyzBr1iw0bNgQkZGRgpJUuZKe3dzcGGPfJSUloru7i/GoaahbUlJSkJycLNgTkZaWhrS0NOTl5Sm1aCguLub17ihWVwEQXF3FB9M1WBdVY1paWoKqxvhg60G1bt06REVF4ZNPPgEglxP48ssv3xtDaPv27QDkHrd+/fqhqKiINzfLyMgI9+/fpxOKzc3NYWJiUm/7uGTJEjx58gQmJia0Ia+lpaWWIcRmuFpaWip5nz777DNB142enh4qKyvRtWtXbNiwAa1btxbUw1JD/aIxhOoIdXoNOTo6Yvz48bSXJSUlhbdXjVg16toJkeXl5TAwMEBgYCAA9crX2UJyYjtdU3z66afQ0tLCgAEDUFZWhuLiYtpbpkEYlZWVKjdmxW1MDW+NjY1RVVUl2BCqqqpCaWkpZDKZUmVfkyZN8N1333GO5auuqkukVI3JZDJ8/fXXonujidWyodDX16eNIEB+LIRUqb0rtmzZgr59+6J3796wsLAQNGbfvn04cuQIfV9bsmQJJkyYgKlTp9bLPqanp+PUqVN12uG+dhuR3377jTaCFMnOzgbAXxG3YcMGEEKwfPlyREZGIicnh7HnooZ3i8YQkoiQqhOheHp6wsrKil45rV27Vqn/jGK5K8WSJUvw2Wef4dKlS/Dy8sKJEyeU3P+1USzZrGvYbjx8bUCYiI2NxeHDh1FQUICUlBTk5uZixYoVnP2QNKji5uamEppS3MZ086W6tNfWfWHr0m5hYQELCws4OTkxGlZcZGVlYc+ePSrtF/jKlvmovYKXyWRwcHBAcnIyYz89NrS1tdGgQQMUFRWJ0mCSomUDyL1Wc+bMga2tLbS0tJCcnIwePXrQD9z6KjkXirGxMZKSkrB69Wro6+vD3Nwc5ubmnFV+cXFxiI2NRePGjQEAc+bMgZubW70ZQp07d8arV694+9wB4G0yS50rtb2U165dg6WlpVJagiJ8xyklJQXTp09Hw4YN6dSIffv2aQQV/2E0hhALN27cQNeuXdG4cWMcP34cd+/exbRp0+gbPlviqFS6d+/OmiMxY8YMlYeaWDVqxVXcs2fP8PjxY9rjUl8d14ODg+Hn50ffTExMTLB48WJOQyg6OhpHjhyh84I+/fRT5OXl1cv+fYi8evUKubm5KC8vx927d2nDoLi4GGVlZZxjra2t6YR9Mejp6WH9+vXIyMhQ8g5yGTVU00pXV1dRTSuZHhqK22p7mbS1tdGxY0elsmqhNG7cGPb29hgwYAD9MAfYDUNAmpYNIPfWtWzZEteuXQMgL9SoqKigH7j/tCHk4uICFxcXvHr1CqdPn8aePXtw+PBhXk+4Yq5ZXSjfc0EZoD179lRaqDJ5u6Vqk1H6bvPmzVPJFxMiX6JRln4/0RhCLISEhCAxMRH379/H3r174erqCn9/fxw4cOCd7wtTnFqKGjVQPx4Xtji6lDYgurq6St6I+ujA/SFz6dIlJCQk4MWLF0qhySZNmmDRokWcY6V2aV+8eDFsbW2RmpqKlStX4ujRo7x5Z1KbVvI9SAYNGqQyprCwkH5AKqoH84WDhYqBKiJFywaQHkZ+VwQFBeHhw4do0aIFzM3N8d133/F2TXd2doarq6tSyN/FxaXe9pFSABcC5Y2Ryvz581UWpz4+PqyViBpl6fcbjSHEgo6ODrS0tJCSkoLJkyfD1dUVcXFx/8i+MIWepKhRA9I8Lvv374eDgwPrBbthwwbG7VLagPTt2xcREREoLy/H5cuXcfDgQUleiv+rODk5wcnJCWfOnMGoUaNEjZXa7+rt27dwdXVFVFQUHS7je+ANGzYM0dHRGDlypJLhy9bRXJ0HiY+PD+ff2WAS0lOEqVR/6dKlmDRpEu0tePr0KVasWIHS0lLOpF0pYeR3CaVAbWhoiKZNm6JZs2b0YoyNmTNnwsLCgq42rR3yr2uE5i4pUlFRgbi4OMG5llLlSzTK0u83GkOIBX19fezcuRMnTpzAgQMHUFNT8155J6SqUUvxuLx+/Rrjx49Ht27d4OLigsGDBysZZ2xKu1LagCxevBhxcXHo0qULDh8+jCFDhtDfVYNwzMzMEBgYiJcvX2LXrl3IyMhAWloa528pVW+HeiC2bt0aqampaN26Na3GzIbYppXqPEj4HpBsVY98MIVCpGrZSAkjv0uoqrGHDx/il19+wbRp0yCTyfDzzz+zjlmyZAk2btyoFPKnttUlEydOxKFDh1Qqd4VU7IrNtZQqX0IpS+/duxeNGjVCgwYNkJWVhczMTLWUyjXUDRpDiIXNmzcjKSkJYWFhaNWqFZ4/fw4PD48+PiRmAAAgAElEQVR/ZF8UQ09Ck/zYkOJxWbhwIRYsWECHXUJDQ2Fra4vx48fTgmJMFBQUqLQBuXDhAmdi7ZUrV+Dg4KDRDlKTgIAAODs70+GfTz/9FAsXLuQ0hKTq7Xh6eqKoqAj+/v4IDQ1FSUkJAgICOMeIbVqp2KJAsQFwp06deD0TfAgRImWCrUhAipaNlDDyu+TChQu4fv06rl+/jsLCQvTv359TMBMAMjIylF7LZDL8+eefdb5vhw4dAiCtcldsrqW68iVTpkxBdHQ0CgsL4eHhAVNTU5w6dUpFkFTDu0VjCLHQqlUrJaOiffv2aulRMPH27VvOv1NhgsjISHqbFDVqRaR6XLS0tNCqVSu0bNkS2traKCgowPz58zFgwAD4+fkxjgkODsb69evpFc/JkycRGRnJqtYNyHNAQkJC0LRpU/Tp0wd9+/ZFnz59NHF0keTn58POzo4Wy9TR0eFNSpaqt0MdTwMDA1Hl5n/99RcyMjJQWVlJb+O7xtRpAMxGXZZbS9WykRJGfpf88ssvMDc3x7Rp02hVejZ27tyJiIgIVFRU0OXnhBDo6urW6wLnyJEjKveyTZs2cco0SM21FCtfQkEIgZ6eHuLi4jBx4kTMmTOHFuzU8A/yjlt6vPe4u7sTQgjp1asX6d27N/2Pel2XDBs2jFhbW5Nhw4ap/LO2tuYcO2nSJFJUVES/LioqIpMmTRI0b1lZGXn48KHg/YyMjCROTk5k1qxZ5NSpU6SyspIQIu/7NHz4cNZx2dnZxNHRkWRkZJDDhw+TiRMnksLCQkFzvnjxguzbt48MGTKEdO3aVfC+apAzZcoUkpeXR/dKSktLI5MnT+YcI7XfVWZmJpk2bRoZM2YMIYSQe/fuke3bt3OO2bZtG5kyZQqxtLQkS5cuJQMGDCDe3t68c9nb25PXr1/Tr9+8eSOoxxMXUvquEcLcG2306NGkpqZG9GdlZ2eT6dOnk549e5JBgwYRd3d38vTpU0n79U8wYcIElW2bNm16p/swe/Zscvz4cfp1SEgIWbp0KeeY2NhY8vbtW3LlyhVibW1N+vfvTw4ePMg7l7e3N9m8eTMZPnw4SUhIIDNnziShoaG848aNG0du3rxJXF1d6X6Vml6K/zwaQ+hfio2NjdJDqqKigtjY2PCOS0lJITY2NmTYsGGEEELu3r1L5s6dyzlm69atrDdlvqaqmZmZxNbWlsyaNYuUlZXx7t+xY8dIcHAwcXNzI3PnziU//PADuXnzJu84Dcqkp6cTNzc3YmZmRtzc3IiNjQ25d+9evcw1efJkcvv2bSXDgDKK2Bg7diyRyWS0EfPq1SsyY8YM3rmkNgDmQkizVyZ++eUXlW3e3t4kNzdX8GfUbrS8Y8cOEh4eLqjx8vsE0294/fp1UlJSQgiRX9dr1qypV+OurKyMzJgxg5w4cYL4+fkJMkykQn1f6tyrrKxkbUqsyNWrV8ncuXPJzp07CSFyA7g+91ODMDShsfeEgoICPH78WMnNylWtI0WNGpAnPcbFxdGiZl27dsWzZ884x1DVaG/evFHav/bt2zM2VbW3t1d6XVBQAJlMRrutuZourlmzBh9//DHc3d3Rr18/dOjQgfc7aVDF0NAQBw4cQFZWFggh6NixI+7du8f4Xh8fH2zdulXluFHwNcmUkt/SsGFDNGjQADo6OiguLkaLFi2Qk5PDOQaQ3gCYi9pVj2y/AwX1ezCV6ovRsgFUQ93Dhw8HIQSJiYmCQt3vC0zhxXclQaKYYrB69Wp4eXnBzMwMX3/9Nd6+fctYiXj8+HGMGzeONeeSL9dSakitb9++Svd1Y2NjJV2q0NBQBAcH836OhrpFYwi9Bxw5cgRRUVF48eIFTExMcPv2bfTq1YtTkE6KGjUgv4DFKOUC8sTWdevW4eXLl2jevDmeP3+OTp064eTJk4zvV6ddx5UrV/D333/j2rVr2Lx5Mx4/foyOHTvWeaXJh46Pjw++//57dO7cGYBcEXfVqlWMRk1QUBAA6cdNSn6LqakpCgsL4erqCmdnZzRu3FhQ8qm/vz/OnDlDVwJxNQBm6/9HQX1G7aod6neIjo4GADqHQ0jXdDFaNoC0xsv/Ft6VBImzs7NKtVhqaipSU1NZKxEpcVGpwopM8iVSZRoU4apw01CP/MMeKQ1E7l4tLy8nDg4OhBB5uMnLy0utz2TLewgICCCJiYlk7NixJCsri6xatYoEBwdzfpa9vT3Jy8uj3cG//fYbCQgIELQf165dI3FxcYQQeT5HdnY25/uLiopIamoq2bhxIx3S8fPzEzSXhv9x+/Zt4uzsTF6+fElSU1OJvb09ef78OeeYDRs2CNpWG3XzW548eVJvYTtCCNm8eTM5cOAAKSoqIkVFRSQ6Opps2bKFdxxTuEdqPhEfUkPd7wtMv9XkyZNJREQEsbGxIS9fvqyTMCYbMpmMXL9+vV4+m4nq6up6+dz6Or80cCNc215DvaGrq0trjVRWVqJTp07IyspS6zMJi9pzcHAwMjIyoKuri0WLFqFJkya0R4ANHR0dNGvWDDU1NaipqUH//v2Rnp7Ouw/h4eHYtWsXXblUVVWFJUuWcI6ZOHEiLly4gC+++AJbtmzBmTNnsH79et65NCjTs2dPLFu2DLNmzcK2bdsQGRmJdu3acY759ddfVbZx6cRQGBsbIzIyEr/99htOnz6NQ4cO8fYeO3fuHIqKigDI+3O1b98eKSkpvHOdPXsWNjY26NOnD8zMzNC7d2+Vxpi1OX/+PCZPnowmTZqgSZMmmDRpkiDtLUIILQYIyFfrbJ3CJ06cCAD0/lD/hOwf8L9Q97Zt27Bt2zbaU/ZvgUlUdfPmzdDV1aUlSF68eFFvEiQNGjTg1PFhw9/fH4WFhfTrgoICXukHABg+fDiCg4Px22+/sd5rNfx70ITG3gPatm2LwsJCjBgxAjNnzoShoaHovki1YQsJvHr1CgsXLsTChQsFf5ahoSFKSkrQt29fLF68GM2bN1fqvcTGuXPncOzYMVqht02bNryuaL7wgyaGzk3t7ufl5eUwMDBAYGAgAObw18GDB3Ho0CFkZ2cr5ceUlJQIeojn5+dj+/btuHHjBrS0tGBmZgYvLy80a9aMdUx4eLhSSMvQ0BDh4eGcTTwBYOPGjYiIiGDMTWOjcePGSExMxJgxY6ClpYWkpCRB529YWBgCAwNRXFwMQC4PsGbNGsb3qqNlA/CHuv9pzp49i02bNuHNmzcg8iIbJbFCJlHAdyFBooilpSXOnDkDGxsbwZIIDx48gKGhIf26adOmrLl0ipw+fRoXLlxAdHQ0AgMDMWzYMNjZ2cHc3Fzy/gPsC1gN9YvGEHoPoFRbvb290a9fPxQVFWHw4MH1MldgYCBevHiBHj160B2k+ZR5d+zYgYYNGyIgIAAnTpxAUVERvLy8eOf66KOPoKWlRd+UqJ5L6qCJoXOjqLosFHt7e1hZWeHbb7+Fr68vvV1fX5+15YUiixYtovtPAXJjduHChUr6V7Vh8qwIaf7bokULUUYQINeSCQsLQ1hYGG2o8SmcA/I8psTERNpzJSS3ToqWDQVX4+V/GikGqGKOVlVVFaqrq9G4cWMlL1tdEhMTg71790JHRwe6urqClKVramqU8impViJ86Onpwc7ODnZ2digoKEBYWBimTp0qyIjiYtq0aWqN1yANjSH0HrB69WrY2dnBzMxMUr8cJthWFgcOHEBlZSXu3LmDq1evYu7cuSgtLcXVq1dZP0tx9czXf0kRW1tbLF++HIWFhYiNjUV8fLxGMbqesbCwgEwmw4wZMwSLGxoYGMDAwEDlYV1aWorS0lJe7+SrV6+UDON58+bh9OnTnGNMTU2xdu1aWsU3OjpakBFgamqKBQsWYMSIEUqtYriao3bo0AHff/8972fX5vXr1/j2229FtSk5e/YsGjZsSItSrly5EuXl5aLnft+QYoAqescIIfjpp59w69atut41xvmEMmvWLLi5udGCnMnJySpeVTauXr2KU6dO4ZdffoGpqSm2bNnCOyYrKwu7d+/G8+fPldobUYUx/6Zw6IeEFtH44v5xjh49ilOnTiErKwsjR46EnZ0da+msUDVqtrLR69ev48aNG7h+/TqKiopgYmICc3NzjB07VuW9QqtuuLh8+TIuXboEQF5uPHDgQN4xXDg5Oal0fdagyvTp0xEeHi6qQlAxLFZRUYGnT5+iY8eOrNWBFGvXrkXPnj1ha2sLQP4wuXPnDvz9/VnHlJaWYseOHfj111+hpaWFgQMH4quvvuINWbHlb3Ap+kptaDp79my6TUliYiKqq6vh5OTEGb4tLy+Hp6cnXFxc8Msvv8DAwECpPPrfyurVq/H69WtRBigTjo6OOHbsWF3vHo1YGRJA3grk999/BwD0798fn3/+Oe881tbW6Nq1K2xtbWFtbS0o1AoADg4OcHd3h6mpqZLSuxAFdw31h8YQeo94+/Ytzp49i5MnTyInJ0epuzGFtbU1tLS0GD0+XE0rKbp164bu3btj7ty5sLKyUrqpsbFlyxa0atWKLiNOTEzEq1evBJWLPnv2DI8fP8aAAQNQVlYGmUxGlwhLob5vpB8Knp6euHfvHgYMGKB0kxbzUP7zzz9x8OBBhIWFcb6vd+/eKCsrQ4MGDaClpQWZTAY9PT0A4A1NsCE1F2znzp0qZedTpkyhG5pS587YsWORlJTE+VkuLi6Ij49XOufGjRuH48ePq7xXcYFSUlJCa9lQGlxCQozvM1IMUMX7V01NDdLT03Ht2jVJDW6FIEWGBJAvDh8/fgwXFxfk5eWhpKQExsbGrO+XyWT4/vvvaekDMTg7O/M2Mdbw7tGExt4jsrOzkZmZSev0MCG2WWVtfv/9d9y8eRPXrl1DVFQUGjRogF69emHBggWsY86fP4/ExET69aRJk+Dg4MBrCMXGxuLw4cMoKChASkoKcnNzsWLFCuzbt0/y/mti6MKwsbERvVqvTffu3fHHH3/wvk9qgjAXUnPBkpOTVQwhqQ1NGzdujPz8fNoreuvWLVYPG6VlQ+WlEAFaNv8m+HpoMaHYnV1bWxtGRkaSQpRCiYqKQlxcHCZMmID9+/fj4cOH2Lx5M+eY8PBwpKenIysrCy4uLnRla0xMDOsYbW1tpKamSjKEhg0bhujoaIwcOVJpEfpvN5T/7WgMofeADRs2ICUlBcbGxrCzs8O8efOUKhnYkOIGNjQ0hLGxMXJycvDixQukpaUpxaqZkFp1Ex0djSNHjtB5QZ9++iny8vI4x2hi6HWDmFwuCkWV3ZqaGty9exetW7fmHUf+vxLy06dP4eXlhZycHLx69UrF+HgXMHlKpTY0Xbp0KTw9PZGdnQ13d3fk5+dj69atjO9Vd4HyvvLjjz9izpw5CA0NZQyTc3kYa2pqEBQURN/LCgoKsG7dOklGlRCkyJBIqWwFADMzM6xatQp2dna09xMAb54bFdbfvXs3ve1DMJT/7WgMofeAjz/+GDExMWjevLngMVLdwMOHD8dnn30Gc3NzTJw4EWvXruUNj0mtutHV1VX6bD6DC5ArIru7u2PChAm83dI1sPPo0SN8++23yMjIUDKUuW64ig8AbW1tDBkyBKNGjeKdKyQkBA0aNMDvv/8OLy8vNG7cGCtXrkR8fLx6X0ICTA/rFStWIDg4GJmZmRg8eDA6dOgg6Pzt3r27SpsSxbYZTFRVVeHQoUN0GbyFhQXc3Nx4x72vUJ5pKTksUkvTpSJFhkRqZSv1PRQNYy0tLd7774dqMP/b0RhC/yAPHz5Ep06d0KNHD+Tk5Kj0WuJaXUhxAwPyFRCXgcGUY8FXdcM0BpB7pyIiIlBeXo7Lly/j4MGDsLa25tw/HR0dTJo0iedbaOAjICAA8+fPx5o1axAVFYWEhARWMUAKytVP6eYIzeX6448/cPToUVojpmnTpqiqqlJj76XrqTCNa9++PSIjI1FaWoqamhpROWp//PEHnj17BplMhrt37wIApxZOSEgIqquraYHFxMREhISE8OZZva9Q1yufh5Epp0tqabpUpMiQSK1sFVqRWZsPzVD+UNAYQv8gkZGRCA0Nxbp161T+xre6kKpGzedlYcqx4INtzOLFixEXF4cuXbrg8OHDGDJkCGfpMaCJodcVFRUVsLS0BAAYGRnB29sbzs7OnHldd+7cQWBgIO0ZatKkCcLCwnibf+ro6EAmk9Gr6ry8PFHevJqaGpSWlioZKFJzwagyaEWGDx+OwYMHw87u/7V393E13v8fwF8nLUuJjTE1DF8WYm5T7oXGIbrRDSEVc69trVNhvqb5tmGbWW7Hg9yt6YZulAhZjBHVyIxoQqmZ7u/rXL8/epzr1+HcXnU653Tez8ejx8O5+Zzrc8h13udzvT/vNx9WVlYKv5afnx+ePHkCc3NzNqeIx+PJDIRu374tlk9nbW3NbqVvzSTldDVlazpXmZmZYoU95a12e3t748qVKzAyMkJ2djbWrFmj0M5WLqUVgNYXKLcWFAipUVBQEIRCIT755BMMHz5cqbGqqEYNcPsmLm3M77//jlmzZilVO4iuoTcPAwMDCIVC9OzZE0ePHlUo92Ht2rX473//y1bHTU1Nxdq1a+VW+16wYAFWrlyJf//9F99//z3OnDkjM/keAHx9ffHll19CT08Pc+bMQVlZGRYuXIjFixcDkJ4LtmXLFqxYsQJt27bF4sWL8ddffyEwMJDd0Sjpg7ZxFeB169Zh4sSJClUBvnPnDuLj4xWuUgw0XFLMyclBjx49AABPnjxRKDG7NbK3t4eFhQW7NT0kJEShrelchYSEIDExka1YHhgYiGnTpsktk9CvXz9UVVWBx+NJrJAtSUBAAFtaAWjIf/z000/lBkK6GihrvBbsa0akkNSwUBm///47k5SUJNa0kSsuTf+kjREIBIytrS3j7OzMfP3118z58+eZoqKipk6RKCAjI4MpKytj8vLymICAAGbVqlVMenq6zDFcmozW19czN2/eZLKyspijR48yR44cYbKysuTOT9RgODo6mgkODmZqamoUasgpGnf27FkmMDCQKSkpYezs7OSOEykqKmL8/PwYc3Nzuc9dvXo1k5+fr/BrMwzD/Pbbb8yECROY+fPnM+7u7sykSZOYq1evKvUa2kgTmoXa2toyVVVV7O3Kykq5jWtPnDjBTJgwgfH392cEAgEzadIkJjw8XO6xHB0dGYYR/z8j+t2Uxd7ennn8+DF7OycnRyP+7nQdrQhpAC49clRRjRpo3hUhUbPU/Px8JCYmYtOmTSgoKGBzLRq7evUqrK2tJdZOApQv3KbreDweBAKB2O679evXS1zdyczMBNCQ07VhwwZ2d2B8fLzc3y09PT1s2rQJp06dUqrycF1dHWpra5GUlIT58+ezSavyiHJMkpOTMW3aNIULRnKpAlxYWIgZM2Zg8ODBYjkckvq1iYh+hx89egQA6N27t0K1urQdl/NGc+vSpQuqq6vFUga6du0qc8z+/ftx8uRJti9eYWEh3NzcMGfOHJnjlCmt0JhAIMDChQvRvXt3MAyD3Nxcqf3rSMuhQEgDcOmRM3DgQOzevVuhatTKkJRjwXVMdHQ0bt68ifv376Njx45wd3eXejnixo0bsLa2Fqs90hgFQsr5/PPPIRAI0K9fP7n5Oq/mqIWEhLB/ViQ44RLIu7q6wsbGBubm5hg5ciSePXumUBLzxIkTMW3aNLz55pvYuHEjXr58yX7wSdO4CrBAIFC4CvDq1asVel5jtbW1CAsLa9XJsM2Z09Wc2rdvjxkzZmDMmDHg8Xi4cuUKBg8ejK+++gqA5K3+b731FoyMjNjbRkZGMpsFiyhTWqExXQ2UNR1VllYzoVCItLQ0pXOERBSpRt0Yl3YDXFsUjBo1Cj169ICbmxtGjRqF9957j9N7bOzkyZOcauTomrlz57Id0VVNVFlamUBekrq6Oujry/9uVlRUhPbt26NNmzaoqKhAeXm51LpATakCzMW6detQV1fHJlTHxMRAT09P65Nh5eV0aQJ5rXcknTcEAgHu37+PyZMns7mIH3zwAduI2tPTU+rr1dXVKVxagVa8NRutCKmZnp4egoKCOLeNUKQadWNffPEF224AAMzNzfH555/LDGq4jAEakqUfPHiAGzdu4Pvvv8fjx4/Rq1cvbN26VYl3KO7w4cMUCClgzZo1WLduHaytreX2hoqOjsbs2bPFCio2JuvDAJBfWfrBgwfo27ev2H2NV50akxewSPogad++PfT09NCpU6fXHmtKFWBJvfbat28PCwsLBAQESGzD0FqTYbOysmBsbIyYmBiMHz8evr6+cHR01KhASN55YfXq1fjxxx/F7uvRoweb2A407DAEIHdjQUJCAsaNG4e+ffti165duHv3LpYvXy615AmteGs2CoQ0AJdLC1yrUXNpN8C1RUFZWRlyc3ORm5uLZ8+eobS0tMlFEmkBUzGRkZF49OgR6urqxP7OJZ1wKysrAcg/+XMlEAhe+7be+PJUdXU1kpOT0bt3b7mvFRERgfT0dIwaNQpAQ+7PwIED8fTpU6xYsULi1nauVYA9PDzw7rvvsg2JT58+jZycHAwcOBBr166VWEumte4a45rTpUmePHny2n2NA2RJl/yk2bVrF6ZPn47U1FRcvXoV3t7e2LhxI8LDwyU+X9RzbsWKFa8F0JLmRVoWBUIagEuOEJdq1AC3dgNcWxTMnTsXw4cPx/DhwzF//ny8++67Ss1VEm07+arL7du3kZiYqNBz3dzc2Ga4ixYtava5SApevby8xG57e3vD29tb7mvV19cjPj4enTt3BtBQz8Xf3x8nTpzA/PnzJQZCTakC3Hh1x9XVFbNnz4afn5/UhOnGybBAQ9Ph1pAMyzWnS5NIOndwveQnCm4vXboEFxcXTJw4UaEE/DVr1rz2pcDHx4casaoZBUIaIC0tDUVFRa/1DZOkKdWoAW7tBri2KJBXf4ZLh3FaEVLMsGHDkJWVpXDdljZt2iAuLk4lgZAiwWtlZSWeP38u93l5eXlsEAQAnTp1Ql5eHjp27Cg1v4hrFWBDQ0PEx8eLFQQUJWZLe0/Dhg2Dq6srrl69ChMTE4wdOxZDhw7ldHxN4u7uLpYQbWpqKjeQ1AZcL/l17doVGzZswJUrV7BkyRLU1NTIrNz+8OFDZGVlobS0VOzybllZmdxzPlE9CoQ0gKS+YUOHDpW4dbkp1agbv0bjdgOKLM1yGSMPlw7jw4YNa/JxdUF6ejrs7e1hZmYmliMkKzjlegmJCzs7O/bPQqEQL1++xMqVK+WOs7S0xNKlS9ngJDExEZaWlqioqJC6fZlrFWBRj70vv/wSPB4PQ4YMwdatW1FVVSU1gBcIBDA2Nmbz5+Li4uDn54cdO3bIfW+azNbWFh999BGcnJzQp08f8Hg8hRLbNYmkL1FcL/lt374dKSkp8PLygomJCQoKCiAQCKQ+Pzs7G8nJySgtLRXLEzIyMkJQUBC3N0SajzqKFxFxM2fOZKqqqtiCXFlZWczKlSulPr++vp5JTU3ldCxJxbscHByafQzXuRw6dIgpLS1lhEIhExgYyNjb2zMpKSlNPpauefr0qcQfWebPn//az4IFC5o8F2dnZ5nze/78OVNbW6vQawmFQiYhIYHZvHkzs3nzZiYhIYERCoUyx3h7ezOnT59mCy/W1tYqVLyRi+nTpyt0n7YpLS1lfvnlF8bV1ZVxdnZmwsLCmNLSUnVPi1VXV8d89tlnMp8j6TwSGhrKjB07llm8eDEjFAqZp0+fMnPnzlXomDdu3GAiIiIYhmGYf//9l8nJyZE75tatWwq9NmlZ2hXSt1LK9g3jstOMy9KsOpZzIyMj4eHhgZSUFJSUlGDLli0QCAQYO3asSo7XWpmZmSk95n//+x+nRM6bN2+if//+aNeuHaKjo3H37l0sXLiQncOJEyckzu/evXtsvZ0RI0bA3Nxc7rF4PB6mTZumVL2rwsJC8Pl87Nu3D0BDbzRZSfs//fQTlixZgqCgIImrA5Lq0YgMGDAA6enpGDJkCAAgIyODU+d2TWNsbAwXFxe4uLjg+vXr8PX1RXBwMD766COsWLECPXv2VOv82rRpg9zcXNTU1EityyPpHLJw4UKZl/yklesICQnBnTt3kJ2dDScnJ9TW1sLPzw9hYWEy5zlgwAAcO3YMDx48EDuHBgcHy32PRHUoENIAXPqGKbvTjMvSrKqXcxkJS9Wi+y5duoTZs2ejb9++lBfUQrgmcm7cuBExMTG4d+8eDh48CGdnZ/j7++Po0aNSx4SGhiI8PJztC+Xn5wcXFxcsWLBA5rHOnj2Lbdu24d9//wXDMAptLFC2CrCoDIUyAYzoUl9dXR3c3NzY/7+5ubkK7YbTdPX19UhOTkZUVBSePXsGLy8v2NnZITU1FR9//LHCifmq1L17d8ydOxc2NjZiuxLllX9o7NVLftLKdZw7dw6nTp1iH1Oklx/Q8Hveu3dvXL58GStXrkRsbGyr+P3QdhQIaYCdO3cCaKhzMWrUKJSWlmLcuHEyxyi702zKlCmYMmUK0tLSFE7e5DJGGZKq0VpYWMDLywtPnz6Fr68vysrKmrzlnsjW1JU/fX198Hg8JCUlwd3dHc7OzoiIiJA5JiIiAidOnGA/sJYsWQJXV1e5gdDWrVuxZ88epdp5KFsF2MbGBoB4XRp5W6tltd1oDWxtbTFq1Ch4e3uL5elNmzaNXdVTN1FNIIZhmq0UhLQvYaJcIlFwXVFRodDr5eTkYMeOHTh//jwcHBwwc+ZMuLu7N8tcCXcUCGkYRfqGCYVC7N+/n1M1ai5Ls1yXc7Ozs3HgwAGxflcA2KVnSR3GN2/ejD///BPdu3eHoaEhCgsLW8X2Y03W1JU/IyMj7N27F7GxsTh69CiEQqHYv7c0jevrKFprp1OnTkoFQUBDsvfRo0cVrgIsoszWai6XIrVJTEyMWCuKxmRdKmxJqqgeLhAIWfMAABxBSURBVGm1nWEYTJw4ERs2bEBJSQlOnDiByMhIuLi4yH090WqTiYkJ7t+/j86dO+Pff/9t9nkT5VAgpIWaUo2ay9Is1+VcHx8fuLm5wcXFReFVHR8fHzg5OaF///4AGmoYKdL7h3DX1JW/77//HnFxcdi8eTPeeecd5Obmyq0J5OjoCGdnZ/bSWFJSEpycnOQey8LCAp988gmmTJkit2K2iLJVgEW0oZpyS9HX19f43JaXL1/ip59+QlZWltgcm7LNX9KKEI/HQ2JiIgICAmBkZITs7GysWbMGY8aMkft6rq6uKC4uho+PD5YvX46Kigr4+Phwnh9pHnTNQUuJcoSUzZ/JycnBJ598AkNDQzg4OGDv3r34448/mn0M0HDynDdvHgYPHgwLCwv2R5a5c+ciNjYWtra22LZtG9uckKjeuXPnUFZWhtraWnh4eMDKygrR0dFyx73zzjvw9PRkG+qamppKLGzYmKenJ4KDg9GhQwd06NABwcHBCtUwKi8vh6GhIa5cuYKLFy+yP7Ls2rULxsbGbBXgOXPmYOPGjXKP1XhrtY2NjVZWU24ufn5++Oeff3D58mVYWloiPz9f6gqRunz++efo3bs3nj59ilWrVsHMzExqI+rQ0FAADYn+skgr1zFgwAC0b98e/v7+8Pf3VygIAhq+AHTo0AGWlpY4f/48rl69Cjc3N4XGEtWhFSEtxaUaNcBtaZbrcu6kSZNw7NgxTJ06Vezbe8eOHaWOGT16NEaPHo3S0lLExcXB09MT3bp1g7OzM2bNmtWqunhrmitXrkAgEODcuXMwMzNDSEgI3N3dMXv2bInPFzV2fbUnl6zfxbKyMhgbG6OoqAhmZmZil5SKiopk/m4A3FYguFYBbg3VlJuLNuS2FBUVwdnZGYcPH4alpSUsLS2lrjJGRUXBw8MDX331lcxmraL+iq/KyMhAbGwsTE1NxWpuySsiO3nyZIwbNw58Ph9WVlY6G1hrGgqEtJQy1agbk7Q0K+qD05xjgP/vBn3gwAH2PlGHZ1kKCwsRExOD6Oho9O/fH7NmzcLNmzdx6tQpzlWCiXyivJ7k5GRMmzZN5s4qAGx3e3lNVxvz9fXF3r174ejoKDF4kva70ZQt7cpWARZ5dWu1mZlZq6imzIU25LaI5tilSxckJyejS5cuKC4ulvjcPn36wNbWFgUFBWLFPUXkBTSNz2nKSEhIwMWLF3Hs2DGsXbsWkyZNAp/PZ1dTiXrwGNqbrJWkVaMWLflqq5UrVyI7OxuzZ8+Gg4MDunTpwj7m6OhIPXlUaNu2bUhKSsKbb76J8PBwlJaWYunSpVIbSbakCxcuwMbGRuq3d1mdxysrK5GSkoJ+/frh/fffR0FBAe7fvy+3NlVoaCicnJxgZGSEdevW4c8//4Svr69O1rQKDw+Hra0t7t+/j4CAADa3RZMu61y8eBEjRoxAXl4egoKCUF5ejpUrV7Id5V/1zz//wNvbG7t3737tsZZIfi8uLsbmzZsRGxvL9sMj6kGBkJays7NDREQEXFxcEB0djYcPH+L7779HSEiIxOcfPHhQ5utJqrXBZQwAXL16FdbW1mJbsRuTldh67do1WFlZyTwuUZ2ioiK0b98ebdq0QWVlJcrKyhRqsKusZcuWYebMmZg8ebLYpQV5njx58lrRxz/++AODBw+WOS41NRWPHz+Gk5MTXr58ifLy8tde51WzZs1CTEwMUlJS8Msvv8DHxwcCgUDmpZTWRtI5QPSRwePxlKrRo6lqamrw999/A4DCOwqb4vr164iPj0dKSgosLCzA5/Px0UcfqfSYRDa6NKallK1GLaqrkZ2djdu3b7O1Ui5evCg1oZDLGAC4ceMGrK2tpSaxygqErKyscP/+fWRlZaGmpoa9X17yLeGuKYErV15eXoiPj8e3336LQYMGgc/nY9KkSezvtDQ+Pj7YvXs3unbtCqDhQyUoKEjmpQyuVYCpuCf3c4A6+Pv7Y926dTAxMQHQsOLy9ddfy8wru379Ovz9/WFmZgaGYZCXl4dvvvkGI0eOVMkcbWxs0L9/f0yfPh0CgUCs8CNRoxZs50Ga0YoVK5ji4mJmx44dzLx585hly5Yxixcvljtu3rx5Yj2CSktLmXnz5jX7GEVERUW9dt+PP/7IzJ8/n7G2tmYCAgKY0aNHM6tXr27ysYh0O3bsYBiGYQICAiT+qFJdXR1z+fJlZs2aNczQoUPlPj8jI4NxdHRkCgoKmOTkZMbOzo7Jzc2VOWbWrFmMUChkZs+ezd6nSK+xgIAAxtPTk5k6dSpTUVHBlJaWNkuPPW2kqnNAc2r87yvrvsYcHByYhw8fsrcfPXqksn/juro65scff1TJa5OmoRUhLcWlGjXQ0Im78Q4uAwMDvHjxotnHKEJS+frExERER0fD3t4ewcHBePHiBfz8/Jp8LCKdkZERDh48iL59+4LH44ld+lClqqoqXLhwAQkJCcjMzJSZ5yMyePBgrF+/Hl5eXmjbti0OHTqEt99+W+YYrlWARcU96+rqcOfOHRQWFio0x9ZIVeeA5iQUClFcXIwOHToAaLjMW19fL3NMbW2tWE20Xr16oba2ViXza9OmDZKTk1VS+JE0DQVCrYAi1ahF7O3tMWfOHLFCdpIqPDd1jCIYCZcZ2rZtCz09Pejr66OsrAydOnVCXl5ek49FpBMFBqLLH5MnTwbDMCq9/OHj44Pbt29j7NixcHd3h6Wlpcyim8uWLRO7XVVVhfbt22Pt2rUApLe4YJpQBTgyMvK1DQlDhgyR2wakNVLVOaA5eXl5wdXVlW3Ie+bMmdd+b15lYWGBdevWYdasWQAadoupsknusGHDsGnTJvD5fLHcOHnFPYlqUbK0DsrMzGT7A40cORIDBgxgH2v8jaqpY+RxcHB4LfF048aN+Oyzz3D69GkcPHgQ7dq1Q//+/TWqgm1r5e7ujr1797K1csrKyrB06VIcO3as2Y+VkpKC0aNHK9xa4/r16zIfl/VlwM7ODgEBAbh8+TKAhi7kihTAU3ZDQmsn6xygKbKysnDt2jUADfmG//nPf9jHJJ2nampqcOzYMbaw4ogRIzBv3jypHeybSlIQzePxdLYsg8ZQ53U5onns7e1bZAzDyL9+/+TJE+bPP//k9NpEeba2tkx1dTV7u7q6mrG1tVXJsSoqKpidO3cy69evZxiGYbKzs5kLFy4oNPaff/5hLly4wFy4cIF58eKF3OcLBAImIyND6Tk6OjoyDNOQYyT6e+Hz+Uq/DtEMXM5Tq1atUsFMiKahS2NEDMNhgZDLGEBy+XoPDw+2FtJ777332n1EdVry8kdgYCAGDhzIFmPs2rUrfHx8MGnSJJnj4uPjsXXrVlhaWoJhGAQFBUEgELCXQyThWgX43XffRUlJCaZMmQJPT0+YmJjA1NRUiXdJNAmX89STJ0+adQ4vXrzAd999h4KCAuzfvx9ZWVlIS0uDs7Nzsx6HKIcCISKGS4KstDHyCtI1Ll9fXV2NyspKFBYWori4mD1plZWVIT8/n8M7Icpavnw5xo8fz17+CA4OVtnlj5ycHGzfvh2nT58GABgaGir0QbVnzx5ERESgU6dOABoabS5atEhmIMS1CjDXDQlEMzXnuY2rgIAAODo6sjlt77//Pj799FMKhNSMAiGiMpGRkfDw8EBKSgpKSkqwZcsWCAQCiZV5w8LCEBoaioKCAjg6OrItF4yMjHQyOVVdBg4c2CKJmwYGBqiqqmI/aHJychTKy2AYhg2CgIa+dfICqOaoEqzMhgRCpCksLASfz8e+ffsANLQFkbVJgLQMCoSImOa8NMYoUZDOw8MDHh4eCAkJwaJFi2BsbIydO3fi7t27GDJkiNJzIppt9erVWLx4MfLy8uDr64u0tDSFEuLHjh0Lb29vzJgxA0DDpbLx48ererqkFWjJy/7StGvXDoWFhewXgPT0dLk9/Yjq0a4xHVFUVCTzcVHX78YdwLmMaSwwMBD5+fl4+vQpoqOjUV9fj4ULF8rsF2ZnZ4fY2Fikpqbihx9+gLe3N3bu3KkR/a5I8xAKhThz5gysra2RkZEBhmHw4Ycfyq0HJHL27FmxXT6inCaim5p6npLl8uXLzdpbLjMzE0FBQXjw4AH69u2LwsJC/PDDDzA3N2+2YxDlUSCkI2xsbMSK5TUmres3lzGNCYVC/Pnnn+jevTtMTExQWFiI/Px8mf/p7e3tcerUKXz77bfo168f7Ozs2PtI69GUBrovXrzAH3/8AR6Ph8GDB4tdKiO6p/F5Ki8vj22xUVJSgm7duuHChQuvjZHUcb4xeYn0TVFXV4fs7GwwDNMivc2IfBQIEZVZvXo1nJycMH78eIWvgy9duhRdu3bFlStXcPLkSbz55puYM2cOYmJiVDxb0pK2bduGt95667XCcvK+sb+6ayw1NVXurjGiG9avX4+pU6diwoQJABouyZ8/fx6bNm167bnPnj2T+Vqq6j6fkJCAcePGwdjYGLt27cLdu3exfPlyKqioZhQI6aDi4mI8fvwY1dXV7H3ymgxyGfPbb78hMjISGRkZmDZtGhwdHcXK2UtSWVmJlJQU9OvXD++//z4KCgpw//79Zl2eJuon+hb/KnmrjLNmzcLBgwdf2zVGgTIRXVaXd5860aV/zUTJ0jomPDxcYtsAWZVNuYwBgNGjR2P06NEoLS1FXFwcPD090a1bNzg7O2PWrFkSl4QNDQ3Fup136dIFXbp04f6GiUaKj4/H8ePHcfPmTfB4PIwYMQJubm5yx3HZNUZ0Q5cuXbBr1y6xdhnyzh3p6ekICgrCo0ePUFtbi/r6ehgaGuLWrVsqmaOokvqlS5fg4uKCiRMnYvv27So5FlEc7dvTMYcPH0ZERARMTU1x5MgRnDx5kr2m3pxjRAoLCxEVFYXw8HD0798fCxcuxN27d+Hl5dUcb4doKX9/fzx8+BALFizA/PnzkZWVBX9/f7njRLvGoqKiEBUVhY8//ph2jREAwLfffouXL19i1apVWL16NV6+fIlvv/1W5phNmzbhu+++Q8+ePZGRkYGvvvoK7u7uKptj165dsWHDBsTHx2PChAmoqamBUChU2fGIYmhFSMcYGBigbdu2ABr67PTp0wfZ2dnNPgYAVq5ciezsbMyePRt79uxhv53x+XyNa9hIWtaDBw8QHx/P3raysgKfz5c7zt/fX2zXmKurK+0aIwAaVgfXr1+PiooKtGvXTuFxPXv2RH19Pdq0aQMnJyfY29vD19dXJXPcvn07UlJS4OXlBRMTExQUFEAgEKjkWERxFAjpGC5tA7i2GliwYAGsrKwkPsZ1xxBpHQYMGID09HS2RlRGRobCXb+HDh0KPT096OnpYdCgQaqcJtEit27dYgOh5ORk3Lt3D2FhYdi4caPUMYaGhqipqUH//v2xZcsWdOnSRaUrNIaGhnj77bdx8+ZNvP/++9DX10fPnj1VdjyiGEqW1mHXr19n2wYo2m1Z2TH3799HVlYWampq2Pvs7e05z5m0DtOnT0d2djYbUOfm5qJXr17Q12/4biYtwTU8PBw7d+6ElZUVGIbBjRs3sGLFCsyZM6fF5k40k7OzM3bs2IHly5ez5TZmzpyJuLg4qWOePXuGzp07o7a2FocOHUJpaSnc3d3Ro0cPlcwxJCQEd+7cQXZ2NhITE5Gfnw8fHx+EhYWp5HhEMbQipGO++uor8Pl8DBs2TOG2AVzGAA3/6X///Xc8fPgQEyZMwK+//orhw4dTIESwf/9+zuNOnjyJt956C0BDDpqbmxsFQgQA0K1bN7Hb8sp2JCUlwcPDA23btsWqVasANPRI9PDwUMn8zp07h1OnTsHBwQFAQ85QeXm5So5FFEfJ0jpm4MCB2L17N6ZMmYJvvvkGt2/fVskYAEhMTERoaCg6d+6M4OBgREdHo7S0tKlvgbQCZmZmMn+keeutt2BkZMTeNjIyYoMiotu6deuGW7dugcfjoba2FgcOHECfPn1kjpFUqPXkyZOqmiLeeOMN8Hg8tnRERUWFyo5FFEcrQjrGwcEBDg4OKCoqwtmzZ7Ft2zbk5eXh7NmzzToGANq2bQs9PT3o6+ujrKwMnTp1Ql5eXnO/JaIDDh48CADo0aMHXFxcMHnyZLa6+QcffKDm2RFNsHHjRmzevBn5+fkYP348xowZgw0bNkh8blxcHOLi4vD06VMsW7aMvb+8vBwdOnRQyfwYhsHEiROxYcMGlJSU4MSJE4iMjISLi4tKjkcUR4GQjsrJycGjR4+Qm5sr91sT1zEWFhYoKSmBs7MzHB0d0a5dOwwdOrSpUyc6SHT5oEePHmL5G5MnT1bXlIgGqa+vx+bNm+VulxcZOnQo3nnnHRQWFoqV8jAyMlJZYM3j8ZCYmIiAgAAYGRkhOzsba9aswZgxY1RyPKI4SpbWMVu2bEFSUhK6d+8OPp+PqVOnyq0JxGXMq54+fYqysjJqLkhUKigoCF988YW6p0HUYO7cuQgNDVV444fIixcv2Mv9qu5d5+/vD3d3dwwePFhlxyDKoxUhHdOjRw+EhYUp3Omb6xgA8PDwQGhoKADgvffee+0+QpqbqioCE83XvXt3zJ07FzY2NmJ1hDw9PaWOSUhIwJYtW9jedUFBQSrtXZeRkYHY2FiYmpqK9djTpDYguogCIR3x8OFD9OnTB4MGDUJeXt5ruTqSmv5xGQMA1dXVqKysRGFhIYqLi9kWCGVlZcjPz2+md0QIIf9PdNmUYRiFd2Lt3r0bERERr/WuU1UgdODAAZW8LmkaCoR0xKFDhxAUFISvv/76tcd4PJ7EvmFcxgBAWFgYQkNDUVBQAEdHRzAMAx6PByMjIyxYsKDpb4YQQl4h2v6ujJbuXaeqrvakaShHSIcIhUKkpaVh+PDhKh0jEhISgkWLFsHY2Bg7d+7E3bt3sWLFCqkrSYQ0lb29vcQt0aT12rx5M9atWye2+6uxPXv2SB27ZcsW/PXXX5gxYwaAhmbAH3zwAfz8/FQyV6KZaEVIh+jp6SEoKEipDwouY0QSExOxatUqpKam4tq1a/D29sbGjRsRHh6u9GsR8iqhUIiKigoYGxuz9y1cuFCNMyLqMHv2bADg1MiZx+PB1dVVrHddenp6s86PaD4qqKhjrK2tkZiYqNTyL5cxANCmTRsAwKVLl+Di4oKJEyeitrZWqdcgpDFfX1+UlZWhoqICM2fOBJ/PF6tSTc18dY+oR52lpaXEH1l+++032NraIjAwEIGBgZg6dSp+/fXXlpg20SC0IqRjwsLCcPDgQejr68PAwIDN35G124bLGKChfPyGDRtw5coVLFmyBDU1NSptaEhav6ysLBgbGyMmJgbjx4+Hr68vHB0dsXjxYnVPjaiZjY0NW7G5sfPnz7923/Hjx/Hzzz/jyZMnsLOzY+8vLy/HsGHDVDpPonkoENIhQqEQ+/fvVzpHSNkxItu3b0dKSgq8vLxgYmKCgoICCAQCpV+HEJG6ujrU1tYiKSkJ8+fPZ1sWEBIZGcn+uaamBgkJCSguLpb4XDs7O4wfPx7fffcdfH192fuNjIzQsWNHlc+VaBZKltYxXJJJKQGVaIrDhw/jp59+grm5Ofbt24fc3Fz4+fnh+PHj6p4a0UCOjo6IiopS9zSIhqNASMd88803GDJkCGxtbRX+Js1lDCEtpa6uDvr6tLit6zIzM9k/C4VC3LlzBz///DNiYmLUOCuiDSgQ0jFDhw5FZWWlUvk+XMYQogohISES7+dSQ4a0Lo1rlOnr68PMzAxeXl7o3bu3GmdFtAF9jdIxaWlpKCoqwuPHj1FdXa2yMYSoQuPWCdXV1UhOTqYPOgIAOHLkiLqnQLQUrQjpmPDwcBw+fBjPnz+Hubk5MjIyMHToUJn9v7iMIaQl1NTUwNvbmz4ECQ4ePCjzcVk9x4huozpCOubw4cOIiIiAqakpjhw5gpMnT6J9+/bNPoaQllBZWYnnz5+rexpEA4hygvLz85Gfn4+wsDBkZmaivLxc4d5jRDfRpTEdY2BggLZt2wJo+Dbdp08fZGdnN/sYQlShcc0XoVCIly9fYuXKlWqcEdEUz58/R1RUFFtpfNWqVVi6dCm2bdum5pkRTUeBkI559913UVJSgilTpsDT0xMmJiYwNTVt9jGEqELjvlH6+vro1KkT7RgjAIAXL17AwMCAvW1gYIAXL16ocUZEW1COkA67fv06SktLMW7cOLETSHOPIaQ53bt3D6mpqQCAESNGwNzcXM0zIppg9+7dSEhIwNSpUwEASUlJmD59utRmrISIUCBECNEaoaGhCA8PF/uwc3FxEds6TXRXZmYmGySPHDkSAwYMUPOMiDagQIgQojXs7Ozwyy+/sNvoKyoq4OrqitjYWDXPjGiC1NRUPH78GE5OTnj58iXKy8vRvXt3dU+LaDjaNUYI0Spt2rSR+Gei20JCQrB//37s27cPAFBbWws/Pz81z4poA8oyJIRoDUdHRzg7O4tdGnNyclLzrIgmOHfuHE6dOgUHBwcAQNeuXWnbPFEIBUKEEK3h6ekJS0tL3Lx5EwAQHBxMeSAEAPDGG2+Ax+Ox/RArKirUPCOiLSgQIoRovLKyMhgbG6OoqAhmZmYwMzNjHysqKkLHjh3VODuibgzDYOLEidiwYQNKSkpw4sQJREZGwsXFRd1TI1qAkqUJIRpv6dKl2Lt3L2xsbNhv/ADYBsDnz59X4+yIJrCzs0NAQAAuX74MABg7dizGjBmj5lkRbUCBECGEEK3n7+8Pd3d3DB48WN1TIVqGAiFCiNZYtmwZZs6cicmTJ8PQ0FDd0yEaZNq0acjJyYGpqanY7waVViDyUCBECNEa169fR3x8PC5duoRBgwaBz+dj0qRJbC88oruePXsm8f7G+WSESEKBECFE69TX1+PatWs4ceIEUlJScOvWLXVPiRCipWjXGCFEq1RVVeHChQtISEhAZmYmWzeGEEK4oBUhQojW8PHxwe3btzF27Fjw+XxYWlpCT48K5BNCuKNAiBCiNVJSUjB69GhqrUEIaTb0VYoQojVGjBiBvXv34osvvgAA/P3337h48aKaZ0UI0WYUCBFCtEZgYCDeeOMNpKWlAWjoJ7V9+3Y1z4oQos0oECKEaI2cnBwsWbIE+voN+zwMDQ1BV/cJIU1BgRAhRGsYGBigqqqKbbORk5MDAwMDNc+KEKLNKFmaEKI1rly5gt27dyMrKwtjxoxBWloagoODMWrUKHVPjRCipSgQIoRoBaFQiDNnzsDa2hoZGRlgGAYffvgh3n77bXVPjRCixSgQIoRoDUdHR0RFRal7GoSQVoRyhAghWmP06NE4cOAA8vLyUFRUxP4QQghXtCJECNEaNjY2bKJ0Y+fPn1fDbAghrQEFQoQQrVFVVYXjx4/j5s2b4PF4GDFiBNzc3PDmm2+qe2qEEC1FgRAhRGv4+PjA2NgYdnZ2AIC4uDiUlpbihx9+UPPMCCHairrPE0K0xoMHDxAfH8/etrKyAp/PV+OMCCHajpKlCSFaY8CAAUhPT2dvZ2RkwMLCQo0zIoRoO7o0RgjRGtOnT0d2djZMTU0BALm5uejVqxfbciM2Nlad0yOEaCEKhAghWuPZs2cyHzczM2uhmRBCWgsKhAghhBCisyhHiBBCCCE6iwIhQgghhOgsCoQIIYQQorMoECKEEEKIzqJAiBBCCCE66/8AcsBLw1vQWZ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heatmap1.png"/>
          <p:cNvPicPr>
            <a:picLocks noChangeAspect="1"/>
          </p:cNvPicPr>
          <p:nvPr/>
        </p:nvPicPr>
        <p:blipFill>
          <a:blip r:embed="rId2"/>
          <a:stretch>
            <a:fillRect/>
          </a:stretch>
        </p:blipFill>
        <p:spPr>
          <a:xfrm>
            <a:off x="393700" y="571500"/>
            <a:ext cx="7788555" cy="4394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pPr algn="ctr"/>
            <a:r>
              <a:rPr lang="en-US" b="1" u="sng" dirty="0" smtClean="0"/>
              <a:t>How Many Booking Were Cancelled</a:t>
            </a:r>
            <a:endParaRPr lang="en-US" b="1" u="sng" dirty="0"/>
          </a:p>
        </p:txBody>
      </p:sp>
      <p:sp>
        <p:nvSpPr>
          <p:cNvPr id="3" name="Text Placeholder 2"/>
          <p:cNvSpPr>
            <a:spLocks noGrp="1"/>
          </p:cNvSpPr>
          <p:nvPr>
            <p:ph type="body" idx="1"/>
          </p:nvPr>
        </p:nvSpPr>
        <p:spPr>
          <a:xfrm>
            <a:off x="0" y="698500"/>
            <a:ext cx="9144000" cy="4445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Google Shape;168;p13"/>
          <p:cNvPicPr preferRelativeResize="0">
            <a:picLocks noGrp="1"/>
          </p:cNvPicPr>
          <p:nvPr>
            <p:ph type="body" idx="1"/>
          </p:nvPr>
        </p:nvPicPr>
        <p:blipFill rotWithShape="1">
          <a:blip r:embed="rId2">
            <a:alphaModFix/>
          </a:blip>
          <a:srcRect/>
          <a:stretch/>
        </p:blipFill>
        <p:spPr>
          <a:xfrm>
            <a:off x="2349500" y="698500"/>
            <a:ext cx="4406900" cy="3365500"/>
          </a:xfrm>
          <a:prstGeom prst="rect">
            <a:avLst/>
          </a:prstGeom>
          <a:noFill/>
          <a:ln>
            <a:noFill/>
          </a:ln>
        </p:spPr>
      </p:pic>
      <p:sp>
        <p:nvSpPr>
          <p:cNvPr id="5" name="Google Shape;169;p13"/>
          <p:cNvSpPr txBox="1"/>
          <p:nvPr/>
        </p:nvSpPr>
        <p:spPr>
          <a:xfrm>
            <a:off x="2082800" y="4305300"/>
            <a:ext cx="469013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During the year we have 37% of cancelations.</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 xmlns:p14="http://schemas.microsoft.com/office/powerpoint/2010/main" val="245312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00" y="0"/>
            <a:ext cx="8520600" cy="572700"/>
          </a:xfrm>
        </p:spPr>
        <p:txBody>
          <a:bodyPr/>
          <a:lstStyle/>
          <a:p>
            <a:pPr algn="ctr"/>
            <a:r>
              <a:rPr lang="en-US" b="1" u="sng" dirty="0" smtClean="0"/>
              <a:t>Special requests</a:t>
            </a:r>
            <a:endParaRPr lang="en-US" b="1" u="sng" dirty="0"/>
          </a:p>
        </p:txBody>
      </p:sp>
      <p:sp>
        <p:nvSpPr>
          <p:cNvPr id="3" name="Text Placeholder 2"/>
          <p:cNvSpPr>
            <a:spLocks noGrp="1"/>
          </p:cNvSpPr>
          <p:nvPr>
            <p:ph type="body" idx="1"/>
          </p:nvPr>
        </p:nvSpPr>
        <p:spPr>
          <a:xfrm>
            <a:off x="0" y="673100"/>
            <a:ext cx="9144000" cy="44704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Google Shape;175;p14"/>
          <p:cNvPicPr preferRelativeResize="0">
            <a:picLocks noGrp="1"/>
          </p:cNvPicPr>
          <p:nvPr>
            <p:ph type="body" idx="1"/>
          </p:nvPr>
        </p:nvPicPr>
        <p:blipFill rotWithShape="1">
          <a:blip r:embed="rId2">
            <a:alphaModFix/>
          </a:blip>
          <a:srcRect/>
          <a:stretch/>
        </p:blipFill>
        <p:spPr>
          <a:xfrm>
            <a:off x="1219200" y="660400"/>
            <a:ext cx="6515100" cy="3149600"/>
          </a:xfrm>
          <a:prstGeom prst="rect">
            <a:avLst/>
          </a:prstGeom>
          <a:noFill/>
          <a:ln>
            <a:noFill/>
          </a:ln>
        </p:spPr>
      </p:pic>
      <p:sp>
        <p:nvSpPr>
          <p:cNvPr id="5" name="Google Shape;176;p14"/>
          <p:cNvSpPr txBox="1"/>
          <p:nvPr/>
        </p:nvSpPr>
        <p:spPr>
          <a:xfrm>
            <a:off x="0" y="3943172"/>
            <a:ext cx="9144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As we can see here among all one special booking request were made almost 27% of total  bookings.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Two special request were made nearly 10% among all and 3 special request is nearly 2%.</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78063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00" y="0"/>
            <a:ext cx="8520600" cy="572700"/>
          </a:xfrm>
        </p:spPr>
        <p:txBody>
          <a:bodyPr/>
          <a:lstStyle/>
          <a:p>
            <a:pPr algn="ctr"/>
            <a:r>
              <a:rPr lang="en-US" b="1" u="sng" dirty="0">
                <a:sym typeface="Calibri"/>
              </a:rPr>
              <a:t>Booking ratio between Resort &amp; City hotel </a:t>
            </a:r>
            <a:endParaRPr lang="en-US" b="1" u="sng"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4300" indent="0">
              <a:buNone/>
            </a:pPr>
            <a:endParaRPr lang="en-US" dirty="0"/>
          </a:p>
        </p:txBody>
      </p:sp>
      <p:sp>
        <p:nvSpPr>
          <p:cNvPr id="6" name="Google Shape;183;p15"/>
          <p:cNvSpPr txBox="1"/>
          <p:nvPr/>
        </p:nvSpPr>
        <p:spPr>
          <a:xfrm>
            <a:off x="0" y="3640772"/>
            <a:ext cx="9144000"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1" dirty="0">
                <a:solidFill>
                  <a:schemeClr val="tx2">
                    <a:lumMod val="10000"/>
                  </a:schemeClr>
                </a:solidFill>
                <a:latin typeface="Calibri"/>
                <a:ea typeface="Calibri"/>
                <a:cs typeface="Calibri"/>
                <a:sym typeface="Calibri"/>
              </a:rPr>
              <a:t>What do we see here?</a:t>
            </a:r>
            <a:endParaRPr dirty="0">
              <a:solidFill>
                <a:schemeClr val="tx2">
                  <a:lumMod val="10000"/>
                </a:schemeClr>
              </a:solidFill>
            </a:endParaRPr>
          </a:p>
          <a:p>
            <a:pPr marL="0" marR="0" lvl="0" indent="0" algn="just" rtl="0">
              <a:spcBef>
                <a:spcPts val="0"/>
              </a:spcBef>
              <a:spcAft>
                <a:spcPts val="0"/>
              </a:spcAft>
              <a:buNone/>
            </a:pPr>
            <a:endParaRPr sz="1800" b="1" i="1" dirty="0">
              <a:solidFill>
                <a:schemeClr val="tx2">
                  <a:lumMod val="10000"/>
                </a:schemeClr>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tx2">
                    <a:lumMod val="10000"/>
                  </a:schemeClr>
                </a:solidFill>
                <a:latin typeface="Calibri"/>
                <a:ea typeface="Calibri"/>
                <a:cs typeface="Calibri"/>
                <a:sym typeface="Calibri"/>
              </a:rPr>
              <a:t>● </a:t>
            </a:r>
            <a:r>
              <a:rPr lang="en-US" sz="1800" b="1" i="1" dirty="0">
                <a:solidFill>
                  <a:schemeClr val="tx2">
                    <a:lumMod val="10000"/>
                  </a:schemeClr>
                </a:solidFill>
                <a:latin typeface="Calibri"/>
                <a:ea typeface="Calibri"/>
                <a:cs typeface="Calibri"/>
                <a:sym typeface="Calibri"/>
              </a:rPr>
              <a:t>It seems that a huge proportion of hotels was city hotel. </a:t>
            </a:r>
            <a:endParaRPr sz="1800" b="1" i="1" dirty="0">
              <a:solidFill>
                <a:schemeClr val="tx2">
                  <a:lumMod val="10000"/>
                </a:schemeClr>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tx2">
                    <a:lumMod val="10000"/>
                  </a:schemeClr>
                </a:solidFill>
                <a:latin typeface="Calibri"/>
                <a:ea typeface="Calibri"/>
                <a:cs typeface="Calibri"/>
                <a:sym typeface="Calibri"/>
              </a:rPr>
              <a:t>● </a:t>
            </a:r>
            <a:r>
              <a:rPr lang="en-US" sz="1800" b="1" i="1" dirty="0">
                <a:solidFill>
                  <a:schemeClr val="tx2">
                    <a:lumMod val="10000"/>
                  </a:schemeClr>
                </a:solidFill>
                <a:latin typeface="Calibri"/>
                <a:ea typeface="Calibri"/>
                <a:cs typeface="Calibri"/>
                <a:sym typeface="Calibri"/>
              </a:rPr>
              <a:t>Resort hotel tend to be on the expensive side and most people will just</a:t>
            </a:r>
            <a:endParaRPr dirty="0">
              <a:solidFill>
                <a:schemeClr val="tx2">
                  <a:lumMod val="10000"/>
                </a:schemeClr>
              </a:solidFill>
            </a:endParaRPr>
          </a:p>
          <a:p>
            <a:pPr marL="0" marR="0" lvl="0" indent="0" algn="just" rtl="0">
              <a:spcBef>
                <a:spcPts val="0"/>
              </a:spcBef>
              <a:spcAft>
                <a:spcPts val="0"/>
              </a:spcAft>
              <a:buNone/>
            </a:pPr>
            <a:r>
              <a:rPr lang="en-US" sz="1800" b="1" i="1" dirty="0" smtClean="0">
                <a:solidFill>
                  <a:schemeClr val="tx2">
                    <a:lumMod val="10000"/>
                  </a:schemeClr>
                </a:solidFill>
                <a:latin typeface="Calibri"/>
                <a:ea typeface="Calibri"/>
                <a:cs typeface="Calibri"/>
                <a:sym typeface="Calibri"/>
              </a:rPr>
              <a:t>   stick </a:t>
            </a:r>
            <a:r>
              <a:rPr lang="en-US" sz="1800" b="1" i="1" dirty="0">
                <a:solidFill>
                  <a:schemeClr val="tx2">
                    <a:lumMod val="10000"/>
                  </a:schemeClr>
                </a:solidFill>
                <a:latin typeface="Calibri"/>
                <a:ea typeface="Calibri"/>
                <a:cs typeface="Calibri"/>
                <a:sym typeface="Calibri"/>
              </a:rPr>
              <a:t>with city hotel. Also, resort hotels tend to be appropriate for larger group of people.</a:t>
            </a:r>
            <a:endParaRPr sz="1800" dirty="0">
              <a:solidFill>
                <a:schemeClr val="tx2">
                  <a:lumMod val="10000"/>
                </a:schemeClr>
              </a:solidFill>
              <a:latin typeface="Calibri"/>
              <a:ea typeface="Calibri"/>
              <a:cs typeface="Calibri"/>
              <a:sym typeface="Calibri"/>
            </a:endParaRPr>
          </a:p>
        </p:txBody>
      </p:sp>
      <p:pic>
        <p:nvPicPr>
          <p:cNvPr id="8" name="Picture 7" descr="piechrtratio1.png"/>
          <p:cNvPicPr>
            <a:picLocks noChangeAspect="1"/>
          </p:cNvPicPr>
          <p:nvPr/>
        </p:nvPicPr>
        <p:blipFill>
          <a:blip r:embed="rId2"/>
          <a:stretch>
            <a:fillRect/>
          </a:stretch>
        </p:blipFill>
        <p:spPr>
          <a:xfrm>
            <a:off x="2578101" y="773926"/>
            <a:ext cx="4064000" cy="3529470"/>
          </a:xfrm>
          <a:prstGeom prst="rect">
            <a:avLst/>
          </a:prstGeom>
        </p:spPr>
      </p:pic>
    </p:spTree>
    <p:extLst>
      <p:ext uri="{BB962C8B-B14F-4D97-AF65-F5344CB8AC3E}">
        <p14:creationId xmlns="" xmlns:p14="http://schemas.microsoft.com/office/powerpoint/2010/main" val="3640935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pPr algn="ctr"/>
            <a:r>
              <a:rPr lang="en-US" b="1" u="sng" dirty="0">
                <a:sym typeface="Calibri"/>
              </a:rPr>
              <a:t>Country origin of most guests</a:t>
            </a:r>
            <a:endParaRPr lang="en-US" b="1" u="sng" dirty="0"/>
          </a:p>
        </p:txBody>
      </p:sp>
      <p:sp>
        <p:nvSpPr>
          <p:cNvPr id="3" name="Text Placeholder 2"/>
          <p:cNvSpPr>
            <a:spLocks noGrp="1"/>
          </p:cNvSpPr>
          <p:nvPr>
            <p:ph type="body" idx="1"/>
          </p:nvPr>
        </p:nvSpPr>
        <p:spPr>
          <a:xfrm>
            <a:off x="0" y="660400"/>
            <a:ext cx="9144000" cy="44831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1430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17700" y="671513"/>
            <a:ext cx="5321300" cy="2884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00;p17"/>
          <p:cNvSpPr txBox="1"/>
          <p:nvPr/>
        </p:nvSpPr>
        <p:spPr>
          <a:xfrm>
            <a:off x="127000" y="3750945"/>
            <a:ext cx="9144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bg1">
                    <a:lumMod val="50000"/>
                  </a:schemeClr>
                </a:solidFill>
                <a:latin typeface="Calibri"/>
                <a:ea typeface="Calibri"/>
                <a:cs typeface="Calibri"/>
                <a:sym typeface="Calibri"/>
              </a:rPr>
              <a:t>● </a:t>
            </a:r>
            <a:r>
              <a:rPr lang="en-US" sz="1800" dirty="0">
                <a:solidFill>
                  <a:schemeClr val="accent2"/>
                </a:solidFill>
                <a:latin typeface="Calibri"/>
                <a:ea typeface="Calibri"/>
                <a:cs typeface="Calibri"/>
                <a:sym typeface="Calibri"/>
              </a:rPr>
              <a:t>As we can see, </a:t>
            </a:r>
            <a:r>
              <a:rPr lang="en-US" sz="1800" b="1" dirty="0">
                <a:solidFill>
                  <a:schemeClr val="accent2"/>
                </a:solidFill>
                <a:latin typeface="Calibri"/>
                <a:ea typeface="Calibri"/>
                <a:cs typeface="Calibri"/>
                <a:sym typeface="Calibri"/>
              </a:rPr>
              <a:t>Portugal</a:t>
            </a:r>
            <a:r>
              <a:rPr lang="en-US" sz="1800" dirty="0">
                <a:solidFill>
                  <a:schemeClr val="accent2"/>
                </a:solidFill>
                <a:latin typeface="Calibri"/>
                <a:ea typeface="Calibri"/>
                <a:cs typeface="Calibri"/>
                <a:sym typeface="Calibri"/>
              </a:rPr>
              <a:t> tops the list with 40.69% of the guests.</a:t>
            </a:r>
            <a:endParaRPr dirty="0">
              <a:solidFill>
                <a:schemeClr val="accent2"/>
              </a:solidFill>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accent2"/>
                </a:solidFill>
                <a:latin typeface="Calibri"/>
                <a:ea typeface="Calibri"/>
                <a:cs typeface="Calibri"/>
                <a:sym typeface="Calibri"/>
              </a:rPr>
              <a:t>● The European countries tops the table, seems like they are more interested in traveling as compare to others country. </a:t>
            </a:r>
            <a:endParaRPr dirty="0">
              <a:solidFill>
                <a:schemeClr val="accent2"/>
              </a:solidFill>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spTree>
    <p:extLst>
      <p:ext uri="{BB962C8B-B14F-4D97-AF65-F5344CB8AC3E}">
        <p14:creationId xmlns="" xmlns:p14="http://schemas.microsoft.com/office/powerpoint/2010/main" val="1591417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pPr algn="ctr"/>
            <a:r>
              <a:rPr lang="en-US" b="1" u="sng" dirty="0">
                <a:sym typeface="Calibri"/>
              </a:rPr>
              <a:t>Booking per year</a:t>
            </a:r>
            <a:endParaRPr lang="en-US" b="1" u="sng" dirty="0"/>
          </a:p>
        </p:txBody>
      </p:sp>
      <p:sp>
        <p:nvSpPr>
          <p:cNvPr id="3" name="Text Placeholder 2"/>
          <p:cNvSpPr>
            <a:spLocks noGrp="1"/>
          </p:cNvSpPr>
          <p:nvPr>
            <p:ph type="body" idx="1"/>
          </p:nvPr>
        </p:nvSpPr>
        <p:spPr>
          <a:xfrm>
            <a:off x="0" y="762000"/>
            <a:ext cx="9144000" cy="43815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747714"/>
            <a:ext cx="4686300" cy="2909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07;p18"/>
          <p:cNvSpPr txBox="1"/>
          <p:nvPr/>
        </p:nvSpPr>
        <p:spPr>
          <a:xfrm>
            <a:off x="736600" y="3949700"/>
            <a:ext cx="739067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solidFill>
                <a:latin typeface="Calibri"/>
                <a:ea typeface="Calibri"/>
                <a:cs typeface="Calibri"/>
                <a:sym typeface="Calibri"/>
              </a:rPr>
              <a:t>● </a:t>
            </a:r>
            <a:r>
              <a:rPr lang="en-US" sz="1800" i="1" dirty="0">
                <a:solidFill>
                  <a:schemeClr val="accent2"/>
                </a:solidFill>
                <a:latin typeface="Calibri"/>
                <a:ea typeface="Calibri"/>
                <a:cs typeface="Calibri"/>
                <a:sym typeface="Calibri"/>
              </a:rPr>
              <a:t>There has been many arrivals in the year 2016 than the remaining years.</a:t>
            </a:r>
            <a:endParaRPr dirty="0">
              <a:solidFill>
                <a:schemeClr val="accent2"/>
              </a:solidFill>
            </a:endParaRPr>
          </a:p>
          <a:p>
            <a:pPr marL="0" marR="0" lvl="0" indent="0" algn="l" rtl="0">
              <a:spcBef>
                <a:spcPts val="0"/>
              </a:spcBef>
              <a:spcAft>
                <a:spcPts val="0"/>
              </a:spcAft>
              <a:buNone/>
            </a:pPr>
            <a:endParaRPr sz="1800" i="1" dirty="0">
              <a:solidFill>
                <a:schemeClr val="accent2"/>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accent2"/>
                </a:solidFill>
                <a:latin typeface="Calibri"/>
                <a:ea typeface="Calibri"/>
                <a:cs typeface="Calibri"/>
                <a:sym typeface="Calibri"/>
              </a:rPr>
              <a:t>● </a:t>
            </a:r>
            <a:r>
              <a:rPr lang="en-US" sz="1800" i="1" dirty="0">
                <a:solidFill>
                  <a:schemeClr val="accent2"/>
                </a:solidFill>
                <a:latin typeface="Calibri"/>
                <a:ea typeface="Calibri"/>
                <a:cs typeface="Calibri"/>
                <a:sym typeface="Calibri"/>
              </a:rPr>
              <a:t>We can also say that there has been increase in the arrivals as years passes.</a:t>
            </a:r>
            <a:endParaRPr sz="1800" dirty="0">
              <a:solidFill>
                <a:schemeClr val="accent2"/>
              </a:solidFill>
              <a:latin typeface="Calibri"/>
              <a:ea typeface="Calibri"/>
              <a:cs typeface="Calibri"/>
              <a:sym typeface="Calibri"/>
            </a:endParaRPr>
          </a:p>
        </p:txBody>
      </p:sp>
    </p:spTree>
    <p:extLst>
      <p:ext uri="{BB962C8B-B14F-4D97-AF65-F5344CB8AC3E}">
        <p14:creationId xmlns="" xmlns:p14="http://schemas.microsoft.com/office/powerpoint/2010/main" val="12520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00" y="0"/>
            <a:ext cx="8520600" cy="572700"/>
          </a:xfrm>
        </p:spPr>
        <p:txBody>
          <a:bodyPr/>
          <a:lstStyle/>
          <a:p>
            <a:pPr algn="ctr"/>
            <a:r>
              <a:rPr lang="en-US" b="1" u="sng" dirty="0">
                <a:sym typeface="Calibri"/>
              </a:rPr>
              <a:t>Busiest month for hotels</a:t>
            </a:r>
            <a:endParaRPr lang="en-US" b="1" u="sng" dirty="0"/>
          </a:p>
        </p:txBody>
      </p:sp>
      <p:sp>
        <p:nvSpPr>
          <p:cNvPr id="3" name="Text Placeholder 2"/>
          <p:cNvSpPr>
            <a:spLocks noGrp="1"/>
          </p:cNvSpPr>
          <p:nvPr>
            <p:ph type="body" idx="1"/>
          </p:nvPr>
        </p:nvSpPr>
        <p:spPr>
          <a:xfrm>
            <a:off x="0" y="736600"/>
            <a:ext cx="9144000" cy="44069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lnSpc>
                <a:spcPct val="100000"/>
              </a:lnSpc>
              <a:buClr>
                <a:srgbClr val="000000"/>
              </a:buClr>
              <a:buNone/>
            </a:pPr>
            <a:r>
              <a:rPr lang="en-US" dirty="0" smtClean="0">
                <a:solidFill>
                  <a:schemeClr val="accent2"/>
                </a:solidFill>
                <a:latin typeface="Calibri"/>
                <a:ea typeface="Calibri"/>
                <a:cs typeface="Calibri"/>
                <a:sym typeface="Calibri"/>
              </a:rPr>
              <a:t>     ●</a:t>
            </a:r>
            <a:r>
              <a:rPr lang="en-US" dirty="0" smtClean="0">
                <a:solidFill>
                  <a:schemeClr val="dk1"/>
                </a:solidFill>
                <a:latin typeface="Calibri"/>
                <a:ea typeface="Calibri"/>
                <a:cs typeface="Calibri"/>
                <a:sym typeface="Calibri"/>
              </a:rPr>
              <a:t> </a:t>
            </a:r>
            <a:r>
              <a:rPr lang="en-US" dirty="0">
                <a:solidFill>
                  <a:schemeClr val="accent2"/>
                </a:solidFill>
                <a:latin typeface="Calibri"/>
                <a:ea typeface="Calibri"/>
                <a:cs typeface="Calibri"/>
                <a:sym typeface="Calibri"/>
              </a:rPr>
              <a:t>The Busiest month for hotel is August with 11.62% of the reservations.</a:t>
            </a:r>
            <a:endParaRPr lang="en-US" dirty="0">
              <a:solidFill>
                <a:schemeClr val="accent2"/>
              </a:solidFill>
              <a:latin typeface="Calibri"/>
              <a:ea typeface="Calibri"/>
              <a:cs typeface="Calibri"/>
            </a:endParaRPr>
          </a:p>
          <a:p>
            <a:pPr marL="0" indent="0">
              <a:lnSpc>
                <a:spcPct val="100000"/>
              </a:lnSpc>
              <a:buClr>
                <a:srgbClr val="000000"/>
              </a:buClr>
              <a:buNone/>
            </a:pPr>
            <a:r>
              <a:rPr lang="en-US" dirty="0" smtClean="0">
                <a:solidFill>
                  <a:schemeClr val="accent2"/>
                </a:solidFill>
                <a:latin typeface="Calibri"/>
                <a:ea typeface="Calibri"/>
                <a:cs typeface="Calibri"/>
                <a:sym typeface="Calibri"/>
              </a:rPr>
              <a:t>     ● </a:t>
            </a:r>
            <a:r>
              <a:rPr lang="en-US" dirty="0">
                <a:solidFill>
                  <a:schemeClr val="accent2"/>
                </a:solidFill>
                <a:latin typeface="Calibri"/>
                <a:ea typeface="Calibri"/>
                <a:cs typeface="Calibri"/>
                <a:sym typeface="Calibri"/>
              </a:rPr>
              <a:t>The month of least occupation is January with 4.96% of the reservations.</a:t>
            </a:r>
            <a:endParaRPr lang="en-US" dirty="0">
              <a:solidFill>
                <a:schemeClr val="accent2"/>
              </a:solidFill>
              <a:latin typeface="Calibri"/>
              <a:ea typeface="Calibri"/>
              <a:cs typeface="Calibri"/>
            </a:endParaRPr>
          </a:p>
          <a:p>
            <a:pPr marL="0" indent="0">
              <a:lnSpc>
                <a:spcPct val="100000"/>
              </a:lnSpc>
              <a:buClr>
                <a:srgbClr val="000000"/>
              </a:buClr>
              <a:buNone/>
            </a:pPr>
            <a:endParaRPr lang="en-US" dirty="0">
              <a:solidFill>
                <a:schemeClr val="accent2"/>
              </a:solidFill>
              <a:latin typeface="Calibri"/>
              <a:ea typeface="Calibri"/>
              <a:cs typeface="Calibri"/>
            </a:endParaRP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7900" y="863600"/>
            <a:ext cx="6731000" cy="311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3504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00" y="0"/>
            <a:ext cx="8520600" cy="572700"/>
          </a:xfrm>
        </p:spPr>
        <p:txBody>
          <a:bodyPr/>
          <a:lstStyle/>
          <a:p>
            <a:pPr algn="ctr"/>
            <a:r>
              <a:rPr lang="en-US" b="1" u="sng" dirty="0">
                <a:sym typeface="Calibri"/>
              </a:rPr>
              <a:t>Meal Type </a:t>
            </a:r>
            <a:endParaRPr lang="en-US" b="1" u="sng"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Google Shape;222;p20"/>
          <p:cNvPicPr preferRelativeResize="0">
            <a:picLocks noGrp="1"/>
          </p:cNvPicPr>
          <p:nvPr>
            <p:ph type="body" idx="1"/>
          </p:nvPr>
        </p:nvPicPr>
        <p:blipFill rotWithShape="1">
          <a:blip r:embed="rId2">
            <a:alphaModFix/>
          </a:blip>
          <a:srcRect/>
          <a:stretch/>
        </p:blipFill>
        <p:spPr>
          <a:xfrm>
            <a:off x="990600" y="660400"/>
            <a:ext cx="7112000" cy="2743200"/>
          </a:xfrm>
          <a:prstGeom prst="rect">
            <a:avLst/>
          </a:prstGeom>
          <a:noFill/>
          <a:ln>
            <a:noFill/>
          </a:ln>
        </p:spPr>
      </p:pic>
      <p:sp>
        <p:nvSpPr>
          <p:cNvPr id="6" name="Google Shape;223;p20"/>
          <p:cNvSpPr txBox="1"/>
          <p:nvPr/>
        </p:nvSpPr>
        <p:spPr>
          <a:xfrm>
            <a:off x="673100" y="3644900"/>
            <a:ext cx="4974439" cy="923330"/>
          </a:xfrm>
          <a:prstGeom prst="rect">
            <a:avLst/>
          </a:prstGeom>
          <a:noFill/>
          <a:ln>
            <a:noFill/>
          </a:ln>
        </p:spPr>
        <p:txBody>
          <a:bodyPr spcFirstLastPara="1" wrap="square" lIns="91425" tIns="45700" rIns="91425" bIns="45700" anchor="t" anchorCtr="0">
            <a:spAutoFit/>
          </a:bodyPr>
          <a:lstStyle/>
          <a:p>
            <a:pPr lvl="0">
              <a:buSzPts val="1800"/>
            </a:pPr>
            <a:r>
              <a:rPr lang="en-US" sz="1800" dirty="0">
                <a:solidFill>
                  <a:schemeClr val="accent2"/>
                </a:solidFill>
                <a:latin typeface="Calibri"/>
                <a:ea typeface="Calibri"/>
                <a:cs typeface="Calibri"/>
                <a:sym typeface="Calibri"/>
              </a:rPr>
              <a:t>● The most eaten meal is BB with the count 80000.</a:t>
            </a:r>
            <a:endParaRPr sz="1800" dirty="0">
              <a:solidFill>
                <a:schemeClr val="accent2"/>
              </a:solidFill>
              <a:latin typeface="Calibri"/>
              <a:ea typeface="Calibri"/>
              <a:cs typeface="Calibri"/>
            </a:endParaRPr>
          </a:p>
          <a:p>
            <a:pPr lvl="0">
              <a:buSzPts val="1800"/>
            </a:pPr>
            <a:endParaRPr sz="1800" dirty="0">
              <a:solidFill>
                <a:schemeClr val="accent2"/>
              </a:solidFill>
              <a:latin typeface="Calibri"/>
              <a:ea typeface="Calibri"/>
              <a:cs typeface="Calibri"/>
              <a:sym typeface="Calibri"/>
            </a:endParaRPr>
          </a:p>
          <a:p>
            <a:pPr lvl="0">
              <a:buSzPts val="1800"/>
            </a:pPr>
            <a:r>
              <a:rPr lang="en-US" sz="1800" dirty="0">
                <a:solidFill>
                  <a:schemeClr val="accent2"/>
                </a:solidFill>
                <a:latin typeface="Calibri"/>
                <a:ea typeface="Calibri"/>
                <a:cs typeface="Calibri"/>
                <a:sym typeface="Calibri"/>
              </a:rPr>
              <a:t>● The least eaten meal is FB with count below 100.</a:t>
            </a:r>
            <a:endParaRPr sz="1800" dirty="0">
              <a:solidFill>
                <a:schemeClr val="accent2"/>
              </a:solidFill>
              <a:latin typeface="Calibri"/>
              <a:ea typeface="Calibri"/>
              <a:cs typeface="Calibri"/>
              <a:sym typeface="Calibri"/>
            </a:endParaRPr>
          </a:p>
        </p:txBody>
      </p:sp>
    </p:spTree>
    <p:extLst>
      <p:ext uri="{BB962C8B-B14F-4D97-AF65-F5344CB8AC3E}">
        <p14:creationId xmlns="" xmlns:p14="http://schemas.microsoft.com/office/powerpoint/2010/main" val="82191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62365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b="1" u="sng" dirty="0">
                <a:solidFill>
                  <a:srgbClr val="000000"/>
                </a:solidFill>
                <a:sym typeface="Montserrat"/>
              </a:rPr>
              <a:t>Introduction</a:t>
            </a:r>
            <a:endParaRPr sz="4000" b="1" u="sng" dirty="0">
              <a:solidFill>
                <a:srgbClr val="000000"/>
              </a:solidFill>
              <a:sym typeface="Montserrat"/>
            </a:endParaRPr>
          </a:p>
        </p:txBody>
      </p:sp>
      <p:sp>
        <p:nvSpPr>
          <p:cNvPr id="2" name="Text Placeholder 1"/>
          <p:cNvSpPr>
            <a:spLocks noGrp="1"/>
          </p:cNvSpPr>
          <p:nvPr>
            <p:ph type="body" idx="1"/>
          </p:nvPr>
        </p:nvSpPr>
        <p:spPr>
          <a:xfrm>
            <a:off x="349800" y="1038175"/>
            <a:ext cx="8520600" cy="3416400"/>
          </a:xfrm>
        </p:spPr>
        <p:txBody>
          <a:bodyPr/>
          <a:lstStyle/>
          <a:p>
            <a:pPr lvl="0" indent="-457200" algn="just">
              <a:lnSpc>
                <a:spcPct val="100000"/>
              </a:lnSpc>
              <a:spcBef>
                <a:spcPts val="496"/>
              </a:spcBef>
              <a:buClr>
                <a:srgbClr val="000000"/>
              </a:buClr>
              <a:buSzPct val="100000"/>
              <a:buFont typeface="Wingdings" pitchFamily="2" charset="2"/>
              <a:buChar char="Ø"/>
            </a:pPr>
            <a:r>
              <a:rPr lang="en-US" sz="2700" dirty="0">
                <a:solidFill>
                  <a:srgbClr val="000000"/>
                </a:solidFill>
                <a:latin typeface="Calibri"/>
                <a:cs typeface="Calibri"/>
                <a:sym typeface="Calibri"/>
              </a:rPr>
              <a:t>This data set contains booking information for a city hotel and a resort hotel</a:t>
            </a:r>
            <a:r>
              <a:rPr lang="en-US" sz="2700" dirty="0" smtClean="0">
                <a:solidFill>
                  <a:srgbClr val="000000"/>
                </a:solidFill>
                <a:latin typeface="Calibri"/>
                <a:cs typeface="Calibri"/>
                <a:sym typeface="Calibri"/>
              </a:rPr>
              <a:t>.</a:t>
            </a:r>
            <a:endParaRPr lang="en-US" sz="2700" dirty="0">
              <a:solidFill>
                <a:srgbClr val="000000"/>
              </a:solidFill>
              <a:latin typeface="Calibri"/>
              <a:cs typeface="Calibri"/>
              <a:sym typeface="Calibri"/>
            </a:endParaRPr>
          </a:p>
          <a:p>
            <a:pPr indent="-457200" algn="just">
              <a:lnSpc>
                <a:spcPct val="100000"/>
              </a:lnSpc>
              <a:spcBef>
                <a:spcPts val="496"/>
              </a:spcBef>
              <a:buClr>
                <a:srgbClr val="000000"/>
              </a:buClr>
              <a:buSzPct val="100000"/>
              <a:buFont typeface="Wingdings" pitchFamily="2" charset="2"/>
              <a:buChar char="Ø"/>
            </a:pPr>
            <a:r>
              <a:rPr lang="en-US" sz="2700" dirty="0" smtClean="0">
                <a:solidFill>
                  <a:srgbClr val="000000"/>
                </a:solidFill>
                <a:latin typeface="Calibri"/>
                <a:cs typeface="Calibri"/>
              </a:rPr>
              <a:t>I</a:t>
            </a:r>
            <a:r>
              <a:rPr lang="en-US" sz="2700" dirty="0" smtClean="0">
                <a:solidFill>
                  <a:srgbClr val="000000"/>
                </a:solidFill>
                <a:latin typeface="Calibri"/>
                <a:cs typeface="Calibri"/>
                <a:sym typeface="Calibri"/>
              </a:rPr>
              <a:t>ncludes </a:t>
            </a:r>
            <a:r>
              <a:rPr lang="en-US" sz="2700" dirty="0">
                <a:solidFill>
                  <a:srgbClr val="000000"/>
                </a:solidFill>
                <a:latin typeface="Calibri"/>
                <a:cs typeface="Calibri"/>
                <a:sym typeface="Calibri"/>
              </a:rPr>
              <a:t>information such as when the booking was made, length of stay, the number of adults, children, and/or babies.</a:t>
            </a:r>
          </a:p>
          <a:p>
            <a:pPr lvl="0" indent="-457200" algn="just">
              <a:lnSpc>
                <a:spcPct val="100000"/>
              </a:lnSpc>
              <a:spcBef>
                <a:spcPts val="496"/>
              </a:spcBef>
              <a:buClr>
                <a:srgbClr val="000000"/>
              </a:buClr>
              <a:buSzPct val="100000"/>
              <a:buFont typeface="Wingdings" pitchFamily="2" charset="2"/>
              <a:buChar char="Ø"/>
            </a:pPr>
            <a:r>
              <a:rPr lang="en-US" sz="2700" dirty="0" smtClean="0">
                <a:solidFill>
                  <a:srgbClr val="000000"/>
                </a:solidFill>
                <a:latin typeface="Calibri"/>
                <a:cs typeface="Calibri"/>
                <a:sym typeface="Calibri"/>
              </a:rPr>
              <a:t>The </a:t>
            </a:r>
            <a:r>
              <a:rPr lang="en-US" sz="2700" dirty="0">
                <a:solidFill>
                  <a:srgbClr val="000000"/>
                </a:solidFill>
                <a:latin typeface="Calibri"/>
                <a:cs typeface="Calibri"/>
                <a:sym typeface="Calibri"/>
              </a:rPr>
              <a:t>number of available parking spaces, among other things. </a:t>
            </a:r>
          </a:p>
          <a:p>
            <a:pPr marL="0" indent="0" algn="just">
              <a:lnSpc>
                <a:spcPct val="100000"/>
              </a:lnSpc>
              <a:spcBef>
                <a:spcPts val="496"/>
              </a:spcBef>
              <a:buClr>
                <a:srgbClr val="000000"/>
              </a:buClr>
              <a:buSzPct val="100000"/>
              <a:buNone/>
            </a:pPr>
            <a:r>
              <a:rPr lang="en-US" sz="2800" dirty="0" smtClean="0"/>
              <a:t>e </a:t>
            </a:r>
            <a:r>
              <a:rPr lang="en-US" sz="2800" dirty="0"/>
              <a:t>number of available parking spaces, among other things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00" y="0"/>
            <a:ext cx="8520600" cy="572700"/>
          </a:xfrm>
        </p:spPr>
        <p:txBody>
          <a:bodyPr/>
          <a:lstStyle/>
          <a:p>
            <a:pPr algn="ctr"/>
            <a:r>
              <a:rPr lang="en-US" b="1" u="sng" dirty="0">
                <a:sym typeface="Calibri"/>
              </a:rPr>
              <a:t>Number of Travellers in Various Months</a:t>
            </a:r>
            <a:endParaRPr lang="en-US" b="1" u="sng"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89300" y="857250"/>
            <a:ext cx="472440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30;p21"/>
          <p:cNvSpPr txBox="1"/>
          <p:nvPr/>
        </p:nvSpPr>
        <p:spPr>
          <a:xfrm>
            <a:off x="1600200" y="933976"/>
            <a:ext cx="1600200"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January</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December</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November</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February</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March</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September</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June</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April</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October</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May</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July</a:t>
            </a:r>
            <a:endParaRPr sz="1600" dirty="0">
              <a:solidFill>
                <a:srgbClr val="002060"/>
              </a:solidFill>
            </a:endParaRPr>
          </a:p>
          <a:p>
            <a:pPr marL="0" marR="0" lvl="0" indent="0" algn="l" rtl="0">
              <a:spcBef>
                <a:spcPts val="0"/>
              </a:spcBef>
              <a:spcAft>
                <a:spcPts val="0"/>
              </a:spcAft>
              <a:buNone/>
            </a:pPr>
            <a:r>
              <a:rPr lang="en-US" sz="1600" dirty="0">
                <a:solidFill>
                  <a:srgbClr val="002060"/>
                </a:solidFill>
                <a:latin typeface="Calibri"/>
                <a:ea typeface="Calibri"/>
                <a:cs typeface="Calibri"/>
                <a:sym typeface="Calibri"/>
              </a:rPr>
              <a:t>         August</a:t>
            </a:r>
            <a:endParaRPr sz="1600" dirty="0">
              <a:solidFill>
                <a:srgbClr val="002060"/>
              </a:solidFill>
              <a:latin typeface="Calibri"/>
              <a:ea typeface="Calibri"/>
              <a:cs typeface="Calibri"/>
              <a:sym typeface="Calibri"/>
            </a:endParaRPr>
          </a:p>
        </p:txBody>
      </p:sp>
      <p:pic>
        <p:nvPicPr>
          <p:cNvPr id="717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0200" y="4100513"/>
            <a:ext cx="5499100" cy="1042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99833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00" y="0"/>
            <a:ext cx="8520600" cy="572700"/>
          </a:xfrm>
        </p:spPr>
        <p:txBody>
          <a:bodyPr/>
          <a:lstStyle/>
          <a:p>
            <a:pPr algn="ctr"/>
            <a:r>
              <a:rPr lang="en-US" b="1" u="sng" dirty="0">
                <a:sym typeface="Calibri"/>
              </a:rPr>
              <a:t>Room Type</a:t>
            </a:r>
            <a:endParaRPr lang="en-US" b="1" u="sng"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2699" y="704851"/>
            <a:ext cx="6438899" cy="244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46;p22"/>
          <p:cNvSpPr txBox="1"/>
          <p:nvPr/>
        </p:nvSpPr>
        <p:spPr>
          <a:xfrm>
            <a:off x="1529347" y="3873500"/>
            <a:ext cx="594560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The Room Type </a:t>
            </a:r>
            <a:r>
              <a:rPr lang="en-US" sz="1800" b="1" dirty="0">
                <a:solidFill>
                  <a:schemeClr val="tx2">
                    <a:lumMod val="10000"/>
                  </a:schemeClr>
                </a:solidFill>
                <a:latin typeface="Calibri"/>
                <a:ea typeface="Calibri"/>
                <a:cs typeface="Calibri"/>
                <a:sym typeface="Calibri"/>
              </a:rPr>
              <a:t>“A” </a:t>
            </a:r>
            <a:r>
              <a:rPr lang="en-US" sz="1800" dirty="0">
                <a:solidFill>
                  <a:schemeClr val="tx2">
                    <a:lumMod val="10000"/>
                  </a:schemeClr>
                </a:solidFill>
                <a:latin typeface="Calibri"/>
                <a:ea typeface="Calibri"/>
                <a:cs typeface="Calibri"/>
                <a:sym typeface="Calibri"/>
              </a:rPr>
              <a:t>is selected by people almost </a:t>
            </a:r>
            <a:r>
              <a:rPr lang="en-US" sz="1800" dirty="0" smtClean="0">
                <a:solidFill>
                  <a:schemeClr val="tx2">
                    <a:lumMod val="10000"/>
                  </a:schemeClr>
                </a:solidFill>
                <a:latin typeface="Calibri"/>
                <a:ea typeface="Calibri"/>
                <a:cs typeface="Calibri"/>
                <a:sym typeface="Calibri"/>
              </a:rPr>
              <a:t>every     time</a:t>
            </a:r>
            <a:r>
              <a:rPr lang="en-US" sz="1800"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847339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00" y="0"/>
            <a:ext cx="8520600" cy="572700"/>
          </a:xfrm>
        </p:spPr>
        <p:txBody>
          <a:bodyPr/>
          <a:lstStyle/>
          <a:p>
            <a:pPr algn="ctr"/>
            <a:r>
              <a:rPr lang="en-US" b="1" u="sng" dirty="0">
                <a:sym typeface="Calibri"/>
              </a:rPr>
              <a:t>Repeated Guest</a:t>
            </a:r>
            <a:endParaRPr lang="en-US" b="1" u="sng" dirty="0"/>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09800" y="782638"/>
            <a:ext cx="4724400" cy="357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53;p23"/>
          <p:cNvSpPr txBox="1"/>
          <p:nvPr/>
        </p:nvSpPr>
        <p:spPr>
          <a:xfrm>
            <a:off x="1435100" y="4398963"/>
            <a:ext cx="60729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The Repetition of a particular guest is seems to be very </a:t>
            </a:r>
            <a:r>
              <a:rPr lang="en-US" sz="1800" b="1" dirty="0">
                <a:solidFill>
                  <a:schemeClr val="tx2">
                    <a:lumMod val="10000"/>
                  </a:schemeClr>
                </a:solidFill>
                <a:latin typeface="Calibri"/>
                <a:ea typeface="Calibri"/>
                <a:cs typeface="Calibri"/>
                <a:sym typeface="Calibri"/>
              </a:rPr>
              <a:t>rare</a:t>
            </a:r>
            <a:r>
              <a:rPr lang="en-US" sz="1800" dirty="0">
                <a:solidFill>
                  <a:schemeClr val="tx2">
                    <a:lumMod val="10000"/>
                  </a:schemeClr>
                </a:solidFill>
                <a:latin typeface="Calibri"/>
                <a:ea typeface="Calibri"/>
                <a:cs typeface="Calibri"/>
                <a:sym typeface="Calibri"/>
              </a:rPr>
              <a:t>.</a:t>
            </a:r>
            <a:endParaRPr sz="1800" dirty="0">
              <a:solidFill>
                <a:schemeClr val="tx2">
                  <a:lumMod val="10000"/>
                </a:schemeClr>
              </a:solidFill>
              <a:latin typeface="Calibri"/>
              <a:ea typeface="Calibri"/>
              <a:cs typeface="Calibri"/>
              <a:sym typeface="Calibri"/>
            </a:endParaRPr>
          </a:p>
        </p:txBody>
      </p:sp>
    </p:spTree>
    <p:extLst>
      <p:ext uri="{BB962C8B-B14F-4D97-AF65-F5344CB8AC3E}">
        <p14:creationId xmlns="" xmlns:p14="http://schemas.microsoft.com/office/powerpoint/2010/main" val="698332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00" y="0"/>
            <a:ext cx="8520600" cy="572700"/>
          </a:xfrm>
        </p:spPr>
        <p:txBody>
          <a:bodyPr/>
          <a:lstStyle/>
          <a:p>
            <a:pPr algn="ctr"/>
            <a:r>
              <a:rPr lang="en-US" b="1" u="sng" dirty="0">
                <a:sym typeface="Calibri"/>
              </a:rPr>
              <a:t>Reservation Status</a:t>
            </a:r>
            <a:endParaRPr lang="en-US" b="1" u="sng" dirty="0"/>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97100" y="695325"/>
            <a:ext cx="5272088" cy="3438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70025" y="4318000"/>
            <a:ext cx="7218363" cy="493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49873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00" y="0"/>
            <a:ext cx="8520600" cy="572700"/>
          </a:xfrm>
        </p:spPr>
        <p:txBody>
          <a:bodyPr/>
          <a:lstStyle/>
          <a:p>
            <a:pPr algn="ctr"/>
            <a:r>
              <a:rPr lang="en-US" b="1" u="sng" dirty="0">
                <a:sym typeface="Calibri"/>
              </a:rPr>
              <a:t>Room Types</a:t>
            </a:r>
            <a:endParaRPr lang="en-US" b="1" u="sng" dirty="0"/>
          </a:p>
        </p:txBody>
      </p:sp>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68700" y="1123950"/>
            <a:ext cx="2908300" cy="2210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75162" y="3026481"/>
            <a:ext cx="276038" cy="307777"/>
          </a:xfrm>
          <a:prstGeom prst="rect">
            <a:avLst/>
          </a:prstGeom>
        </p:spPr>
        <p:txBody>
          <a:bodyPr wrap="none">
            <a:spAutoFit/>
          </a:bodyPr>
          <a:lstStyle/>
          <a:p>
            <a:pPr lvl="0"/>
            <a:r>
              <a:rPr lang="en-US" dirty="0">
                <a:solidFill>
                  <a:schemeClr val="dk1"/>
                </a:solidFill>
                <a:latin typeface="Calibri"/>
                <a:ea typeface="Calibri"/>
                <a:cs typeface="Calibri"/>
                <a:sym typeface="Calibri"/>
              </a:rPr>
              <a:t>0</a:t>
            </a:r>
          </a:p>
        </p:txBody>
      </p:sp>
      <p:sp>
        <p:nvSpPr>
          <p:cNvPr id="7" name="Google Shape;271;p25"/>
          <p:cNvSpPr txBox="1"/>
          <p:nvPr/>
        </p:nvSpPr>
        <p:spPr>
          <a:xfrm>
            <a:off x="2619456" y="2490232"/>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20000</a:t>
            </a:r>
            <a:endParaRPr sz="1800" dirty="0">
              <a:solidFill>
                <a:schemeClr val="dk1"/>
              </a:solidFill>
              <a:latin typeface="Calibri"/>
              <a:ea typeface="Calibri"/>
              <a:cs typeface="Calibri"/>
              <a:sym typeface="Calibri"/>
            </a:endParaRPr>
          </a:p>
        </p:txBody>
      </p:sp>
      <p:sp>
        <p:nvSpPr>
          <p:cNvPr id="8" name="Google Shape;272;p25"/>
          <p:cNvSpPr txBox="1"/>
          <p:nvPr/>
        </p:nvSpPr>
        <p:spPr>
          <a:xfrm>
            <a:off x="2619455" y="2043668"/>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40000</a:t>
            </a:r>
            <a:endParaRPr sz="1800" dirty="0">
              <a:solidFill>
                <a:schemeClr val="dk1"/>
              </a:solidFill>
              <a:latin typeface="Calibri"/>
              <a:ea typeface="Calibri"/>
              <a:cs typeface="Calibri"/>
              <a:sym typeface="Calibri"/>
            </a:endParaRPr>
          </a:p>
        </p:txBody>
      </p:sp>
      <p:sp>
        <p:nvSpPr>
          <p:cNvPr id="9" name="Google Shape;273;p25"/>
          <p:cNvSpPr txBox="1"/>
          <p:nvPr/>
        </p:nvSpPr>
        <p:spPr>
          <a:xfrm>
            <a:off x="2619456" y="1566386"/>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60000</a:t>
            </a:r>
            <a:endParaRPr sz="1800" dirty="0">
              <a:solidFill>
                <a:schemeClr val="dk1"/>
              </a:solidFill>
              <a:latin typeface="Calibri"/>
              <a:ea typeface="Calibri"/>
              <a:cs typeface="Calibri"/>
              <a:sym typeface="Calibri"/>
            </a:endParaRPr>
          </a:p>
        </p:txBody>
      </p:sp>
      <p:sp>
        <p:nvSpPr>
          <p:cNvPr id="10" name="Google Shape;274;p25"/>
          <p:cNvSpPr txBox="1"/>
          <p:nvPr/>
        </p:nvSpPr>
        <p:spPr>
          <a:xfrm>
            <a:off x="2619456" y="1123950"/>
            <a:ext cx="769763"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80000</a:t>
            </a:r>
            <a:endParaRPr sz="1800" dirty="0">
              <a:solidFill>
                <a:schemeClr val="dk1"/>
              </a:solidFill>
              <a:latin typeface="Calibri"/>
              <a:ea typeface="Calibri"/>
              <a:cs typeface="Calibri"/>
              <a:sym typeface="Calibri"/>
            </a:endParaRPr>
          </a:p>
        </p:txBody>
      </p:sp>
      <p:sp>
        <p:nvSpPr>
          <p:cNvPr id="11" name="Google Shape;267;p25"/>
          <p:cNvSpPr txBox="1"/>
          <p:nvPr/>
        </p:nvSpPr>
        <p:spPr>
          <a:xfrm>
            <a:off x="3695700" y="3334258"/>
            <a:ext cx="7264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single</a:t>
            </a:r>
            <a:endParaRPr sz="1800" dirty="0">
              <a:solidFill>
                <a:schemeClr val="dk1"/>
              </a:solidFill>
              <a:latin typeface="Calibri"/>
              <a:ea typeface="Calibri"/>
              <a:cs typeface="Calibri"/>
              <a:sym typeface="Calibri"/>
            </a:endParaRPr>
          </a:p>
        </p:txBody>
      </p:sp>
      <p:sp>
        <p:nvSpPr>
          <p:cNvPr id="12" name="Google Shape;268;p25"/>
          <p:cNvSpPr txBox="1"/>
          <p:nvPr/>
        </p:nvSpPr>
        <p:spPr>
          <a:xfrm>
            <a:off x="4615687" y="3334258"/>
            <a:ext cx="814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couple</a:t>
            </a:r>
            <a:endParaRPr sz="1800" dirty="0">
              <a:solidFill>
                <a:schemeClr val="dk1"/>
              </a:solidFill>
              <a:latin typeface="Calibri"/>
              <a:ea typeface="Calibri"/>
              <a:cs typeface="Calibri"/>
              <a:sym typeface="Calibri"/>
            </a:endParaRPr>
          </a:p>
        </p:txBody>
      </p:sp>
      <p:sp>
        <p:nvSpPr>
          <p:cNvPr id="13" name="Google Shape;269;p25"/>
          <p:cNvSpPr txBox="1"/>
          <p:nvPr/>
        </p:nvSpPr>
        <p:spPr>
          <a:xfrm>
            <a:off x="5600700" y="3334258"/>
            <a:ext cx="7556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family</a:t>
            </a:r>
            <a:endParaRPr sz="1800" dirty="0">
              <a:solidFill>
                <a:schemeClr val="dk1"/>
              </a:solidFill>
              <a:latin typeface="Calibri"/>
              <a:ea typeface="Calibri"/>
              <a:cs typeface="Calibri"/>
              <a:sym typeface="Calibri"/>
            </a:endParaRPr>
          </a:p>
        </p:txBody>
      </p:sp>
      <p:sp>
        <p:nvSpPr>
          <p:cNvPr id="14" name="Google Shape;275;p25"/>
          <p:cNvSpPr txBox="1"/>
          <p:nvPr/>
        </p:nvSpPr>
        <p:spPr>
          <a:xfrm>
            <a:off x="2211310" y="4102100"/>
            <a:ext cx="56230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Clearly Majority of the rooms booked are </a:t>
            </a:r>
            <a:r>
              <a:rPr lang="en-US" sz="1800" b="1" dirty="0">
                <a:solidFill>
                  <a:schemeClr val="tx2">
                    <a:lumMod val="10000"/>
                  </a:schemeClr>
                </a:solidFill>
                <a:latin typeface="Calibri"/>
                <a:ea typeface="Calibri"/>
                <a:cs typeface="Calibri"/>
                <a:sym typeface="Calibri"/>
              </a:rPr>
              <a:t>couple</a:t>
            </a:r>
            <a:r>
              <a:rPr lang="en-US" sz="1800" dirty="0">
                <a:solidFill>
                  <a:schemeClr val="tx2">
                    <a:lumMod val="10000"/>
                  </a:schemeClr>
                </a:solidFill>
                <a:latin typeface="Calibri"/>
                <a:ea typeface="Calibri"/>
                <a:cs typeface="Calibri"/>
                <a:sym typeface="Calibri"/>
              </a:rPr>
              <a:t> rooms.</a:t>
            </a:r>
            <a:endParaRPr sz="1800" dirty="0">
              <a:solidFill>
                <a:schemeClr val="tx2">
                  <a:lumMod val="10000"/>
                </a:schemeClr>
              </a:solidFill>
              <a:latin typeface="Calibri"/>
              <a:ea typeface="Calibri"/>
              <a:cs typeface="Calibri"/>
              <a:sym typeface="Calibri"/>
            </a:endParaRPr>
          </a:p>
        </p:txBody>
      </p:sp>
    </p:spTree>
    <p:extLst>
      <p:ext uri="{BB962C8B-B14F-4D97-AF65-F5344CB8AC3E}">
        <p14:creationId xmlns="" xmlns:p14="http://schemas.microsoft.com/office/powerpoint/2010/main" val="800040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00" y="0"/>
            <a:ext cx="8520600" cy="572700"/>
          </a:xfrm>
        </p:spPr>
        <p:txBody>
          <a:bodyPr/>
          <a:lstStyle/>
          <a:p>
            <a:pPr algn="ctr"/>
            <a:r>
              <a:rPr lang="en-US" b="1" u="sng" dirty="0">
                <a:sym typeface="Calibri"/>
              </a:rPr>
              <a:t>Average stays on weekends</a:t>
            </a:r>
            <a:endParaRPr lang="en-US" b="1" u="sng" dirty="0"/>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74800" y="750889"/>
            <a:ext cx="6515100" cy="326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Google Shape;282;p26"/>
          <p:cNvSpPr txBox="1"/>
          <p:nvPr/>
        </p:nvSpPr>
        <p:spPr>
          <a:xfrm>
            <a:off x="254000" y="4102100"/>
            <a:ext cx="883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tx2">
                    <a:lumMod val="10000"/>
                  </a:schemeClr>
                </a:solidFill>
                <a:latin typeface="Calibri"/>
                <a:ea typeface="Calibri"/>
                <a:cs typeface="Calibri"/>
                <a:sym typeface="Calibri"/>
              </a:rPr>
              <a:t> ● </a:t>
            </a:r>
            <a:r>
              <a:rPr lang="en-US" sz="1800" b="1" i="1" dirty="0">
                <a:solidFill>
                  <a:schemeClr val="tx2">
                    <a:lumMod val="10000"/>
                  </a:schemeClr>
                </a:solidFill>
                <a:latin typeface="Calibri"/>
                <a:ea typeface="Calibri"/>
                <a:cs typeface="Calibri"/>
                <a:sym typeface="Calibri"/>
              </a:rPr>
              <a:t>PEOPLE GENERALLY PREFER LONG STAYS ON WEEKDAYS RATHER THAN WEEKENDS.</a:t>
            </a:r>
            <a:endParaRPr sz="1800" dirty="0">
              <a:solidFill>
                <a:schemeClr val="tx2">
                  <a:lumMod val="10000"/>
                </a:schemeClr>
              </a:solidFill>
              <a:latin typeface="Calibri"/>
              <a:ea typeface="Calibri"/>
              <a:cs typeface="Calibri"/>
              <a:sym typeface="Calibri"/>
            </a:endParaRPr>
          </a:p>
        </p:txBody>
      </p:sp>
      <p:sp>
        <p:nvSpPr>
          <p:cNvPr id="6" name="Google Shape;283;p26"/>
          <p:cNvSpPr txBox="1"/>
          <p:nvPr/>
        </p:nvSpPr>
        <p:spPr>
          <a:xfrm>
            <a:off x="254000" y="4496832"/>
            <a:ext cx="8991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a:solidFill>
                  <a:schemeClr val="tx2">
                    <a:lumMod val="10000"/>
                  </a:schemeClr>
                </a:solidFill>
                <a:latin typeface="Calibri"/>
                <a:ea typeface="Calibri"/>
                <a:cs typeface="Calibri"/>
                <a:sym typeface="Calibri"/>
              </a:rPr>
              <a:t>● The count for booking on </a:t>
            </a:r>
            <a:r>
              <a:rPr lang="en-US" sz="1800" b="1" dirty="0">
                <a:solidFill>
                  <a:schemeClr val="tx2">
                    <a:lumMod val="10000"/>
                  </a:schemeClr>
                </a:solidFill>
                <a:latin typeface="Calibri"/>
                <a:ea typeface="Calibri"/>
                <a:cs typeface="Calibri"/>
                <a:sym typeface="Calibri"/>
              </a:rPr>
              <a:t>weekdays </a:t>
            </a:r>
            <a:r>
              <a:rPr lang="en-US" sz="1800" dirty="0">
                <a:solidFill>
                  <a:schemeClr val="tx2">
                    <a:lumMod val="10000"/>
                  </a:schemeClr>
                </a:solidFill>
                <a:latin typeface="Calibri"/>
                <a:ea typeface="Calibri"/>
                <a:cs typeface="Calibri"/>
                <a:sym typeface="Calibri"/>
              </a:rPr>
              <a:t>is higher than that of weekends with more than </a:t>
            </a:r>
            <a:r>
              <a:rPr lang="en-US" sz="1800" b="1" dirty="0">
                <a:solidFill>
                  <a:schemeClr val="tx2">
                    <a:lumMod val="10000"/>
                  </a:schemeClr>
                </a:solidFill>
                <a:latin typeface="Calibri"/>
                <a:ea typeface="Calibri"/>
                <a:cs typeface="Calibri"/>
                <a:sym typeface="Calibri"/>
              </a:rPr>
              <a:t>50000.</a:t>
            </a:r>
            <a:r>
              <a:rPr lang="en-US" sz="1800" dirty="0">
                <a:solidFill>
                  <a:schemeClr val="tx2">
                    <a:lumMod val="10000"/>
                  </a:schemeClr>
                </a:solidFill>
                <a:latin typeface="Calibri"/>
                <a:ea typeface="Calibri"/>
                <a:cs typeface="Calibri"/>
                <a:sym typeface="Calibri"/>
              </a:rPr>
              <a:t> </a:t>
            </a:r>
            <a:endParaRPr sz="1800" dirty="0">
              <a:solidFill>
                <a:schemeClr val="tx2">
                  <a:lumMod val="10000"/>
                </a:schemeClr>
              </a:solidFill>
              <a:latin typeface="Calibri"/>
              <a:ea typeface="Calibri"/>
              <a:cs typeface="Calibri"/>
              <a:sym typeface="Calibri"/>
            </a:endParaRPr>
          </a:p>
        </p:txBody>
      </p:sp>
    </p:spTree>
    <p:extLst>
      <p:ext uri="{BB962C8B-B14F-4D97-AF65-F5344CB8AC3E}">
        <p14:creationId xmlns="" xmlns:p14="http://schemas.microsoft.com/office/powerpoint/2010/main" val="38306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00" y="0"/>
            <a:ext cx="8520600" cy="572700"/>
          </a:xfrm>
        </p:spPr>
        <p:txBody>
          <a:bodyPr/>
          <a:lstStyle/>
          <a:p>
            <a:pPr algn="ctr"/>
            <a:r>
              <a:rPr lang="en-US" b="1" u="sng" dirty="0">
                <a:sym typeface="Calibri"/>
              </a:rPr>
              <a:t>Average stays on Weekdays</a:t>
            </a:r>
            <a:endParaRPr lang="en-US" b="1" u="sng" dirty="0"/>
          </a:p>
        </p:txBody>
      </p:sp>
      <p:pic>
        <p:nvPicPr>
          <p:cNvPr id="4" name="Google Shape;289;p27"/>
          <p:cNvPicPr preferRelativeResize="0">
            <a:picLocks noGrp="1"/>
          </p:cNvPicPr>
          <p:nvPr>
            <p:ph type="body" idx="1"/>
          </p:nvPr>
        </p:nvPicPr>
        <p:blipFill rotWithShape="1">
          <a:blip r:embed="rId2">
            <a:alphaModFix/>
          </a:blip>
          <a:srcRect/>
          <a:stretch/>
        </p:blipFill>
        <p:spPr>
          <a:xfrm>
            <a:off x="1181100" y="774701"/>
            <a:ext cx="6781800" cy="3111499"/>
          </a:xfrm>
          <a:prstGeom prst="rect">
            <a:avLst/>
          </a:prstGeom>
          <a:noFill/>
          <a:ln>
            <a:noFill/>
          </a:ln>
        </p:spPr>
      </p:pic>
      <p:sp>
        <p:nvSpPr>
          <p:cNvPr id="5" name="Google Shape;291;p27"/>
          <p:cNvSpPr txBox="1"/>
          <p:nvPr/>
        </p:nvSpPr>
        <p:spPr>
          <a:xfrm>
            <a:off x="1219200" y="4051300"/>
            <a:ext cx="50719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People in </a:t>
            </a:r>
            <a:r>
              <a:rPr lang="en-US" sz="1800" b="1" dirty="0">
                <a:solidFill>
                  <a:schemeClr val="tx2">
                    <a:lumMod val="10000"/>
                  </a:schemeClr>
                </a:solidFill>
                <a:latin typeface="Calibri"/>
                <a:ea typeface="Calibri"/>
                <a:cs typeface="Calibri"/>
                <a:sym typeface="Calibri"/>
              </a:rPr>
              <a:t>weekdays </a:t>
            </a:r>
            <a:r>
              <a:rPr lang="en-US" sz="1800" dirty="0">
                <a:solidFill>
                  <a:schemeClr val="tx2">
                    <a:lumMod val="10000"/>
                  </a:schemeClr>
                </a:solidFill>
                <a:latin typeface="Calibri"/>
                <a:ea typeface="Calibri"/>
                <a:cs typeface="Calibri"/>
                <a:sym typeface="Calibri"/>
              </a:rPr>
              <a:t>prefer to stay for </a:t>
            </a:r>
            <a:r>
              <a:rPr lang="en-US" sz="1800" b="1" dirty="0">
                <a:solidFill>
                  <a:schemeClr val="tx2">
                    <a:lumMod val="10000"/>
                  </a:schemeClr>
                </a:solidFill>
                <a:latin typeface="Calibri"/>
                <a:ea typeface="Calibri"/>
                <a:cs typeface="Calibri"/>
                <a:sym typeface="Calibri"/>
              </a:rPr>
              <a:t>1-3</a:t>
            </a:r>
            <a:r>
              <a:rPr lang="en-US" sz="1800" dirty="0">
                <a:solidFill>
                  <a:schemeClr val="tx2">
                    <a:lumMod val="10000"/>
                  </a:schemeClr>
                </a:solidFill>
                <a:latin typeface="Calibri"/>
                <a:ea typeface="Calibri"/>
                <a:cs typeface="Calibri"/>
                <a:sym typeface="Calibri"/>
              </a:rPr>
              <a:t> days.</a:t>
            </a:r>
            <a:endParaRPr sz="1800" dirty="0">
              <a:solidFill>
                <a:schemeClr val="tx2">
                  <a:lumMod val="10000"/>
                </a:schemeClr>
              </a:solidFill>
              <a:latin typeface="Calibri"/>
              <a:ea typeface="Calibri"/>
              <a:cs typeface="Calibri"/>
              <a:sym typeface="Calibri"/>
            </a:endParaRPr>
          </a:p>
        </p:txBody>
      </p:sp>
      <p:sp>
        <p:nvSpPr>
          <p:cNvPr id="6" name="Google Shape;290;p27"/>
          <p:cNvSpPr txBox="1"/>
          <p:nvPr/>
        </p:nvSpPr>
        <p:spPr>
          <a:xfrm>
            <a:off x="1219200" y="4420632"/>
            <a:ext cx="61590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People stays on weekdays is more than that of </a:t>
            </a:r>
            <a:r>
              <a:rPr lang="en-US" sz="1800" dirty="0" smtClean="0">
                <a:solidFill>
                  <a:schemeClr val="tx2">
                    <a:lumMod val="10000"/>
                  </a:schemeClr>
                </a:solidFill>
                <a:latin typeface="Calibri"/>
                <a:ea typeface="Calibri"/>
                <a:cs typeface="Calibri"/>
                <a:sym typeface="Calibri"/>
              </a:rPr>
              <a:t>weekends.</a:t>
            </a:r>
            <a:endParaRPr sz="1800" dirty="0">
              <a:solidFill>
                <a:schemeClr val="tx2">
                  <a:lumMod val="10000"/>
                </a:schemeClr>
              </a:solidFill>
              <a:latin typeface="Calibri"/>
              <a:ea typeface="Calibri"/>
              <a:cs typeface="Calibri"/>
              <a:sym typeface="Calibri"/>
            </a:endParaRPr>
          </a:p>
        </p:txBody>
      </p:sp>
    </p:spTree>
    <p:extLst>
      <p:ext uri="{BB962C8B-B14F-4D97-AF65-F5344CB8AC3E}">
        <p14:creationId xmlns="" xmlns:p14="http://schemas.microsoft.com/office/powerpoint/2010/main" val="2256112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100" y="0"/>
            <a:ext cx="8520600" cy="572700"/>
          </a:xfrm>
        </p:spPr>
        <p:txBody>
          <a:bodyPr/>
          <a:lstStyle/>
          <a:p>
            <a:pPr algn="ctr"/>
            <a:r>
              <a:rPr lang="en-US" b="1" u="sng" dirty="0">
                <a:sym typeface="Calibri"/>
              </a:rPr>
              <a:t>Checking the travelers without babies</a:t>
            </a:r>
            <a:endParaRPr lang="en-US" b="1" u="sng" dirty="0"/>
          </a:p>
        </p:txBody>
      </p:sp>
      <p:graphicFrame>
        <p:nvGraphicFramePr>
          <p:cNvPr id="4" name="Google Shape;306;p29"/>
          <p:cNvGraphicFramePr/>
          <p:nvPr>
            <p:extLst>
              <p:ext uri="{D42A27DB-BD31-4B8C-83A1-F6EECF244321}">
                <p14:modId xmlns="" xmlns:p14="http://schemas.microsoft.com/office/powerpoint/2010/main" val="760860267"/>
              </p:ext>
            </p:extLst>
          </p:nvPr>
        </p:nvGraphicFramePr>
        <p:xfrm>
          <a:off x="1358900" y="901700"/>
          <a:ext cx="6096000" cy="2275900"/>
        </p:xfrm>
        <a:graphic>
          <a:graphicData uri="http://schemas.openxmlformats.org/drawingml/2006/table">
            <a:tbl>
              <a:tblPr firstRow="1" bandRow="1">
                <a:noFill/>
              </a:tblPr>
              <a:tblGrid>
                <a:gridCol w="3111500"/>
                <a:gridCol w="2984500"/>
              </a:tblGrid>
              <a:tr h="421650">
                <a:tc>
                  <a:txBody>
                    <a:bodyPr/>
                    <a:lstStyle/>
                    <a:p>
                      <a:pPr marL="0" marR="0" lvl="0" indent="0" algn="l" rtl="0">
                        <a:spcBef>
                          <a:spcPts val="0"/>
                        </a:spcBef>
                        <a:spcAft>
                          <a:spcPts val="0"/>
                        </a:spcAft>
                        <a:buNone/>
                      </a:pPr>
                      <a:r>
                        <a:rPr lang="en-US" sz="1800" dirty="0"/>
                        <a:t>  </a:t>
                      </a:r>
                      <a:r>
                        <a:rPr lang="en-US" sz="1800" dirty="0" smtClean="0"/>
                        <a:t>         Number</a:t>
                      </a:r>
                      <a:r>
                        <a:rPr lang="en-US" sz="1800" baseline="0" dirty="0" smtClean="0"/>
                        <a:t> of babies</a:t>
                      </a:r>
                      <a:r>
                        <a:rPr lang="en-US" sz="1800" dirty="0" smtClean="0"/>
                        <a:t>               </a:t>
                      </a:r>
                      <a:endParaRPr sz="1800" dirty="0"/>
                    </a:p>
                  </a:txBody>
                  <a:tcPr marL="91450" marR="91450" marT="45725" marB="45725"/>
                </a:tc>
                <a:tc>
                  <a:txBody>
                    <a:bodyPr/>
                    <a:lstStyle/>
                    <a:p>
                      <a:pPr marL="0" marR="0" lvl="0" indent="0" algn="l" rtl="0">
                        <a:spcBef>
                          <a:spcPts val="0"/>
                        </a:spcBef>
                        <a:spcAft>
                          <a:spcPts val="0"/>
                        </a:spcAft>
                        <a:buNone/>
                      </a:pPr>
                      <a:r>
                        <a:rPr lang="en-US" sz="1800" dirty="0" smtClean="0"/>
                        <a:t>      Number of bookings</a:t>
                      </a:r>
                      <a:endParaRPr sz="1800" dirty="0"/>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0</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a:solidFill>
                            <a:schemeClr val="tx2">
                              <a:lumMod val="10000"/>
                            </a:schemeClr>
                          </a:solidFill>
                        </a:rPr>
                        <a:t>                 118473</a:t>
                      </a:r>
                      <a:endParaRPr sz="180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a:solidFill>
                            <a:schemeClr val="tx2">
                              <a:lumMod val="10000"/>
                            </a:schemeClr>
                          </a:solidFill>
                        </a:rPr>
                        <a:t>                    900 </a:t>
                      </a:r>
                      <a:endParaRPr sz="180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2</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15</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a:solidFill>
                            <a:schemeClr val="tx2">
                              <a:lumMod val="10000"/>
                            </a:schemeClr>
                          </a:solidFill>
                        </a:rPr>
                        <a:t>                        10</a:t>
                      </a:r>
                      <a:endParaRPr sz="180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a:solidFill>
                            <a:schemeClr val="tx2">
                              <a:lumMod val="10000"/>
                            </a:schemeClr>
                          </a:solidFill>
                        </a:rPr>
                        <a:t>                         9</a:t>
                      </a:r>
                      <a:endParaRPr sz="180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r>
            </a:tbl>
          </a:graphicData>
        </a:graphic>
      </p:graphicFrame>
      <p:sp>
        <p:nvSpPr>
          <p:cNvPr id="6" name="TextBox 5"/>
          <p:cNvSpPr txBox="1"/>
          <p:nvPr/>
        </p:nvSpPr>
        <p:spPr>
          <a:xfrm>
            <a:off x="825500" y="3670300"/>
            <a:ext cx="8434159" cy="861774"/>
          </a:xfrm>
          <a:prstGeom prst="rect">
            <a:avLst/>
          </a:prstGeom>
          <a:noFill/>
        </p:spPr>
        <p:txBody>
          <a:bodyPr wrap="square" rtlCol="0">
            <a:spAutoFit/>
          </a:bodyPr>
          <a:lstStyle/>
          <a:p>
            <a:pPr>
              <a:buFont typeface="Arial" pitchFamily="34" charset="0"/>
              <a:buChar char="•"/>
            </a:pPr>
            <a:r>
              <a:rPr lang="en-US" sz="1800" dirty="0" smtClean="0"/>
              <a:t>There are around  118,473 rooms booked  without baby.</a:t>
            </a:r>
          </a:p>
          <a:p>
            <a:pPr>
              <a:buFont typeface="Arial" pitchFamily="34" charset="0"/>
              <a:buChar char="•"/>
            </a:pPr>
            <a:r>
              <a:rPr lang="en-US" sz="1800" dirty="0" smtClean="0"/>
              <a:t>There are around 917 rooms booked with  one or more than one babies.</a:t>
            </a:r>
          </a:p>
          <a:p>
            <a:pPr>
              <a:buFont typeface="Arial" pitchFamily="34" charset="0"/>
              <a:buChar char="•"/>
            </a:pPr>
            <a:endParaRPr lang="en-US" dirty="0"/>
          </a:p>
        </p:txBody>
      </p:sp>
    </p:spTree>
    <p:extLst>
      <p:ext uri="{BB962C8B-B14F-4D97-AF65-F5344CB8AC3E}">
        <p14:creationId xmlns="" xmlns:p14="http://schemas.microsoft.com/office/powerpoint/2010/main" val="1339883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3200"/>
            <a:ext cx="8520600" cy="1182825"/>
          </a:xfrm>
        </p:spPr>
        <p:txBody>
          <a:bodyPr/>
          <a:lstStyle/>
          <a:p>
            <a:pPr algn="ctr"/>
            <a:r>
              <a:rPr lang="en-US" b="1" u="sng" dirty="0" smtClean="0">
                <a:latin typeface="Calibri"/>
                <a:ea typeface="Calibri"/>
                <a:cs typeface="Calibri"/>
                <a:sym typeface="Calibri"/>
              </a:rPr>
              <a:t>Checking the adult traveler count</a:t>
            </a:r>
            <a:endParaRPr lang="en-US" u="sng" dirty="0"/>
          </a:p>
        </p:txBody>
      </p:sp>
      <p:graphicFrame>
        <p:nvGraphicFramePr>
          <p:cNvPr id="4" name="Google Shape;313;p30"/>
          <p:cNvGraphicFramePr/>
          <p:nvPr>
            <p:extLst>
              <p:ext uri="{D42A27DB-BD31-4B8C-83A1-F6EECF244321}">
                <p14:modId xmlns="" xmlns:p14="http://schemas.microsoft.com/office/powerpoint/2010/main" val="1801585688"/>
              </p:ext>
            </p:extLst>
          </p:nvPr>
        </p:nvGraphicFramePr>
        <p:xfrm>
          <a:off x="1498600" y="596900"/>
          <a:ext cx="6096000" cy="2966800"/>
        </p:xfrm>
        <a:graphic>
          <a:graphicData uri="http://schemas.openxmlformats.org/drawingml/2006/table">
            <a:tbl>
              <a:tblPr firstRow="1" bandRow="1">
                <a:noFill/>
              </a:tblPr>
              <a:tblGrid>
                <a:gridCol w="3048000"/>
                <a:gridCol w="3048000"/>
              </a:tblGrid>
              <a:tr h="370850">
                <a:tc>
                  <a:txBody>
                    <a:bodyPr/>
                    <a:lstStyle/>
                    <a:p>
                      <a:pPr marL="0" marR="0" lvl="0" indent="0" algn="l" rtl="0">
                        <a:spcBef>
                          <a:spcPts val="0"/>
                        </a:spcBef>
                        <a:spcAft>
                          <a:spcPts val="0"/>
                        </a:spcAft>
                        <a:buNone/>
                      </a:pPr>
                      <a:r>
                        <a:rPr lang="en-US" sz="1800" dirty="0" smtClean="0"/>
                        <a:t>            Number</a:t>
                      </a:r>
                      <a:r>
                        <a:rPr lang="en-US" sz="1800" baseline="0" dirty="0" smtClean="0"/>
                        <a:t> of adults</a:t>
                      </a:r>
                      <a:endParaRPr sz="1800" dirty="0"/>
                    </a:p>
                  </a:txBody>
                  <a:tcPr marL="91450" marR="91450" marT="45725" marB="45725"/>
                </a:tc>
                <a:tc>
                  <a:txBody>
                    <a:bodyPr/>
                    <a:lstStyle/>
                    <a:p>
                      <a:pPr marL="0" marR="0" lvl="0" indent="0" algn="l" rtl="0">
                        <a:spcBef>
                          <a:spcPts val="0"/>
                        </a:spcBef>
                        <a:spcAft>
                          <a:spcPts val="0"/>
                        </a:spcAft>
                        <a:buNone/>
                      </a:pPr>
                      <a:r>
                        <a:rPr lang="en-US" sz="1800" dirty="0" smtClean="0"/>
                        <a:t>      Number</a:t>
                      </a:r>
                      <a:r>
                        <a:rPr lang="en-US" sz="1800" baseline="0" dirty="0" smtClean="0"/>
                        <a:t> of bookings</a:t>
                      </a:r>
                      <a:endParaRPr sz="1800"/>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2</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a:solidFill>
                            <a:schemeClr val="tx2">
                              <a:lumMod val="10000"/>
                            </a:schemeClr>
                          </a:solidFill>
                        </a:rPr>
                        <a:t>                  89680</a:t>
                      </a:r>
                      <a:endParaRPr sz="180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a:solidFill>
                            <a:schemeClr val="tx2">
                              <a:lumMod val="10000"/>
                            </a:schemeClr>
                          </a:solidFill>
                        </a:rPr>
                        <a:t>                  23027</a:t>
                      </a:r>
                      <a:endParaRPr sz="180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3</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6202</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a:solidFill>
                            <a:schemeClr val="tx2">
                              <a:lumMod val="10000"/>
                            </a:schemeClr>
                          </a:solidFill>
                        </a:rPr>
                        <a:t>                           4</a:t>
                      </a:r>
                      <a:endParaRPr sz="180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62</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a:solidFill>
                            <a:schemeClr val="tx2">
                              <a:lumMod val="10000"/>
                            </a:schemeClr>
                          </a:solidFill>
                        </a:rPr>
                        <a:t>                          26</a:t>
                      </a:r>
                      <a:endParaRPr sz="180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5</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a:solidFill>
                            <a:schemeClr val="tx2">
                              <a:lumMod val="10000"/>
                            </a:schemeClr>
                          </a:solidFill>
                        </a:rPr>
                        <a:t>                          10</a:t>
                      </a:r>
                      <a:endParaRPr sz="180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r>
              <a:tr h="370850">
                <a:tc>
                  <a:txBody>
                    <a:bodyPr/>
                    <a:lstStyle/>
                    <a:p>
                      <a:pPr marL="0" marR="0" lvl="0" indent="0" algn="l" rtl="0">
                        <a:spcBef>
                          <a:spcPts val="0"/>
                        </a:spcBef>
                        <a:spcAft>
                          <a:spcPts val="0"/>
                        </a:spcAft>
                        <a:buNone/>
                      </a:pPr>
                      <a:r>
                        <a:rPr lang="en-US" sz="1800" dirty="0">
                          <a:solidFill>
                            <a:schemeClr val="tx2">
                              <a:lumMod val="10000"/>
                            </a:schemeClr>
                          </a:solidFill>
                        </a:rPr>
                        <a:t>                           6</a:t>
                      </a:r>
                      <a:endParaRPr sz="1800" dirty="0">
                        <a:solidFill>
                          <a:schemeClr val="tx2">
                            <a:lumMod val="10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10000"/>
                            </a:schemeClr>
                          </a:solidFill>
                        </a:rPr>
                        <a:t>                       1</a:t>
                      </a:r>
                      <a:endParaRPr sz="1800" dirty="0">
                        <a:solidFill>
                          <a:schemeClr val="tx2">
                            <a:lumMod val="10000"/>
                          </a:schemeClr>
                        </a:solidFill>
                      </a:endParaRPr>
                    </a:p>
                  </a:txBody>
                  <a:tcPr marL="91450" marR="91450" marT="45725" marB="45725"/>
                </a:tc>
              </a:tr>
            </a:tbl>
          </a:graphicData>
        </a:graphic>
      </p:graphicFrame>
      <p:sp>
        <p:nvSpPr>
          <p:cNvPr id="5" name="Google Shape;314;p30"/>
          <p:cNvSpPr txBox="1"/>
          <p:nvPr/>
        </p:nvSpPr>
        <p:spPr>
          <a:xfrm>
            <a:off x="1828800" y="3975100"/>
            <a:ext cx="550092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There are around 89,680 room booked as couple room</a:t>
            </a:r>
            <a:endParaRPr dirty="0">
              <a:solidFill>
                <a:schemeClr val="tx2">
                  <a:lumMod val="10000"/>
                </a:schemeClr>
              </a:solidFill>
            </a:endParaRPr>
          </a:p>
          <a:p>
            <a:pPr marL="0" marR="0" lvl="0" indent="0" algn="l" rtl="0">
              <a:spcBef>
                <a:spcPts val="0"/>
              </a:spcBef>
              <a:spcAft>
                <a:spcPts val="0"/>
              </a:spcAft>
              <a:buNone/>
            </a:pPr>
            <a:endParaRPr sz="1800" dirty="0">
              <a:solidFill>
                <a:schemeClr val="tx2">
                  <a:lumMod val="10000"/>
                </a:schemeClr>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There are around </a:t>
            </a:r>
            <a:r>
              <a:rPr lang="en-US" sz="1800" dirty="0" smtClean="0">
                <a:solidFill>
                  <a:schemeClr val="tx2">
                    <a:lumMod val="10000"/>
                  </a:schemeClr>
                </a:solidFill>
                <a:latin typeface="Calibri"/>
                <a:ea typeface="Calibri"/>
                <a:cs typeface="Calibri"/>
                <a:sym typeface="Calibri"/>
              </a:rPr>
              <a:t>23027 </a:t>
            </a:r>
            <a:r>
              <a:rPr lang="en-US" sz="1800" dirty="0">
                <a:solidFill>
                  <a:schemeClr val="tx2">
                    <a:lumMod val="10000"/>
                  </a:schemeClr>
                </a:solidFill>
                <a:latin typeface="Calibri"/>
                <a:ea typeface="Calibri"/>
                <a:cs typeface="Calibri"/>
                <a:sym typeface="Calibri"/>
              </a:rPr>
              <a:t>room booked as </a:t>
            </a:r>
            <a:r>
              <a:rPr lang="en-US" sz="1800" dirty="0" smtClean="0">
                <a:solidFill>
                  <a:schemeClr val="tx2">
                    <a:lumMod val="10000"/>
                  </a:schemeClr>
                </a:solidFill>
                <a:latin typeface="Calibri"/>
                <a:ea typeface="Calibri"/>
                <a:cs typeface="Calibri"/>
                <a:sym typeface="Calibri"/>
              </a:rPr>
              <a:t>single </a:t>
            </a:r>
            <a:r>
              <a:rPr lang="en-US" sz="1800" dirty="0">
                <a:solidFill>
                  <a:schemeClr val="tx2">
                    <a:lumMod val="10000"/>
                  </a:schemeClr>
                </a:solidFill>
                <a:latin typeface="Calibri"/>
                <a:ea typeface="Calibri"/>
                <a:cs typeface="Calibri"/>
                <a:sym typeface="Calibri"/>
              </a:rPr>
              <a:t>room</a:t>
            </a:r>
            <a:endParaRPr sz="1800" dirty="0">
              <a:solidFill>
                <a:schemeClr val="tx2">
                  <a:lumMod val="10000"/>
                </a:schemeClr>
              </a:solidFill>
              <a:latin typeface="Calibri"/>
              <a:ea typeface="Calibri"/>
              <a:cs typeface="Calibri"/>
              <a:sym typeface="Calibri"/>
            </a:endParaRPr>
          </a:p>
        </p:txBody>
      </p:sp>
    </p:spTree>
    <p:extLst>
      <p:ext uri="{BB962C8B-B14F-4D97-AF65-F5344CB8AC3E}">
        <p14:creationId xmlns="" xmlns:p14="http://schemas.microsoft.com/office/powerpoint/2010/main" val="413410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0" y="0"/>
            <a:ext cx="8520600" cy="572700"/>
          </a:xfrm>
        </p:spPr>
        <p:txBody>
          <a:bodyPr/>
          <a:lstStyle/>
          <a:p>
            <a:pPr algn="ctr"/>
            <a:r>
              <a:rPr lang="en-US" b="1" u="sng" dirty="0">
                <a:latin typeface="Calibri"/>
                <a:ea typeface="Calibri"/>
                <a:cs typeface="Calibri"/>
                <a:sym typeface="Calibri"/>
              </a:rPr>
              <a:t>Booking</a:t>
            </a:r>
            <a:endParaRPr lang="en-US" b="1" u="sng" dirty="0">
              <a:latin typeface="Calibri"/>
              <a:ea typeface="Calibri"/>
              <a:cs typeface="Calibri"/>
            </a:endParaRPr>
          </a:p>
        </p:txBody>
      </p:sp>
      <p:sp>
        <p:nvSpPr>
          <p:cNvPr id="4" name="Google Shape;323;p31"/>
          <p:cNvSpPr txBox="1"/>
          <p:nvPr/>
        </p:nvSpPr>
        <p:spPr>
          <a:xfrm>
            <a:off x="2656123" y="3187700"/>
            <a:ext cx="3016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0</a:t>
            </a:r>
            <a:endParaRPr sz="1800" dirty="0">
              <a:solidFill>
                <a:schemeClr val="tx2">
                  <a:lumMod val="10000"/>
                </a:schemeClr>
              </a:solidFill>
              <a:latin typeface="Calibri"/>
              <a:ea typeface="Calibri"/>
              <a:cs typeface="Calibri"/>
              <a:sym typeface="Calibri"/>
            </a:endParaRPr>
          </a:p>
        </p:txBody>
      </p:sp>
      <p:sp>
        <p:nvSpPr>
          <p:cNvPr id="5" name="Google Shape;324;p31"/>
          <p:cNvSpPr txBox="1"/>
          <p:nvPr/>
        </p:nvSpPr>
        <p:spPr>
          <a:xfrm>
            <a:off x="2113669" y="26543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10000</a:t>
            </a:r>
            <a:endParaRPr sz="1800" dirty="0">
              <a:solidFill>
                <a:schemeClr val="tx2">
                  <a:lumMod val="10000"/>
                </a:schemeClr>
              </a:solidFill>
              <a:latin typeface="Calibri"/>
              <a:ea typeface="Calibri"/>
              <a:cs typeface="Calibri"/>
              <a:sym typeface="Calibri"/>
            </a:endParaRPr>
          </a:p>
        </p:txBody>
      </p:sp>
      <p:sp>
        <p:nvSpPr>
          <p:cNvPr id="6" name="Google Shape;325;p31"/>
          <p:cNvSpPr txBox="1"/>
          <p:nvPr/>
        </p:nvSpPr>
        <p:spPr>
          <a:xfrm>
            <a:off x="2198923" y="21971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20000</a:t>
            </a:r>
            <a:endParaRPr sz="1800" dirty="0">
              <a:solidFill>
                <a:schemeClr val="tx2">
                  <a:lumMod val="10000"/>
                </a:schemeClr>
              </a:solidFill>
              <a:latin typeface="Calibri"/>
              <a:ea typeface="Calibri"/>
              <a:cs typeface="Calibri"/>
              <a:sym typeface="Calibri"/>
            </a:endParaRPr>
          </a:p>
        </p:txBody>
      </p:sp>
      <p:sp>
        <p:nvSpPr>
          <p:cNvPr id="7" name="Google Shape;326;p31"/>
          <p:cNvSpPr txBox="1"/>
          <p:nvPr/>
        </p:nvSpPr>
        <p:spPr>
          <a:xfrm>
            <a:off x="2198923" y="17399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30000</a:t>
            </a:r>
            <a:endParaRPr sz="1800" dirty="0">
              <a:solidFill>
                <a:schemeClr val="tx2">
                  <a:lumMod val="10000"/>
                </a:schemeClr>
              </a:solidFill>
              <a:latin typeface="Calibri"/>
              <a:ea typeface="Calibri"/>
              <a:cs typeface="Calibri"/>
              <a:sym typeface="Calibri"/>
            </a:endParaRPr>
          </a:p>
        </p:txBody>
      </p:sp>
      <p:sp>
        <p:nvSpPr>
          <p:cNvPr id="8" name="Google Shape;327;p31"/>
          <p:cNvSpPr txBox="1"/>
          <p:nvPr/>
        </p:nvSpPr>
        <p:spPr>
          <a:xfrm>
            <a:off x="2198923" y="12827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40000</a:t>
            </a:r>
            <a:endParaRPr sz="1800" dirty="0">
              <a:solidFill>
                <a:schemeClr val="tx2">
                  <a:lumMod val="10000"/>
                </a:schemeClr>
              </a:solidFill>
              <a:latin typeface="Calibri"/>
              <a:ea typeface="Calibri"/>
              <a:cs typeface="Calibri"/>
              <a:sym typeface="Calibri"/>
            </a:endParaRPr>
          </a:p>
        </p:txBody>
      </p:sp>
      <p:sp>
        <p:nvSpPr>
          <p:cNvPr id="9" name="Google Shape;328;p31"/>
          <p:cNvSpPr txBox="1"/>
          <p:nvPr/>
        </p:nvSpPr>
        <p:spPr>
          <a:xfrm>
            <a:off x="2198923" y="9017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50000</a:t>
            </a:r>
            <a:endParaRPr sz="1800" dirty="0">
              <a:solidFill>
                <a:schemeClr val="tx2">
                  <a:lumMod val="10000"/>
                </a:schemeClr>
              </a:solidFill>
              <a:latin typeface="Calibri"/>
              <a:ea typeface="Calibri"/>
              <a:cs typeface="Calibri"/>
              <a:sym typeface="Calibri"/>
            </a:endParaRPr>
          </a:p>
        </p:txBody>
      </p:sp>
      <p:pic>
        <p:nvPicPr>
          <p:cNvPr id="10" name="Google Shape;320;p31"/>
          <p:cNvPicPr preferRelativeResize="0">
            <a:picLocks noGrp="1"/>
          </p:cNvPicPr>
          <p:nvPr>
            <p:ph type="body" idx="1"/>
          </p:nvPr>
        </p:nvPicPr>
        <p:blipFill rotWithShape="1">
          <a:blip r:embed="rId2">
            <a:alphaModFix/>
          </a:blip>
          <a:srcRect l="11666" t="2326" r="1667" b="9301"/>
          <a:stretch/>
        </p:blipFill>
        <p:spPr>
          <a:xfrm>
            <a:off x="2968686" y="749300"/>
            <a:ext cx="3962400" cy="2717800"/>
          </a:xfrm>
          <a:prstGeom prst="rect">
            <a:avLst/>
          </a:prstGeom>
          <a:noFill/>
          <a:ln>
            <a:noFill/>
          </a:ln>
        </p:spPr>
      </p:pic>
      <p:sp>
        <p:nvSpPr>
          <p:cNvPr id="12" name="Google Shape;321;p31"/>
          <p:cNvSpPr txBox="1"/>
          <p:nvPr/>
        </p:nvSpPr>
        <p:spPr>
          <a:xfrm>
            <a:off x="3149600" y="3423166"/>
            <a:ext cx="16113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Online Booking</a:t>
            </a:r>
            <a:endParaRPr sz="1800" dirty="0">
              <a:solidFill>
                <a:schemeClr val="tx2">
                  <a:lumMod val="10000"/>
                </a:schemeClr>
              </a:solidFill>
              <a:latin typeface="Calibri"/>
              <a:ea typeface="Calibri"/>
              <a:cs typeface="Calibri"/>
              <a:sym typeface="Calibri"/>
            </a:endParaRPr>
          </a:p>
        </p:txBody>
      </p:sp>
      <p:sp>
        <p:nvSpPr>
          <p:cNvPr id="13" name="Google Shape;322;p31"/>
          <p:cNvSpPr txBox="1"/>
          <p:nvPr/>
        </p:nvSpPr>
        <p:spPr>
          <a:xfrm>
            <a:off x="5118100" y="3423166"/>
            <a:ext cx="16283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Offline Booking</a:t>
            </a:r>
            <a:endParaRPr sz="1800" dirty="0">
              <a:solidFill>
                <a:schemeClr val="tx2">
                  <a:lumMod val="10000"/>
                </a:schemeClr>
              </a:solidFill>
              <a:latin typeface="Calibri"/>
              <a:ea typeface="Calibri"/>
              <a:cs typeface="Calibri"/>
              <a:sym typeface="Calibri"/>
            </a:endParaRPr>
          </a:p>
        </p:txBody>
      </p:sp>
      <p:sp>
        <p:nvSpPr>
          <p:cNvPr id="14" name="Google Shape;329;p31"/>
          <p:cNvSpPr txBox="1"/>
          <p:nvPr/>
        </p:nvSpPr>
        <p:spPr>
          <a:xfrm>
            <a:off x="874739" y="3937000"/>
            <a:ext cx="7772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 Majority of the customers book through online rather than offline booking</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568083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00" y="0"/>
            <a:ext cx="8520600" cy="572700"/>
          </a:xfrm>
        </p:spPr>
        <p:txBody>
          <a:bodyPr/>
          <a:lstStyle/>
          <a:p>
            <a:r>
              <a:rPr lang="en-US" b="1" u="sng" dirty="0" smtClean="0">
                <a:solidFill>
                  <a:schemeClr val="accent2"/>
                </a:solidFill>
              </a:rPr>
              <a:t>Data Summary</a:t>
            </a:r>
            <a:endParaRPr lang="en-US" b="1" u="sng" dirty="0">
              <a:solidFill>
                <a:schemeClr val="accent2"/>
              </a:solidFill>
            </a:endParaRPr>
          </a:p>
        </p:txBody>
      </p:sp>
      <p:sp>
        <p:nvSpPr>
          <p:cNvPr id="3" name="Text Placeholder 2"/>
          <p:cNvSpPr>
            <a:spLocks noGrp="1"/>
          </p:cNvSpPr>
          <p:nvPr>
            <p:ph type="body" idx="1"/>
          </p:nvPr>
        </p:nvSpPr>
        <p:spPr>
          <a:xfrm>
            <a:off x="0" y="800100"/>
            <a:ext cx="9144000" cy="4343400"/>
          </a:xfrm>
        </p:spPr>
        <p:txBody>
          <a:bodyPr/>
          <a:lstStyle/>
          <a:p>
            <a:endParaRPr lang="en-US" dirty="0" smtClean="0"/>
          </a:p>
          <a:p>
            <a:pPr marL="114300" indent="0">
              <a:buNone/>
            </a:pPr>
            <a:endParaRPr lang="en-US" dirty="0" smtClean="0"/>
          </a:p>
          <a:p>
            <a:pPr lvl="0" indent="-457200" algn="just">
              <a:lnSpc>
                <a:spcPct val="100000"/>
              </a:lnSpc>
              <a:spcBef>
                <a:spcPts val="496"/>
              </a:spcBef>
              <a:buClr>
                <a:srgbClr val="000000"/>
              </a:buClr>
              <a:buSzPct val="100000"/>
              <a:buFont typeface="Wingdings" pitchFamily="2" charset="2"/>
              <a:buChar char="Ø"/>
            </a:pPr>
            <a:r>
              <a:rPr lang="en-US" sz="2700" dirty="0">
                <a:solidFill>
                  <a:srgbClr val="000000"/>
                </a:solidFill>
                <a:latin typeface="Calibri"/>
                <a:cs typeface="Calibri"/>
                <a:sym typeface="Calibri"/>
              </a:rPr>
              <a:t>Hotel Booking Database including booking information for a city hotel and a resort hotel of various countries from 2015 – 2017.</a:t>
            </a:r>
          </a:p>
          <a:p>
            <a:pPr indent="-457200" algn="just">
              <a:lnSpc>
                <a:spcPct val="100000"/>
              </a:lnSpc>
              <a:spcBef>
                <a:spcPts val="496"/>
              </a:spcBef>
              <a:buClr>
                <a:srgbClr val="000000"/>
              </a:buClr>
              <a:buSzPct val="100000"/>
              <a:buFont typeface="Wingdings" pitchFamily="2" charset="2"/>
              <a:buChar char="Ø"/>
            </a:pPr>
            <a:endParaRPr lang="en-US" sz="2700" dirty="0" smtClean="0">
              <a:solidFill>
                <a:srgbClr val="000000"/>
              </a:solidFill>
              <a:latin typeface="Calibri"/>
              <a:cs typeface="Calibri"/>
            </a:endParaRPr>
          </a:p>
          <a:p>
            <a:pPr indent="-457200" algn="just">
              <a:lnSpc>
                <a:spcPct val="100000"/>
              </a:lnSpc>
              <a:spcBef>
                <a:spcPts val="496"/>
              </a:spcBef>
              <a:buClr>
                <a:srgbClr val="000000"/>
              </a:buClr>
              <a:buSzPct val="100000"/>
              <a:buFont typeface="Wingdings" pitchFamily="2" charset="2"/>
              <a:buChar char="Ø"/>
            </a:pPr>
            <a:endParaRPr lang="en-US" sz="2700" dirty="0">
              <a:solidFill>
                <a:srgbClr val="000000"/>
              </a:solidFill>
              <a:latin typeface="Calibri"/>
              <a:cs typeface="Calibri"/>
            </a:endParaRPr>
          </a:p>
          <a:p>
            <a:pPr indent="-457200" algn="just">
              <a:lnSpc>
                <a:spcPct val="100000"/>
              </a:lnSpc>
              <a:spcBef>
                <a:spcPts val="496"/>
              </a:spcBef>
              <a:buClr>
                <a:srgbClr val="000000"/>
              </a:buClr>
              <a:buSzPct val="100000"/>
              <a:buFont typeface="Wingdings" pitchFamily="2" charset="2"/>
              <a:buChar char="Ø"/>
            </a:pPr>
            <a:r>
              <a:rPr lang="en-US" sz="2700" dirty="0" smtClean="0">
                <a:solidFill>
                  <a:srgbClr val="000000"/>
                </a:solidFill>
                <a:latin typeface="Calibri"/>
                <a:cs typeface="Calibri"/>
              </a:rPr>
              <a:t>Row-119390</a:t>
            </a:r>
          </a:p>
          <a:p>
            <a:pPr indent="-457200" algn="just">
              <a:lnSpc>
                <a:spcPct val="100000"/>
              </a:lnSpc>
              <a:spcBef>
                <a:spcPts val="496"/>
              </a:spcBef>
              <a:buClr>
                <a:srgbClr val="000000"/>
              </a:buClr>
              <a:buSzPct val="100000"/>
              <a:buFont typeface="Wingdings" pitchFamily="2" charset="2"/>
              <a:buChar char="Ø"/>
            </a:pPr>
            <a:r>
              <a:rPr lang="en-US" sz="2700" dirty="0" smtClean="0">
                <a:solidFill>
                  <a:srgbClr val="000000"/>
                </a:solidFill>
                <a:latin typeface="Calibri"/>
                <a:cs typeface="Calibri"/>
              </a:rPr>
              <a:t>Column-32</a:t>
            </a:r>
            <a:endParaRPr lang="en-US" sz="2700" dirty="0">
              <a:solidFill>
                <a:srgbClr val="000000"/>
              </a:solidFill>
              <a:latin typeface="Calibri"/>
              <a:cs typeface="Calibri"/>
            </a:endParaRPr>
          </a:p>
        </p:txBody>
      </p:sp>
      <p:sp>
        <p:nvSpPr>
          <p:cNvPr id="5" name="Rectangle 4"/>
          <p:cNvSpPr/>
          <p:nvPr/>
        </p:nvSpPr>
        <p:spPr>
          <a:xfrm>
            <a:off x="2343150" y="704850"/>
            <a:ext cx="38671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Data Set Name</a:t>
            </a:r>
            <a:endParaRPr lang="en-US" sz="3200" b="1" dirty="0"/>
          </a:p>
        </p:txBody>
      </p:sp>
      <p:sp>
        <p:nvSpPr>
          <p:cNvPr id="6" name="Rectangle 5"/>
          <p:cNvSpPr/>
          <p:nvPr/>
        </p:nvSpPr>
        <p:spPr>
          <a:xfrm>
            <a:off x="2343150" y="2990850"/>
            <a:ext cx="3867150" cy="7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Shape</a:t>
            </a:r>
          </a:p>
        </p:txBody>
      </p:sp>
    </p:spTree>
    <p:extLst>
      <p:ext uri="{BB962C8B-B14F-4D97-AF65-F5344CB8AC3E}">
        <p14:creationId xmlns="" xmlns:p14="http://schemas.microsoft.com/office/powerpoint/2010/main" val="1479589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00" y="0"/>
            <a:ext cx="8520600" cy="572700"/>
          </a:xfrm>
        </p:spPr>
        <p:txBody>
          <a:bodyPr/>
          <a:lstStyle/>
          <a:p>
            <a:pPr algn="ctr"/>
            <a:r>
              <a:rPr lang="en-US" b="1" u="sng" dirty="0">
                <a:latin typeface="Calibri"/>
                <a:ea typeface="Calibri"/>
                <a:cs typeface="Calibri"/>
                <a:sym typeface="Calibri"/>
              </a:rPr>
              <a:t>Satisfactory of customers</a:t>
            </a:r>
            <a:endParaRPr lang="en-US" b="1" u="sng" dirty="0">
              <a:latin typeface="Calibri"/>
              <a:ea typeface="Calibri"/>
              <a:cs typeface="Calibri"/>
            </a:endParaRPr>
          </a:p>
        </p:txBody>
      </p:sp>
      <p:sp>
        <p:nvSpPr>
          <p:cNvPr id="4" name="Google Shape;336;p32"/>
          <p:cNvSpPr txBox="1"/>
          <p:nvPr/>
        </p:nvSpPr>
        <p:spPr>
          <a:xfrm>
            <a:off x="3352800" y="3259098"/>
            <a:ext cx="9771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Satisfied</a:t>
            </a:r>
            <a:endParaRPr sz="1800" dirty="0">
              <a:solidFill>
                <a:schemeClr val="dk1"/>
              </a:solidFill>
              <a:latin typeface="Calibri"/>
              <a:ea typeface="Calibri"/>
              <a:cs typeface="Calibri"/>
              <a:sym typeface="Calibri"/>
            </a:endParaRPr>
          </a:p>
        </p:txBody>
      </p:sp>
      <p:sp>
        <p:nvSpPr>
          <p:cNvPr id="5" name="Google Shape;337;p32"/>
          <p:cNvSpPr txBox="1"/>
          <p:nvPr/>
        </p:nvSpPr>
        <p:spPr>
          <a:xfrm>
            <a:off x="5181600" y="3273862"/>
            <a:ext cx="17313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Change of Room</a:t>
            </a:r>
            <a:endParaRPr sz="1800" dirty="0">
              <a:solidFill>
                <a:schemeClr val="dk1"/>
              </a:solidFill>
              <a:latin typeface="Calibri"/>
              <a:ea typeface="Calibri"/>
              <a:cs typeface="Calibri"/>
              <a:sym typeface="Calibri"/>
            </a:endParaRPr>
          </a:p>
        </p:txBody>
      </p:sp>
      <p:sp>
        <p:nvSpPr>
          <p:cNvPr id="6" name="Google Shape;338;p32"/>
          <p:cNvSpPr txBox="1"/>
          <p:nvPr/>
        </p:nvSpPr>
        <p:spPr>
          <a:xfrm>
            <a:off x="2514600" y="2806700"/>
            <a:ext cx="3016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0</a:t>
            </a:r>
            <a:endParaRPr sz="1800" dirty="0">
              <a:solidFill>
                <a:schemeClr val="dk1"/>
              </a:solidFill>
              <a:latin typeface="Calibri"/>
              <a:ea typeface="Calibri"/>
              <a:cs typeface="Calibri"/>
              <a:sym typeface="Calibri"/>
            </a:endParaRPr>
          </a:p>
        </p:txBody>
      </p:sp>
      <p:sp>
        <p:nvSpPr>
          <p:cNvPr id="7" name="Google Shape;339;p32"/>
          <p:cNvSpPr txBox="1"/>
          <p:nvPr/>
        </p:nvSpPr>
        <p:spPr>
          <a:xfrm>
            <a:off x="2057400" y="20447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20000</a:t>
            </a:r>
            <a:endParaRPr sz="1800">
              <a:solidFill>
                <a:schemeClr val="dk1"/>
              </a:solidFill>
              <a:latin typeface="Calibri"/>
              <a:ea typeface="Calibri"/>
              <a:cs typeface="Calibri"/>
              <a:sym typeface="Calibri"/>
            </a:endParaRPr>
          </a:p>
        </p:txBody>
      </p:sp>
      <p:sp>
        <p:nvSpPr>
          <p:cNvPr id="8" name="Google Shape;340;p32"/>
          <p:cNvSpPr txBox="1"/>
          <p:nvPr/>
        </p:nvSpPr>
        <p:spPr>
          <a:xfrm>
            <a:off x="2057400" y="16637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40000</a:t>
            </a:r>
            <a:endParaRPr sz="1800" dirty="0">
              <a:solidFill>
                <a:schemeClr val="dk1"/>
              </a:solidFill>
              <a:latin typeface="Calibri"/>
              <a:ea typeface="Calibri"/>
              <a:cs typeface="Calibri"/>
              <a:sym typeface="Calibri"/>
            </a:endParaRPr>
          </a:p>
        </p:txBody>
      </p:sp>
      <p:sp>
        <p:nvSpPr>
          <p:cNvPr id="9" name="Google Shape;343;p32"/>
          <p:cNvSpPr txBox="1"/>
          <p:nvPr/>
        </p:nvSpPr>
        <p:spPr>
          <a:xfrm>
            <a:off x="2057400" y="2425700"/>
            <a:ext cx="7697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10000</a:t>
            </a:r>
            <a:endParaRPr sz="1800">
              <a:solidFill>
                <a:schemeClr val="dk1"/>
              </a:solidFill>
              <a:latin typeface="Calibri"/>
              <a:ea typeface="Calibri"/>
              <a:cs typeface="Calibri"/>
              <a:sym typeface="Calibri"/>
            </a:endParaRPr>
          </a:p>
        </p:txBody>
      </p:sp>
      <p:pic>
        <p:nvPicPr>
          <p:cNvPr id="11" name="Google Shape;335;p32"/>
          <p:cNvPicPr preferRelativeResize="0">
            <a:picLocks noGrp="1"/>
          </p:cNvPicPr>
          <p:nvPr>
            <p:ph type="body" idx="1"/>
          </p:nvPr>
        </p:nvPicPr>
        <p:blipFill rotWithShape="1">
          <a:blip r:embed="rId2">
            <a:alphaModFix/>
          </a:blip>
          <a:srcRect l="14516" t="4878" r="3225" b="9756"/>
          <a:stretch/>
        </p:blipFill>
        <p:spPr>
          <a:xfrm>
            <a:off x="2928763" y="907534"/>
            <a:ext cx="4165827" cy="2274332"/>
          </a:xfrm>
          <a:prstGeom prst="rect">
            <a:avLst/>
          </a:prstGeom>
          <a:noFill/>
          <a:ln>
            <a:noFill/>
          </a:ln>
        </p:spPr>
      </p:pic>
      <p:sp>
        <p:nvSpPr>
          <p:cNvPr id="12" name="Google Shape;342;p32"/>
          <p:cNvSpPr txBox="1"/>
          <p:nvPr/>
        </p:nvSpPr>
        <p:spPr>
          <a:xfrm>
            <a:off x="1967450" y="1026636"/>
            <a:ext cx="8226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80000</a:t>
            </a:r>
            <a:endParaRPr sz="1800" dirty="0">
              <a:solidFill>
                <a:schemeClr val="dk1"/>
              </a:solidFill>
              <a:latin typeface="Calibri"/>
              <a:ea typeface="Calibri"/>
              <a:cs typeface="Calibri"/>
              <a:sym typeface="Calibri"/>
            </a:endParaRPr>
          </a:p>
        </p:txBody>
      </p:sp>
      <p:sp>
        <p:nvSpPr>
          <p:cNvPr id="13" name="Google Shape;341;p32"/>
          <p:cNvSpPr txBox="1"/>
          <p:nvPr/>
        </p:nvSpPr>
        <p:spPr>
          <a:xfrm>
            <a:off x="1992575" y="1358900"/>
            <a:ext cx="8226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60000</a:t>
            </a:r>
            <a:endParaRPr sz="1800" dirty="0">
              <a:solidFill>
                <a:schemeClr val="dk1"/>
              </a:solidFill>
              <a:latin typeface="Calibri"/>
              <a:ea typeface="Calibri"/>
              <a:cs typeface="Calibri"/>
              <a:sym typeface="Calibri"/>
            </a:endParaRPr>
          </a:p>
        </p:txBody>
      </p:sp>
      <p:sp>
        <p:nvSpPr>
          <p:cNvPr id="14" name="Google Shape;344;p32"/>
          <p:cNvSpPr txBox="1"/>
          <p:nvPr/>
        </p:nvSpPr>
        <p:spPr>
          <a:xfrm>
            <a:off x="1651000" y="3898900"/>
            <a:ext cx="66605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lumMod val="10000"/>
                  </a:schemeClr>
                </a:solidFill>
                <a:latin typeface="Calibri"/>
                <a:ea typeface="Calibri"/>
                <a:cs typeface="Calibri"/>
                <a:sym typeface="Calibri"/>
              </a:rPr>
              <a:t>● Majority of the customers has got the room type they have booked</a:t>
            </a:r>
            <a:endParaRPr dirty="0">
              <a:solidFill>
                <a:schemeClr val="tx2">
                  <a:lumMod val="10000"/>
                </a:schemeClr>
              </a:solidFill>
            </a:endParaRPr>
          </a:p>
        </p:txBody>
      </p:sp>
    </p:spTree>
    <p:extLst>
      <p:ext uri="{BB962C8B-B14F-4D97-AF65-F5344CB8AC3E}">
        <p14:creationId xmlns="" xmlns:p14="http://schemas.microsoft.com/office/powerpoint/2010/main" val="125077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00" y="0"/>
            <a:ext cx="8520600" cy="572700"/>
          </a:xfrm>
        </p:spPr>
        <p:txBody>
          <a:bodyPr/>
          <a:lstStyle/>
          <a:p>
            <a:pPr algn="ctr"/>
            <a:r>
              <a:rPr lang="en-US" b="1" u="sng" dirty="0">
                <a:latin typeface="Calibri"/>
                <a:ea typeface="Calibri"/>
                <a:cs typeface="Calibri"/>
                <a:sym typeface="Calibri"/>
              </a:rPr>
              <a:t>Challenges</a:t>
            </a:r>
            <a:endParaRPr lang="en-US" b="1" u="sng" dirty="0">
              <a:latin typeface="Calibri"/>
              <a:ea typeface="Calibri"/>
              <a:cs typeface="Calibri"/>
            </a:endParaRPr>
          </a:p>
        </p:txBody>
      </p:sp>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4338" y="804863"/>
            <a:ext cx="8315325" cy="404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85408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pPr algn="ctr"/>
            <a:r>
              <a:rPr lang="en-US" b="1" u="sng" dirty="0">
                <a:latin typeface="Calibri"/>
                <a:ea typeface="Calibri"/>
                <a:cs typeface="Calibri"/>
                <a:sym typeface="Calibri"/>
              </a:rPr>
              <a:t>C</a:t>
            </a:r>
            <a:r>
              <a:rPr lang="en-US" b="1" u="sng" smtClean="0">
                <a:latin typeface="Calibri"/>
                <a:ea typeface="Calibri"/>
                <a:cs typeface="Calibri"/>
                <a:sym typeface="Calibri"/>
              </a:rPr>
              <a:t>onclusion</a:t>
            </a:r>
            <a:endParaRPr lang="en-US" b="1" u="sng" dirty="0">
              <a:latin typeface="Calibri"/>
              <a:ea typeface="Calibri"/>
              <a:cs typeface="Calibri"/>
            </a:endParaRPr>
          </a:p>
        </p:txBody>
      </p:sp>
      <p:sp>
        <p:nvSpPr>
          <p:cNvPr id="6" name="Rectangle 5"/>
          <p:cNvSpPr/>
          <p:nvPr/>
        </p:nvSpPr>
        <p:spPr>
          <a:xfrm>
            <a:off x="444500" y="647700"/>
            <a:ext cx="8382000" cy="4401205"/>
          </a:xfrm>
          <a:prstGeom prst="rect">
            <a:avLst/>
          </a:prstGeom>
        </p:spPr>
        <p:txBody>
          <a:bodyPr wrap="square">
            <a:spAutoFit/>
          </a:bodyPr>
          <a:lstStyle/>
          <a:p>
            <a:pPr>
              <a:buFont typeface="Wingdings" pitchFamily="2" charset="2"/>
              <a:buChar char="Ø"/>
            </a:pPr>
            <a:r>
              <a:rPr lang="en-US" sz="2000" dirty="0" smtClean="0"/>
              <a:t>Majority of the hotels booked are city hotel. Definitely need to spend the most targeting fund on those hotel.</a:t>
            </a:r>
          </a:p>
          <a:p>
            <a:pPr>
              <a:buFont typeface="Wingdings" pitchFamily="2" charset="2"/>
              <a:buChar char="Ø"/>
            </a:pPr>
            <a:endParaRPr lang="en-US" sz="2000" dirty="0" smtClean="0"/>
          </a:p>
          <a:p>
            <a:pPr>
              <a:buFont typeface="Wingdings" pitchFamily="2" charset="2"/>
              <a:buChar char="Ø"/>
            </a:pPr>
            <a:r>
              <a:rPr lang="en-US" sz="2000" dirty="0" smtClean="0"/>
              <a:t>We also realize that the high rate of cancellations can be due high no deposit policies.</a:t>
            </a:r>
          </a:p>
          <a:p>
            <a:pPr>
              <a:buFont typeface="Wingdings" pitchFamily="2" charset="2"/>
              <a:buChar char="Ø"/>
            </a:pPr>
            <a:endParaRPr lang="en-US" sz="2000" dirty="0" smtClean="0"/>
          </a:p>
          <a:p>
            <a:pPr>
              <a:buFont typeface="Wingdings" pitchFamily="2" charset="2"/>
              <a:buChar char="Ø"/>
            </a:pPr>
            <a:r>
              <a:rPr lang="en-US" sz="2000" dirty="0" smtClean="0"/>
              <a:t>We should also target months between May to Aug. Those are peak months due to the summer period.</a:t>
            </a:r>
          </a:p>
          <a:p>
            <a:pPr>
              <a:buFont typeface="Wingdings" pitchFamily="2" charset="2"/>
              <a:buChar char="Ø"/>
            </a:pPr>
            <a:endParaRPr lang="en-US" sz="2000" dirty="0" smtClean="0"/>
          </a:p>
          <a:p>
            <a:pPr>
              <a:buFont typeface="Wingdings" pitchFamily="2" charset="2"/>
              <a:buChar char="Ø"/>
            </a:pPr>
            <a:r>
              <a:rPr lang="en-US" sz="2000" dirty="0" smtClean="0"/>
              <a:t>Majority of the guests are from Western Europe. We should spend a significant amount of our budget on those area.</a:t>
            </a:r>
          </a:p>
          <a:p>
            <a:pPr>
              <a:buFont typeface="Wingdings" pitchFamily="2" charset="2"/>
              <a:buChar char="Ø"/>
            </a:pPr>
            <a:endParaRPr lang="en-US" sz="2000" dirty="0" smtClean="0"/>
          </a:p>
          <a:p>
            <a:pPr>
              <a:buFont typeface="Wingdings" pitchFamily="2" charset="2"/>
              <a:buChar char="Ø"/>
            </a:pPr>
            <a:r>
              <a:rPr lang="en-US" sz="2000" dirty="0" smtClean="0"/>
              <a:t>Given that we do not have repeated guests, we should target our advertisement on guests to increase returning guests.</a:t>
            </a:r>
            <a:endParaRPr lang="en-US" sz="2000" dirty="0"/>
          </a:p>
        </p:txBody>
      </p:sp>
    </p:spTree>
    <p:extLst>
      <p:ext uri="{BB962C8B-B14F-4D97-AF65-F5344CB8AC3E}">
        <p14:creationId xmlns="" xmlns:p14="http://schemas.microsoft.com/office/powerpoint/2010/main" val="4211116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2,000+ Free End &amp; The End Images - Pixabay"/>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2475" y="401637"/>
            <a:ext cx="4572000" cy="323850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2022475" y="3860800"/>
            <a:ext cx="4759636" cy="1015663"/>
          </a:xfrm>
          <a:prstGeom prst="rect">
            <a:avLst/>
          </a:prstGeom>
          <a:noFill/>
        </p:spPr>
        <p:txBody>
          <a:bodyPr wrap="none" rtlCol="0">
            <a:spAutoFit/>
          </a:bodyPr>
          <a:lstStyle/>
          <a:p>
            <a:r>
              <a:rPr lang="en-US" sz="6000" b="1" dirty="0" smtClean="0"/>
              <a:t>THANK YOU</a:t>
            </a:r>
            <a:endParaRPr lang="en-US" sz="6000" b="1" dirty="0"/>
          </a:p>
        </p:txBody>
      </p:sp>
    </p:spTree>
    <p:extLst>
      <p:ext uri="{BB962C8B-B14F-4D97-AF65-F5344CB8AC3E}">
        <p14:creationId xmlns="" xmlns:p14="http://schemas.microsoft.com/office/powerpoint/2010/main" val="1699677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153613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300" y="-133350"/>
            <a:ext cx="8520600" cy="572700"/>
          </a:xfrm>
        </p:spPr>
        <p:txBody>
          <a:bodyPr/>
          <a:lstStyle/>
          <a:p>
            <a:pPr>
              <a:buSzPts val="5200"/>
            </a:pPr>
            <a:r>
              <a:rPr lang="en-US" sz="4000" b="1" u="sng" dirty="0" smtClean="0">
                <a:solidFill>
                  <a:srgbClr val="000000"/>
                </a:solidFill>
              </a:rPr>
              <a:t>Column Used</a:t>
            </a:r>
            <a:endParaRPr lang="en-US" sz="4000" b="1" u="sng" dirty="0">
              <a:solidFill>
                <a:srgbClr val="000000"/>
              </a:solidFill>
            </a:endParaRPr>
          </a:p>
        </p:txBody>
      </p:sp>
      <p:sp>
        <p:nvSpPr>
          <p:cNvPr id="3" name="Text Placeholder 2"/>
          <p:cNvSpPr>
            <a:spLocks noGrp="1"/>
          </p:cNvSpPr>
          <p:nvPr>
            <p:ph type="body" idx="1"/>
          </p:nvPr>
        </p:nvSpPr>
        <p:spPr>
          <a:xfrm>
            <a:off x="0" y="647700"/>
            <a:ext cx="9372600" cy="4495800"/>
          </a:xfrm>
        </p:spPr>
        <p:txBody>
          <a:bodyPr/>
          <a:lstStyle/>
          <a:p>
            <a:pPr lvl="0" indent="-457200">
              <a:lnSpc>
                <a:spcPct val="100000"/>
              </a:lnSpc>
              <a:buClr>
                <a:srgbClr val="000000"/>
              </a:buClr>
              <a:buSzPts val="2800"/>
              <a:buFont typeface="Wingdings" pitchFamily="2" charset="2"/>
              <a:buChar char="Ø"/>
            </a:pPr>
            <a:r>
              <a:rPr lang="en-US" sz="2800" dirty="0" smtClean="0">
                <a:solidFill>
                  <a:srgbClr val="000000"/>
                </a:solidFill>
                <a:latin typeface="Calibri"/>
                <a:cs typeface="Calibri"/>
                <a:sym typeface="Calibri"/>
              </a:rPr>
              <a:t>Hotel  </a:t>
            </a:r>
            <a:r>
              <a:rPr lang="en-US" sz="2800" dirty="0">
                <a:solidFill>
                  <a:srgbClr val="000000"/>
                </a:solidFill>
                <a:latin typeface="Calibri"/>
                <a:cs typeface="Calibri"/>
                <a:sym typeface="Calibri"/>
              </a:rPr>
              <a:t>-  H1 city hotel, H2 Resort hotel</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smtClean="0">
                <a:solidFill>
                  <a:srgbClr val="000000"/>
                </a:solidFill>
                <a:latin typeface="Calibri"/>
                <a:cs typeface="Calibri"/>
                <a:sym typeface="Calibri"/>
              </a:rPr>
              <a:t>is_canceled</a:t>
            </a:r>
            <a:r>
              <a:rPr lang="en-US" sz="2800" dirty="0" smtClean="0">
                <a:solidFill>
                  <a:srgbClr val="000000"/>
                </a:solidFill>
                <a:latin typeface="Calibri"/>
                <a:cs typeface="Calibri"/>
                <a:sym typeface="Calibri"/>
              </a:rPr>
              <a:t> </a:t>
            </a:r>
            <a:r>
              <a:rPr lang="en-US" sz="2800" dirty="0">
                <a:solidFill>
                  <a:srgbClr val="000000"/>
                </a:solidFill>
                <a:latin typeface="Calibri"/>
                <a:cs typeface="Calibri"/>
                <a:sym typeface="Calibri"/>
              </a:rPr>
              <a:t>- 1:Canceled, 0:Not canceled</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smtClean="0">
                <a:solidFill>
                  <a:srgbClr val="000000"/>
                </a:solidFill>
                <a:latin typeface="Calibri"/>
                <a:cs typeface="Calibri"/>
                <a:sym typeface="Calibri"/>
              </a:rPr>
              <a:t>Lead_time</a:t>
            </a:r>
            <a:r>
              <a:rPr lang="en-US" sz="2800" dirty="0" smtClean="0">
                <a:solidFill>
                  <a:srgbClr val="000000"/>
                </a:solidFill>
                <a:latin typeface="Calibri"/>
                <a:cs typeface="Calibri"/>
                <a:sym typeface="Calibri"/>
              </a:rPr>
              <a:t> </a:t>
            </a:r>
            <a:r>
              <a:rPr lang="en-US" sz="2800" dirty="0">
                <a:solidFill>
                  <a:srgbClr val="000000"/>
                </a:solidFill>
                <a:latin typeface="Calibri"/>
                <a:cs typeface="Calibri"/>
                <a:sym typeface="Calibri"/>
              </a:rPr>
              <a:t>- Time between booking &amp; arrival</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smtClean="0">
                <a:solidFill>
                  <a:srgbClr val="000000"/>
                </a:solidFill>
                <a:latin typeface="Calibri"/>
                <a:cs typeface="Calibri"/>
                <a:sym typeface="Calibri"/>
              </a:rPr>
              <a:t>Arrival_date_year</a:t>
            </a:r>
            <a:r>
              <a:rPr lang="en-US" sz="2800" dirty="0" smtClean="0">
                <a:solidFill>
                  <a:srgbClr val="000000"/>
                </a:solidFill>
                <a:latin typeface="Calibri"/>
                <a:cs typeface="Calibri"/>
                <a:sym typeface="Calibri"/>
              </a:rPr>
              <a:t> </a:t>
            </a:r>
            <a:r>
              <a:rPr lang="en-US" sz="2800" dirty="0">
                <a:solidFill>
                  <a:srgbClr val="000000"/>
                </a:solidFill>
                <a:latin typeface="Calibri"/>
                <a:cs typeface="Calibri"/>
                <a:sym typeface="Calibri"/>
              </a:rPr>
              <a:t>- year of arrival date</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smtClean="0">
                <a:solidFill>
                  <a:srgbClr val="000000"/>
                </a:solidFill>
                <a:latin typeface="Calibri"/>
                <a:cs typeface="Calibri"/>
                <a:sym typeface="Calibri"/>
              </a:rPr>
              <a:t>Arrival_date_month</a:t>
            </a:r>
            <a:r>
              <a:rPr lang="en-US" sz="2800" dirty="0" smtClean="0">
                <a:solidFill>
                  <a:srgbClr val="000000"/>
                </a:solidFill>
                <a:latin typeface="Calibri"/>
                <a:cs typeface="Calibri"/>
                <a:sym typeface="Calibri"/>
              </a:rPr>
              <a:t> </a:t>
            </a:r>
            <a:r>
              <a:rPr lang="en-US" sz="2800" dirty="0">
                <a:solidFill>
                  <a:srgbClr val="000000"/>
                </a:solidFill>
                <a:latin typeface="Calibri"/>
                <a:cs typeface="Calibri"/>
                <a:sym typeface="Calibri"/>
              </a:rPr>
              <a:t>- month of arrival date</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smtClean="0">
                <a:solidFill>
                  <a:srgbClr val="000000"/>
                </a:solidFill>
                <a:latin typeface="Calibri"/>
                <a:cs typeface="Calibri"/>
                <a:sym typeface="Calibri"/>
              </a:rPr>
              <a:t>Arrival_date_week_number</a:t>
            </a:r>
            <a:r>
              <a:rPr lang="en-US" sz="2800" dirty="0" smtClean="0">
                <a:solidFill>
                  <a:srgbClr val="000000"/>
                </a:solidFill>
                <a:latin typeface="Calibri"/>
                <a:cs typeface="Calibri"/>
                <a:sym typeface="Calibri"/>
              </a:rPr>
              <a:t> </a:t>
            </a:r>
            <a:r>
              <a:rPr lang="en-US" sz="2800" dirty="0">
                <a:solidFill>
                  <a:srgbClr val="000000"/>
                </a:solidFill>
                <a:latin typeface="Calibri"/>
                <a:cs typeface="Calibri"/>
                <a:sym typeface="Calibri"/>
              </a:rPr>
              <a:t>– Week number of year for arrival date</a:t>
            </a:r>
            <a:endParaRPr lang="en-US" sz="3200" dirty="0">
              <a:solidFill>
                <a:srgbClr val="000000"/>
              </a:solidFill>
              <a:latin typeface="Calibri"/>
              <a:cs typeface="Calibri"/>
              <a:sym typeface="Calibri"/>
            </a:endParaRPr>
          </a:p>
          <a:p>
            <a:pPr lvl="0" indent="-457200">
              <a:lnSpc>
                <a:spcPct val="100000"/>
              </a:lnSpc>
              <a:spcBef>
                <a:spcPts val="560"/>
              </a:spcBef>
              <a:buClr>
                <a:srgbClr val="000000"/>
              </a:buClr>
              <a:buSzPts val="2800"/>
              <a:buFont typeface="Wingdings" pitchFamily="2" charset="2"/>
              <a:buChar char="Ø"/>
            </a:pPr>
            <a:r>
              <a:rPr lang="en-US" sz="2800" dirty="0" err="1">
                <a:solidFill>
                  <a:srgbClr val="000000"/>
                </a:solidFill>
                <a:latin typeface="Calibri"/>
                <a:cs typeface="Calibri"/>
                <a:sym typeface="Calibri"/>
              </a:rPr>
              <a:t>Arrival_date_day_of_month</a:t>
            </a:r>
            <a:r>
              <a:rPr lang="en-US" sz="2800" dirty="0">
                <a:solidFill>
                  <a:srgbClr val="000000"/>
                </a:solidFill>
                <a:latin typeface="Calibri"/>
                <a:cs typeface="Calibri"/>
                <a:sym typeface="Calibri"/>
              </a:rPr>
              <a:t> – Day of arrival date</a:t>
            </a:r>
            <a:endParaRPr lang="en-US" sz="3200" dirty="0">
              <a:solidFill>
                <a:srgbClr val="000000"/>
              </a:solidFill>
              <a:latin typeface="Calibri"/>
              <a:cs typeface="Calibri"/>
              <a:sym typeface="Calibri"/>
            </a:endParaRPr>
          </a:p>
          <a:p>
            <a:pPr lvl="0" indent="-457200" algn="just">
              <a:lnSpc>
                <a:spcPct val="100000"/>
              </a:lnSpc>
              <a:spcBef>
                <a:spcPts val="560"/>
              </a:spcBef>
              <a:buClr>
                <a:srgbClr val="000000"/>
              </a:buClr>
              <a:buSzPts val="2800"/>
              <a:buFont typeface="Wingdings" pitchFamily="2" charset="2"/>
              <a:buChar char="Ø"/>
            </a:pPr>
            <a:r>
              <a:rPr lang="en-US" sz="2800" dirty="0" err="1">
                <a:solidFill>
                  <a:srgbClr val="000000"/>
                </a:solidFill>
                <a:latin typeface="Calibri"/>
                <a:cs typeface="Calibri"/>
                <a:sym typeface="Calibri"/>
              </a:rPr>
              <a:t>Stays_in_weekend_nights</a:t>
            </a:r>
            <a:r>
              <a:rPr lang="en-US" sz="2800" dirty="0">
                <a:solidFill>
                  <a:srgbClr val="000000"/>
                </a:solidFill>
                <a:latin typeface="Calibri"/>
                <a:cs typeface="Calibri"/>
                <a:sym typeface="Calibri"/>
              </a:rPr>
              <a:t> – stay in weekend nights</a:t>
            </a:r>
            <a:endParaRPr lang="en-US" sz="3200" dirty="0">
              <a:solidFill>
                <a:srgbClr val="000000"/>
              </a:solidFill>
              <a:latin typeface="Calibri"/>
              <a:cs typeface="Calibri"/>
              <a:sym typeface="Calibri"/>
            </a:endParaRPr>
          </a:p>
          <a:p>
            <a:pPr marL="0" lvl="0" indent="0" algn="just">
              <a:lnSpc>
                <a:spcPct val="100000"/>
              </a:lnSpc>
              <a:spcBef>
                <a:spcPts val="560"/>
              </a:spcBef>
              <a:buClr>
                <a:srgbClr val="000000"/>
              </a:buClr>
              <a:buSzPts val="2800"/>
              <a:buNone/>
            </a:pPr>
            <a:endParaRPr lang="en-US" sz="3200" dirty="0">
              <a:solidFill>
                <a:srgbClr val="000000"/>
              </a:solidFill>
              <a:latin typeface="Calibri"/>
              <a:cs typeface="Calibri"/>
              <a:sym typeface="Calibri"/>
            </a:endParaRPr>
          </a:p>
          <a:p>
            <a:endParaRPr lang="en-US" dirty="0"/>
          </a:p>
        </p:txBody>
      </p:sp>
    </p:spTree>
    <p:extLst>
      <p:ext uri="{BB962C8B-B14F-4D97-AF65-F5344CB8AC3E}">
        <p14:creationId xmlns="" xmlns:p14="http://schemas.microsoft.com/office/powerpoint/2010/main" val="14316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95300"/>
            <a:ext cx="9144000" cy="4305300"/>
          </a:xfrm>
        </p:spPr>
        <p:txBody>
          <a:bodyPr/>
          <a:lstStyle/>
          <a:p>
            <a:pPr marL="342900" lvl="0">
              <a:lnSpc>
                <a:spcPct val="100000"/>
              </a:lnSpc>
              <a:buClr>
                <a:srgbClr val="000000"/>
              </a:buClr>
              <a:buSzPts val="2400"/>
              <a:buFont typeface="Arial"/>
              <a:buChar char="•"/>
            </a:pPr>
            <a:r>
              <a:rPr lang="en-US" sz="2400" dirty="0" err="1">
                <a:solidFill>
                  <a:srgbClr val="000000"/>
                </a:solidFill>
                <a:latin typeface="Calibri"/>
                <a:cs typeface="Calibri"/>
                <a:sym typeface="Calibri"/>
              </a:rPr>
              <a:t>Stays_in_week_nights</a:t>
            </a:r>
            <a:r>
              <a:rPr lang="en-US" sz="2400" dirty="0">
                <a:solidFill>
                  <a:srgbClr val="000000"/>
                </a:solidFill>
                <a:latin typeface="Calibri"/>
                <a:cs typeface="Calibri"/>
                <a:sym typeface="Calibri"/>
              </a:rPr>
              <a:t> - stays in week nights</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adults – total number of adults in </a:t>
            </a:r>
            <a:r>
              <a:rPr lang="en-US" sz="2400" dirty="0" smtClean="0">
                <a:solidFill>
                  <a:srgbClr val="000000"/>
                </a:solidFill>
                <a:latin typeface="Calibri"/>
                <a:cs typeface="Calibri"/>
                <a:sym typeface="Calibri"/>
              </a:rPr>
              <a:t>hotel</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Children – total number of children in hotel</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babies – total number of babies in hotel</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Meal – Bed &amp; Breakfast (BB), Half Board (HB), Full Board (FB), Undefined contain no meal package  </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Country – country of customers </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Market segment – A group of people who share one or more common characteristics used for business</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distribution_channel</a:t>
            </a:r>
            <a:r>
              <a:rPr lang="en-US" sz="2400" dirty="0">
                <a:solidFill>
                  <a:srgbClr val="000000"/>
                </a:solidFill>
                <a:latin typeface="Calibri"/>
                <a:cs typeface="Calibri"/>
                <a:sym typeface="Calibri"/>
              </a:rPr>
              <a:t> –Chain of business through which a service passes until it reaches the final buyer</a:t>
            </a:r>
            <a:endParaRPr lang="en-US" sz="3200" dirty="0">
              <a:solidFill>
                <a:srgbClr val="000000"/>
              </a:solidFill>
              <a:latin typeface="Calibri"/>
              <a:cs typeface="Calibri"/>
              <a:sym typeface="Calibri"/>
            </a:endParaRPr>
          </a:p>
          <a:p>
            <a:pPr marL="342900" lvl="0">
              <a:lnSpc>
                <a:spcPct val="100000"/>
              </a:lnSpc>
              <a:spcBef>
                <a:spcPts val="560"/>
              </a:spcBef>
              <a:buClr>
                <a:srgbClr val="000000"/>
              </a:buClr>
              <a:buSzPts val="2800"/>
              <a:buNone/>
            </a:pPr>
            <a:endParaRPr lang="en-US" sz="2800" dirty="0">
              <a:solidFill>
                <a:srgbClr val="000000"/>
              </a:solidFill>
              <a:latin typeface="Calibri"/>
              <a:cs typeface="Calibri"/>
              <a:sym typeface="Calibri"/>
            </a:endParaRPr>
          </a:p>
          <a:p>
            <a:endParaRPr lang="en-US" dirty="0"/>
          </a:p>
        </p:txBody>
      </p:sp>
    </p:spTree>
    <p:extLst>
      <p:ext uri="{BB962C8B-B14F-4D97-AF65-F5344CB8AC3E}">
        <p14:creationId xmlns="" xmlns:p14="http://schemas.microsoft.com/office/powerpoint/2010/main" val="363991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0024"/>
            <a:ext cx="9144000" cy="4543476"/>
          </a:xfrm>
        </p:spPr>
        <p:txBody>
          <a:bodyPr/>
          <a:lstStyle/>
          <a:p>
            <a:pPr marL="342900" lvl="0">
              <a:lnSpc>
                <a:spcPct val="100000"/>
              </a:lnSpc>
              <a:buClr>
                <a:srgbClr val="000000"/>
              </a:buClr>
              <a:buSzPts val="2400"/>
              <a:buFont typeface="Arial"/>
              <a:buChar char="•"/>
            </a:pPr>
            <a:r>
              <a:rPr lang="en-US" sz="2400" dirty="0" err="1">
                <a:solidFill>
                  <a:srgbClr val="000000"/>
                </a:solidFill>
                <a:latin typeface="Calibri"/>
                <a:cs typeface="Calibri"/>
                <a:sym typeface="Calibri"/>
              </a:rPr>
              <a:t>Previous_cancellations</a:t>
            </a:r>
            <a:r>
              <a:rPr lang="en-US" sz="2400" dirty="0">
                <a:solidFill>
                  <a:srgbClr val="000000"/>
                </a:solidFill>
                <a:latin typeface="Calibri"/>
                <a:cs typeface="Calibri"/>
                <a:sym typeface="Calibri"/>
              </a:rPr>
              <a:t> – previous cancellation by customer</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Previous_booking_not_canceled</a:t>
            </a:r>
            <a:r>
              <a:rPr lang="en-US" sz="2400" dirty="0">
                <a:solidFill>
                  <a:srgbClr val="000000"/>
                </a:solidFill>
                <a:latin typeface="Calibri"/>
                <a:cs typeface="Calibri"/>
                <a:sym typeface="Calibri"/>
              </a:rPr>
              <a:t>- confirmed booked by customer </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reserved_room_type</a:t>
            </a:r>
            <a:r>
              <a:rPr lang="en-US" sz="2400" dirty="0">
                <a:solidFill>
                  <a:srgbClr val="000000"/>
                </a:solidFill>
                <a:latin typeface="Calibri"/>
                <a:cs typeface="Calibri"/>
                <a:sym typeface="Calibri"/>
              </a:rPr>
              <a:t> – Pre-booked by customers</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assigned_room_type</a:t>
            </a:r>
            <a:r>
              <a:rPr lang="en-US" sz="2400" dirty="0">
                <a:solidFill>
                  <a:srgbClr val="000000"/>
                </a:solidFill>
                <a:latin typeface="Calibri"/>
                <a:cs typeface="Calibri"/>
                <a:sym typeface="Calibri"/>
              </a:rPr>
              <a:t> – single / couple / family</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booking_charges</a:t>
            </a:r>
            <a:r>
              <a:rPr lang="en-US" sz="2400" dirty="0">
                <a:solidFill>
                  <a:srgbClr val="000000"/>
                </a:solidFill>
                <a:latin typeface="Calibri"/>
                <a:cs typeface="Calibri"/>
                <a:sym typeface="Calibri"/>
              </a:rPr>
              <a:t> – booking charges we charged</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deposit_type</a:t>
            </a:r>
            <a:r>
              <a:rPr lang="en-US" sz="2400" dirty="0">
                <a:solidFill>
                  <a:srgbClr val="000000"/>
                </a:solidFill>
                <a:latin typeface="Calibri"/>
                <a:cs typeface="Calibri"/>
                <a:sym typeface="Calibri"/>
              </a:rPr>
              <a:t> – No Deposit, Non Refund, Refundable</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agent- ID of travel agency </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a:solidFill>
                  <a:srgbClr val="000000"/>
                </a:solidFill>
                <a:latin typeface="Calibri"/>
                <a:cs typeface="Calibri"/>
                <a:sym typeface="Calibri"/>
              </a:rPr>
              <a:t>company- ID of the company</a:t>
            </a:r>
            <a:endParaRPr lang="en-US" sz="3200" dirty="0">
              <a:solidFill>
                <a:srgbClr val="000000"/>
              </a:solidFill>
              <a:latin typeface="Calibri"/>
              <a:cs typeface="Calibri"/>
              <a:sym typeface="Calibri"/>
            </a:endParaRPr>
          </a:p>
          <a:p>
            <a:pPr marL="342900" lvl="0">
              <a:lnSpc>
                <a:spcPct val="100000"/>
              </a:lnSpc>
              <a:spcBef>
                <a:spcPts val="480"/>
              </a:spcBef>
              <a:buClr>
                <a:srgbClr val="000000"/>
              </a:buClr>
              <a:buSzPts val="2400"/>
              <a:buFont typeface="Arial"/>
              <a:buChar char="•"/>
            </a:pPr>
            <a:r>
              <a:rPr lang="en-US" sz="2400" dirty="0" err="1">
                <a:solidFill>
                  <a:srgbClr val="000000"/>
                </a:solidFill>
                <a:latin typeface="Calibri"/>
                <a:cs typeface="Calibri"/>
                <a:sym typeface="Calibri"/>
              </a:rPr>
              <a:t>days_in_waiting_list</a:t>
            </a:r>
            <a:r>
              <a:rPr lang="en-US" sz="2400" dirty="0">
                <a:solidFill>
                  <a:srgbClr val="000000"/>
                </a:solidFill>
                <a:latin typeface="Calibri"/>
                <a:cs typeface="Calibri"/>
                <a:sym typeface="Calibri"/>
              </a:rPr>
              <a:t> – Number of days in waiting </a:t>
            </a:r>
            <a:endParaRPr lang="en-US" sz="3200" dirty="0">
              <a:solidFill>
                <a:srgbClr val="000000"/>
              </a:solidFill>
              <a:latin typeface="Calibri"/>
              <a:cs typeface="Calibri"/>
              <a:sym typeface="Calibri"/>
            </a:endParaRPr>
          </a:p>
          <a:p>
            <a:endParaRPr lang="en-US" dirty="0"/>
          </a:p>
        </p:txBody>
      </p:sp>
    </p:spTree>
    <p:extLst>
      <p:ext uri="{BB962C8B-B14F-4D97-AF65-F5344CB8AC3E}">
        <p14:creationId xmlns="" xmlns:p14="http://schemas.microsoft.com/office/powerpoint/2010/main" val="296914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550" y="0"/>
            <a:ext cx="8520600" cy="572700"/>
          </a:xfrm>
        </p:spPr>
        <p:txBody>
          <a:bodyPr/>
          <a:lstStyle/>
          <a:p>
            <a:r>
              <a:rPr lang="en-US" b="1" u="sng" dirty="0" smtClean="0"/>
              <a:t>The Past 5 Years </a:t>
            </a:r>
            <a:endParaRPr lang="en-US" b="1" u="sng" dirty="0"/>
          </a:p>
        </p:txBody>
      </p:sp>
      <p:sp>
        <p:nvSpPr>
          <p:cNvPr id="3" name="Text Placeholder 2"/>
          <p:cNvSpPr>
            <a:spLocks noGrp="1"/>
          </p:cNvSpPr>
          <p:nvPr>
            <p:ph type="body" idx="1"/>
          </p:nvPr>
        </p:nvSpPr>
        <p:spPr>
          <a:xfrm>
            <a:off x="-323850" y="361950"/>
            <a:ext cx="9467850" cy="4781550"/>
          </a:xfrm>
        </p:spPr>
        <p:txBody>
          <a:bodyPr/>
          <a:lstStyle/>
          <a:p>
            <a:pPr algn="just"/>
            <a:r>
              <a:rPr lang="en-US" dirty="0"/>
              <a:t> </a:t>
            </a:r>
            <a:r>
              <a:rPr lang="en-US" sz="3000" dirty="0">
                <a:solidFill>
                  <a:srgbClr val="000000"/>
                </a:solidFill>
                <a:latin typeface="Calibri"/>
                <a:cs typeface="Calibri"/>
                <a:sym typeface="Calibri"/>
              </a:rPr>
              <a:t> High demand from leisure and business travelers and international tourists Revenue growth at average annual rate of 4.2% Demand for hotel rooms has outpaced supply, leading to higher room rates IBIS predicts strong growth in extended-stay hotels, boutique hotels, spa and health retreats and resorts. The industry has grown rapidly Increases in travel spending, corporate profit and consumer spending this lets suppliers charge more and operate with lower </a:t>
            </a:r>
            <a:r>
              <a:rPr lang="en-US" sz="3000" dirty="0" smtClean="0">
                <a:solidFill>
                  <a:srgbClr val="000000"/>
                </a:solidFill>
                <a:latin typeface="Calibri"/>
                <a:cs typeface="Calibri"/>
                <a:sym typeface="Calibri"/>
              </a:rPr>
              <a:t>vacancy</a:t>
            </a:r>
            <a:endParaRPr lang="en-US" dirty="0"/>
          </a:p>
        </p:txBody>
      </p:sp>
    </p:spTree>
    <p:extLst>
      <p:ext uri="{BB962C8B-B14F-4D97-AF65-F5344CB8AC3E}">
        <p14:creationId xmlns="" xmlns:p14="http://schemas.microsoft.com/office/powerpoint/2010/main" val="1310947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00" y="-133350"/>
            <a:ext cx="8520600" cy="572700"/>
          </a:xfrm>
        </p:spPr>
        <p:txBody>
          <a:bodyPr/>
          <a:lstStyle/>
          <a:p>
            <a:r>
              <a:rPr lang="en-US" b="1" u="sng" dirty="0" smtClean="0"/>
              <a:t>Problem Statements</a:t>
            </a:r>
            <a:endParaRPr lang="en-US" b="1" u="sng" dirty="0"/>
          </a:p>
        </p:txBody>
      </p:sp>
      <p:sp>
        <p:nvSpPr>
          <p:cNvPr id="3" name="Text Placeholder 2"/>
          <p:cNvSpPr>
            <a:spLocks noGrp="1"/>
          </p:cNvSpPr>
          <p:nvPr>
            <p:ph type="body" idx="1"/>
          </p:nvPr>
        </p:nvSpPr>
        <p:spPr>
          <a:xfrm>
            <a:off x="0" y="514350"/>
            <a:ext cx="9144000" cy="4629150"/>
          </a:xfrm>
        </p:spPr>
        <p:txBody>
          <a:bodyPr/>
          <a:lstStyle/>
          <a:p>
            <a:pPr marL="342900" lvl="0">
              <a:lnSpc>
                <a:spcPct val="100000"/>
              </a:lnSpc>
              <a:buClr>
                <a:srgbClr val="000000"/>
              </a:buClr>
              <a:buSzPct val="100000"/>
              <a:buFont typeface="Arial"/>
              <a:buChar char="•"/>
            </a:pPr>
            <a:r>
              <a:rPr lang="en-US" sz="3000" dirty="0">
                <a:solidFill>
                  <a:srgbClr val="000000"/>
                </a:solidFill>
                <a:latin typeface="Calibri"/>
                <a:cs typeface="Calibri"/>
                <a:sym typeface="Calibri"/>
              </a:rPr>
              <a:t>Have you ever wondered when the best time of year to book a hotel room is? Or the optimal length of stay in order to get the best daily rate? </a:t>
            </a:r>
          </a:p>
          <a:p>
            <a:pPr marL="342900" lvl="0">
              <a:lnSpc>
                <a:spcPct val="100000"/>
              </a:lnSpc>
              <a:spcBef>
                <a:spcPts val="592"/>
              </a:spcBef>
              <a:buClr>
                <a:srgbClr val="000000"/>
              </a:buClr>
              <a:buSzPct val="100000"/>
              <a:buFont typeface="Arial"/>
              <a:buChar char="•"/>
            </a:pPr>
            <a:r>
              <a:rPr lang="en-US" sz="3000" dirty="0">
                <a:solidFill>
                  <a:srgbClr val="000000"/>
                </a:solidFill>
                <a:latin typeface="Calibri"/>
                <a:cs typeface="Calibri"/>
                <a:sym typeface="Calibri"/>
              </a:rPr>
              <a:t>What if you wanted to predict whether or not a hotel was likely to receive a disproportionately high number of special requests? </a:t>
            </a:r>
          </a:p>
          <a:p>
            <a:pPr marL="342900" lvl="0">
              <a:lnSpc>
                <a:spcPct val="100000"/>
              </a:lnSpc>
              <a:spcBef>
                <a:spcPts val="592"/>
              </a:spcBef>
              <a:buClr>
                <a:srgbClr val="000000"/>
              </a:buClr>
              <a:buSzPct val="100000"/>
              <a:buFont typeface="Arial"/>
              <a:buChar char="•"/>
            </a:pPr>
            <a:r>
              <a:rPr lang="en-US" sz="3000" dirty="0">
                <a:solidFill>
                  <a:srgbClr val="000000"/>
                </a:solidFill>
                <a:latin typeface="Calibri"/>
                <a:cs typeface="Calibri"/>
                <a:sym typeface="Calibri"/>
              </a:rPr>
              <a:t>This hotel booking dataset can help you explore those questions!</a:t>
            </a:r>
          </a:p>
          <a:p>
            <a:endParaRPr lang="en-US" dirty="0"/>
          </a:p>
        </p:txBody>
      </p:sp>
    </p:spTree>
    <p:extLst>
      <p:ext uri="{BB962C8B-B14F-4D97-AF65-F5344CB8AC3E}">
        <p14:creationId xmlns="" xmlns:p14="http://schemas.microsoft.com/office/powerpoint/2010/main" val="112347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0"/>
            <a:ext cx="8520600" cy="572700"/>
          </a:xfrm>
        </p:spPr>
        <p:txBody>
          <a:bodyPr/>
          <a:lstStyle/>
          <a:p>
            <a:pPr algn="ctr"/>
            <a:r>
              <a:rPr lang="en-US" b="1" u="sng" dirty="0" smtClean="0"/>
              <a:t>Table of contents</a:t>
            </a:r>
            <a:endParaRPr lang="en-US" b="1" u="sng" dirty="0"/>
          </a:p>
        </p:txBody>
      </p:sp>
      <p:sp>
        <p:nvSpPr>
          <p:cNvPr id="3" name="Text Placeholder 2"/>
          <p:cNvSpPr>
            <a:spLocks noGrp="1"/>
          </p:cNvSpPr>
          <p:nvPr>
            <p:ph type="body" idx="1"/>
          </p:nvPr>
        </p:nvSpPr>
        <p:spPr>
          <a:xfrm>
            <a:off x="0" y="628650"/>
            <a:ext cx="9144000" cy="4514850"/>
          </a:xfrm>
        </p:spPr>
        <p:txBody>
          <a:bodyPr/>
          <a:lstStyle/>
          <a:p>
            <a:pPr lvl="0" indent="-457200">
              <a:lnSpc>
                <a:spcPct val="100000"/>
              </a:lnSpc>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Cancellation status</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Special </a:t>
            </a:r>
            <a:r>
              <a:rPr lang="en-US" sz="3200" dirty="0">
                <a:solidFill>
                  <a:srgbClr val="000000"/>
                </a:solidFill>
                <a:latin typeface="Calibri"/>
                <a:cs typeface="Calibri"/>
                <a:sym typeface="Calibri"/>
              </a:rPr>
              <a:t>Requests</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Booking ratio between Resort &amp; City hotel</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Number of people who booked the hotel</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Country origin of most guests</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Booking per year</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Busiest month for hotels</a:t>
            </a:r>
          </a:p>
          <a:p>
            <a:pPr lvl="0" indent="-457200">
              <a:lnSpc>
                <a:spcPct val="100000"/>
              </a:lnSpc>
              <a:spcBef>
                <a:spcPts val="640"/>
              </a:spcBef>
              <a:buClr>
                <a:srgbClr val="000000"/>
              </a:buClr>
              <a:buSzPts val="3200"/>
              <a:buFont typeface="Wingdings" pitchFamily="2" charset="2"/>
              <a:buChar char="Ø"/>
            </a:pPr>
            <a:r>
              <a:rPr lang="en-US" sz="3200" dirty="0" smtClean="0">
                <a:solidFill>
                  <a:srgbClr val="000000"/>
                </a:solidFill>
                <a:latin typeface="Calibri"/>
                <a:cs typeface="Calibri"/>
                <a:sym typeface="Calibri"/>
              </a:rPr>
              <a:t> </a:t>
            </a:r>
            <a:r>
              <a:rPr lang="en-US" sz="3200" dirty="0">
                <a:solidFill>
                  <a:srgbClr val="000000"/>
                </a:solidFill>
                <a:latin typeface="Calibri"/>
                <a:cs typeface="Calibri"/>
                <a:sym typeface="Calibri"/>
              </a:rPr>
              <a:t>Meal Type</a:t>
            </a:r>
          </a:p>
          <a:p>
            <a:endParaRPr lang="en-US" dirty="0"/>
          </a:p>
        </p:txBody>
      </p:sp>
    </p:spTree>
    <p:extLst>
      <p:ext uri="{BB962C8B-B14F-4D97-AF65-F5344CB8AC3E}">
        <p14:creationId xmlns="" xmlns:p14="http://schemas.microsoft.com/office/powerpoint/2010/main" val="4270915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5270</TotalTime>
  <Words>1208</Words>
  <Application>Microsoft Office PowerPoint</Application>
  <PresentationFormat>On-screen Show (16:9)</PresentationFormat>
  <Paragraphs>257</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Montserrat</vt:lpstr>
      <vt:lpstr>Calibri</vt:lpstr>
      <vt:lpstr>Wingdings</vt:lpstr>
      <vt:lpstr>Simple Light</vt:lpstr>
      <vt:lpstr>               </vt:lpstr>
      <vt:lpstr>Introduction</vt:lpstr>
      <vt:lpstr>Data Summary</vt:lpstr>
      <vt:lpstr>Column Used</vt:lpstr>
      <vt:lpstr>Slide 5</vt:lpstr>
      <vt:lpstr>Slide 6</vt:lpstr>
      <vt:lpstr>The Past 5 Years </vt:lpstr>
      <vt:lpstr>Problem Statements</vt:lpstr>
      <vt:lpstr>Table of contents</vt:lpstr>
      <vt:lpstr>Slide 10</vt:lpstr>
      <vt:lpstr>Slide 11</vt:lpstr>
      <vt:lpstr>Finding Null value using Heatmap</vt:lpstr>
      <vt:lpstr>How Many Booking Were Cancelled</vt:lpstr>
      <vt:lpstr>Special requests</vt:lpstr>
      <vt:lpstr>Booking ratio between Resort &amp; City hotel </vt:lpstr>
      <vt:lpstr>Country origin of most guests</vt:lpstr>
      <vt:lpstr>Booking per year</vt:lpstr>
      <vt:lpstr>Busiest month for hotels</vt:lpstr>
      <vt:lpstr>Meal Type </vt:lpstr>
      <vt:lpstr>Number of Travellers in Various Months</vt:lpstr>
      <vt:lpstr>Room Type</vt:lpstr>
      <vt:lpstr>Repeated Guest</vt:lpstr>
      <vt:lpstr>Reservation Status</vt:lpstr>
      <vt:lpstr>Room Types</vt:lpstr>
      <vt:lpstr>Average stays on weekends</vt:lpstr>
      <vt:lpstr>Average stays on Weekdays</vt:lpstr>
      <vt:lpstr>Checking the travelers without babies</vt:lpstr>
      <vt:lpstr>Checking the adult traveler count</vt:lpstr>
      <vt:lpstr>Booking</vt:lpstr>
      <vt:lpstr>Satisfactory of customers</vt:lpstr>
      <vt:lpstr>Challenges</vt:lpstr>
      <vt:lpstr>Conclusion</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maniraj558558@gmail.com</cp:lastModifiedBy>
  <cp:revision>99</cp:revision>
  <dcterms:modified xsi:type="dcterms:W3CDTF">2022-10-12T07:18:41Z</dcterms:modified>
</cp:coreProperties>
</file>