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0693400" cy="7562850"/>
  <p:notesSz cx="10693400" cy="75628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2" d="100"/>
          <a:sy n="82" d="100"/>
        </p:scale>
        <p:origin x="-1075" y="19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4483"/>
            <a:ext cx="908939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80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4/28/2020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50" b="0" i="0">
                <a:solidFill>
                  <a:srgbClr val="2F5597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100" b="1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4/28/2020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50" b="0" i="0">
                <a:solidFill>
                  <a:srgbClr val="2F5597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4/28/2020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773049"/>
            <a:ext cx="10691622" cy="60140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50" b="0" i="0">
                <a:solidFill>
                  <a:srgbClr val="2F5597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4/28/2020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4/28/2020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02551" y="996835"/>
            <a:ext cx="1478914" cy="5067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150" b="0" i="0">
                <a:solidFill>
                  <a:srgbClr val="2F5597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02524" y="1486611"/>
            <a:ext cx="8751570" cy="43332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00" b="1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5756" y="7033450"/>
            <a:ext cx="3421888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4/28/2020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699248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52396" y="2388590"/>
            <a:ext cx="7195184" cy="1956048"/>
          </a:xfrm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12700" marR="5080" indent="-1270" algn="ctr">
              <a:lnSpc>
                <a:spcPts val="5110"/>
              </a:lnSpc>
              <a:spcBef>
                <a:spcPts val="750"/>
              </a:spcBef>
            </a:pPr>
            <a:r>
              <a:rPr sz="4700" b="1" spc="-365" dirty="0">
                <a:solidFill>
                  <a:srgbClr val="000000"/>
                </a:solidFill>
                <a:latin typeface="Trebuchet MS"/>
                <a:cs typeface="Trebuchet MS"/>
              </a:rPr>
              <a:t>Finding </a:t>
            </a:r>
            <a:r>
              <a:rPr sz="4700" b="1" spc="-345" dirty="0">
                <a:solidFill>
                  <a:srgbClr val="000000"/>
                </a:solidFill>
                <a:latin typeface="Trebuchet MS"/>
                <a:cs typeface="Trebuchet MS"/>
              </a:rPr>
              <a:t>suitable </a:t>
            </a:r>
            <a:r>
              <a:rPr sz="4700" b="1" spc="-330" dirty="0">
                <a:solidFill>
                  <a:srgbClr val="000000"/>
                </a:solidFill>
                <a:latin typeface="Trebuchet MS"/>
                <a:cs typeface="Trebuchet MS"/>
              </a:rPr>
              <a:t>locations </a:t>
            </a:r>
            <a:r>
              <a:rPr sz="4700" b="1" spc="-290" dirty="0">
                <a:solidFill>
                  <a:srgbClr val="000000"/>
                </a:solidFill>
                <a:latin typeface="Trebuchet MS"/>
                <a:cs typeface="Trebuchet MS"/>
              </a:rPr>
              <a:t>to  </a:t>
            </a:r>
            <a:r>
              <a:rPr sz="4700" b="1" spc="-325" dirty="0">
                <a:solidFill>
                  <a:srgbClr val="000000"/>
                </a:solidFill>
                <a:latin typeface="Trebuchet MS"/>
                <a:cs typeface="Trebuchet MS"/>
              </a:rPr>
              <a:t>open </a:t>
            </a:r>
            <a:r>
              <a:rPr sz="4700" b="1" spc="-275" dirty="0">
                <a:solidFill>
                  <a:srgbClr val="000000"/>
                </a:solidFill>
                <a:latin typeface="Trebuchet MS"/>
                <a:cs typeface="Trebuchet MS"/>
              </a:rPr>
              <a:t>a </a:t>
            </a:r>
            <a:r>
              <a:rPr sz="4700" b="1" spc="-355" dirty="0">
                <a:solidFill>
                  <a:srgbClr val="000000"/>
                </a:solidFill>
                <a:latin typeface="Trebuchet MS"/>
                <a:cs typeface="Trebuchet MS"/>
              </a:rPr>
              <a:t>Gym </a:t>
            </a:r>
            <a:r>
              <a:rPr sz="4700" b="1" spc="-350" dirty="0">
                <a:solidFill>
                  <a:srgbClr val="000000"/>
                </a:solidFill>
                <a:latin typeface="Trebuchet MS"/>
                <a:cs typeface="Trebuchet MS"/>
              </a:rPr>
              <a:t>in </a:t>
            </a:r>
            <a:r>
              <a:rPr sz="4700" b="1" spc="-395" dirty="0">
                <a:solidFill>
                  <a:srgbClr val="000000"/>
                </a:solidFill>
                <a:latin typeface="Trebuchet MS"/>
                <a:cs typeface="Trebuchet MS"/>
              </a:rPr>
              <a:t>Athens,</a:t>
            </a:r>
            <a:r>
              <a:rPr sz="4700" b="1" spc="-83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4700" b="1" spc="-390" dirty="0" smtClean="0">
                <a:solidFill>
                  <a:srgbClr val="000000"/>
                </a:solidFill>
                <a:latin typeface="Trebuchet MS"/>
                <a:cs typeface="Trebuchet MS"/>
              </a:rPr>
              <a:t>Greec</a:t>
            </a:r>
            <a:r>
              <a:rPr lang="en-US" sz="4700" b="1" spc="-390" dirty="0" smtClean="0">
                <a:solidFill>
                  <a:srgbClr val="000000"/>
                </a:solidFill>
                <a:latin typeface="Trebuchet MS"/>
                <a:cs typeface="Trebuchet MS"/>
              </a:rPr>
              <a:t>e</a:t>
            </a:r>
            <a:br>
              <a:rPr lang="en-US" sz="4700" b="1" spc="-390" dirty="0" smtClean="0">
                <a:solidFill>
                  <a:srgbClr val="000000"/>
                </a:solidFill>
                <a:latin typeface="Trebuchet MS"/>
                <a:cs typeface="Trebuchet MS"/>
              </a:rPr>
            </a:br>
            <a:r>
              <a:rPr lang="en-US" sz="2100" spc="-10" dirty="0" smtClean="0">
                <a:solidFill>
                  <a:srgbClr val="000000"/>
                </a:solidFill>
              </a:rPr>
              <a:t>M.Manikanta </a:t>
            </a:r>
            <a:r>
              <a:rPr lang="en-US" sz="2100" spc="-10" dirty="0">
                <a:solidFill>
                  <a:srgbClr val="000000"/>
                </a:solidFill>
              </a:rPr>
              <a:t>R</a:t>
            </a:r>
            <a:r>
              <a:rPr lang="en-US" sz="2100" spc="-10" dirty="0" smtClean="0">
                <a:solidFill>
                  <a:srgbClr val="000000"/>
                </a:solidFill>
              </a:rPr>
              <a:t>eddy</a:t>
            </a:r>
            <a:r>
              <a:rPr sz="2100" spc="-5" dirty="0" smtClean="0">
                <a:solidFill>
                  <a:srgbClr val="000000"/>
                </a:solidFill>
              </a:rPr>
              <a:t>(</a:t>
            </a:r>
            <a:r>
              <a:rPr lang="en-US" sz="2100" spc="-5" dirty="0" smtClean="0">
                <a:solidFill>
                  <a:srgbClr val="000000"/>
                </a:solidFill>
              </a:rPr>
              <a:t>April 2020</a:t>
            </a:r>
            <a:r>
              <a:rPr sz="2100" spc="-5" dirty="0" smtClean="0">
                <a:solidFill>
                  <a:srgbClr val="000000"/>
                </a:solidFill>
              </a:rPr>
              <a:t>)</a:t>
            </a:r>
            <a:endParaRPr sz="21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2551" y="947940"/>
            <a:ext cx="3401149" cy="506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Business</a:t>
            </a:r>
            <a:r>
              <a:rPr spc="-50" dirty="0"/>
              <a:t> </a:t>
            </a:r>
            <a:r>
              <a:rPr spc="-10" dirty="0"/>
              <a:t>Problem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02524" y="1437398"/>
            <a:ext cx="7745730" cy="5184753"/>
          </a:xfrm>
          <a:prstGeom prst="rect">
            <a:avLst/>
          </a:prstGeom>
        </p:spPr>
        <p:txBody>
          <a:bodyPr vert="horz" wrap="square" lIns="0" tIns="92710" rIns="0" bIns="0" rtlCol="0">
            <a:spAutoFit/>
          </a:bodyPr>
          <a:lstStyle/>
          <a:p>
            <a:pPr marL="212725" indent="-200660">
              <a:lnSpc>
                <a:spcPct val="100000"/>
              </a:lnSpc>
              <a:spcBef>
                <a:spcPts val="730"/>
              </a:spcBef>
              <a:buFont typeface="Arial"/>
              <a:buChar char="•"/>
              <a:tabLst>
                <a:tab pos="213360" algn="l"/>
              </a:tabLst>
            </a:pPr>
            <a:endParaRPr lang="en-US" sz="2100" dirty="0" smtClean="0">
              <a:latin typeface="Carlito"/>
              <a:cs typeface="Carlito"/>
            </a:endParaRPr>
          </a:p>
          <a:p>
            <a:pPr marL="212725" indent="-200660">
              <a:lnSpc>
                <a:spcPct val="100000"/>
              </a:lnSpc>
              <a:spcBef>
                <a:spcPts val="730"/>
              </a:spcBef>
              <a:buFont typeface="Arial"/>
              <a:buChar char="•"/>
              <a:tabLst>
                <a:tab pos="213360" algn="l"/>
              </a:tabLst>
            </a:pPr>
            <a:r>
              <a:rPr sz="2100" dirty="0" smtClean="0">
                <a:latin typeface="Carlito"/>
                <a:cs typeface="Carlito"/>
              </a:rPr>
              <a:t>The </a:t>
            </a:r>
            <a:r>
              <a:rPr sz="2100" dirty="0">
                <a:latin typeface="Carlito"/>
                <a:cs typeface="Carlito"/>
              </a:rPr>
              <a:t>gym should be </a:t>
            </a:r>
            <a:r>
              <a:rPr sz="2100" spc="-10" dirty="0">
                <a:latin typeface="Carlito"/>
                <a:cs typeface="Carlito"/>
              </a:rPr>
              <a:t>located </a:t>
            </a:r>
            <a:r>
              <a:rPr sz="2100" spc="-5" dirty="0">
                <a:latin typeface="Carlito"/>
                <a:cs typeface="Carlito"/>
              </a:rPr>
              <a:t>near </a:t>
            </a:r>
            <a:r>
              <a:rPr sz="2100" dirty="0">
                <a:latin typeface="Carlito"/>
                <a:cs typeface="Carlito"/>
              </a:rPr>
              <a:t>a </a:t>
            </a:r>
            <a:r>
              <a:rPr sz="2100" spc="-10" dirty="0">
                <a:latin typeface="Carlito"/>
                <a:cs typeface="Carlito"/>
              </a:rPr>
              <a:t>metro</a:t>
            </a:r>
            <a:r>
              <a:rPr sz="2100" spc="-45" dirty="0">
                <a:latin typeface="Carlito"/>
                <a:cs typeface="Carlito"/>
              </a:rPr>
              <a:t> </a:t>
            </a:r>
            <a:r>
              <a:rPr sz="2100" spc="-10" dirty="0">
                <a:latin typeface="Carlito"/>
                <a:cs typeface="Carlito"/>
              </a:rPr>
              <a:t>station</a:t>
            </a:r>
            <a:endParaRPr sz="2100" dirty="0">
              <a:latin typeface="Carlito"/>
              <a:cs typeface="Carlito"/>
            </a:endParaRPr>
          </a:p>
          <a:p>
            <a:pPr marL="212725" indent="-200660">
              <a:lnSpc>
                <a:spcPct val="100000"/>
              </a:lnSpc>
              <a:spcBef>
                <a:spcPts val="630"/>
              </a:spcBef>
              <a:buFont typeface="Arial"/>
              <a:buChar char="•"/>
              <a:tabLst>
                <a:tab pos="213360" algn="l"/>
              </a:tabLst>
            </a:pPr>
            <a:r>
              <a:rPr sz="2100" dirty="0">
                <a:latin typeface="Carlito"/>
                <a:cs typeface="Carlito"/>
              </a:rPr>
              <a:t>Things </a:t>
            </a:r>
            <a:r>
              <a:rPr sz="2100" spc="-10" dirty="0">
                <a:latin typeface="Carlito"/>
                <a:cs typeface="Carlito"/>
              </a:rPr>
              <a:t>to </a:t>
            </a:r>
            <a:r>
              <a:rPr sz="2100" dirty="0">
                <a:latin typeface="Carlito"/>
                <a:cs typeface="Carlito"/>
              </a:rPr>
              <a:t>be</a:t>
            </a:r>
            <a:r>
              <a:rPr sz="2100" spc="-20" dirty="0">
                <a:latin typeface="Carlito"/>
                <a:cs typeface="Carlito"/>
              </a:rPr>
              <a:t> </a:t>
            </a:r>
            <a:r>
              <a:rPr sz="2100" spc="-10" dirty="0">
                <a:latin typeface="Carlito"/>
                <a:cs typeface="Carlito"/>
              </a:rPr>
              <a:t>considered:</a:t>
            </a:r>
            <a:endParaRPr sz="2100" dirty="0">
              <a:latin typeface="Carlito"/>
              <a:cs typeface="Carlito"/>
            </a:endParaRPr>
          </a:p>
          <a:p>
            <a:pPr marL="614045" lvl="1" indent="-201295">
              <a:lnSpc>
                <a:spcPct val="100000"/>
              </a:lnSpc>
              <a:spcBef>
                <a:spcPts val="254"/>
              </a:spcBef>
              <a:buFont typeface="Wingdings"/>
              <a:buChar char=""/>
              <a:tabLst>
                <a:tab pos="614680" algn="l"/>
              </a:tabLst>
            </a:pPr>
            <a:r>
              <a:rPr sz="1750" dirty="0">
                <a:latin typeface="Carlito"/>
                <a:cs typeface="Carlito"/>
              </a:rPr>
              <a:t>Number of </a:t>
            </a:r>
            <a:r>
              <a:rPr sz="1750" spc="-10" dirty="0">
                <a:latin typeface="Carlito"/>
                <a:cs typeface="Carlito"/>
              </a:rPr>
              <a:t>existing </a:t>
            </a:r>
            <a:r>
              <a:rPr sz="1750" dirty="0">
                <a:latin typeface="Carlito"/>
                <a:cs typeface="Carlito"/>
              </a:rPr>
              <a:t>gyms </a:t>
            </a:r>
            <a:r>
              <a:rPr sz="1750" spc="-5" dirty="0">
                <a:latin typeface="Carlito"/>
                <a:cs typeface="Carlito"/>
              </a:rPr>
              <a:t>in </a:t>
            </a:r>
            <a:r>
              <a:rPr sz="1750" dirty="0">
                <a:latin typeface="Carlito"/>
                <a:cs typeface="Carlito"/>
              </a:rPr>
              <a:t>the</a:t>
            </a:r>
            <a:r>
              <a:rPr sz="1750" spc="5" dirty="0">
                <a:latin typeface="Carlito"/>
                <a:cs typeface="Carlito"/>
              </a:rPr>
              <a:t> </a:t>
            </a:r>
            <a:r>
              <a:rPr sz="1750" spc="-10" dirty="0">
                <a:latin typeface="Carlito"/>
                <a:cs typeface="Carlito"/>
              </a:rPr>
              <a:t>area</a:t>
            </a:r>
            <a:endParaRPr sz="1750" dirty="0">
              <a:latin typeface="Carlito"/>
              <a:cs typeface="Carlito"/>
            </a:endParaRPr>
          </a:p>
          <a:p>
            <a:pPr marL="614045" lvl="1" indent="-201295">
              <a:lnSpc>
                <a:spcPct val="100000"/>
              </a:lnSpc>
              <a:spcBef>
                <a:spcPts val="440"/>
              </a:spcBef>
              <a:buFont typeface="Wingdings"/>
              <a:buChar char=""/>
              <a:tabLst>
                <a:tab pos="614680" algn="l"/>
              </a:tabLst>
            </a:pPr>
            <a:r>
              <a:rPr sz="1750" spc="-5" dirty="0">
                <a:latin typeface="Carlito"/>
                <a:cs typeface="Carlito"/>
              </a:rPr>
              <a:t>Distance from </a:t>
            </a:r>
            <a:r>
              <a:rPr sz="1750" dirty="0">
                <a:latin typeface="Carlito"/>
                <a:cs typeface="Carlito"/>
              </a:rPr>
              <a:t>each </a:t>
            </a:r>
            <a:r>
              <a:rPr sz="1750" spc="-10" dirty="0">
                <a:latin typeface="Carlito"/>
                <a:cs typeface="Carlito"/>
              </a:rPr>
              <a:t>station to nearest</a:t>
            </a:r>
            <a:r>
              <a:rPr sz="1750" spc="55" dirty="0">
                <a:latin typeface="Carlito"/>
                <a:cs typeface="Carlito"/>
              </a:rPr>
              <a:t> </a:t>
            </a:r>
            <a:r>
              <a:rPr sz="1750" dirty="0">
                <a:latin typeface="Carlito"/>
                <a:cs typeface="Carlito"/>
              </a:rPr>
              <a:t>gym</a:t>
            </a:r>
          </a:p>
          <a:p>
            <a:pPr lvl="1">
              <a:lnSpc>
                <a:spcPct val="100000"/>
              </a:lnSpc>
              <a:spcBef>
                <a:spcPts val="15"/>
              </a:spcBef>
              <a:buChar char=""/>
            </a:pPr>
            <a:endParaRPr sz="255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3150" spc="-20" dirty="0">
                <a:solidFill>
                  <a:srgbClr val="2F5597"/>
                </a:solidFill>
                <a:latin typeface="Carlito"/>
                <a:cs typeface="Carlito"/>
              </a:rPr>
              <a:t>Data</a:t>
            </a:r>
            <a:endParaRPr sz="3150" dirty="0">
              <a:latin typeface="Carlito"/>
              <a:cs typeface="Carlito"/>
            </a:endParaRPr>
          </a:p>
          <a:p>
            <a:pPr marL="212725" indent="-20066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13360" algn="l"/>
              </a:tabLst>
            </a:pPr>
            <a:r>
              <a:rPr sz="2100" spc="-5" dirty="0">
                <a:latin typeface="Carlito"/>
                <a:cs typeface="Carlito"/>
              </a:rPr>
              <a:t>Starting point: </a:t>
            </a:r>
            <a:r>
              <a:rPr sz="2100" spc="-10" dirty="0">
                <a:latin typeface="Carlito"/>
                <a:cs typeface="Carlito"/>
              </a:rPr>
              <a:t>Syntagma</a:t>
            </a:r>
            <a:r>
              <a:rPr sz="2100" spc="-50" dirty="0">
                <a:latin typeface="Carlito"/>
                <a:cs typeface="Carlito"/>
              </a:rPr>
              <a:t> </a:t>
            </a:r>
            <a:r>
              <a:rPr sz="2100" spc="-5" dirty="0">
                <a:latin typeface="Carlito"/>
                <a:cs typeface="Carlito"/>
              </a:rPr>
              <a:t>Square</a:t>
            </a:r>
            <a:endParaRPr sz="2100" dirty="0">
              <a:latin typeface="Carlito"/>
              <a:cs typeface="Carlito"/>
            </a:endParaRPr>
          </a:p>
          <a:p>
            <a:pPr marL="413384">
              <a:lnSpc>
                <a:spcPct val="100000"/>
              </a:lnSpc>
              <a:spcBef>
                <a:spcPts val="254"/>
              </a:spcBef>
            </a:pPr>
            <a:r>
              <a:rPr sz="1750" spc="-10" dirty="0">
                <a:latin typeface="Carlito"/>
                <a:cs typeface="Carlito"/>
              </a:rPr>
              <a:t>Obtain </a:t>
            </a:r>
            <a:r>
              <a:rPr sz="1750" spc="-5" dirty="0">
                <a:latin typeface="Carlito"/>
                <a:cs typeface="Carlito"/>
              </a:rPr>
              <a:t>its geospatial</a:t>
            </a:r>
            <a:r>
              <a:rPr sz="1750" spc="35" dirty="0">
                <a:latin typeface="Carlito"/>
                <a:cs typeface="Carlito"/>
              </a:rPr>
              <a:t> </a:t>
            </a:r>
            <a:r>
              <a:rPr sz="1750" spc="-10" dirty="0">
                <a:latin typeface="Carlito"/>
                <a:cs typeface="Carlito"/>
              </a:rPr>
              <a:t>coordinates</a:t>
            </a:r>
            <a:endParaRPr sz="1750" dirty="0">
              <a:latin typeface="Carlito"/>
              <a:cs typeface="Carlito"/>
            </a:endParaRPr>
          </a:p>
          <a:p>
            <a:pPr marL="212725" indent="-200660">
              <a:lnSpc>
                <a:spcPct val="100000"/>
              </a:lnSpc>
              <a:spcBef>
                <a:spcPts val="610"/>
              </a:spcBef>
              <a:buFont typeface="Arial"/>
              <a:buChar char="•"/>
              <a:tabLst>
                <a:tab pos="213360" algn="l"/>
              </a:tabLst>
            </a:pPr>
            <a:r>
              <a:rPr sz="2100" dirty="0">
                <a:latin typeface="Carlito"/>
                <a:cs typeface="Carlito"/>
              </a:rPr>
              <a:t>Using </a:t>
            </a:r>
            <a:r>
              <a:rPr sz="2100" spc="-10" dirty="0">
                <a:latin typeface="Carlito"/>
                <a:cs typeface="Carlito"/>
              </a:rPr>
              <a:t>Foursquare</a:t>
            </a:r>
            <a:r>
              <a:rPr sz="2100" spc="-30" dirty="0">
                <a:latin typeface="Carlito"/>
                <a:cs typeface="Carlito"/>
              </a:rPr>
              <a:t> </a:t>
            </a:r>
            <a:r>
              <a:rPr sz="2100" dirty="0">
                <a:latin typeface="Carlito"/>
                <a:cs typeface="Carlito"/>
              </a:rPr>
              <a:t>API:</a:t>
            </a:r>
          </a:p>
          <a:p>
            <a:pPr marL="626745" lvl="1" indent="-213995">
              <a:lnSpc>
                <a:spcPct val="100000"/>
              </a:lnSpc>
              <a:spcBef>
                <a:spcPts val="190"/>
              </a:spcBef>
              <a:buSzPct val="95238"/>
              <a:buFont typeface="Wingdings"/>
              <a:buChar char=""/>
              <a:tabLst>
                <a:tab pos="627380" algn="l"/>
              </a:tabLst>
            </a:pPr>
            <a:r>
              <a:rPr sz="2100" dirty="0">
                <a:latin typeface="Carlito"/>
                <a:cs typeface="Carlito"/>
              </a:rPr>
              <a:t>Find all </a:t>
            </a:r>
            <a:r>
              <a:rPr sz="2100" spc="-10" dirty="0">
                <a:latin typeface="Carlito"/>
                <a:cs typeface="Carlito"/>
              </a:rPr>
              <a:t>metro stations </a:t>
            </a:r>
            <a:r>
              <a:rPr sz="2100" spc="-5" dirty="0">
                <a:latin typeface="Carlito"/>
                <a:cs typeface="Carlito"/>
              </a:rPr>
              <a:t>in </a:t>
            </a:r>
            <a:r>
              <a:rPr sz="2100" dirty="0">
                <a:latin typeface="Carlito"/>
                <a:cs typeface="Carlito"/>
              </a:rPr>
              <a:t>a </a:t>
            </a:r>
            <a:r>
              <a:rPr sz="2100" spc="-5" dirty="0">
                <a:latin typeface="Carlito"/>
                <a:cs typeface="Carlito"/>
              </a:rPr>
              <a:t>radius </a:t>
            </a:r>
            <a:r>
              <a:rPr sz="2100" dirty="0">
                <a:latin typeface="Carlito"/>
                <a:cs typeface="Carlito"/>
              </a:rPr>
              <a:t>of 15 km </a:t>
            </a:r>
            <a:r>
              <a:rPr sz="2100" spc="-10" dirty="0">
                <a:latin typeface="Carlito"/>
                <a:cs typeface="Carlito"/>
              </a:rPr>
              <a:t>from Syntagma</a:t>
            </a:r>
            <a:r>
              <a:rPr sz="2100" spc="-90" dirty="0">
                <a:latin typeface="Carlito"/>
                <a:cs typeface="Carlito"/>
              </a:rPr>
              <a:t> </a:t>
            </a:r>
            <a:r>
              <a:rPr sz="2100" spc="-5" dirty="0">
                <a:latin typeface="Carlito"/>
                <a:cs typeface="Carlito"/>
              </a:rPr>
              <a:t>Square</a:t>
            </a:r>
            <a:endParaRPr sz="2100" dirty="0">
              <a:latin typeface="Carlito"/>
              <a:cs typeface="Carlito"/>
            </a:endParaRPr>
          </a:p>
          <a:p>
            <a:pPr marL="626745" lvl="1" indent="-213995">
              <a:lnSpc>
                <a:spcPct val="100000"/>
              </a:lnSpc>
              <a:spcBef>
                <a:spcPts val="190"/>
              </a:spcBef>
              <a:buSzPct val="95238"/>
              <a:buFont typeface="Wingdings"/>
              <a:buChar char=""/>
              <a:tabLst>
                <a:tab pos="627380" algn="l"/>
              </a:tabLst>
            </a:pPr>
            <a:r>
              <a:rPr sz="2100" dirty="0">
                <a:latin typeface="Carlito"/>
                <a:cs typeface="Carlito"/>
              </a:rPr>
              <a:t>Find </a:t>
            </a:r>
            <a:r>
              <a:rPr sz="2100" spc="-10" dirty="0">
                <a:latin typeface="Carlito"/>
                <a:cs typeface="Carlito"/>
              </a:rPr>
              <a:t>existing </a:t>
            </a:r>
            <a:r>
              <a:rPr sz="2100" dirty="0">
                <a:latin typeface="Carlito"/>
                <a:cs typeface="Carlito"/>
              </a:rPr>
              <a:t>gyms </a:t>
            </a:r>
            <a:r>
              <a:rPr sz="2100" spc="-5" dirty="0">
                <a:latin typeface="Carlito"/>
                <a:cs typeface="Carlito"/>
              </a:rPr>
              <a:t>in </a:t>
            </a:r>
            <a:r>
              <a:rPr sz="2100" dirty="0">
                <a:latin typeface="Carlito"/>
                <a:cs typeface="Carlito"/>
              </a:rPr>
              <a:t>a </a:t>
            </a:r>
            <a:r>
              <a:rPr sz="2100" spc="-5" dirty="0">
                <a:latin typeface="Carlito"/>
                <a:cs typeface="Carlito"/>
              </a:rPr>
              <a:t>radius </a:t>
            </a:r>
            <a:r>
              <a:rPr sz="2100" dirty="0">
                <a:latin typeface="Carlito"/>
                <a:cs typeface="Carlito"/>
              </a:rPr>
              <a:t>of 750 m </a:t>
            </a:r>
            <a:r>
              <a:rPr sz="2100" spc="-10" dirty="0">
                <a:latin typeface="Carlito"/>
                <a:cs typeface="Carlito"/>
              </a:rPr>
              <a:t>from </a:t>
            </a:r>
            <a:r>
              <a:rPr sz="2100" dirty="0">
                <a:latin typeface="Carlito"/>
                <a:cs typeface="Carlito"/>
              </a:rPr>
              <a:t>each</a:t>
            </a:r>
            <a:r>
              <a:rPr sz="2100" spc="-85" dirty="0">
                <a:latin typeface="Carlito"/>
                <a:cs typeface="Carlito"/>
              </a:rPr>
              <a:t> </a:t>
            </a:r>
            <a:r>
              <a:rPr sz="2100" spc="-10" dirty="0">
                <a:latin typeface="Carlito"/>
                <a:cs typeface="Carlito"/>
              </a:rPr>
              <a:t>station</a:t>
            </a:r>
            <a:endParaRPr sz="2100" dirty="0">
              <a:latin typeface="Carlito"/>
              <a:cs typeface="Carlito"/>
            </a:endParaRPr>
          </a:p>
          <a:p>
            <a:pPr marL="814705">
              <a:lnSpc>
                <a:spcPct val="100000"/>
              </a:lnSpc>
              <a:spcBef>
                <a:spcPts val="260"/>
              </a:spcBef>
            </a:pPr>
            <a:r>
              <a:rPr sz="1750" spc="-5" dirty="0">
                <a:latin typeface="Carlito"/>
                <a:cs typeface="Carlito"/>
              </a:rPr>
              <a:t>Calculate minimum distance from every </a:t>
            </a:r>
            <a:r>
              <a:rPr sz="1750" spc="-10" dirty="0">
                <a:latin typeface="Carlito"/>
                <a:cs typeface="Carlito"/>
              </a:rPr>
              <a:t>station to </a:t>
            </a:r>
            <a:r>
              <a:rPr sz="1750" dirty="0">
                <a:latin typeface="Carlito"/>
                <a:cs typeface="Carlito"/>
              </a:rPr>
              <a:t>a</a:t>
            </a:r>
            <a:r>
              <a:rPr sz="1750" spc="70" dirty="0">
                <a:latin typeface="Carlito"/>
                <a:cs typeface="Carlito"/>
              </a:rPr>
              <a:t> </a:t>
            </a:r>
            <a:r>
              <a:rPr sz="1750" dirty="0">
                <a:latin typeface="Carlito"/>
                <a:cs typeface="Carlito"/>
              </a:rPr>
              <a:t>gym</a:t>
            </a:r>
          </a:p>
        </p:txBody>
      </p:sp>
      <p:sp>
        <p:nvSpPr>
          <p:cNvPr id="4" name="object 4"/>
          <p:cNvSpPr/>
          <p:nvPr/>
        </p:nvSpPr>
        <p:spPr>
          <a:xfrm>
            <a:off x="7031735" y="1804035"/>
            <a:ext cx="3433953" cy="274967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2551" y="996835"/>
            <a:ext cx="8828378" cy="506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Data </a:t>
            </a:r>
            <a:r>
              <a:rPr spc="-5" dirty="0"/>
              <a:t>Description, </a:t>
            </a:r>
            <a:r>
              <a:rPr spc="-30" dirty="0"/>
              <a:t>Transformation </a:t>
            </a:r>
            <a:r>
              <a:rPr dirty="0"/>
              <a:t>and</a:t>
            </a:r>
            <a:r>
              <a:rPr spc="-105" dirty="0"/>
              <a:t> </a:t>
            </a:r>
            <a:r>
              <a:rPr dirty="0"/>
              <a:t>Cleaning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02524" y="1417391"/>
            <a:ext cx="8828405" cy="4149213"/>
          </a:xfrm>
          <a:prstGeom prst="rect">
            <a:avLst/>
          </a:prstGeom>
        </p:spPr>
        <p:txBody>
          <a:bodyPr vert="horz" wrap="square" lIns="0" tIns="161925" rIns="0" bIns="0" rtlCol="0">
            <a:spAutoFit/>
          </a:bodyPr>
          <a:lstStyle/>
          <a:p>
            <a:pPr marL="212725" indent="-200660">
              <a:lnSpc>
                <a:spcPct val="100000"/>
              </a:lnSpc>
              <a:spcBef>
                <a:spcPts val="1275"/>
              </a:spcBef>
              <a:buFont typeface="Arial"/>
              <a:buChar char="•"/>
              <a:tabLst>
                <a:tab pos="213360" algn="l"/>
              </a:tabLst>
            </a:pPr>
            <a:endParaRPr lang="en-US" sz="2100" dirty="0" smtClean="0">
              <a:latin typeface="Carlito"/>
              <a:cs typeface="Carlito"/>
            </a:endParaRPr>
          </a:p>
          <a:p>
            <a:pPr marL="212725" indent="-200660">
              <a:lnSpc>
                <a:spcPct val="100000"/>
              </a:lnSpc>
              <a:spcBef>
                <a:spcPts val="1275"/>
              </a:spcBef>
              <a:buFont typeface="Arial"/>
              <a:buChar char="•"/>
              <a:tabLst>
                <a:tab pos="213360" algn="l"/>
              </a:tabLst>
            </a:pPr>
            <a:r>
              <a:rPr sz="2100" dirty="0" smtClean="0">
                <a:latin typeface="Carlito"/>
                <a:cs typeface="Carlito"/>
              </a:rPr>
              <a:t>63 </a:t>
            </a:r>
            <a:r>
              <a:rPr sz="2100" spc="-5" dirty="0">
                <a:latin typeface="Carlito"/>
                <a:cs typeface="Carlito"/>
              </a:rPr>
              <a:t>initial </a:t>
            </a:r>
            <a:r>
              <a:rPr sz="2100" spc="-10" dirty="0">
                <a:latin typeface="Carlito"/>
                <a:cs typeface="Carlito"/>
              </a:rPr>
              <a:t>metro stations</a:t>
            </a:r>
            <a:r>
              <a:rPr sz="2100" spc="-45" dirty="0">
                <a:latin typeface="Carlito"/>
                <a:cs typeface="Carlito"/>
              </a:rPr>
              <a:t> </a:t>
            </a:r>
            <a:r>
              <a:rPr sz="2100" spc="-10" dirty="0">
                <a:latin typeface="Carlito"/>
                <a:cs typeface="Carlito"/>
              </a:rPr>
              <a:t>found</a:t>
            </a:r>
            <a:endParaRPr sz="2100" dirty="0">
              <a:latin typeface="Carlito"/>
              <a:cs typeface="Carlito"/>
            </a:endParaRPr>
          </a:p>
          <a:p>
            <a:pPr marL="814705">
              <a:lnSpc>
                <a:spcPct val="100000"/>
              </a:lnSpc>
              <a:spcBef>
                <a:spcPts val="980"/>
              </a:spcBef>
            </a:pPr>
            <a:r>
              <a:rPr sz="1750" dirty="0">
                <a:latin typeface="Carlito"/>
                <a:cs typeface="Carlito"/>
              </a:rPr>
              <a:t>2 </a:t>
            </a:r>
            <a:r>
              <a:rPr sz="1750" spc="-10" dirty="0">
                <a:latin typeface="Carlito"/>
                <a:cs typeface="Carlito"/>
              </a:rPr>
              <a:t>stations were train </a:t>
            </a:r>
            <a:r>
              <a:rPr sz="1750" spc="-5" dirty="0">
                <a:latin typeface="Carlito"/>
                <a:cs typeface="Carlito"/>
              </a:rPr>
              <a:t>depots so </a:t>
            </a:r>
            <a:r>
              <a:rPr sz="1750" spc="-10" dirty="0">
                <a:latin typeface="Carlito"/>
                <a:cs typeface="Carlito"/>
              </a:rPr>
              <a:t>removed </a:t>
            </a:r>
            <a:r>
              <a:rPr sz="1750" spc="-5" dirty="0">
                <a:latin typeface="Carlito"/>
                <a:cs typeface="Carlito"/>
              </a:rPr>
              <a:t>from </a:t>
            </a:r>
            <a:r>
              <a:rPr sz="1750" dirty="0">
                <a:latin typeface="Carlito"/>
                <a:cs typeface="Carlito"/>
              </a:rPr>
              <a:t>the </a:t>
            </a:r>
            <a:r>
              <a:rPr sz="1750" spc="-15" dirty="0">
                <a:latin typeface="Carlito"/>
                <a:cs typeface="Carlito"/>
              </a:rPr>
              <a:t>data</a:t>
            </a:r>
            <a:r>
              <a:rPr sz="1750" spc="85" dirty="0">
                <a:latin typeface="Carlito"/>
                <a:cs typeface="Carlito"/>
              </a:rPr>
              <a:t> </a:t>
            </a:r>
            <a:r>
              <a:rPr sz="1750" spc="-5" dirty="0">
                <a:latin typeface="Carlito"/>
                <a:cs typeface="Carlito"/>
              </a:rPr>
              <a:t>set</a:t>
            </a:r>
            <a:endParaRPr sz="1750" dirty="0">
              <a:latin typeface="Carlito"/>
              <a:cs typeface="Carlito"/>
            </a:endParaRPr>
          </a:p>
          <a:p>
            <a:pPr marL="212725" indent="-20066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13360" algn="l"/>
              </a:tabLst>
            </a:pPr>
            <a:r>
              <a:rPr sz="2100" dirty="0">
                <a:latin typeface="Carlito"/>
                <a:cs typeface="Carlito"/>
              </a:rPr>
              <a:t>Out of the </a:t>
            </a:r>
            <a:r>
              <a:rPr sz="2100" spc="-5" dirty="0">
                <a:latin typeface="Carlito"/>
                <a:cs typeface="Carlito"/>
              </a:rPr>
              <a:t>remaining </a:t>
            </a:r>
            <a:r>
              <a:rPr sz="2100" dirty="0">
                <a:latin typeface="Carlito"/>
                <a:cs typeface="Carlito"/>
              </a:rPr>
              <a:t>61 </a:t>
            </a:r>
            <a:r>
              <a:rPr sz="2100" spc="-10" dirty="0">
                <a:latin typeface="Carlito"/>
                <a:cs typeface="Carlito"/>
              </a:rPr>
              <a:t>metro stations </a:t>
            </a:r>
            <a:r>
              <a:rPr sz="2100" dirty="0">
                <a:latin typeface="Carlito"/>
                <a:cs typeface="Carlito"/>
              </a:rPr>
              <a:t>59 </a:t>
            </a:r>
            <a:r>
              <a:rPr sz="2100" spc="-10" dirty="0">
                <a:latin typeface="Carlito"/>
                <a:cs typeface="Carlito"/>
              </a:rPr>
              <a:t>found </a:t>
            </a:r>
            <a:r>
              <a:rPr sz="2100" dirty="0">
                <a:latin typeface="Carlito"/>
                <a:cs typeface="Carlito"/>
              </a:rPr>
              <a:t>with gyms </a:t>
            </a:r>
            <a:r>
              <a:rPr sz="2100" spc="-5" dirty="0">
                <a:latin typeface="Carlito"/>
                <a:cs typeface="Carlito"/>
              </a:rPr>
              <a:t>in </a:t>
            </a:r>
            <a:r>
              <a:rPr sz="2100" dirty="0">
                <a:latin typeface="Carlito"/>
                <a:cs typeface="Carlito"/>
              </a:rPr>
              <a:t>their</a:t>
            </a:r>
            <a:r>
              <a:rPr sz="2100" spc="-75" dirty="0">
                <a:latin typeface="Carlito"/>
                <a:cs typeface="Carlito"/>
              </a:rPr>
              <a:t> </a:t>
            </a:r>
            <a:r>
              <a:rPr sz="2100" dirty="0">
                <a:latin typeface="Carlito"/>
                <a:cs typeface="Carlito"/>
              </a:rPr>
              <a:t>vicinity</a:t>
            </a:r>
          </a:p>
          <a:p>
            <a:pPr marL="814705">
              <a:lnSpc>
                <a:spcPct val="100000"/>
              </a:lnSpc>
              <a:spcBef>
                <a:spcPts val="254"/>
              </a:spcBef>
            </a:pPr>
            <a:r>
              <a:rPr sz="1750" dirty="0">
                <a:latin typeface="Carlito"/>
                <a:cs typeface="Carlito"/>
              </a:rPr>
              <a:t>No </a:t>
            </a:r>
            <a:r>
              <a:rPr sz="1750" spc="-15" dirty="0">
                <a:latin typeface="Carlito"/>
                <a:cs typeface="Carlito"/>
              </a:rPr>
              <a:t>data </a:t>
            </a:r>
            <a:r>
              <a:rPr sz="1750" spc="-10" dirty="0">
                <a:latin typeface="Carlito"/>
                <a:cs typeface="Carlito"/>
              </a:rPr>
              <a:t>for </a:t>
            </a:r>
            <a:r>
              <a:rPr sz="1750" dirty="0">
                <a:latin typeface="Carlito"/>
                <a:cs typeface="Carlito"/>
              </a:rPr>
              <a:t>2 </a:t>
            </a:r>
            <a:r>
              <a:rPr sz="1750" spc="-10" dirty="0">
                <a:latin typeface="Carlito"/>
                <a:cs typeface="Carlito"/>
              </a:rPr>
              <a:t>stations </a:t>
            </a:r>
            <a:r>
              <a:rPr sz="1750" dirty="0">
                <a:latin typeface="Carlito"/>
                <a:cs typeface="Carlito"/>
              </a:rPr>
              <a:t>(either </a:t>
            </a:r>
            <a:r>
              <a:rPr sz="1750" spc="-10" dirty="0">
                <a:latin typeface="Carlito"/>
                <a:cs typeface="Carlito"/>
              </a:rPr>
              <a:t>non-existent </a:t>
            </a:r>
            <a:r>
              <a:rPr sz="1750" spc="-15" dirty="0">
                <a:latin typeface="Carlito"/>
                <a:cs typeface="Carlito"/>
              </a:rPr>
              <a:t>data </a:t>
            </a:r>
            <a:r>
              <a:rPr sz="1750" dirty="0">
                <a:latin typeface="Carlito"/>
                <a:cs typeface="Carlito"/>
              </a:rPr>
              <a:t>or no </a:t>
            </a:r>
            <a:r>
              <a:rPr sz="1750" spc="-10" dirty="0">
                <a:latin typeface="Carlito"/>
                <a:cs typeface="Carlito"/>
              </a:rPr>
              <a:t>stations </a:t>
            </a:r>
            <a:r>
              <a:rPr sz="1750" spc="-5" dirty="0">
                <a:latin typeface="Carlito"/>
                <a:cs typeface="Carlito"/>
              </a:rPr>
              <a:t>around </a:t>
            </a:r>
            <a:r>
              <a:rPr sz="1750" dirty="0">
                <a:latin typeface="Carlito"/>
                <a:cs typeface="Carlito"/>
              </a:rPr>
              <a:t>these</a:t>
            </a:r>
            <a:r>
              <a:rPr sz="1750" spc="130" dirty="0">
                <a:latin typeface="Carlito"/>
                <a:cs typeface="Carlito"/>
              </a:rPr>
              <a:t> </a:t>
            </a:r>
            <a:r>
              <a:rPr sz="1750" spc="-10" dirty="0">
                <a:latin typeface="Carlito"/>
                <a:cs typeface="Carlito"/>
              </a:rPr>
              <a:t>stations)</a:t>
            </a:r>
            <a:endParaRPr sz="1750" dirty="0">
              <a:latin typeface="Carlito"/>
              <a:cs typeface="Carlito"/>
            </a:endParaRPr>
          </a:p>
          <a:p>
            <a:pPr marL="212725" marR="5080" indent="-200660">
              <a:lnSpc>
                <a:spcPts val="2270"/>
              </a:lnSpc>
              <a:spcBef>
                <a:spcPts val="894"/>
              </a:spcBef>
              <a:buFont typeface="Arial"/>
              <a:buChar char="•"/>
              <a:tabLst>
                <a:tab pos="213360" algn="l"/>
              </a:tabLst>
            </a:pPr>
            <a:r>
              <a:rPr sz="2100" dirty="0">
                <a:latin typeface="Carlito"/>
                <a:cs typeface="Carlito"/>
              </a:rPr>
              <a:t>Only gyms </a:t>
            </a:r>
            <a:r>
              <a:rPr sz="2100" spc="-10" dirty="0">
                <a:latin typeface="Carlito"/>
                <a:cs typeface="Carlito"/>
              </a:rPr>
              <a:t>categories </a:t>
            </a:r>
            <a:r>
              <a:rPr sz="2100" dirty="0">
                <a:latin typeface="Carlito"/>
                <a:cs typeface="Carlito"/>
              </a:rPr>
              <a:t>with </a:t>
            </a:r>
            <a:r>
              <a:rPr sz="2100" spc="-5" dirty="0">
                <a:latin typeface="Carlito"/>
                <a:cs typeface="Carlito"/>
              </a:rPr>
              <a:t>description </a:t>
            </a:r>
            <a:r>
              <a:rPr sz="2100" spc="-10" dirty="0">
                <a:latin typeface="Carlito"/>
                <a:cs typeface="Carlito"/>
              </a:rPr>
              <a:t>“</a:t>
            </a:r>
            <a:r>
              <a:rPr sz="2100" b="1" spc="-10" dirty="0">
                <a:latin typeface="Carlito"/>
                <a:cs typeface="Carlito"/>
              </a:rPr>
              <a:t>Gym </a:t>
            </a:r>
            <a:r>
              <a:rPr sz="2100" b="1" dirty="0">
                <a:latin typeface="Carlito"/>
                <a:cs typeface="Carlito"/>
              </a:rPr>
              <a:t>/ Fitness Center” </a:t>
            </a:r>
            <a:r>
              <a:rPr sz="2100" dirty="0">
                <a:latin typeface="Carlito"/>
                <a:cs typeface="Carlito"/>
              </a:rPr>
              <a:t>and </a:t>
            </a:r>
            <a:r>
              <a:rPr sz="2100" spc="-10" dirty="0">
                <a:latin typeface="Carlito"/>
                <a:cs typeface="Carlito"/>
              </a:rPr>
              <a:t>“</a:t>
            </a:r>
            <a:r>
              <a:rPr sz="2100" b="1" spc="-10" dirty="0">
                <a:latin typeface="Carlito"/>
                <a:cs typeface="Carlito"/>
              </a:rPr>
              <a:t>Gym” </a:t>
            </a:r>
            <a:r>
              <a:rPr sz="2100" spc="-15" dirty="0">
                <a:latin typeface="Carlito"/>
                <a:cs typeface="Carlito"/>
              </a:rPr>
              <a:t>were  </a:t>
            </a:r>
            <a:r>
              <a:rPr sz="2100" spc="-10" dirty="0">
                <a:latin typeface="Carlito"/>
                <a:cs typeface="Carlito"/>
              </a:rPr>
              <a:t>considered.</a:t>
            </a:r>
            <a:endParaRPr sz="2100" dirty="0">
              <a:latin typeface="Carlito"/>
              <a:cs typeface="Carlito"/>
            </a:endParaRPr>
          </a:p>
          <a:p>
            <a:pPr marL="814705">
              <a:lnSpc>
                <a:spcPct val="100000"/>
              </a:lnSpc>
              <a:spcBef>
                <a:spcPts val="950"/>
              </a:spcBef>
            </a:pPr>
            <a:r>
              <a:rPr sz="1750" spc="-5" dirty="0">
                <a:latin typeface="Carlito"/>
                <a:cs typeface="Carlito"/>
              </a:rPr>
              <a:t>All </a:t>
            </a:r>
            <a:r>
              <a:rPr sz="1750" dirty="0">
                <a:latin typeface="Carlito"/>
                <a:cs typeface="Carlito"/>
              </a:rPr>
              <a:t>other </a:t>
            </a:r>
            <a:r>
              <a:rPr sz="1750" spc="-10" dirty="0">
                <a:latin typeface="Carlito"/>
                <a:cs typeface="Carlito"/>
              </a:rPr>
              <a:t>categories </a:t>
            </a:r>
            <a:r>
              <a:rPr sz="1750" spc="-5" dirty="0">
                <a:latin typeface="Carlito"/>
                <a:cs typeface="Carlito"/>
              </a:rPr>
              <a:t>(Dance </a:t>
            </a:r>
            <a:r>
              <a:rPr sz="1750" spc="-25" dirty="0">
                <a:latin typeface="Carlito"/>
                <a:cs typeface="Carlito"/>
              </a:rPr>
              <a:t>Studio’, ‘Yoga Studio’, </a:t>
            </a:r>
            <a:r>
              <a:rPr sz="1750" dirty="0">
                <a:latin typeface="Carlito"/>
                <a:cs typeface="Carlito"/>
              </a:rPr>
              <a:t>‘Martial Arts </a:t>
            </a:r>
            <a:r>
              <a:rPr sz="1750" spc="-5" dirty="0">
                <a:latin typeface="Carlito"/>
                <a:cs typeface="Carlito"/>
              </a:rPr>
              <a:t>Dojo’ </a:t>
            </a:r>
            <a:r>
              <a:rPr sz="1750" spc="-10" dirty="0">
                <a:latin typeface="Carlito"/>
                <a:cs typeface="Carlito"/>
              </a:rPr>
              <a:t>etc.) were</a:t>
            </a:r>
            <a:r>
              <a:rPr sz="1750" spc="245" dirty="0">
                <a:latin typeface="Carlito"/>
                <a:cs typeface="Carlito"/>
              </a:rPr>
              <a:t> </a:t>
            </a:r>
            <a:r>
              <a:rPr sz="1750" spc="-10" dirty="0">
                <a:latin typeface="Carlito"/>
                <a:cs typeface="Carlito"/>
              </a:rPr>
              <a:t>excluded</a:t>
            </a:r>
            <a:endParaRPr sz="1750" dirty="0">
              <a:latin typeface="Carlito"/>
              <a:cs typeface="Carlito"/>
            </a:endParaRPr>
          </a:p>
          <a:p>
            <a:pPr marL="212725" indent="-20066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13360" algn="l"/>
              </a:tabLst>
            </a:pPr>
            <a:r>
              <a:rPr sz="2100" spc="-15" dirty="0">
                <a:latin typeface="Carlito"/>
                <a:cs typeface="Carlito"/>
              </a:rPr>
              <a:t>Data were </a:t>
            </a:r>
            <a:r>
              <a:rPr sz="2100" spc="-10" dirty="0">
                <a:latin typeface="Carlito"/>
                <a:cs typeface="Carlito"/>
              </a:rPr>
              <a:t>normalized </a:t>
            </a:r>
            <a:r>
              <a:rPr sz="2100" spc="-20" dirty="0">
                <a:latin typeface="Carlito"/>
                <a:cs typeface="Carlito"/>
              </a:rPr>
              <a:t>for </a:t>
            </a:r>
            <a:r>
              <a:rPr sz="2100" dirty="0">
                <a:latin typeface="Carlito"/>
                <a:cs typeface="Carlito"/>
              </a:rPr>
              <a:t>the final</a:t>
            </a:r>
            <a:r>
              <a:rPr sz="2100" spc="30" dirty="0">
                <a:latin typeface="Carlito"/>
                <a:cs typeface="Carlito"/>
              </a:rPr>
              <a:t> </a:t>
            </a:r>
            <a:r>
              <a:rPr sz="2100" spc="-5" dirty="0">
                <a:latin typeface="Carlito"/>
                <a:cs typeface="Carlito"/>
              </a:rPr>
              <a:t>calculations</a:t>
            </a:r>
            <a:endParaRPr sz="21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2551" y="996835"/>
            <a:ext cx="2217420" cy="49821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5" dirty="0" smtClean="0"/>
              <a:t>Methodoloy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02524" y="1565783"/>
            <a:ext cx="8836025" cy="1691489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2065" marR="8890">
              <a:lnSpc>
                <a:spcPts val="2270"/>
              </a:lnSpc>
              <a:spcBef>
                <a:spcPts val="390"/>
              </a:spcBef>
              <a:tabLst>
                <a:tab pos="213360" algn="l"/>
              </a:tabLst>
            </a:pPr>
            <a:endParaRPr lang="en-US" sz="2100" dirty="0" smtClean="0">
              <a:latin typeface="Carlito"/>
              <a:cs typeface="Carlito"/>
            </a:endParaRPr>
          </a:p>
          <a:p>
            <a:pPr marL="212725" marR="8890" indent="-200660">
              <a:lnSpc>
                <a:spcPts val="2270"/>
              </a:lnSpc>
              <a:spcBef>
                <a:spcPts val="390"/>
              </a:spcBef>
              <a:buFont typeface="Arial"/>
              <a:buChar char="•"/>
              <a:tabLst>
                <a:tab pos="213360" algn="l"/>
              </a:tabLst>
            </a:pPr>
            <a:r>
              <a:rPr sz="2100" dirty="0" smtClean="0">
                <a:latin typeface="Carlito"/>
                <a:cs typeface="Carlito"/>
              </a:rPr>
              <a:t>Machine Learning </a:t>
            </a:r>
            <a:r>
              <a:rPr sz="2100" dirty="0">
                <a:latin typeface="Carlito"/>
                <a:cs typeface="Carlito"/>
              </a:rPr>
              <a:t>(K-Means </a:t>
            </a:r>
            <a:r>
              <a:rPr sz="2100" spc="-5" dirty="0">
                <a:latin typeface="Carlito"/>
                <a:cs typeface="Carlito"/>
              </a:rPr>
              <a:t>clustering algorithm) </a:t>
            </a:r>
            <a:r>
              <a:rPr sz="2100" spc="-10" dirty="0">
                <a:latin typeface="Carlito"/>
                <a:cs typeface="Carlito"/>
              </a:rPr>
              <a:t>was </a:t>
            </a:r>
            <a:r>
              <a:rPr sz="2100" dirty="0">
                <a:latin typeface="Carlito"/>
                <a:cs typeface="Carlito"/>
              </a:rPr>
              <a:t>used </a:t>
            </a:r>
            <a:r>
              <a:rPr sz="2100" spc="-10" dirty="0">
                <a:latin typeface="Carlito"/>
                <a:cs typeface="Carlito"/>
              </a:rPr>
              <a:t>to </a:t>
            </a:r>
            <a:r>
              <a:rPr sz="2100" spc="-15" dirty="0">
                <a:latin typeface="Carlito"/>
                <a:cs typeface="Carlito"/>
              </a:rPr>
              <a:t>create </a:t>
            </a:r>
            <a:r>
              <a:rPr sz="2100" spc="-10" dirty="0">
                <a:latin typeface="Carlito"/>
                <a:cs typeface="Carlito"/>
              </a:rPr>
              <a:t>clusters </a:t>
            </a:r>
            <a:r>
              <a:rPr sz="2100" spc="-5" dirty="0">
                <a:latin typeface="Carlito"/>
                <a:cs typeface="Carlito"/>
              </a:rPr>
              <a:t>of  </a:t>
            </a:r>
            <a:r>
              <a:rPr sz="2100" spc="-10" dirty="0">
                <a:latin typeface="Carlito"/>
                <a:cs typeface="Carlito"/>
              </a:rPr>
              <a:t>stations</a:t>
            </a:r>
            <a:endParaRPr sz="2100" dirty="0">
              <a:latin typeface="Carlito"/>
              <a:cs typeface="Carlito"/>
            </a:endParaRPr>
          </a:p>
          <a:p>
            <a:pPr marL="212725" marR="5080" indent="-200660">
              <a:lnSpc>
                <a:spcPts val="2270"/>
              </a:lnSpc>
              <a:spcBef>
                <a:spcPts val="885"/>
              </a:spcBef>
              <a:buFont typeface="Arial"/>
              <a:buChar char="•"/>
              <a:tabLst>
                <a:tab pos="213360" algn="l"/>
              </a:tabLst>
            </a:pPr>
            <a:r>
              <a:rPr sz="2100" dirty="0">
                <a:latin typeface="Carlito"/>
                <a:cs typeface="Carlito"/>
              </a:rPr>
              <a:t>3 </a:t>
            </a:r>
            <a:r>
              <a:rPr sz="2100" spc="-5" dirty="0">
                <a:latin typeface="Carlito"/>
                <a:cs typeface="Carlito"/>
              </a:rPr>
              <a:t>numbers </a:t>
            </a:r>
            <a:r>
              <a:rPr sz="2100" dirty="0">
                <a:latin typeface="Carlito"/>
                <a:cs typeface="Carlito"/>
              </a:rPr>
              <a:t>of </a:t>
            </a:r>
            <a:r>
              <a:rPr sz="2100" spc="-10" dirty="0">
                <a:latin typeface="Carlito"/>
                <a:cs typeface="Carlito"/>
              </a:rPr>
              <a:t>clusters </a:t>
            </a:r>
            <a:r>
              <a:rPr sz="2100" spc="-15" dirty="0">
                <a:latin typeface="Carlito"/>
                <a:cs typeface="Carlito"/>
              </a:rPr>
              <a:t>were </a:t>
            </a:r>
            <a:r>
              <a:rPr sz="2100" spc="-5" dirty="0">
                <a:latin typeface="Carlito"/>
                <a:cs typeface="Carlito"/>
              </a:rPr>
              <a:t>calculated based </a:t>
            </a:r>
            <a:r>
              <a:rPr sz="2100" dirty="0">
                <a:latin typeface="Carlito"/>
                <a:cs typeface="Carlito"/>
              </a:rPr>
              <a:t>on the </a:t>
            </a:r>
            <a:r>
              <a:rPr sz="2100" spc="-5" dirty="0">
                <a:latin typeface="Carlito"/>
                <a:cs typeface="Carlito"/>
              </a:rPr>
              <a:t>algorithm recommendation  (elbow</a:t>
            </a:r>
            <a:r>
              <a:rPr sz="2100" spc="-15" dirty="0">
                <a:latin typeface="Carlito"/>
                <a:cs typeface="Carlito"/>
              </a:rPr>
              <a:t> </a:t>
            </a:r>
            <a:r>
              <a:rPr sz="2100" dirty="0">
                <a:latin typeface="Carlito"/>
                <a:cs typeface="Carlito"/>
              </a:rPr>
              <a:t>method)</a:t>
            </a:r>
          </a:p>
        </p:txBody>
      </p:sp>
      <p:sp>
        <p:nvSpPr>
          <p:cNvPr id="4" name="object 4"/>
          <p:cNvSpPr/>
          <p:nvPr/>
        </p:nvSpPr>
        <p:spPr>
          <a:xfrm>
            <a:off x="1198907" y="3933825"/>
            <a:ext cx="4677094" cy="22714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2551" y="1096632"/>
            <a:ext cx="1460500" cy="506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20" dirty="0">
                <a:latin typeface="Arial"/>
                <a:cs typeface="Arial"/>
              </a:rPr>
              <a:t>Results</a:t>
            </a:r>
            <a:r>
              <a:rPr spc="-250" dirty="0">
                <a:latin typeface="Arial"/>
                <a:cs typeface="Arial"/>
              </a:rPr>
              <a:t> </a:t>
            </a:r>
            <a:r>
              <a:rPr spc="-155" dirty="0">
                <a:latin typeface="Arial"/>
                <a:cs typeface="Arial"/>
              </a:rPr>
              <a:t>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02524" y="1684273"/>
            <a:ext cx="3010535" cy="346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100" spc="-10" dirty="0">
                <a:latin typeface="Carlito"/>
                <a:cs typeface="Carlito"/>
              </a:rPr>
              <a:t>Metro Stations Cluster</a:t>
            </a:r>
            <a:r>
              <a:rPr sz="2100" spc="-30" dirty="0">
                <a:latin typeface="Carlito"/>
                <a:cs typeface="Carlito"/>
              </a:rPr>
              <a:t> </a:t>
            </a:r>
            <a:r>
              <a:rPr sz="2100" dirty="0">
                <a:latin typeface="Carlito"/>
                <a:cs typeface="Carlito"/>
              </a:rPr>
              <a:t>Map</a:t>
            </a:r>
            <a:endParaRPr sz="21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614695" y="1684273"/>
            <a:ext cx="3897629" cy="346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100" spc="-10" dirty="0">
                <a:latin typeface="Carlito"/>
                <a:cs typeface="Carlito"/>
              </a:rPr>
              <a:t>Metro Stations </a:t>
            </a:r>
            <a:r>
              <a:rPr sz="2100" spc="-15" dirty="0">
                <a:latin typeface="Carlito"/>
                <a:cs typeface="Carlito"/>
              </a:rPr>
              <a:t>Clusters</a:t>
            </a:r>
            <a:r>
              <a:rPr sz="2100" dirty="0">
                <a:latin typeface="Carlito"/>
                <a:cs typeface="Carlito"/>
              </a:rPr>
              <a:t> </a:t>
            </a:r>
            <a:r>
              <a:rPr sz="2100" spc="-5" dirty="0">
                <a:latin typeface="Carlito"/>
                <a:cs typeface="Carlito"/>
              </a:rPr>
              <a:t>Distribution</a:t>
            </a:r>
            <a:endParaRPr sz="21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98500" y="2386809"/>
            <a:ext cx="4689729" cy="36728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614796" y="2486025"/>
            <a:ext cx="4677094" cy="34744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2550" y="996835"/>
            <a:ext cx="1800949" cy="49821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 smtClean="0"/>
              <a:t>Results</a:t>
            </a:r>
            <a:r>
              <a:rPr lang="en-US" spc="-10" dirty="0" smtClean="0"/>
              <a:t>-</a:t>
            </a:r>
            <a:r>
              <a:rPr spc="-85" dirty="0" smtClean="0"/>
              <a:t> </a:t>
            </a:r>
            <a:r>
              <a:rPr dirty="0"/>
              <a:t>2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802524" y="1486611"/>
            <a:ext cx="8751570" cy="5369932"/>
          </a:xfrm>
          <a:prstGeom prst="rect">
            <a:avLst/>
          </a:prstGeom>
        </p:spPr>
        <p:txBody>
          <a:bodyPr vert="horz" wrap="square" lIns="0" tIns="927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30"/>
              </a:spcBef>
            </a:pPr>
            <a:endParaRPr lang="en-US" spc="-10" dirty="0" smtClean="0"/>
          </a:p>
          <a:p>
            <a:pPr marL="12700">
              <a:lnSpc>
                <a:spcPct val="100000"/>
              </a:lnSpc>
              <a:spcBef>
                <a:spcPts val="730"/>
              </a:spcBef>
            </a:pPr>
            <a:r>
              <a:rPr spc="-10" dirty="0" smtClean="0"/>
              <a:t>Cluster </a:t>
            </a:r>
            <a:r>
              <a:rPr dirty="0"/>
              <a:t>1 – </a:t>
            </a:r>
            <a:r>
              <a:rPr spc="-20" dirty="0"/>
              <a:t>LOW </a:t>
            </a:r>
            <a:r>
              <a:rPr spc="-10" dirty="0"/>
              <a:t>potential </a:t>
            </a:r>
            <a:r>
              <a:rPr b="0" spc="-10" dirty="0">
                <a:latin typeface="Carlito"/>
                <a:cs typeface="Carlito"/>
              </a:rPr>
              <a:t>(Red </a:t>
            </a:r>
            <a:r>
              <a:rPr b="0" dirty="0">
                <a:latin typeface="Carlito"/>
                <a:cs typeface="Carlito"/>
              </a:rPr>
              <a:t>on the</a:t>
            </a:r>
            <a:r>
              <a:rPr b="0" spc="10" dirty="0">
                <a:latin typeface="Carlito"/>
                <a:cs typeface="Carlito"/>
              </a:rPr>
              <a:t> </a:t>
            </a:r>
            <a:r>
              <a:rPr b="0" dirty="0">
                <a:latin typeface="Carlito"/>
                <a:cs typeface="Carlito"/>
              </a:rPr>
              <a:t>map)</a:t>
            </a:r>
          </a:p>
          <a:p>
            <a:pPr marL="12700" marR="55880">
              <a:lnSpc>
                <a:spcPts val="2270"/>
              </a:lnSpc>
              <a:spcBef>
                <a:spcPts val="910"/>
              </a:spcBef>
            </a:pPr>
            <a:r>
              <a:rPr b="0" spc="-10" dirty="0">
                <a:latin typeface="Carlito"/>
                <a:cs typeface="Carlito"/>
              </a:rPr>
              <a:t>There are </a:t>
            </a:r>
            <a:r>
              <a:rPr b="0" spc="-5" dirty="0">
                <a:latin typeface="Carlito"/>
                <a:cs typeface="Carlito"/>
              </a:rPr>
              <a:t>already </a:t>
            </a:r>
            <a:r>
              <a:rPr b="0" spc="-10" dirty="0">
                <a:latin typeface="Carlito"/>
                <a:cs typeface="Carlito"/>
              </a:rPr>
              <a:t>many existing </a:t>
            </a:r>
            <a:r>
              <a:rPr b="0" dirty="0">
                <a:latin typeface="Carlito"/>
                <a:cs typeface="Carlito"/>
              </a:rPr>
              <a:t>gyms </a:t>
            </a:r>
            <a:r>
              <a:rPr b="0" spc="-5" dirty="0">
                <a:latin typeface="Carlito"/>
                <a:cs typeface="Carlito"/>
              </a:rPr>
              <a:t>in </a:t>
            </a:r>
            <a:r>
              <a:rPr b="0" dirty="0">
                <a:latin typeface="Carlito"/>
                <a:cs typeface="Carlito"/>
              </a:rPr>
              <a:t>the </a:t>
            </a:r>
            <a:r>
              <a:rPr b="0" spc="-10" dirty="0">
                <a:latin typeface="Carlito"/>
                <a:cs typeface="Carlito"/>
              </a:rPr>
              <a:t>area </a:t>
            </a:r>
            <a:r>
              <a:rPr b="0" dirty="0">
                <a:latin typeface="Carlito"/>
                <a:cs typeface="Carlito"/>
              </a:rPr>
              <a:t>and the </a:t>
            </a:r>
            <a:r>
              <a:rPr b="0" spc="-10" dirty="0">
                <a:latin typeface="Carlito"/>
                <a:cs typeface="Carlito"/>
              </a:rPr>
              <a:t>nearest </a:t>
            </a:r>
            <a:r>
              <a:rPr b="0" dirty="0">
                <a:latin typeface="Carlito"/>
                <a:cs typeface="Carlito"/>
              </a:rPr>
              <a:t>gym </a:t>
            </a:r>
            <a:r>
              <a:rPr b="0" spc="-5" dirty="0">
                <a:latin typeface="Carlito"/>
                <a:cs typeface="Carlito"/>
              </a:rPr>
              <a:t>is in most  cases in </a:t>
            </a:r>
            <a:r>
              <a:rPr b="0" dirty="0">
                <a:latin typeface="Carlito"/>
                <a:cs typeface="Carlito"/>
              </a:rPr>
              <a:t>a </a:t>
            </a:r>
            <a:r>
              <a:rPr b="0" spc="-10" dirty="0">
                <a:latin typeface="Carlito"/>
                <a:cs typeface="Carlito"/>
              </a:rPr>
              <a:t>relatively </a:t>
            </a:r>
            <a:r>
              <a:rPr b="0" spc="-5" dirty="0">
                <a:latin typeface="Carlito"/>
                <a:cs typeface="Carlito"/>
              </a:rPr>
              <a:t>short distance </a:t>
            </a:r>
            <a:r>
              <a:rPr b="0" spc="-10" dirty="0">
                <a:latin typeface="Carlito"/>
                <a:cs typeface="Carlito"/>
              </a:rPr>
              <a:t>from </a:t>
            </a:r>
            <a:r>
              <a:rPr b="0" dirty="0">
                <a:latin typeface="Carlito"/>
                <a:cs typeface="Carlito"/>
              </a:rPr>
              <a:t>the </a:t>
            </a:r>
            <a:r>
              <a:rPr b="0" spc="-10" dirty="0">
                <a:latin typeface="Carlito"/>
                <a:cs typeface="Carlito"/>
              </a:rPr>
              <a:t>station. </a:t>
            </a:r>
            <a:r>
              <a:rPr b="0" dirty="0">
                <a:latin typeface="Carlito"/>
                <a:cs typeface="Carlito"/>
              </a:rPr>
              <a:t>[12 </a:t>
            </a:r>
            <a:r>
              <a:rPr b="0" spc="-10" dirty="0">
                <a:latin typeface="Carlito"/>
                <a:cs typeface="Carlito"/>
              </a:rPr>
              <a:t>metro</a:t>
            </a:r>
            <a:r>
              <a:rPr b="0" spc="-30" dirty="0">
                <a:latin typeface="Carlito"/>
                <a:cs typeface="Carlito"/>
              </a:rPr>
              <a:t> </a:t>
            </a:r>
            <a:r>
              <a:rPr b="0" spc="-10" dirty="0">
                <a:latin typeface="Carlito"/>
                <a:cs typeface="Carlito"/>
              </a:rPr>
              <a:t>stations]</a:t>
            </a: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75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pc="-10" dirty="0"/>
              <a:t>Cluster </a:t>
            </a:r>
            <a:r>
              <a:rPr dirty="0"/>
              <a:t>2 - </a:t>
            </a:r>
            <a:r>
              <a:rPr spc="-20" dirty="0"/>
              <a:t>AVERAGE </a:t>
            </a:r>
            <a:r>
              <a:rPr spc="-10" dirty="0"/>
              <a:t>potential </a:t>
            </a:r>
            <a:r>
              <a:rPr b="0" spc="-10" dirty="0">
                <a:latin typeface="Carlito"/>
                <a:cs typeface="Carlito"/>
              </a:rPr>
              <a:t>(Orange </a:t>
            </a:r>
            <a:r>
              <a:rPr b="0" dirty="0">
                <a:latin typeface="Carlito"/>
                <a:cs typeface="Carlito"/>
              </a:rPr>
              <a:t>on the</a:t>
            </a:r>
            <a:r>
              <a:rPr b="0" spc="25" dirty="0">
                <a:latin typeface="Carlito"/>
                <a:cs typeface="Carlito"/>
              </a:rPr>
              <a:t> </a:t>
            </a:r>
            <a:r>
              <a:rPr b="0" dirty="0">
                <a:latin typeface="Carlito"/>
                <a:cs typeface="Carlito"/>
              </a:rPr>
              <a:t>map)</a:t>
            </a:r>
          </a:p>
          <a:p>
            <a:pPr marL="12700" marR="5080">
              <a:lnSpc>
                <a:spcPct val="90200"/>
              </a:lnSpc>
              <a:spcBef>
                <a:spcPts val="880"/>
              </a:spcBef>
            </a:pPr>
            <a:r>
              <a:rPr b="0" dirty="0">
                <a:latin typeface="Carlito"/>
                <a:cs typeface="Carlito"/>
              </a:rPr>
              <a:t>Although </a:t>
            </a:r>
            <a:r>
              <a:rPr b="0" spc="-5" dirty="0">
                <a:latin typeface="Carlito"/>
                <a:cs typeface="Carlito"/>
              </a:rPr>
              <a:t>not </a:t>
            </a:r>
            <a:r>
              <a:rPr b="0" dirty="0">
                <a:latin typeface="Carlito"/>
                <a:cs typeface="Carlito"/>
              </a:rPr>
              <a:t>a </a:t>
            </a:r>
            <a:r>
              <a:rPr b="0" spc="-5" dirty="0">
                <a:latin typeface="Carlito"/>
                <a:cs typeface="Carlito"/>
              </a:rPr>
              <a:t>prohibitive </a:t>
            </a:r>
            <a:r>
              <a:rPr b="0" spc="-10" dirty="0">
                <a:latin typeface="Carlito"/>
                <a:cs typeface="Carlito"/>
              </a:rPr>
              <a:t>metro station to </a:t>
            </a:r>
            <a:r>
              <a:rPr b="0" spc="-5" dirty="0">
                <a:latin typeface="Carlito"/>
                <a:cs typeface="Carlito"/>
              </a:rPr>
              <a:t>open </a:t>
            </a:r>
            <a:r>
              <a:rPr b="0" dirty="0">
                <a:latin typeface="Carlito"/>
                <a:cs typeface="Carlito"/>
              </a:rPr>
              <a:t>a gym </a:t>
            </a:r>
            <a:r>
              <a:rPr b="0" spc="-5" dirty="0">
                <a:latin typeface="Carlito"/>
                <a:cs typeface="Carlito"/>
              </a:rPr>
              <a:t>in its </a:t>
            </a:r>
            <a:r>
              <a:rPr b="0" spc="-20" dirty="0">
                <a:latin typeface="Carlito"/>
                <a:cs typeface="Carlito"/>
              </a:rPr>
              <a:t>vicinity, </a:t>
            </a:r>
            <a:r>
              <a:rPr b="0" spc="-5" dirty="0">
                <a:latin typeface="Carlito"/>
                <a:cs typeface="Carlito"/>
              </a:rPr>
              <a:t>there </a:t>
            </a:r>
            <a:r>
              <a:rPr b="0" dirty="0">
                <a:latin typeface="Carlito"/>
                <a:cs typeface="Carlito"/>
              </a:rPr>
              <a:t>is  </a:t>
            </a:r>
            <a:r>
              <a:rPr b="0" spc="-5" dirty="0">
                <a:latin typeface="Carlito"/>
                <a:cs typeface="Carlito"/>
              </a:rPr>
              <a:t>already </a:t>
            </a:r>
            <a:r>
              <a:rPr b="0" dirty="0">
                <a:latin typeface="Carlito"/>
                <a:cs typeface="Carlito"/>
              </a:rPr>
              <a:t>a </a:t>
            </a:r>
            <a:r>
              <a:rPr b="0" spc="-10" dirty="0">
                <a:latin typeface="Carlito"/>
                <a:cs typeface="Carlito"/>
              </a:rPr>
              <a:t>fair </a:t>
            </a:r>
            <a:r>
              <a:rPr b="0" dirty="0">
                <a:latin typeface="Carlito"/>
                <a:cs typeface="Carlito"/>
              </a:rPr>
              <a:t>number of gyms </a:t>
            </a:r>
            <a:r>
              <a:rPr b="0" spc="-5" dirty="0">
                <a:latin typeface="Carlito"/>
                <a:cs typeface="Carlito"/>
              </a:rPr>
              <a:t>in </a:t>
            </a:r>
            <a:r>
              <a:rPr b="0" dirty="0">
                <a:latin typeface="Carlito"/>
                <a:cs typeface="Carlito"/>
              </a:rPr>
              <a:t>the </a:t>
            </a:r>
            <a:r>
              <a:rPr b="0" spc="-10" dirty="0">
                <a:latin typeface="Carlito"/>
                <a:cs typeface="Carlito"/>
              </a:rPr>
              <a:t>area </a:t>
            </a:r>
            <a:r>
              <a:rPr b="0" dirty="0">
                <a:latin typeface="Carlito"/>
                <a:cs typeface="Carlito"/>
              </a:rPr>
              <a:t>and the </a:t>
            </a:r>
            <a:r>
              <a:rPr b="0" spc="-10" dirty="0">
                <a:latin typeface="Carlito"/>
                <a:cs typeface="Carlito"/>
              </a:rPr>
              <a:t>nearest </a:t>
            </a:r>
            <a:r>
              <a:rPr b="0" dirty="0">
                <a:latin typeface="Carlito"/>
                <a:cs typeface="Carlito"/>
              </a:rPr>
              <a:t>one </a:t>
            </a:r>
            <a:r>
              <a:rPr b="0" spc="-5" dirty="0">
                <a:latin typeface="Carlito"/>
                <a:cs typeface="Carlito"/>
              </a:rPr>
              <a:t>is not </a:t>
            </a:r>
            <a:r>
              <a:rPr b="0" spc="-15" dirty="0">
                <a:latin typeface="Carlito"/>
                <a:cs typeface="Carlito"/>
              </a:rPr>
              <a:t>far </a:t>
            </a:r>
            <a:r>
              <a:rPr b="0" spc="-10" dirty="0">
                <a:latin typeface="Carlito"/>
                <a:cs typeface="Carlito"/>
              </a:rPr>
              <a:t>from </a:t>
            </a:r>
            <a:r>
              <a:rPr b="0" dirty="0">
                <a:latin typeface="Carlito"/>
                <a:cs typeface="Carlito"/>
              </a:rPr>
              <a:t>the  </a:t>
            </a:r>
            <a:r>
              <a:rPr b="0" spc="-10" dirty="0">
                <a:latin typeface="Carlito"/>
                <a:cs typeface="Carlito"/>
              </a:rPr>
              <a:t>metro station. </a:t>
            </a:r>
            <a:r>
              <a:rPr b="0" dirty="0">
                <a:latin typeface="Carlito"/>
                <a:cs typeface="Carlito"/>
              </a:rPr>
              <a:t>[28</a:t>
            </a:r>
            <a:r>
              <a:rPr b="0" spc="-30" dirty="0">
                <a:latin typeface="Carlito"/>
                <a:cs typeface="Carlito"/>
              </a:rPr>
              <a:t> </a:t>
            </a:r>
            <a:r>
              <a:rPr b="0" spc="-10" dirty="0">
                <a:latin typeface="Carlito"/>
                <a:cs typeface="Carlito"/>
              </a:rPr>
              <a:t>stations]</a:t>
            </a: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305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pc="-10" dirty="0"/>
              <a:t>Cluster </a:t>
            </a:r>
            <a:r>
              <a:rPr dirty="0"/>
              <a:t>3 - HIGH </a:t>
            </a:r>
            <a:r>
              <a:rPr spc="-10" dirty="0"/>
              <a:t>potential </a:t>
            </a:r>
            <a:r>
              <a:rPr b="0" spc="-5" dirty="0">
                <a:latin typeface="Carlito"/>
                <a:cs typeface="Carlito"/>
              </a:rPr>
              <a:t>(Blue </a:t>
            </a:r>
            <a:r>
              <a:rPr b="0" dirty="0">
                <a:latin typeface="Carlito"/>
                <a:cs typeface="Carlito"/>
              </a:rPr>
              <a:t>on the</a:t>
            </a:r>
            <a:r>
              <a:rPr b="0" spc="-10" dirty="0">
                <a:latin typeface="Carlito"/>
                <a:cs typeface="Carlito"/>
              </a:rPr>
              <a:t> </a:t>
            </a:r>
            <a:r>
              <a:rPr b="0" dirty="0">
                <a:latin typeface="Carlito"/>
                <a:cs typeface="Carlito"/>
              </a:rPr>
              <a:t>map)</a:t>
            </a:r>
          </a:p>
          <a:p>
            <a:pPr marL="12700" marR="231775">
              <a:lnSpc>
                <a:spcPts val="2270"/>
              </a:lnSpc>
              <a:spcBef>
                <a:spcPts val="915"/>
              </a:spcBef>
            </a:pPr>
            <a:r>
              <a:rPr b="0" spc="-10" dirty="0">
                <a:latin typeface="Carlito"/>
                <a:cs typeface="Carlito"/>
              </a:rPr>
              <a:t>There are </a:t>
            </a:r>
            <a:r>
              <a:rPr b="0" dirty="0">
                <a:latin typeface="Carlito"/>
                <a:cs typeface="Carlito"/>
              </a:rPr>
              <a:t>not </a:t>
            </a:r>
            <a:r>
              <a:rPr b="0" spc="-10" dirty="0">
                <a:latin typeface="Carlito"/>
                <a:cs typeface="Carlito"/>
              </a:rPr>
              <a:t>many </a:t>
            </a:r>
            <a:r>
              <a:rPr b="0" spc="-5" dirty="0">
                <a:latin typeface="Carlito"/>
                <a:cs typeface="Carlito"/>
              </a:rPr>
              <a:t>already </a:t>
            </a:r>
            <a:r>
              <a:rPr b="0" spc="-10" dirty="0">
                <a:latin typeface="Carlito"/>
                <a:cs typeface="Carlito"/>
              </a:rPr>
              <a:t>existing </a:t>
            </a:r>
            <a:r>
              <a:rPr b="0" dirty="0">
                <a:latin typeface="Carlito"/>
                <a:cs typeface="Carlito"/>
              </a:rPr>
              <a:t>gyms </a:t>
            </a:r>
            <a:r>
              <a:rPr b="0" spc="-5" dirty="0">
                <a:latin typeface="Carlito"/>
                <a:cs typeface="Carlito"/>
              </a:rPr>
              <a:t>in </a:t>
            </a:r>
            <a:r>
              <a:rPr b="0" dirty="0">
                <a:latin typeface="Carlito"/>
                <a:cs typeface="Carlito"/>
              </a:rPr>
              <a:t>the </a:t>
            </a:r>
            <a:r>
              <a:rPr b="0" spc="-10" dirty="0">
                <a:latin typeface="Carlito"/>
                <a:cs typeface="Carlito"/>
              </a:rPr>
              <a:t>area </a:t>
            </a:r>
            <a:r>
              <a:rPr b="0" dirty="0">
                <a:latin typeface="Carlito"/>
                <a:cs typeface="Carlito"/>
              </a:rPr>
              <a:t>and the </a:t>
            </a:r>
            <a:r>
              <a:rPr b="0" spc="-10" dirty="0">
                <a:latin typeface="Carlito"/>
                <a:cs typeface="Carlito"/>
              </a:rPr>
              <a:t>nearest </a:t>
            </a:r>
            <a:r>
              <a:rPr b="0" dirty="0">
                <a:latin typeface="Carlito"/>
                <a:cs typeface="Carlito"/>
              </a:rPr>
              <a:t>gym </a:t>
            </a:r>
            <a:r>
              <a:rPr b="0" spc="-5" dirty="0">
                <a:latin typeface="Carlito"/>
                <a:cs typeface="Carlito"/>
              </a:rPr>
              <a:t>is in  most cases </a:t>
            </a:r>
            <a:r>
              <a:rPr b="0" spc="-10" dirty="0">
                <a:latin typeface="Carlito"/>
                <a:cs typeface="Carlito"/>
              </a:rPr>
              <a:t>relatively </a:t>
            </a:r>
            <a:r>
              <a:rPr b="0" spc="-5" dirty="0">
                <a:latin typeface="Carlito"/>
                <a:cs typeface="Carlito"/>
              </a:rPr>
              <a:t>not in </a:t>
            </a:r>
            <a:r>
              <a:rPr b="0" dirty="0">
                <a:latin typeface="Carlito"/>
                <a:cs typeface="Carlito"/>
              </a:rPr>
              <a:t>a </a:t>
            </a:r>
            <a:r>
              <a:rPr b="0" spc="-5" dirty="0">
                <a:latin typeface="Carlito"/>
                <a:cs typeface="Carlito"/>
              </a:rPr>
              <a:t>short distance </a:t>
            </a:r>
            <a:r>
              <a:rPr b="0" spc="-10" dirty="0">
                <a:latin typeface="Carlito"/>
                <a:cs typeface="Carlito"/>
              </a:rPr>
              <a:t>to </a:t>
            </a:r>
            <a:r>
              <a:rPr b="0" dirty="0">
                <a:latin typeface="Carlito"/>
                <a:cs typeface="Carlito"/>
              </a:rPr>
              <a:t>the </a:t>
            </a:r>
            <a:r>
              <a:rPr b="0" spc="-10" dirty="0">
                <a:latin typeface="Carlito"/>
                <a:cs typeface="Carlito"/>
              </a:rPr>
              <a:t>metro station. </a:t>
            </a:r>
            <a:r>
              <a:rPr b="0" dirty="0">
                <a:latin typeface="Carlito"/>
                <a:cs typeface="Carlito"/>
              </a:rPr>
              <a:t>[19</a:t>
            </a:r>
            <a:r>
              <a:rPr b="0" spc="15" dirty="0">
                <a:latin typeface="Carlito"/>
                <a:cs typeface="Carlito"/>
              </a:rPr>
              <a:t> </a:t>
            </a:r>
            <a:r>
              <a:rPr b="0" spc="-10" dirty="0">
                <a:latin typeface="Carlito"/>
                <a:cs typeface="Carlito"/>
              </a:rPr>
              <a:t>stations]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2550" y="996835"/>
            <a:ext cx="4391750" cy="49821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 smtClean="0"/>
              <a:t>Discussion</a:t>
            </a:r>
            <a:r>
              <a:rPr lang="en-US" spc="-5" dirty="0" smtClean="0"/>
              <a:t>-</a:t>
            </a:r>
            <a:r>
              <a:rPr dirty="0" smtClean="0"/>
              <a:t>Conclusion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02524" y="1565783"/>
            <a:ext cx="9063355" cy="5163208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212725" marR="5080" indent="-200660" algn="just">
              <a:lnSpc>
                <a:spcPct val="90200"/>
              </a:lnSpc>
              <a:spcBef>
                <a:spcPts val="350"/>
              </a:spcBef>
              <a:buFont typeface="Arial"/>
              <a:buChar char="•"/>
              <a:tabLst>
                <a:tab pos="213360" algn="l"/>
              </a:tabLst>
            </a:pPr>
            <a:endParaRPr lang="en-US" sz="2100" spc="-10" dirty="0" smtClean="0">
              <a:latin typeface="Carlito"/>
              <a:cs typeface="Carlito"/>
            </a:endParaRPr>
          </a:p>
          <a:p>
            <a:pPr marL="212725" marR="5080" indent="-200660" algn="just">
              <a:lnSpc>
                <a:spcPct val="90200"/>
              </a:lnSpc>
              <a:spcBef>
                <a:spcPts val="350"/>
              </a:spcBef>
              <a:buFont typeface="Arial"/>
              <a:buChar char="•"/>
              <a:tabLst>
                <a:tab pos="213360" algn="l"/>
              </a:tabLst>
            </a:pPr>
            <a:r>
              <a:rPr sz="2100" spc="-10" dirty="0" smtClean="0">
                <a:latin typeface="Carlito"/>
                <a:cs typeface="Carlito"/>
              </a:rPr>
              <a:t>Possible </a:t>
            </a:r>
            <a:r>
              <a:rPr sz="2100" spc="-5" dirty="0">
                <a:latin typeface="Carlito"/>
                <a:cs typeface="Carlito"/>
              </a:rPr>
              <a:t>areas </a:t>
            </a:r>
            <a:r>
              <a:rPr sz="2100" spc="-10" dirty="0">
                <a:latin typeface="Carlito"/>
                <a:cs typeface="Carlito"/>
              </a:rPr>
              <a:t>that </a:t>
            </a:r>
            <a:r>
              <a:rPr sz="2100" spc="-15" dirty="0">
                <a:latin typeface="Carlito"/>
                <a:cs typeface="Carlito"/>
              </a:rPr>
              <a:t>were </a:t>
            </a:r>
            <a:r>
              <a:rPr sz="2100" dirty="0">
                <a:latin typeface="Carlito"/>
                <a:cs typeface="Carlito"/>
              </a:rPr>
              <a:t>not </a:t>
            </a:r>
            <a:r>
              <a:rPr sz="2100" spc="-5" dirty="0">
                <a:latin typeface="Carlito"/>
                <a:cs typeface="Carlito"/>
              </a:rPr>
              <a:t>in </a:t>
            </a:r>
            <a:r>
              <a:rPr sz="2100" dirty="0">
                <a:latin typeface="Carlito"/>
                <a:cs typeface="Carlito"/>
              </a:rPr>
              <a:t>the </a:t>
            </a:r>
            <a:r>
              <a:rPr sz="2100" spc="-10" dirty="0">
                <a:latin typeface="Carlito"/>
                <a:cs typeface="Carlito"/>
              </a:rPr>
              <a:t>Foursquare </a:t>
            </a:r>
            <a:r>
              <a:rPr sz="2100" spc="-5" dirty="0">
                <a:latin typeface="Carlito"/>
                <a:cs typeface="Carlito"/>
              </a:rPr>
              <a:t>database </a:t>
            </a:r>
            <a:r>
              <a:rPr sz="2100" dirty="0">
                <a:latin typeface="Carlito"/>
                <a:cs typeface="Carlito"/>
              </a:rPr>
              <a:t>should also be </a:t>
            </a:r>
            <a:r>
              <a:rPr sz="2100" spc="-10" dirty="0">
                <a:latin typeface="Carlito"/>
                <a:cs typeface="Carlito"/>
              </a:rPr>
              <a:t>examined  </a:t>
            </a:r>
            <a:r>
              <a:rPr sz="2100" dirty="0">
                <a:latin typeface="Carlito"/>
                <a:cs typeface="Carlito"/>
              </a:rPr>
              <a:t>so </a:t>
            </a:r>
            <a:r>
              <a:rPr sz="2100" spc="-5" dirty="0">
                <a:latin typeface="Carlito"/>
                <a:cs typeface="Carlito"/>
              </a:rPr>
              <a:t>that it can </a:t>
            </a:r>
            <a:r>
              <a:rPr sz="2100" dirty="0">
                <a:latin typeface="Carlito"/>
                <a:cs typeface="Carlito"/>
              </a:rPr>
              <a:t>be </a:t>
            </a:r>
            <a:r>
              <a:rPr sz="2100" spc="-5" dirty="0">
                <a:latin typeface="Carlito"/>
                <a:cs typeface="Carlito"/>
              </a:rPr>
              <a:t>determined if it is </a:t>
            </a:r>
            <a:r>
              <a:rPr sz="2100" spc="-10" dirty="0">
                <a:latin typeface="Carlito"/>
                <a:cs typeface="Carlito"/>
              </a:rPr>
              <a:t>just </a:t>
            </a:r>
            <a:r>
              <a:rPr sz="2100" spc="-5" dirty="0">
                <a:latin typeface="Carlito"/>
                <a:cs typeface="Carlito"/>
              </a:rPr>
              <a:t>lack </a:t>
            </a:r>
            <a:r>
              <a:rPr sz="2100" dirty="0">
                <a:latin typeface="Carlito"/>
                <a:cs typeface="Carlito"/>
              </a:rPr>
              <a:t>of </a:t>
            </a:r>
            <a:r>
              <a:rPr sz="2100" spc="-15" dirty="0">
                <a:latin typeface="Carlito"/>
                <a:cs typeface="Carlito"/>
              </a:rPr>
              <a:t>data </a:t>
            </a:r>
            <a:r>
              <a:rPr sz="2100" dirty="0">
                <a:latin typeface="Carlito"/>
                <a:cs typeface="Carlito"/>
              </a:rPr>
              <a:t>about these </a:t>
            </a:r>
            <a:r>
              <a:rPr sz="2100" spc="-10" dirty="0">
                <a:latin typeface="Carlito"/>
                <a:cs typeface="Carlito"/>
              </a:rPr>
              <a:t>stations </a:t>
            </a:r>
            <a:r>
              <a:rPr sz="2100" dirty="0">
                <a:latin typeface="Carlito"/>
                <a:cs typeface="Carlito"/>
              </a:rPr>
              <a:t>or </a:t>
            </a:r>
            <a:r>
              <a:rPr sz="2100" spc="-5" dirty="0">
                <a:latin typeface="Carlito"/>
                <a:cs typeface="Carlito"/>
              </a:rPr>
              <a:t>indeed  there </a:t>
            </a:r>
            <a:r>
              <a:rPr sz="2100" spc="-10" dirty="0">
                <a:latin typeface="Carlito"/>
                <a:cs typeface="Carlito"/>
              </a:rPr>
              <a:t>are </a:t>
            </a:r>
            <a:r>
              <a:rPr sz="2100" dirty="0">
                <a:latin typeface="Carlito"/>
                <a:cs typeface="Carlito"/>
              </a:rPr>
              <a:t>no gyms </a:t>
            </a:r>
            <a:r>
              <a:rPr sz="2100" spc="-5" dirty="0">
                <a:latin typeface="Carlito"/>
                <a:cs typeface="Carlito"/>
              </a:rPr>
              <a:t>in </a:t>
            </a:r>
            <a:r>
              <a:rPr sz="2100" dirty="0">
                <a:latin typeface="Carlito"/>
                <a:cs typeface="Carlito"/>
              </a:rPr>
              <a:t>the vicinity of the</a:t>
            </a:r>
            <a:r>
              <a:rPr sz="2100" spc="-45" dirty="0">
                <a:latin typeface="Carlito"/>
                <a:cs typeface="Carlito"/>
              </a:rPr>
              <a:t> </a:t>
            </a:r>
            <a:r>
              <a:rPr sz="2100" spc="-10" dirty="0">
                <a:latin typeface="Carlito"/>
                <a:cs typeface="Carlito"/>
              </a:rPr>
              <a:t>stations.</a:t>
            </a:r>
            <a:endParaRPr sz="2100" dirty="0">
              <a:latin typeface="Carlito"/>
              <a:cs typeface="Carlito"/>
            </a:endParaRPr>
          </a:p>
          <a:p>
            <a:pPr marL="212725" marR="514984" indent="-200660" algn="just">
              <a:lnSpc>
                <a:spcPts val="2270"/>
              </a:lnSpc>
              <a:spcBef>
                <a:spcPts val="915"/>
              </a:spcBef>
              <a:buFont typeface="Arial"/>
              <a:buChar char="•"/>
              <a:tabLst>
                <a:tab pos="213360" algn="l"/>
              </a:tabLst>
            </a:pPr>
            <a:r>
              <a:rPr sz="2100" dirty="0">
                <a:latin typeface="Carlito"/>
                <a:cs typeface="Carlito"/>
              </a:rPr>
              <a:t>A </a:t>
            </a:r>
            <a:r>
              <a:rPr sz="2100" spc="-5" dirty="0">
                <a:latin typeface="Carlito"/>
                <a:cs typeface="Carlito"/>
              </a:rPr>
              <a:t>lot more </a:t>
            </a:r>
            <a:r>
              <a:rPr sz="2100" spc="-15" dirty="0">
                <a:latin typeface="Carlito"/>
                <a:cs typeface="Carlito"/>
              </a:rPr>
              <a:t>factors </a:t>
            </a:r>
            <a:r>
              <a:rPr sz="2100" spc="-5" dirty="0">
                <a:latin typeface="Carlito"/>
                <a:cs typeface="Carlito"/>
              </a:rPr>
              <a:t>can </a:t>
            </a:r>
            <a:r>
              <a:rPr sz="2100" dirty="0">
                <a:latin typeface="Carlito"/>
                <a:cs typeface="Carlito"/>
              </a:rPr>
              <a:t>be </a:t>
            </a:r>
            <a:r>
              <a:rPr sz="2100" spc="-5" dirty="0">
                <a:latin typeface="Carlito"/>
                <a:cs typeface="Carlito"/>
              </a:rPr>
              <a:t>considered </a:t>
            </a:r>
            <a:r>
              <a:rPr sz="2100" dirty="0">
                <a:latin typeface="Carlito"/>
                <a:cs typeface="Carlito"/>
              </a:rPr>
              <a:t>when choosing an </a:t>
            </a:r>
            <a:r>
              <a:rPr sz="2100" spc="-10" dirty="0">
                <a:latin typeface="Carlito"/>
                <a:cs typeface="Carlito"/>
              </a:rPr>
              <a:t>appropriate </a:t>
            </a:r>
            <a:r>
              <a:rPr sz="2100" spc="-5" dirty="0">
                <a:latin typeface="Carlito"/>
                <a:cs typeface="Carlito"/>
              </a:rPr>
              <a:t>location.  </a:t>
            </a:r>
            <a:r>
              <a:rPr sz="2100" dirty="0">
                <a:latin typeface="Carlito"/>
                <a:cs typeface="Carlito"/>
              </a:rPr>
              <a:t>Some </a:t>
            </a:r>
            <a:r>
              <a:rPr sz="2100" spc="-10" dirty="0">
                <a:latin typeface="Carlito"/>
                <a:cs typeface="Carlito"/>
              </a:rPr>
              <a:t>examples </a:t>
            </a:r>
            <a:r>
              <a:rPr sz="2100" dirty="0">
                <a:latin typeface="Carlito"/>
                <a:cs typeface="Carlito"/>
              </a:rPr>
              <a:t>of </a:t>
            </a:r>
            <a:r>
              <a:rPr sz="2100" spc="-15" dirty="0">
                <a:latin typeface="Carlito"/>
                <a:cs typeface="Carlito"/>
              </a:rPr>
              <a:t>extra factors </a:t>
            </a:r>
            <a:r>
              <a:rPr sz="2100" spc="-5" dirty="0">
                <a:latin typeface="Carlito"/>
                <a:cs typeface="Carlito"/>
              </a:rPr>
              <a:t>can</a:t>
            </a:r>
            <a:r>
              <a:rPr sz="2100" dirty="0">
                <a:latin typeface="Carlito"/>
                <a:cs typeface="Carlito"/>
              </a:rPr>
              <a:t> </a:t>
            </a:r>
            <a:r>
              <a:rPr sz="2100" spc="-5" dirty="0">
                <a:latin typeface="Carlito"/>
                <a:cs typeface="Carlito"/>
              </a:rPr>
              <a:t>be:</a:t>
            </a:r>
            <a:endParaRPr sz="2100" dirty="0">
              <a:latin typeface="Carlito"/>
              <a:cs typeface="Carlito"/>
            </a:endParaRPr>
          </a:p>
          <a:p>
            <a:pPr marL="614045" lvl="1" indent="-200660">
              <a:lnSpc>
                <a:spcPct val="100000"/>
              </a:lnSpc>
              <a:spcBef>
                <a:spcPts val="220"/>
              </a:spcBef>
              <a:buSzPct val="94736"/>
              <a:buFont typeface="Wingdings"/>
              <a:buChar char=""/>
              <a:tabLst>
                <a:tab pos="614680" algn="l"/>
              </a:tabLst>
            </a:pPr>
            <a:r>
              <a:rPr sz="1900" dirty="0">
                <a:latin typeface="Carlito"/>
                <a:cs typeface="Carlito"/>
              </a:rPr>
              <a:t>Population </a:t>
            </a:r>
            <a:r>
              <a:rPr sz="1900" spc="10" dirty="0">
                <a:latin typeface="Carlito"/>
                <a:cs typeface="Carlito"/>
              </a:rPr>
              <a:t>density </a:t>
            </a:r>
            <a:r>
              <a:rPr sz="1900" spc="5" dirty="0">
                <a:latin typeface="Carlito"/>
                <a:cs typeface="Carlito"/>
              </a:rPr>
              <a:t>in the</a:t>
            </a:r>
            <a:r>
              <a:rPr sz="1900" spc="-20" dirty="0">
                <a:latin typeface="Carlito"/>
                <a:cs typeface="Carlito"/>
              </a:rPr>
              <a:t> </a:t>
            </a:r>
            <a:r>
              <a:rPr sz="1900" spc="5" dirty="0">
                <a:latin typeface="Carlito"/>
                <a:cs typeface="Carlito"/>
              </a:rPr>
              <a:t>area</a:t>
            </a:r>
            <a:endParaRPr sz="1900" dirty="0">
              <a:latin typeface="Carlito"/>
              <a:cs typeface="Carlito"/>
            </a:endParaRPr>
          </a:p>
          <a:p>
            <a:pPr marL="614045" marR="213995" lvl="1" indent="-200660">
              <a:lnSpc>
                <a:spcPts val="2090"/>
              </a:lnSpc>
              <a:spcBef>
                <a:spcPts val="470"/>
              </a:spcBef>
              <a:buSzPct val="94736"/>
              <a:buFont typeface="Wingdings"/>
              <a:buChar char=""/>
              <a:tabLst>
                <a:tab pos="614680" algn="l"/>
              </a:tabLst>
            </a:pPr>
            <a:r>
              <a:rPr sz="1900" spc="15" dirty="0">
                <a:latin typeface="Carlito"/>
                <a:cs typeface="Carlito"/>
              </a:rPr>
              <a:t>Number </a:t>
            </a:r>
            <a:r>
              <a:rPr sz="1900" spc="5" dirty="0">
                <a:latin typeface="Carlito"/>
                <a:cs typeface="Carlito"/>
              </a:rPr>
              <a:t>of businesses operating </a:t>
            </a:r>
            <a:r>
              <a:rPr sz="1900" spc="10" dirty="0">
                <a:latin typeface="Carlito"/>
                <a:cs typeface="Carlito"/>
              </a:rPr>
              <a:t>in the </a:t>
            </a:r>
            <a:r>
              <a:rPr sz="1900" spc="5" dirty="0">
                <a:latin typeface="Carlito"/>
                <a:cs typeface="Carlito"/>
              </a:rPr>
              <a:t>area </a:t>
            </a:r>
            <a:r>
              <a:rPr sz="1900" spc="10" dirty="0">
                <a:latin typeface="Carlito"/>
                <a:cs typeface="Carlito"/>
              </a:rPr>
              <a:t>(people </a:t>
            </a:r>
            <a:r>
              <a:rPr sz="1900" spc="5" dirty="0">
                <a:latin typeface="Carlito"/>
                <a:cs typeface="Carlito"/>
              </a:rPr>
              <a:t>may </a:t>
            </a:r>
            <a:r>
              <a:rPr sz="1900" dirty="0">
                <a:latin typeface="Carlito"/>
                <a:cs typeface="Carlito"/>
              </a:rPr>
              <a:t>want to </a:t>
            </a:r>
            <a:r>
              <a:rPr sz="1900" spc="5" dirty="0">
                <a:latin typeface="Carlito"/>
                <a:cs typeface="Carlito"/>
              </a:rPr>
              <a:t>go </a:t>
            </a:r>
            <a:r>
              <a:rPr sz="1900" dirty="0">
                <a:latin typeface="Carlito"/>
                <a:cs typeface="Carlito"/>
              </a:rPr>
              <a:t>to </a:t>
            </a:r>
            <a:r>
              <a:rPr sz="1900" spc="10" dirty="0">
                <a:latin typeface="Carlito"/>
                <a:cs typeface="Carlito"/>
              </a:rPr>
              <a:t>a </a:t>
            </a:r>
            <a:r>
              <a:rPr sz="1900" spc="15" dirty="0">
                <a:latin typeface="Carlito"/>
                <a:cs typeface="Carlito"/>
              </a:rPr>
              <a:t>gym </a:t>
            </a:r>
            <a:r>
              <a:rPr sz="1900" spc="5" dirty="0">
                <a:latin typeface="Carlito"/>
                <a:cs typeface="Carlito"/>
              </a:rPr>
              <a:t>close  </a:t>
            </a:r>
            <a:r>
              <a:rPr sz="1900" dirty="0">
                <a:latin typeface="Carlito"/>
                <a:cs typeface="Carlito"/>
              </a:rPr>
              <a:t>to</a:t>
            </a:r>
            <a:r>
              <a:rPr sz="1900" spc="5" dirty="0">
                <a:latin typeface="Carlito"/>
                <a:cs typeface="Carlito"/>
              </a:rPr>
              <a:t> work)</a:t>
            </a:r>
            <a:endParaRPr sz="1900" dirty="0">
              <a:latin typeface="Carlito"/>
              <a:cs typeface="Carlito"/>
            </a:endParaRPr>
          </a:p>
          <a:p>
            <a:pPr marL="614045" lvl="1" indent="-200660">
              <a:lnSpc>
                <a:spcPct val="100000"/>
              </a:lnSpc>
              <a:spcBef>
                <a:spcPts val="200"/>
              </a:spcBef>
              <a:buSzPct val="94736"/>
              <a:buFont typeface="Wingdings"/>
              <a:buChar char=""/>
              <a:tabLst>
                <a:tab pos="614680" algn="l"/>
              </a:tabLst>
            </a:pPr>
            <a:r>
              <a:rPr sz="1900" spc="-5" dirty="0">
                <a:latin typeface="Carlito"/>
                <a:cs typeface="Carlito"/>
              </a:rPr>
              <a:t>Average </a:t>
            </a:r>
            <a:r>
              <a:rPr sz="1900" spc="5" dirty="0">
                <a:latin typeface="Carlito"/>
                <a:cs typeface="Carlito"/>
              </a:rPr>
              <a:t>age </a:t>
            </a:r>
            <a:r>
              <a:rPr sz="1900" spc="10" dirty="0">
                <a:latin typeface="Carlito"/>
                <a:cs typeface="Carlito"/>
              </a:rPr>
              <a:t>and household </a:t>
            </a:r>
            <a:r>
              <a:rPr sz="1900" spc="5" dirty="0">
                <a:latin typeface="Carlito"/>
                <a:cs typeface="Carlito"/>
              </a:rPr>
              <a:t>income </a:t>
            </a:r>
            <a:r>
              <a:rPr sz="1900" spc="10" dirty="0">
                <a:latin typeface="Carlito"/>
                <a:cs typeface="Carlito"/>
              </a:rPr>
              <a:t>in </a:t>
            </a:r>
            <a:r>
              <a:rPr sz="1900" spc="5" dirty="0">
                <a:latin typeface="Carlito"/>
                <a:cs typeface="Carlito"/>
              </a:rPr>
              <a:t>the</a:t>
            </a:r>
            <a:r>
              <a:rPr sz="1900" spc="-10" dirty="0">
                <a:latin typeface="Carlito"/>
                <a:cs typeface="Carlito"/>
              </a:rPr>
              <a:t> </a:t>
            </a:r>
            <a:r>
              <a:rPr sz="1900" spc="5" dirty="0">
                <a:latin typeface="Carlito"/>
                <a:cs typeface="Carlito"/>
              </a:rPr>
              <a:t>area</a:t>
            </a:r>
            <a:endParaRPr sz="1900" dirty="0">
              <a:latin typeface="Carlito"/>
              <a:cs typeface="Carlito"/>
            </a:endParaRPr>
          </a:p>
          <a:p>
            <a:pPr marL="614045" lvl="1" indent="-200660">
              <a:lnSpc>
                <a:spcPct val="100000"/>
              </a:lnSpc>
              <a:spcBef>
                <a:spcPts val="244"/>
              </a:spcBef>
              <a:buSzPct val="94736"/>
              <a:buFont typeface="Wingdings"/>
              <a:buChar char=""/>
              <a:tabLst>
                <a:tab pos="614680" algn="l"/>
              </a:tabLst>
            </a:pPr>
            <a:r>
              <a:rPr sz="1900" spc="5" dirty="0">
                <a:latin typeface="Carlito"/>
                <a:cs typeface="Carlito"/>
              </a:rPr>
              <a:t>Property prices </a:t>
            </a:r>
            <a:r>
              <a:rPr sz="1900" spc="10" dirty="0">
                <a:latin typeface="Carlito"/>
                <a:cs typeface="Carlito"/>
              </a:rPr>
              <a:t>in </a:t>
            </a:r>
            <a:r>
              <a:rPr sz="1900" spc="5" dirty="0">
                <a:latin typeface="Carlito"/>
                <a:cs typeface="Carlito"/>
              </a:rPr>
              <a:t>the</a:t>
            </a:r>
            <a:r>
              <a:rPr sz="1900" spc="-15" dirty="0">
                <a:latin typeface="Carlito"/>
                <a:cs typeface="Carlito"/>
              </a:rPr>
              <a:t> </a:t>
            </a:r>
            <a:r>
              <a:rPr sz="1900" spc="5" dirty="0">
                <a:latin typeface="Carlito"/>
                <a:cs typeface="Carlito"/>
              </a:rPr>
              <a:t>area</a:t>
            </a:r>
            <a:endParaRPr sz="1900" dirty="0">
              <a:latin typeface="Carlito"/>
              <a:cs typeface="Carlito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Font typeface="Wingdings"/>
              <a:buChar char=""/>
            </a:pPr>
            <a:endParaRPr sz="3000" dirty="0">
              <a:latin typeface="Carlito"/>
              <a:cs typeface="Carlito"/>
            </a:endParaRPr>
          </a:p>
          <a:p>
            <a:pPr marL="212725" marR="344805" indent="-200660">
              <a:lnSpc>
                <a:spcPts val="2270"/>
              </a:lnSpc>
              <a:spcBef>
                <a:spcPts val="5"/>
              </a:spcBef>
              <a:buFont typeface="Arial"/>
              <a:buChar char="•"/>
              <a:tabLst>
                <a:tab pos="213360" algn="l"/>
              </a:tabLst>
            </a:pPr>
            <a:r>
              <a:rPr sz="2100" dirty="0">
                <a:latin typeface="Carlito"/>
                <a:cs typeface="Carlito"/>
              </a:rPr>
              <a:t>The </a:t>
            </a:r>
            <a:r>
              <a:rPr sz="2100" spc="-5" dirty="0">
                <a:latin typeface="Carlito"/>
                <a:cs typeface="Carlito"/>
              </a:rPr>
              <a:t>above results can </a:t>
            </a:r>
            <a:r>
              <a:rPr sz="2100" dirty="0">
                <a:latin typeface="Carlito"/>
                <a:cs typeface="Carlito"/>
              </a:rPr>
              <a:t>be </a:t>
            </a:r>
            <a:r>
              <a:rPr sz="2100" b="1" dirty="0">
                <a:latin typeface="Carlito"/>
                <a:cs typeface="Carlito"/>
              </a:rPr>
              <a:t>a </a:t>
            </a:r>
            <a:r>
              <a:rPr sz="2100" b="1" spc="-10" dirty="0">
                <a:latin typeface="Carlito"/>
                <a:cs typeface="Carlito"/>
              </a:rPr>
              <a:t>good starting </a:t>
            </a:r>
            <a:r>
              <a:rPr sz="2100" b="1" spc="-5" dirty="0">
                <a:latin typeface="Carlito"/>
                <a:cs typeface="Carlito"/>
              </a:rPr>
              <a:t>point </a:t>
            </a:r>
            <a:r>
              <a:rPr sz="2100" spc="-20" dirty="0">
                <a:latin typeface="Carlito"/>
                <a:cs typeface="Carlito"/>
              </a:rPr>
              <a:t>for </a:t>
            </a:r>
            <a:r>
              <a:rPr sz="2100" dirty="0">
                <a:latin typeface="Carlito"/>
                <a:cs typeface="Carlito"/>
              </a:rPr>
              <a:t>a </a:t>
            </a:r>
            <a:r>
              <a:rPr sz="2100" spc="-10" dirty="0">
                <a:latin typeface="Carlito"/>
                <a:cs typeface="Carlito"/>
              </a:rPr>
              <a:t>prospective </a:t>
            </a:r>
            <a:r>
              <a:rPr sz="2100" dirty="0">
                <a:latin typeface="Carlito"/>
                <a:cs typeface="Carlito"/>
              </a:rPr>
              <a:t>businessman  </a:t>
            </a:r>
            <a:r>
              <a:rPr sz="2100" spc="-5" dirty="0">
                <a:latin typeface="Carlito"/>
                <a:cs typeface="Carlito"/>
              </a:rPr>
              <a:t>that is </a:t>
            </a:r>
            <a:r>
              <a:rPr sz="2100" spc="-15" dirty="0">
                <a:latin typeface="Carlito"/>
                <a:cs typeface="Carlito"/>
              </a:rPr>
              <a:t>interested </a:t>
            </a:r>
            <a:r>
              <a:rPr sz="2100" spc="-5" dirty="0">
                <a:latin typeface="Carlito"/>
                <a:cs typeface="Carlito"/>
              </a:rPr>
              <a:t>in opening </a:t>
            </a:r>
            <a:r>
              <a:rPr sz="2100" dirty="0">
                <a:latin typeface="Carlito"/>
                <a:cs typeface="Carlito"/>
              </a:rPr>
              <a:t>a gym. Similar </a:t>
            </a:r>
            <a:r>
              <a:rPr sz="2100" spc="-5" dirty="0">
                <a:latin typeface="Carlito"/>
                <a:cs typeface="Carlito"/>
              </a:rPr>
              <a:t>methodology can </a:t>
            </a:r>
            <a:r>
              <a:rPr sz="2100" dirty="0">
                <a:latin typeface="Carlito"/>
                <a:cs typeface="Carlito"/>
              </a:rPr>
              <a:t>be used </a:t>
            </a:r>
            <a:r>
              <a:rPr sz="2100" spc="-20" dirty="0">
                <a:latin typeface="Carlito"/>
                <a:cs typeface="Carlito"/>
              </a:rPr>
              <a:t>for </a:t>
            </a:r>
            <a:r>
              <a:rPr sz="2100" spc="-5" dirty="0">
                <a:latin typeface="Carlito"/>
                <a:cs typeface="Carlito"/>
              </a:rPr>
              <a:t>other  </a:t>
            </a:r>
            <a:r>
              <a:rPr sz="2100" dirty="0">
                <a:latin typeface="Carlito"/>
                <a:cs typeface="Carlito"/>
              </a:rPr>
              <a:t>types of businesses </a:t>
            </a:r>
            <a:r>
              <a:rPr sz="2100" spc="-5" dirty="0">
                <a:latin typeface="Carlito"/>
                <a:cs typeface="Carlito"/>
              </a:rPr>
              <a:t>probably </a:t>
            </a:r>
            <a:r>
              <a:rPr sz="2100" dirty="0">
                <a:latin typeface="Carlito"/>
                <a:cs typeface="Carlito"/>
              </a:rPr>
              <a:t>with </a:t>
            </a:r>
            <a:r>
              <a:rPr sz="2100" spc="-10" dirty="0">
                <a:latin typeface="Carlito"/>
                <a:cs typeface="Carlito"/>
              </a:rPr>
              <a:t>customized</a:t>
            </a:r>
            <a:r>
              <a:rPr sz="2100" spc="-40" dirty="0">
                <a:latin typeface="Carlito"/>
                <a:cs typeface="Carlito"/>
              </a:rPr>
              <a:t> </a:t>
            </a:r>
            <a:r>
              <a:rPr sz="2100" spc="-5" dirty="0">
                <a:latin typeface="Carlito"/>
                <a:cs typeface="Carlito"/>
              </a:rPr>
              <a:t>criteria.</a:t>
            </a:r>
            <a:endParaRPr sz="21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Words>508</Words>
  <Application>Microsoft Office PowerPoint</Application>
  <PresentationFormat>Custom</PresentationFormat>
  <Paragraphs>51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Finding suitable locations to  open a Gym in Athens, Greece M.Manikanta Reddy(April 2020)</vt:lpstr>
      <vt:lpstr>Business Problem</vt:lpstr>
      <vt:lpstr>Data Description, Transformation and Cleaning</vt:lpstr>
      <vt:lpstr>Methodoloy</vt:lpstr>
      <vt:lpstr>Results 1</vt:lpstr>
      <vt:lpstr>Results- 2</vt:lpstr>
      <vt:lpstr>Discussion-Conclusion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Finding suitable locations to  open a Gym in Athens, Greece M.Manikanta Reddy(April 2020)</dc:title>
  <dc:creator>mani kanta</dc:creator>
  <cp:lastModifiedBy>HP</cp:lastModifiedBy>
  <cp:revision>1</cp:revision>
  <dcterms:created xsi:type="dcterms:W3CDTF">2020-04-28T17:40:26Z</dcterms:created>
  <dcterms:modified xsi:type="dcterms:W3CDTF">2020-04-28T17:49:05Z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2019-07-02T00:00:00Z</vt:filetime>
  </property>
  <property fmtid="{D5CDD505-2E9C-101B-9397-08002B2CF9AE}" pid="3" name="LastSaved">
    <vt:filetime>2020-04-28T00:00:00Z</vt:filetime>
  </property>
</Properties>
</file>