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75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73049"/>
            <a:ext cx="10691622" cy="601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551" y="996835"/>
            <a:ext cx="1478914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F5597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524" y="1486611"/>
            <a:ext cx="8751570" cy="433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396" y="2388590"/>
            <a:ext cx="7195184" cy="195604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-1270" algn="ctr">
              <a:lnSpc>
                <a:spcPts val="5110"/>
              </a:lnSpc>
              <a:spcBef>
                <a:spcPts val="750"/>
              </a:spcBef>
            </a:pPr>
            <a:r>
              <a:rPr sz="4700" b="1" spc="-365" dirty="0">
                <a:solidFill>
                  <a:srgbClr val="000000"/>
                </a:solidFill>
                <a:latin typeface="Trebuchet MS"/>
                <a:cs typeface="Trebuchet MS"/>
              </a:rPr>
              <a:t>Finding </a:t>
            </a:r>
            <a:r>
              <a:rPr sz="4700" b="1" spc="-345" dirty="0">
                <a:solidFill>
                  <a:srgbClr val="000000"/>
                </a:solidFill>
                <a:latin typeface="Trebuchet MS"/>
                <a:cs typeface="Trebuchet MS"/>
              </a:rPr>
              <a:t>suitable </a:t>
            </a:r>
            <a:r>
              <a:rPr sz="4700" b="1" spc="-330" dirty="0">
                <a:solidFill>
                  <a:srgbClr val="000000"/>
                </a:solidFill>
                <a:latin typeface="Trebuchet MS"/>
                <a:cs typeface="Trebuchet MS"/>
              </a:rPr>
              <a:t>locations </a:t>
            </a:r>
            <a:r>
              <a:rPr sz="4700" b="1" spc="-290" dirty="0">
                <a:solidFill>
                  <a:srgbClr val="000000"/>
                </a:solidFill>
                <a:latin typeface="Trebuchet MS"/>
                <a:cs typeface="Trebuchet MS"/>
              </a:rPr>
              <a:t>to  </a:t>
            </a:r>
            <a:r>
              <a:rPr sz="4700" b="1" spc="-325" dirty="0">
                <a:solidFill>
                  <a:srgbClr val="000000"/>
                </a:solidFill>
                <a:latin typeface="Trebuchet MS"/>
                <a:cs typeface="Trebuchet MS"/>
              </a:rPr>
              <a:t>open </a:t>
            </a:r>
            <a:r>
              <a:rPr sz="4700" b="1" spc="-275" dirty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sz="4700" b="1" spc="-355" dirty="0">
                <a:solidFill>
                  <a:srgbClr val="000000"/>
                </a:solidFill>
                <a:latin typeface="Trebuchet MS"/>
                <a:cs typeface="Trebuchet MS"/>
              </a:rPr>
              <a:t>Gym </a:t>
            </a:r>
            <a:r>
              <a:rPr sz="4700" b="1" spc="-350" dirty="0">
                <a:solidFill>
                  <a:srgbClr val="000000"/>
                </a:solidFill>
                <a:latin typeface="Trebuchet MS"/>
                <a:cs typeface="Trebuchet MS"/>
              </a:rPr>
              <a:t>in </a:t>
            </a:r>
            <a:r>
              <a:rPr sz="4700" b="1" spc="-395" dirty="0">
                <a:solidFill>
                  <a:srgbClr val="000000"/>
                </a:solidFill>
                <a:latin typeface="Trebuchet MS"/>
                <a:cs typeface="Trebuchet MS"/>
              </a:rPr>
              <a:t>Athens,</a:t>
            </a:r>
            <a:r>
              <a:rPr sz="4700" b="1" spc="-8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  <a:t>Greec</a:t>
            </a:r>
            <a:r>
              <a:rPr lang="en-US"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br>
              <a:rPr lang="en-US" sz="4700" b="1" spc="-390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en-US" sz="2100" spc="-10" dirty="0" smtClean="0">
                <a:solidFill>
                  <a:srgbClr val="000000"/>
                </a:solidFill>
              </a:rPr>
              <a:t>M.Manikanta </a:t>
            </a:r>
            <a:r>
              <a:rPr lang="en-US" sz="2100" spc="-10" dirty="0">
                <a:solidFill>
                  <a:srgbClr val="000000"/>
                </a:solidFill>
              </a:rPr>
              <a:t>R</a:t>
            </a:r>
            <a:r>
              <a:rPr lang="en-US" sz="2100" spc="-10" dirty="0" smtClean="0">
                <a:solidFill>
                  <a:srgbClr val="000000"/>
                </a:solidFill>
              </a:rPr>
              <a:t>eddy</a:t>
            </a:r>
            <a:r>
              <a:rPr sz="2100" spc="-5" dirty="0" smtClean="0">
                <a:solidFill>
                  <a:srgbClr val="000000"/>
                </a:solidFill>
              </a:rPr>
              <a:t>(</a:t>
            </a:r>
            <a:r>
              <a:rPr lang="en-US" sz="2100" spc="-5" dirty="0" smtClean="0">
                <a:solidFill>
                  <a:srgbClr val="000000"/>
                </a:solidFill>
              </a:rPr>
              <a:t>April 2020</a:t>
            </a:r>
            <a:r>
              <a:rPr sz="2100" spc="-5" dirty="0" smtClean="0">
                <a:solidFill>
                  <a:srgbClr val="000000"/>
                </a:solidFill>
              </a:rPr>
              <a:t>)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47940"/>
            <a:ext cx="3401149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Business</a:t>
            </a:r>
            <a:r>
              <a:rPr spc="-5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437398"/>
            <a:ext cx="7745730" cy="518475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gym should be </a:t>
            </a:r>
            <a:r>
              <a:rPr sz="2100" spc="-10" dirty="0">
                <a:latin typeface="Carlito"/>
                <a:cs typeface="Carlito"/>
              </a:rPr>
              <a:t>located </a:t>
            </a:r>
            <a:r>
              <a:rPr sz="2100" spc="-5" dirty="0">
                <a:latin typeface="Carlito"/>
                <a:cs typeface="Carlito"/>
              </a:rPr>
              <a:t>near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metro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</a:t>
            </a:r>
            <a:endParaRPr sz="210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Things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be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considered:</a:t>
            </a:r>
            <a:endParaRPr sz="2100" dirty="0">
              <a:latin typeface="Carlito"/>
              <a:cs typeface="Carlito"/>
            </a:endParaRPr>
          </a:p>
          <a:p>
            <a:pPr marL="614045" lvl="1" indent="-20129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614680" algn="l"/>
              </a:tabLst>
            </a:pPr>
            <a:r>
              <a:rPr sz="1750" dirty="0">
                <a:latin typeface="Carlito"/>
                <a:cs typeface="Carlito"/>
              </a:rPr>
              <a:t>Number of </a:t>
            </a:r>
            <a:r>
              <a:rPr sz="1750" spc="-10" dirty="0">
                <a:latin typeface="Carlito"/>
                <a:cs typeface="Carlito"/>
              </a:rPr>
              <a:t>existing </a:t>
            </a:r>
            <a:r>
              <a:rPr sz="1750" dirty="0">
                <a:latin typeface="Carlito"/>
                <a:cs typeface="Carlito"/>
              </a:rPr>
              <a:t>gyms </a:t>
            </a:r>
            <a:r>
              <a:rPr sz="1750" spc="-5" dirty="0">
                <a:latin typeface="Carlito"/>
                <a:cs typeface="Carlito"/>
              </a:rPr>
              <a:t>in </a:t>
            </a:r>
            <a:r>
              <a:rPr sz="1750" dirty="0">
                <a:latin typeface="Carlito"/>
                <a:cs typeface="Carlito"/>
              </a:rPr>
              <a:t>the</a:t>
            </a:r>
            <a:r>
              <a:rPr sz="1750" spc="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area</a:t>
            </a:r>
            <a:endParaRPr sz="1750" dirty="0">
              <a:latin typeface="Carlito"/>
              <a:cs typeface="Carlito"/>
            </a:endParaRPr>
          </a:p>
          <a:p>
            <a:pPr marL="614045" lvl="1" indent="-201295">
              <a:lnSpc>
                <a:spcPct val="100000"/>
              </a:lnSpc>
              <a:spcBef>
                <a:spcPts val="440"/>
              </a:spcBef>
              <a:buFont typeface="Wingdings"/>
              <a:buChar char=""/>
              <a:tabLst>
                <a:tab pos="614680" algn="l"/>
              </a:tabLst>
            </a:pPr>
            <a:r>
              <a:rPr sz="1750" spc="-5" dirty="0">
                <a:latin typeface="Carlito"/>
                <a:cs typeface="Carlito"/>
              </a:rPr>
              <a:t>Distance from </a:t>
            </a:r>
            <a:r>
              <a:rPr sz="1750" dirty="0">
                <a:latin typeface="Carlito"/>
                <a:cs typeface="Carlito"/>
              </a:rPr>
              <a:t>each </a:t>
            </a:r>
            <a:r>
              <a:rPr sz="1750" spc="-10" dirty="0">
                <a:latin typeface="Carlito"/>
                <a:cs typeface="Carlito"/>
              </a:rPr>
              <a:t>station to nearest</a:t>
            </a:r>
            <a:r>
              <a:rPr sz="1750" spc="55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gym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har char=""/>
            </a:pPr>
            <a:endParaRPr sz="2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50" spc="-20" dirty="0">
                <a:solidFill>
                  <a:srgbClr val="2F5597"/>
                </a:solidFill>
                <a:latin typeface="Carlito"/>
                <a:cs typeface="Carlito"/>
              </a:rPr>
              <a:t>Data</a:t>
            </a:r>
            <a:endParaRPr sz="31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5" dirty="0">
                <a:latin typeface="Carlito"/>
                <a:cs typeface="Carlito"/>
              </a:rPr>
              <a:t>Starting point: </a:t>
            </a:r>
            <a:r>
              <a:rPr sz="2100" spc="-10" dirty="0">
                <a:latin typeface="Carlito"/>
                <a:cs typeface="Carlito"/>
              </a:rPr>
              <a:t>Syntagma</a:t>
            </a:r>
            <a:r>
              <a:rPr sz="2100" spc="-5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Square</a:t>
            </a:r>
            <a:endParaRPr sz="2100" dirty="0">
              <a:latin typeface="Carlito"/>
              <a:cs typeface="Carlito"/>
            </a:endParaRPr>
          </a:p>
          <a:p>
            <a:pPr marL="413384">
              <a:lnSpc>
                <a:spcPct val="100000"/>
              </a:lnSpc>
              <a:spcBef>
                <a:spcPts val="254"/>
              </a:spcBef>
            </a:pPr>
            <a:r>
              <a:rPr sz="1750" spc="-10" dirty="0">
                <a:latin typeface="Carlito"/>
                <a:cs typeface="Carlito"/>
              </a:rPr>
              <a:t>Obtain </a:t>
            </a:r>
            <a:r>
              <a:rPr sz="1750" spc="-5" dirty="0">
                <a:latin typeface="Carlito"/>
                <a:cs typeface="Carlito"/>
              </a:rPr>
              <a:t>its geospatial</a:t>
            </a:r>
            <a:r>
              <a:rPr sz="1750" spc="3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coordinates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Using </a:t>
            </a:r>
            <a:r>
              <a:rPr sz="2100" spc="-10" dirty="0">
                <a:latin typeface="Carlito"/>
                <a:cs typeface="Carlito"/>
              </a:rPr>
              <a:t>Foursquare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API:</a:t>
            </a:r>
          </a:p>
          <a:p>
            <a:pPr marL="626745" lvl="1" indent="-213995">
              <a:lnSpc>
                <a:spcPct val="100000"/>
              </a:lnSpc>
              <a:spcBef>
                <a:spcPts val="190"/>
              </a:spcBef>
              <a:buSzPct val="95238"/>
              <a:buFont typeface="Wingdings"/>
              <a:buChar char=""/>
              <a:tabLst>
                <a:tab pos="627380" algn="l"/>
              </a:tabLst>
            </a:pPr>
            <a:r>
              <a:rPr sz="2100" dirty="0">
                <a:latin typeface="Carlito"/>
                <a:cs typeface="Carlito"/>
              </a:rPr>
              <a:t>Find all </a:t>
            </a: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radius </a:t>
            </a:r>
            <a:r>
              <a:rPr sz="2100" dirty="0">
                <a:latin typeface="Carlito"/>
                <a:cs typeface="Carlito"/>
              </a:rPr>
              <a:t>of 15 km </a:t>
            </a:r>
            <a:r>
              <a:rPr sz="2100" spc="-10" dirty="0">
                <a:latin typeface="Carlito"/>
                <a:cs typeface="Carlito"/>
              </a:rPr>
              <a:t>from Syntagma</a:t>
            </a:r>
            <a:r>
              <a:rPr sz="2100" spc="-9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Square</a:t>
            </a:r>
            <a:endParaRPr sz="2100" dirty="0">
              <a:latin typeface="Carlito"/>
              <a:cs typeface="Carlito"/>
            </a:endParaRPr>
          </a:p>
          <a:p>
            <a:pPr marL="626745" lvl="1" indent="-213995">
              <a:lnSpc>
                <a:spcPct val="100000"/>
              </a:lnSpc>
              <a:spcBef>
                <a:spcPts val="190"/>
              </a:spcBef>
              <a:buSzPct val="95238"/>
              <a:buFont typeface="Wingdings"/>
              <a:buChar char=""/>
              <a:tabLst>
                <a:tab pos="627380" algn="l"/>
              </a:tabLst>
            </a:pPr>
            <a:r>
              <a:rPr sz="2100" dirty="0">
                <a:latin typeface="Carlito"/>
                <a:cs typeface="Carlito"/>
              </a:rPr>
              <a:t>Find </a:t>
            </a:r>
            <a:r>
              <a:rPr sz="2100" spc="-10" dirty="0">
                <a:latin typeface="Carlito"/>
                <a:cs typeface="Carlito"/>
              </a:rPr>
              <a:t>existing </a:t>
            </a:r>
            <a:r>
              <a:rPr sz="2100" dirty="0">
                <a:latin typeface="Carlito"/>
                <a:cs typeface="Carlito"/>
              </a:rPr>
              <a:t>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radius </a:t>
            </a:r>
            <a:r>
              <a:rPr sz="2100" dirty="0">
                <a:latin typeface="Carlito"/>
                <a:cs typeface="Carlito"/>
              </a:rPr>
              <a:t>of 750 m </a:t>
            </a:r>
            <a:r>
              <a:rPr sz="2100" spc="-10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each</a:t>
            </a:r>
            <a:r>
              <a:rPr sz="2100" spc="-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260"/>
              </a:spcBef>
            </a:pPr>
            <a:r>
              <a:rPr sz="1750" spc="-5" dirty="0">
                <a:latin typeface="Carlito"/>
                <a:cs typeface="Carlito"/>
              </a:rPr>
              <a:t>Calculate minimum distance from every </a:t>
            </a:r>
            <a:r>
              <a:rPr sz="1750" spc="-10" dirty="0">
                <a:latin typeface="Carlito"/>
                <a:cs typeface="Carlito"/>
              </a:rPr>
              <a:t>station to </a:t>
            </a:r>
            <a:r>
              <a:rPr sz="1750" dirty="0">
                <a:latin typeface="Carlito"/>
                <a:cs typeface="Carlito"/>
              </a:rPr>
              <a:t>a</a:t>
            </a:r>
            <a:r>
              <a:rPr sz="1750" spc="70" dirty="0">
                <a:latin typeface="Carlito"/>
                <a:cs typeface="Carlito"/>
              </a:rPr>
              <a:t> </a:t>
            </a:r>
            <a:r>
              <a:rPr sz="1750" dirty="0">
                <a:latin typeface="Carlito"/>
                <a:cs typeface="Carlito"/>
              </a:rPr>
              <a:t>gym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2486025"/>
            <a:ext cx="4328445" cy="252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96835"/>
            <a:ext cx="8828378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Data </a:t>
            </a:r>
            <a:r>
              <a:rPr spc="-5" dirty="0"/>
              <a:t>Description, </a:t>
            </a:r>
            <a:r>
              <a:rPr spc="-30" dirty="0"/>
              <a:t>Transformation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417391"/>
            <a:ext cx="8828405" cy="414921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6</a:t>
            </a:r>
            <a:r>
              <a:rPr lang="en-US" sz="2100" dirty="0" smtClean="0">
                <a:latin typeface="Carlito"/>
                <a:cs typeface="Carlito"/>
              </a:rPr>
              <a:t>4</a:t>
            </a:r>
            <a:r>
              <a:rPr sz="2100" dirty="0" smtClean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initial </a:t>
            </a:r>
            <a:r>
              <a:rPr sz="2100" spc="-10" dirty="0">
                <a:latin typeface="Carlito"/>
                <a:cs typeface="Carlito"/>
              </a:rPr>
              <a:t>metro stations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found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980"/>
              </a:spcBef>
            </a:pPr>
            <a:r>
              <a:rPr lang="en-US" sz="1750" dirty="0">
                <a:latin typeface="Carlito"/>
                <a:cs typeface="Carlito"/>
              </a:rPr>
              <a:t>3</a:t>
            </a:r>
            <a:r>
              <a:rPr sz="1750" dirty="0" smtClean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stations were train </a:t>
            </a:r>
            <a:r>
              <a:rPr sz="1750" spc="-5" dirty="0">
                <a:latin typeface="Carlito"/>
                <a:cs typeface="Carlito"/>
              </a:rPr>
              <a:t>depots so </a:t>
            </a:r>
            <a:r>
              <a:rPr sz="1750" spc="-10" dirty="0">
                <a:latin typeface="Carlito"/>
                <a:cs typeface="Carlito"/>
              </a:rPr>
              <a:t>removed </a:t>
            </a:r>
            <a:r>
              <a:rPr sz="1750" spc="-5" dirty="0">
                <a:latin typeface="Carlito"/>
                <a:cs typeface="Carlito"/>
              </a:rPr>
              <a:t>from </a:t>
            </a:r>
            <a:r>
              <a:rPr sz="1750" dirty="0">
                <a:latin typeface="Carlito"/>
                <a:cs typeface="Carlito"/>
              </a:rPr>
              <a:t>the </a:t>
            </a:r>
            <a:r>
              <a:rPr sz="1750" spc="-15" dirty="0">
                <a:latin typeface="Carlito"/>
                <a:cs typeface="Carlito"/>
              </a:rPr>
              <a:t>data</a:t>
            </a:r>
            <a:r>
              <a:rPr sz="1750" spc="85" dirty="0">
                <a:latin typeface="Carlito"/>
                <a:cs typeface="Carlito"/>
              </a:rPr>
              <a:t> </a:t>
            </a:r>
            <a:r>
              <a:rPr sz="1750" spc="-5" dirty="0">
                <a:latin typeface="Carlito"/>
                <a:cs typeface="Carlito"/>
              </a:rPr>
              <a:t>set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Out of the </a:t>
            </a:r>
            <a:r>
              <a:rPr sz="2100" spc="-5" dirty="0">
                <a:latin typeface="Carlito"/>
                <a:cs typeface="Carlito"/>
              </a:rPr>
              <a:t>remaining </a:t>
            </a:r>
            <a:r>
              <a:rPr sz="2100" dirty="0">
                <a:latin typeface="Carlito"/>
                <a:cs typeface="Carlito"/>
              </a:rPr>
              <a:t>61 </a:t>
            </a: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dirty="0">
                <a:latin typeface="Carlito"/>
                <a:cs typeface="Carlito"/>
              </a:rPr>
              <a:t>59 </a:t>
            </a:r>
            <a:r>
              <a:rPr sz="2100" spc="-10" dirty="0">
                <a:latin typeface="Carlito"/>
                <a:cs typeface="Carlito"/>
              </a:rPr>
              <a:t>found </a:t>
            </a:r>
            <a:r>
              <a:rPr sz="2100" dirty="0">
                <a:latin typeface="Carlito"/>
                <a:cs typeface="Carlito"/>
              </a:rPr>
              <a:t>with 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their</a:t>
            </a:r>
            <a:r>
              <a:rPr sz="2100" spc="-7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vicinity</a:t>
            </a:r>
          </a:p>
          <a:p>
            <a:pPr marL="814705">
              <a:lnSpc>
                <a:spcPct val="100000"/>
              </a:lnSpc>
              <a:spcBef>
                <a:spcPts val="254"/>
              </a:spcBef>
            </a:pPr>
            <a:r>
              <a:rPr sz="1750" dirty="0">
                <a:latin typeface="Carlito"/>
                <a:cs typeface="Carlito"/>
              </a:rPr>
              <a:t>No </a:t>
            </a:r>
            <a:r>
              <a:rPr sz="1750" spc="-15" dirty="0">
                <a:latin typeface="Carlito"/>
                <a:cs typeface="Carlito"/>
              </a:rPr>
              <a:t>data </a:t>
            </a:r>
            <a:r>
              <a:rPr sz="1750" spc="-10" dirty="0">
                <a:latin typeface="Carlito"/>
                <a:cs typeface="Carlito"/>
              </a:rPr>
              <a:t>for </a:t>
            </a:r>
            <a:r>
              <a:rPr sz="1750" dirty="0">
                <a:latin typeface="Carlito"/>
                <a:cs typeface="Carlito"/>
              </a:rPr>
              <a:t>2 </a:t>
            </a:r>
            <a:r>
              <a:rPr sz="1750" spc="-10" dirty="0">
                <a:latin typeface="Carlito"/>
                <a:cs typeface="Carlito"/>
              </a:rPr>
              <a:t>stations </a:t>
            </a:r>
            <a:r>
              <a:rPr sz="1750" dirty="0">
                <a:latin typeface="Carlito"/>
                <a:cs typeface="Carlito"/>
              </a:rPr>
              <a:t>(either </a:t>
            </a:r>
            <a:r>
              <a:rPr sz="1750" spc="-10" dirty="0">
                <a:latin typeface="Carlito"/>
                <a:cs typeface="Carlito"/>
              </a:rPr>
              <a:t>non-existent </a:t>
            </a:r>
            <a:r>
              <a:rPr sz="1750" spc="-15" dirty="0">
                <a:latin typeface="Carlito"/>
                <a:cs typeface="Carlito"/>
              </a:rPr>
              <a:t>data </a:t>
            </a:r>
            <a:r>
              <a:rPr sz="1750" dirty="0">
                <a:latin typeface="Carlito"/>
                <a:cs typeface="Carlito"/>
              </a:rPr>
              <a:t>or no </a:t>
            </a:r>
            <a:r>
              <a:rPr sz="1750" spc="-10" dirty="0">
                <a:latin typeface="Carlito"/>
                <a:cs typeface="Carlito"/>
              </a:rPr>
              <a:t>stations </a:t>
            </a:r>
            <a:r>
              <a:rPr sz="1750" spc="-5" dirty="0">
                <a:latin typeface="Carlito"/>
                <a:cs typeface="Carlito"/>
              </a:rPr>
              <a:t>around </a:t>
            </a:r>
            <a:r>
              <a:rPr sz="1750" dirty="0">
                <a:latin typeface="Carlito"/>
                <a:cs typeface="Carlito"/>
              </a:rPr>
              <a:t>these</a:t>
            </a:r>
            <a:r>
              <a:rPr sz="1750" spc="130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stations)</a:t>
            </a:r>
            <a:endParaRPr sz="1750" dirty="0">
              <a:latin typeface="Carlito"/>
              <a:cs typeface="Carlito"/>
            </a:endParaRPr>
          </a:p>
          <a:p>
            <a:pPr marL="212725" marR="5080" indent="-200660">
              <a:lnSpc>
                <a:spcPts val="2270"/>
              </a:lnSpc>
              <a:spcBef>
                <a:spcPts val="894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Only gyms </a:t>
            </a:r>
            <a:r>
              <a:rPr sz="2100" spc="-10" dirty="0">
                <a:latin typeface="Carlito"/>
                <a:cs typeface="Carlito"/>
              </a:rPr>
              <a:t>categories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description </a:t>
            </a:r>
            <a:r>
              <a:rPr sz="2100" spc="-10" dirty="0">
                <a:latin typeface="Carlito"/>
                <a:cs typeface="Carlito"/>
              </a:rPr>
              <a:t>“</a:t>
            </a:r>
            <a:r>
              <a:rPr sz="2100" b="1" spc="-10" dirty="0">
                <a:latin typeface="Carlito"/>
                <a:cs typeface="Carlito"/>
              </a:rPr>
              <a:t>Gym </a:t>
            </a:r>
            <a:r>
              <a:rPr sz="2100" b="1" dirty="0">
                <a:latin typeface="Carlito"/>
                <a:cs typeface="Carlito"/>
              </a:rPr>
              <a:t>/ Fitness Center”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“</a:t>
            </a:r>
            <a:r>
              <a:rPr sz="2100" b="1" spc="-10" dirty="0">
                <a:latin typeface="Carlito"/>
                <a:cs typeface="Carlito"/>
              </a:rPr>
              <a:t>Gym” </a:t>
            </a:r>
            <a:r>
              <a:rPr sz="2100" spc="-15" dirty="0">
                <a:latin typeface="Carlito"/>
                <a:cs typeface="Carlito"/>
              </a:rPr>
              <a:t>were  </a:t>
            </a:r>
            <a:r>
              <a:rPr sz="2100" spc="-10" dirty="0">
                <a:latin typeface="Carlito"/>
                <a:cs typeface="Carlito"/>
              </a:rPr>
              <a:t>considered.</a:t>
            </a:r>
            <a:endParaRPr sz="2100" dirty="0">
              <a:latin typeface="Carlito"/>
              <a:cs typeface="Carlito"/>
            </a:endParaRPr>
          </a:p>
          <a:p>
            <a:pPr marL="814705">
              <a:lnSpc>
                <a:spcPct val="100000"/>
              </a:lnSpc>
              <a:spcBef>
                <a:spcPts val="950"/>
              </a:spcBef>
            </a:pPr>
            <a:r>
              <a:rPr sz="1750" spc="-5" dirty="0">
                <a:latin typeface="Carlito"/>
                <a:cs typeface="Carlito"/>
              </a:rPr>
              <a:t>All </a:t>
            </a:r>
            <a:r>
              <a:rPr sz="1750" dirty="0">
                <a:latin typeface="Carlito"/>
                <a:cs typeface="Carlito"/>
              </a:rPr>
              <a:t>other </a:t>
            </a:r>
            <a:r>
              <a:rPr sz="1750" spc="-10" dirty="0">
                <a:latin typeface="Carlito"/>
                <a:cs typeface="Carlito"/>
              </a:rPr>
              <a:t>categories </a:t>
            </a:r>
            <a:r>
              <a:rPr sz="1750" spc="-5" dirty="0">
                <a:latin typeface="Carlito"/>
                <a:cs typeface="Carlito"/>
              </a:rPr>
              <a:t>(Dance </a:t>
            </a:r>
            <a:r>
              <a:rPr sz="1750" spc="-25" dirty="0">
                <a:latin typeface="Carlito"/>
                <a:cs typeface="Carlito"/>
              </a:rPr>
              <a:t>Studio’, ‘Yoga Studio’, </a:t>
            </a:r>
            <a:r>
              <a:rPr sz="1750" dirty="0">
                <a:latin typeface="Carlito"/>
                <a:cs typeface="Carlito"/>
              </a:rPr>
              <a:t>‘Martial Arts </a:t>
            </a:r>
            <a:r>
              <a:rPr sz="1750" spc="-5" dirty="0">
                <a:latin typeface="Carlito"/>
                <a:cs typeface="Carlito"/>
              </a:rPr>
              <a:t>Dojo’ </a:t>
            </a:r>
            <a:r>
              <a:rPr sz="1750" spc="-10" dirty="0">
                <a:latin typeface="Carlito"/>
                <a:cs typeface="Carlito"/>
              </a:rPr>
              <a:t>etc.) were</a:t>
            </a:r>
            <a:r>
              <a:rPr sz="1750" spc="245" dirty="0">
                <a:latin typeface="Carlito"/>
                <a:cs typeface="Carlito"/>
              </a:rPr>
              <a:t> </a:t>
            </a:r>
            <a:r>
              <a:rPr sz="1750" spc="-10" dirty="0">
                <a:latin typeface="Carlito"/>
                <a:cs typeface="Carlito"/>
              </a:rPr>
              <a:t>excluded</a:t>
            </a:r>
            <a:endParaRPr sz="1750" dirty="0">
              <a:latin typeface="Carlito"/>
              <a:cs typeface="Carlito"/>
            </a:endParaRPr>
          </a:p>
          <a:p>
            <a:pPr marL="212725" indent="-20066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15" dirty="0">
                <a:latin typeface="Carlito"/>
                <a:cs typeface="Carlito"/>
              </a:rPr>
              <a:t>Data were </a:t>
            </a:r>
            <a:r>
              <a:rPr sz="2100" spc="-10" dirty="0">
                <a:latin typeface="Carlito"/>
                <a:cs typeface="Carlito"/>
              </a:rPr>
              <a:t>normalized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 final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calculations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996835"/>
            <a:ext cx="221742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 smtClean="0"/>
              <a:t>Methodoloy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2524" y="1565783"/>
            <a:ext cx="8836025" cy="16914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8890">
              <a:lnSpc>
                <a:spcPts val="2270"/>
              </a:lnSpc>
              <a:spcBef>
                <a:spcPts val="390"/>
              </a:spcBef>
              <a:tabLst>
                <a:tab pos="213360" algn="l"/>
              </a:tabLst>
            </a:pPr>
            <a:endParaRPr lang="en-US" sz="2100" dirty="0" smtClean="0">
              <a:latin typeface="Carlito"/>
              <a:cs typeface="Carlito"/>
            </a:endParaRPr>
          </a:p>
          <a:p>
            <a:pPr marL="212725" marR="8890" indent="-200660">
              <a:lnSpc>
                <a:spcPts val="2270"/>
              </a:lnSpc>
              <a:spcBef>
                <a:spcPts val="390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 smtClean="0">
                <a:latin typeface="Carlito"/>
                <a:cs typeface="Carlito"/>
              </a:rPr>
              <a:t>Machine Learning </a:t>
            </a:r>
            <a:r>
              <a:rPr sz="2100" dirty="0">
                <a:latin typeface="Carlito"/>
                <a:cs typeface="Carlito"/>
              </a:rPr>
              <a:t>(K-Means </a:t>
            </a:r>
            <a:r>
              <a:rPr sz="2100" spc="-5" dirty="0">
                <a:latin typeface="Carlito"/>
                <a:cs typeface="Carlito"/>
              </a:rPr>
              <a:t>clustering algorithm) </a:t>
            </a:r>
            <a:r>
              <a:rPr sz="2100" spc="-10" dirty="0">
                <a:latin typeface="Carlito"/>
                <a:cs typeface="Carlito"/>
              </a:rPr>
              <a:t>was </a:t>
            </a:r>
            <a:r>
              <a:rPr sz="2100" dirty="0">
                <a:latin typeface="Carlito"/>
                <a:cs typeface="Carlito"/>
              </a:rPr>
              <a:t>used </a:t>
            </a:r>
            <a:r>
              <a:rPr sz="2100" spc="-10" dirty="0">
                <a:latin typeface="Carlito"/>
                <a:cs typeface="Carlito"/>
              </a:rPr>
              <a:t>to </a:t>
            </a:r>
            <a:r>
              <a:rPr sz="2100" spc="-15" dirty="0">
                <a:latin typeface="Carlito"/>
                <a:cs typeface="Carlito"/>
              </a:rPr>
              <a:t>create </a:t>
            </a:r>
            <a:r>
              <a:rPr sz="2100" spc="-10" dirty="0">
                <a:latin typeface="Carlito"/>
                <a:cs typeface="Carlito"/>
              </a:rPr>
              <a:t>clusters </a:t>
            </a:r>
            <a:r>
              <a:rPr sz="2100" spc="-5" dirty="0">
                <a:latin typeface="Carlito"/>
                <a:cs typeface="Carlito"/>
              </a:rPr>
              <a:t>of  </a:t>
            </a:r>
            <a:r>
              <a:rPr sz="2100" spc="-10" dirty="0">
                <a:latin typeface="Carlito"/>
                <a:cs typeface="Carlito"/>
              </a:rPr>
              <a:t>stations</a:t>
            </a:r>
            <a:endParaRPr sz="2100" dirty="0">
              <a:latin typeface="Carlito"/>
              <a:cs typeface="Carlito"/>
            </a:endParaRPr>
          </a:p>
          <a:p>
            <a:pPr marL="212725" marR="5080" indent="-200660">
              <a:lnSpc>
                <a:spcPts val="2270"/>
              </a:lnSpc>
              <a:spcBef>
                <a:spcPts val="88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3 </a:t>
            </a:r>
            <a:r>
              <a:rPr sz="2100" spc="-5" dirty="0">
                <a:latin typeface="Carlito"/>
                <a:cs typeface="Carlito"/>
              </a:rPr>
              <a:t>numbers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clusters </a:t>
            </a:r>
            <a:r>
              <a:rPr sz="2100" spc="-15" dirty="0">
                <a:latin typeface="Carlito"/>
                <a:cs typeface="Carlito"/>
              </a:rPr>
              <a:t>were </a:t>
            </a:r>
            <a:r>
              <a:rPr sz="2100" spc="-5" dirty="0">
                <a:latin typeface="Carlito"/>
                <a:cs typeface="Carlito"/>
              </a:rPr>
              <a:t>calculated based </a:t>
            </a:r>
            <a:r>
              <a:rPr sz="2100" dirty="0">
                <a:latin typeface="Carlito"/>
                <a:cs typeface="Carlito"/>
              </a:rPr>
              <a:t>on the </a:t>
            </a:r>
            <a:r>
              <a:rPr sz="2100" spc="-5" dirty="0">
                <a:latin typeface="Carlito"/>
                <a:cs typeface="Carlito"/>
              </a:rPr>
              <a:t>algorithm recommendation  (elbow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method)</a:t>
            </a:r>
          </a:p>
        </p:txBody>
      </p:sp>
      <p:sp>
        <p:nvSpPr>
          <p:cNvPr id="4" name="object 4"/>
          <p:cNvSpPr/>
          <p:nvPr/>
        </p:nvSpPr>
        <p:spPr>
          <a:xfrm>
            <a:off x="1198906" y="3933825"/>
            <a:ext cx="6814794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1" y="1096632"/>
            <a:ext cx="14605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>
                <a:latin typeface="Arial"/>
                <a:cs typeface="Arial"/>
              </a:rPr>
              <a:t>Results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155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24" y="1684273"/>
            <a:ext cx="30105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latin typeface="Carlito"/>
                <a:cs typeface="Carlito"/>
              </a:rPr>
              <a:t>Metro Stations Cluster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Map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4695" y="1684273"/>
            <a:ext cx="389762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10" dirty="0">
                <a:latin typeface="Carlito"/>
                <a:cs typeface="Carlito"/>
              </a:rPr>
              <a:t>Metro Stations </a:t>
            </a:r>
            <a:r>
              <a:rPr sz="2100" spc="-15" dirty="0">
                <a:latin typeface="Carlito"/>
                <a:cs typeface="Carlito"/>
              </a:rPr>
              <a:t>Clusters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Distribution</a:t>
            </a:r>
            <a:endParaRPr sz="2100">
              <a:latin typeface="Carlito"/>
              <a:cs typeface="Carlito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790825"/>
            <a:ext cx="4191000" cy="370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86" y="2867025"/>
            <a:ext cx="4867014" cy="34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0" y="996835"/>
            <a:ext cx="1800949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smtClean="0"/>
              <a:t>Results</a:t>
            </a:r>
            <a:r>
              <a:rPr lang="en-US" spc="-10" dirty="0" smtClean="0"/>
              <a:t>-</a:t>
            </a:r>
            <a:r>
              <a:rPr spc="-85" dirty="0" smtClean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2524" y="1486611"/>
            <a:ext cx="8751570" cy="459279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endParaRPr lang="en-US" spc="-10" dirty="0" smtClean="0"/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-10" dirty="0" smtClean="0"/>
              <a:t>Cluster </a:t>
            </a:r>
            <a:r>
              <a:rPr dirty="0"/>
              <a:t>1 – </a:t>
            </a:r>
            <a:r>
              <a:rPr spc="-20" dirty="0"/>
              <a:t>LOW </a:t>
            </a:r>
            <a:r>
              <a:rPr spc="-10" dirty="0"/>
              <a:t>potential </a:t>
            </a:r>
            <a:r>
              <a:rPr b="0" spc="-10" dirty="0">
                <a:latin typeface="Carlito"/>
                <a:cs typeface="Carlito"/>
              </a:rPr>
              <a:t>(Red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55880">
              <a:lnSpc>
                <a:spcPts val="2270"/>
              </a:lnSpc>
              <a:spcBef>
                <a:spcPts val="910"/>
              </a:spcBef>
            </a:pPr>
            <a:r>
              <a:rPr b="0" spc="-10" dirty="0">
                <a:latin typeface="Carlito"/>
                <a:cs typeface="Carlito"/>
              </a:rPr>
              <a:t>There are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spc="-10" dirty="0">
                <a:latin typeface="Carlito"/>
                <a:cs typeface="Carlito"/>
              </a:rPr>
              <a:t>many existing </a:t>
            </a:r>
            <a:r>
              <a:rPr b="0" dirty="0">
                <a:latin typeface="Carlito"/>
                <a:cs typeface="Carlito"/>
              </a:rPr>
              <a:t>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gym </a:t>
            </a:r>
            <a:r>
              <a:rPr b="0" spc="-5" dirty="0">
                <a:latin typeface="Carlito"/>
                <a:cs typeface="Carlito"/>
              </a:rPr>
              <a:t>is in most  cases in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10" dirty="0">
                <a:latin typeface="Carlito"/>
                <a:cs typeface="Carlito"/>
              </a:rPr>
              <a:t>relatively </a:t>
            </a:r>
            <a:r>
              <a:rPr b="0" spc="-5" dirty="0">
                <a:latin typeface="Carlito"/>
                <a:cs typeface="Carlito"/>
              </a:rPr>
              <a:t>short distance </a:t>
            </a:r>
            <a:r>
              <a:rPr b="0" spc="-10" dirty="0">
                <a:latin typeface="Carlito"/>
                <a:cs typeface="Carlito"/>
              </a:rPr>
              <a:t>from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station. </a:t>
            </a:r>
            <a:r>
              <a:rPr b="0" spc="-10" dirty="0" smtClean="0">
                <a:latin typeface="Carlito"/>
                <a:cs typeface="Carlito"/>
              </a:rPr>
              <a:t>stations</a:t>
            </a:r>
            <a:endParaRPr b="0" spc="-1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Cluster </a:t>
            </a:r>
            <a:r>
              <a:rPr dirty="0"/>
              <a:t>2 - </a:t>
            </a:r>
            <a:r>
              <a:rPr spc="-20" dirty="0"/>
              <a:t>AVERAGE </a:t>
            </a:r>
            <a:r>
              <a:rPr spc="-10" dirty="0"/>
              <a:t>potential </a:t>
            </a:r>
            <a:r>
              <a:rPr b="0" spc="-10" dirty="0">
                <a:latin typeface="Carlito"/>
                <a:cs typeface="Carlito"/>
              </a:rPr>
              <a:t>(Orange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2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5080">
              <a:lnSpc>
                <a:spcPct val="90200"/>
              </a:lnSpc>
              <a:spcBef>
                <a:spcPts val="880"/>
              </a:spcBef>
            </a:pPr>
            <a:r>
              <a:rPr b="0" dirty="0">
                <a:latin typeface="Carlito"/>
                <a:cs typeface="Carlito"/>
              </a:rPr>
              <a:t>Although </a:t>
            </a:r>
            <a:r>
              <a:rPr b="0" spc="-5" dirty="0">
                <a:latin typeface="Carlito"/>
                <a:cs typeface="Carlito"/>
              </a:rPr>
              <a:t>not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prohibitive </a:t>
            </a:r>
            <a:r>
              <a:rPr b="0" spc="-10" dirty="0">
                <a:latin typeface="Carlito"/>
                <a:cs typeface="Carlito"/>
              </a:rPr>
              <a:t>metro station to </a:t>
            </a:r>
            <a:r>
              <a:rPr b="0" spc="-5" dirty="0">
                <a:latin typeface="Carlito"/>
                <a:cs typeface="Carlito"/>
              </a:rPr>
              <a:t>open </a:t>
            </a:r>
            <a:r>
              <a:rPr b="0" dirty="0">
                <a:latin typeface="Carlito"/>
                <a:cs typeface="Carlito"/>
              </a:rPr>
              <a:t>a gym </a:t>
            </a:r>
            <a:r>
              <a:rPr b="0" spc="-5" dirty="0">
                <a:latin typeface="Carlito"/>
                <a:cs typeface="Carlito"/>
              </a:rPr>
              <a:t>in its </a:t>
            </a:r>
            <a:r>
              <a:rPr b="0" spc="-20" dirty="0">
                <a:latin typeface="Carlito"/>
                <a:cs typeface="Carlito"/>
              </a:rPr>
              <a:t>vicinity, </a:t>
            </a:r>
            <a:r>
              <a:rPr b="0" spc="-5" dirty="0">
                <a:latin typeface="Carlito"/>
                <a:cs typeface="Carlito"/>
              </a:rPr>
              <a:t>there </a:t>
            </a:r>
            <a:r>
              <a:rPr b="0" dirty="0">
                <a:latin typeface="Carlito"/>
                <a:cs typeface="Carlito"/>
              </a:rPr>
              <a:t>is 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10" dirty="0">
                <a:latin typeface="Carlito"/>
                <a:cs typeface="Carlito"/>
              </a:rPr>
              <a:t>fair </a:t>
            </a:r>
            <a:r>
              <a:rPr b="0" dirty="0">
                <a:latin typeface="Carlito"/>
                <a:cs typeface="Carlito"/>
              </a:rPr>
              <a:t>number of 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one </a:t>
            </a:r>
            <a:r>
              <a:rPr b="0" spc="-5" dirty="0">
                <a:latin typeface="Carlito"/>
                <a:cs typeface="Carlito"/>
              </a:rPr>
              <a:t>is not </a:t>
            </a:r>
            <a:r>
              <a:rPr b="0" spc="-15" dirty="0">
                <a:latin typeface="Carlito"/>
                <a:cs typeface="Carlito"/>
              </a:rPr>
              <a:t>far </a:t>
            </a:r>
            <a:r>
              <a:rPr b="0" spc="-10" dirty="0">
                <a:latin typeface="Carlito"/>
                <a:cs typeface="Carlito"/>
              </a:rPr>
              <a:t>from </a:t>
            </a:r>
            <a:r>
              <a:rPr b="0" dirty="0">
                <a:latin typeface="Carlito"/>
                <a:cs typeface="Carlito"/>
              </a:rPr>
              <a:t>the  </a:t>
            </a:r>
            <a:r>
              <a:rPr b="0" spc="-10" dirty="0">
                <a:latin typeface="Carlito"/>
                <a:cs typeface="Carlito"/>
              </a:rPr>
              <a:t>metro station. </a:t>
            </a:r>
            <a:endParaRPr sz="3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Cluster </a:t>
            </a:r>
            <a:r>
              <a:rPr dirty="0"/>
              <a:t>3 - HIGH </a:t>
            </a:r>
            <a:r>
              <a:rPr spc="-10" dirty="0"/>
              <a:t>potential </a:t>
            </a:r>
            <a:r>
              <a:rPr b="0" spc="-5" dirty="0">
                <a:latin typeface="Carlito"/>
                <a:cs typeface="Carlito"/>
              </a:rPr>
              <a:t>(Blue </a:t>
            </a:r>
            <a:r>
              <a:rPr b="0" dirty="0">
                <a:latin typeface="Carlito"/>
                <a:cs typeface="Carlito"/>
              </a:rPr>
              <a:t>on the</a:t>
            </a:r>
            <a:r>
              <a:rPr b="0" spc="-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map)</a:t>
            </a:r>
          </a:p>
          <a:p>
            <a:pPr marL="12700" marR="231775">
              <a:lnSpc>
                <a:spcPts val="2270"/>
              </a:lnSpc>
              <a:spcBef>
                <a:spcPts val="915"/>
              </a:spcBef>
            </a:pPr>
            <a:r>
              <a:rPr b="0" spc="-10" dirty="0">
                <a:latin typeface="Carlito"/>
                <a:cs typeface="Carlito"/>
              </a:rPr>
              <a:t>There are </a:t>
            </a:r>
            <a:r>
              <a:rPr b="0" dirty="0">
                <a:latin typeface="Carlito"/>
                <a:cs typeface="Carlito"/>
              </a:rPr>
              <a:t>not </a:t>
            </a:r>
            <a:r>
              <a:rPr b="0" spc="-10" dirty="0">
                <a:latin typeface="Carlito"/>
                <a:cs typeface="Carlito"/>
              </a:rPr>
              <a:t>many </a:t>
            </a:r>
            <a:r>
              <a:rPr b="0" spc="-5" dirty="0">
                <a:latin typeface="Carlito"/>
                <a:cs typeface="Carlito"/>
              </a:rPr>
              <a:t>already </a:t>
            </a:r>
            <a:r>
              <a:rPr b="0" spc="-10" dirty="0">
                <a:latin typeface="Carlito"/>
                <a:cs typeface="Carlito"/>
              </a:rPr>
              <a:t>existing </a:t>
            </a:r>
            <a:r>
              <a:rPr b="0" dirty="0">
                <a:latin typeface="Carlito"/>
                <a:cs typeface="Carlito"/>
              </a:rPr>
              <a:t>gyms </a:t>
            </a:r>
            <a:r>
              <a:rPr b="0" spc="-5" dirty="0">
                <a:latin typeface="Carlito"/>
                <a:cs typeface="Carlito"/>
              </a:rPr>
              <a:t>in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area </a:t>
            </a:r>
            <a:r>
              <a:rPr b="0" dirty="0">
                <a:latin typeface="Carlito"/>
                <a:cs typeface="Carlito"/>
              </a:rPr>
              <a:t>and the </a:t>
            </a:r>
            <a:r>
              <a:rPr b="0" spc="-10" dirty="0">
                <a:latin typeface="Carlito"/>
                <a:cs typeface="Carlito"/>
              </a:rPr>
              <a:t>nearest </a:t>
            </a:r>
            <a:r>
              <a:rPr b="0" dirty="0">
                <a:latin typeface="Carlito"/>
                <a:cs typeface="Carlito"/>
              </a:rPr>
              <a:t>gym </a:t>
            </a:r>
            <a:r>
              <a:rPr b="0" spc="-5" dirty="0">
                <a:latin typeface="Carlito"/>
                <a:cs typeface="Carlito"/>
              </a:rPr>
              <a:t>is in  most cases </a:t>
            </a:r>
            <a:r>
              <a:rPr b="0" spc="-10" dirty="0">
                <a:latin typeface="Carlito"/>
                <a:cs typeface="Carlito"/>
              </a:rPr>
              <a:t>relatively </a:t>
            </a:r>
            <a:r>
              <a:rPr b="0" spc="-5" dirty="0">
                <a:latin typeface="Carlito"/>
                <a:cs typeface="Carlito"/>
              </a:rPr>
              <a:t>not in </a:t>
            </a:r>
            <a:r>
              <a:rPr b="0" dirty="0">
                <a:latin typeface="Carlito"/>
                <a:cs typeface="Carlito"/>
              </a:rPr>
              <a:t>a </a:t>
            </a:r>
            <a:r>
              <a:rPr b="0" spc="-5" dirty="0">
                <a:latin typeface="Carlito"/>
                <a:cs typeface="Carlito"/>
              </a:rPr>
              <a:t>short distance </a:t>
            </a:r>
            <a:r>
              <a:rPr b="0" spc="-10" dirty="0">
                <a:latin typeface="Carlito"/>
                <a:cs typeface="Carlito"/>
              </a:rPr>
              <a:t>to </a:t>
            </a:r>
            <a:r>
              <a:rPr b="0" dirty="0">
                <a:latin typeface="Carlito"/>
                <a:cs typeface="Carlito"/>
              </a:rPr>
              <a:t>the </a:t>
            </a:r>
            <a:r>
              <a:rPr b="0" spc="-10" dirty="0">
                <a:latin typeface="Carlito"/>
                <a:cs typeface="Carlito"/>
              </a:rPr>
              <a:t>metro station.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550" y="996835"/>
            <a:ext cx="439175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Discussion</a:t>
            </a:r>
            <a:r>
              <a:rPr lang="en-US" spc="-5" dirty="0" smtClean="0"/>
              <a:t>-</a:t>
            </a:r>
            <a:r>
              <a:rPr dirty="0" smtClean="0"/>
              <a:t>Conclusion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2524" y="1565783"/>
            <a:ext cx="9063355" cy="516320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12725" marR="5080" indent="-200660" algn="just">
              <a:lnSpc>
                <a:spcPct val="90200"/>
              </a:lnSpc>
              <a:spcBef>
                <a:spcPts val="350"/>
              </a:spcBef>
              <a:buFont typeface="Arial"/>
              <a:buChar char="•"/>
              <a:tabLst>
                <a:tab pos="213360" algn="l"/>
              </a:tabLst>
            </a:pPr>
            <a:endParaRPr lang="en-US" sz="2100" spc="-10" dirty="0" smtClean="0">
              <a:latin typeface="Carlito"/>
              <a:cs typeface="Carlito"/>
            </a:endParaRPr>
          </a:p>
          <a:p>
            <a:pPr marL="212725" marR="5080" indent="-200660" algn="just">
              <a:lnSpc>
                <a:spcPct val="90200"/>
              </a:lnSpc>
              <a:spcBef>
                <a:spcPts val="350"/>
              </a:spcBef>
              <a:buFont typeface="Arial"/>
              <a:buChar char="•"/>
              <a:tabLst>
                <a:tab pos="213360" algn="l"/>
              </a:tabLst>
            </a:pPr>
            <a:r>
              <a:rPr sz="2100" spc="-10" dirty="0" smtClean="0">
                <a:latin typeface="Carlito"/>
                <a:cs typeface="Carlito"/>
              </a:rPr>
              <a:t>Possible </a:t>
            </a:r>
            <a:r>
              <a:rPr sz="2100" spc="-5" dirty="0">
                <a:latin typeface="Carlito"/>
                <a:cs typeface="Carlito"/>
              </a:rPr>
              <a:t>areas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spc="-15" dirty="0">
                <a:latin typeface="Carlito"/>
                <a:cs typeface="Carlito"/>
              </a:rPr>
              <a:t>were </a:t>
            </a:r>
            <a:r>
              <a:rPr sz="2100" dirty="0">
                <a:latin typeface="Carlito"/>
                <a:cs typeface="Carlito"/>
              </a:rPr>
              <a:t>not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Foursquare </a:t>
            </a:r>
            <a:r>
              <a:rPr sz="2100" spc="-5" dirty="0">
                <a:latin typeface="Carlito"/>
                <a:cs typeface="Carlito"/>
              </a:rPr>
              <a:t>database </a:t>
            </a:r>
            <a:r>
              <a:rPr sz="2100" dirty="0">
                <a:latin typeface="Carlito"/>
                <a:cs typeface="Carlito"/>
              </a:rPr>
              <a:t>should also be </a:t>
            </a:r>
            <a:r>
              <a:rPr sz="2100" spc="-10" dirty="0">
                <a:latin typeface="Carlito"/>
                <a:cs typeface="Carlito"/>
              </a:rPr>
              <a:t>examined  </a:t>
            </a:r>
            <a:r>
              <a:rPr sz="2100" dirty="0">
                <a:latin typeface="Carlito"/>
                <a:cs typeface="Carlito"/>
              </a:rPr>
              <a:t>so </a:t>
            </a:r>
            <a:r>
              <a:rPr sz="2100" spc="-5" dirty="0">
                <a:latin typeface="Carlito"/>
                <a:cs typeface="Carlito"/>
              </a:rPr>
              <a:t>that it 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determined if it is </a:t>
            </a:r>
            <a:r>
              <a:rPr sz="2100" spc="-10" dirty="0">
                <a:latin typeface="Carlito"/>
                <a:cs typeface="Carlito"/>
              </a:rPr>
              <a:t>just </a:t>
            </a:r>
            <a:r>
              <a:rPr sz="2100" spc="-5" dirty="0">
                <a:latin typeface="Carlito"/>
                <a:cs typeface="Carlito"/>
              </a:rPr>
              <a:t>lack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dirty="0">
                <a:latin typeface="Carlito"/>
                <a:cs typeface="Carlito"/>
              </a:rPr>
              <a:t>about these </a:t>
            </a:r>
            <a:r>
              <a:rPr sz="2100" spc="-10" dirty="0">
                <a:latin typeface="Carlito"/>
                <a:cs typeface="Carlito"/>
              </a:rPr>
              <a:t>stations </a:t>
            </a:r>
            <a:r>
              <a:rPr sz="2100" dirty="0">
                <a:latin typeface="Carlito"/>
                <a:cs typeface="Carlito"/>
              </a:rPr>
              <a:t>or </a:t>
            </a:r>
            <a:r>
              <a:rPr sz="2100" spc="-5" dirty="0">
                <a:latin typeface="Carlito"/>
                <a:cs typeface="Carlito"/>
              </a:rPr>
              <a:t>indeed  there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dirty="0">
                <a:latin typeface="Carlito"/>
                <a:cs typeface="Carlito"/>
              </a:rPr>
              <a:t>no gyms </a:t>
            </a:r>
            <a:r>
              <a:rPr sz="2100" spc="-5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the vicinity of the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stations.</a:t>
            </a:r>
            <a:endParaRPr sz="2100" dirty="0">
              <a:latin typeface="Carlito"/>
              <a:cs typeface="Carlito"/>
            </a:endParaRPr>
          </a:p>
          <a:p>
            <a:pPr marL="212725" marR="514984" indent="-200660" algn="just">
              <a:lnSpc>
                <a:spcPts val="2270"/>
              </a:lnSpc>
              <a:spcBef>
                <a:spcPts val="91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lot more </a:t>
            </a:r>
            <a:r>
              <a:rPr sz="2100" spc="-15" dirty="0">
                <a:latin typeface="Carlito"/>
                <a:cs typeface="Carlito"/>
              </a:rPr>
              <a:t>factors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spc="-5" dirty="0">
                <a:latin typeface="Carlito"/>
                <a:cs typeface="Carlito"/>
              </a:rPr>
              <a:t>considered </a:t>
            </a:r>
            <a:r>
              <a:rPr sz="2100" dirty="0">
                <a:latin typeface="Carlito"/>
                <a:cs typeface="Carlito"/>
              </a:rPr>
              <a:t>when choosing an </a:t>
            </a:r>
            <a:r>
              <a:rPr sz="2100" spc="-10" dirty="0">
                <a:latin typeface="Carlito"/>
                <a:cs typeface="Carlito"/>
              </a:rPr>
              <a:t>appropriate </a:t>
            </a:r>
            <a:r>
              <a:rPr sz="2100" spc="-5" dirty="0">
                <a:latin typeface="Carlito"/>
                <a:cs typeface="Carlito"/>
              </a:rPr>
              <a:t>location.  </a:t>
            </a:r>
            <a:r>
              <a:rPr sz="2100" dirty="0">
                <a:latin typeface="Carlito"/>
                <a:cs typeface="Carlito"/>
              </a:rPr>
              <a:t>Some </a:t>
            </a:r>
            <a:r>
              <a:rPr sz="2100" spc="-10" dirty="0">
                <a:latin typeface="Carlito"/>
                <a:cs typeface="Carlito"/>
              </a:rPr>
              <a:t>examples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extra factors </a:t>
            </a:r>
            <a:r>
              <a:rPr sz="2100" spc="-5" dirty="0">
                <a:latin typeface="Carlito"/>
                <a:cs typeface="Carlito"/>
              </a:rPr>
              <a:t>can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be:</a:t>
            </a:r>
            <a:endParaRPr sz="21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2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dirty="0">
                <a:latin typeface="Carlito"/>
                <a:cs typeface="Carlito"/>
              </a:rPr>
              <a:t>Population </a:t>
            </a:r>
            <a:r>
              <a:rPr sz="1900" spc="10" dirty="0">
                <a:latin typeface="Carlito"/>
                <a:cs typeface="Carlito"/>
              </a:rPr>
              <a:t>density </a:t>
            </a:r>
            <a:r>
              <a:rPr sz="1900" spc="5" dirty="0">
                <a:latin typeface="Carlito"/>
                <a:cs typeface="Carlito"/>
              </a:rPr>
              <a:t>in the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marL="614045" marR="213995" lvl="1" indent="-200660">
              <a:lnSpc>
                <a:spcPts val="2090"/>
              </a:lnSpc>
              <a:spcBef>
                <a:spcPts val="47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15" dirty="0">
                <a:latin typeface="Carlito"/>
                <a:cs typeface="Carlito"/>
              </a:rPr>
              <a:t>Number </a:t>
            </a:r>
            <a:r>
              <a:rPr sz="1900" spc="5" dirty="0">
                <a:latin typeface="Carlito"/>
                <a:cs typeface="Carlito"/>
              </a:rPr>
              <a:t>of businesses operating </a:t>
            </a:r>
            <a:r>
              <a:rPr sz="1900" spc="10" dirty="0">
                <a:latin typeface="Carlito"/>
                <a:cs typeface="Carlito"/>
              </a:rPr>
              <a:t>in the </a:t>
            </a:r>
            <a:r>
              <a:rPr sz="1900" spc="5" dirty="0">
                <a:latin typeface="Carlito"/>
                <a:cs typeface="Carlito"/>
              </a:rPr>
              <a:t>area </a:t>
            </a:r>
            <a:r>
              <a:rPr sz="1900" spc="10" dirty="0">
                <a:latin typeface="Carlito"/>
                <a:cs typeface="Carlito"/>
              </a:rPr>
              <a:t>(people </a:t>
            </a:r>
            <a:r>
              <a:rPr sz="1900" spc="5" dirty="0">
                <a:latin typeface="Carlito"/>
                <a:cs typeface="Carlito"/>
              </a:rPr>
              <a:t>may </a:t>
            </a:r>
            <a:r>
              <a:rPr sz="1900" dirty="0">
                <a:latin typeface="Carlito"/>
                <a:cs typeface="Carlito"/>
              </a:rPr>
              <a:t>want to </a:t>
            </a:r>
            <a:r>
              <a:rPr sz="1900" spc="5" dirty="0">
                <a:latin typeface="Carlito"/>
                <a:cs typeface="Carlito"/>
              </a:rPr>
              <a:t>go </a:t>
            </a:r>
            <a:r>
              <a:rPr sz="1900" dirty="0">
                <a:latin typeface="Carlito"/>
                <a:cs typeface="Carlito"/>
              </a:rPr>
              <a:t>to </a:t>
            </a:r>
            <a:r>
              <a:rPr sz="1900" spc="10" dirty="0">
                <a:latin typeface="Carlito"/>
                <a:cs typeface="Carlito"/>
              </a:rPr>
              <a:t>a </a:t>
            </a:r>
            <a:r>
              <a:rPr sz="1900" spc="15" dirty="0">
                <a:latin typeface="Carlito"/>
                <a:cs typeface="Carlito"/>
              </a:rPr>
              <a:t>gym </a:t>
            </a:r>
            <a:r>
              <a:rPr sz="1900" spc="5" dirty="0">
                <a:latin typeface="Carlito"/>
                <a:cs typeface="Carlito"/>
              </a:rPr>
              <a:t>close  </a:t>
            </a:r>
            <a:r>
              <a:rPr sz="1900" dirty="0">
                <a:latin typeface="Carlito"/>
                <a:cs typeface="Carlito"/>
              </a:rPr>
              <a:t>to</a:t>
            </a:r>
            <a:r>
              <a:rPr sz="1900" spc="5" dirty="0">
                <a:latin typeface="Carlito"/>
                <a:cs typeface="Carlito"/>
              </a:rPr>
              <a:t> work)</a:t>
            </a:r>
            <a:endParaRPr sz="19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00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-5" dirty="0">
                <a:latin typeface="Carlito"/>
                <a:cs typeface="Carlito"/>
              </a:rPr>
              <a:t>Average </a:t>
            </a:r>
            <a:r>
              <a:rPr sz="1900" spc="5" dirty="0">
                <a:latin typeface="Carlito"/>
                <a:cs typeface="Carlito"/>
              </a:rPr>
              <a:t>age </a:t>
            </a:r>
            <a:r>
              <a:rPr sz="1900" spc="10" dirty="0">
                <a:latin typeface="Carlito"/>
                <a:cs typeface="Carlito"/>
              </a:rPr>
              <a:t>and household </a:t>
            </a:r>
            <a:r>
              <a:rPr sz="1900" spc="5" dirty="0">
                <a:latin typeface="Carlito"/>
                <a:cs typeface="Carlito"/>
              </a:rPr>
              <a:t>income </a:t>
            </a:r>
            <a:r>
              <a:rPr sz="1900" spc="10" dirty="0">
                <a:latin typeface="Carlito"/>
                <a:cs typeface="Carlito"/>
              </a:rPr>
              <a:t>in </a:t>
            </a:r>
            <a:r>
              <a:rPr sz="1900" spc="5" dirty="0">
                <a:latin typeface="Carlito"/>
                <a:cs typeface="Carlito"/>
              </a:rPr>
              <a:t>the</a:t>
            </a:r>
            <a:r>
              <a:rPr sz="1900" spc="-10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marL="614045" lvl="1" indent="-200660">
              <a:lnSpc>
                <a:spcPct val="100000"/>
              </a:lnSpc>
              <a:spcBef>
                <a:spcPts val="244"/>
              </a:spcBef>
              <a:buSzPct val="94736"/>
              <a:buFont typeface="Wingdings"/>
              <a:buChar char=""/>
              <a:tabLst>
                <a:tab pos="614680" algn="l"/>
              </a:tabLst>
            </a:pPr>
            <a:r>
              <a:rPr sz="1900" spc="5" dirty="0">
                <a:latin typeface="Carlito"/>
                <a:cs typeface="Carlito"/>
              </a:rPr>
              <a:t>Property prices </a:t>
            </a:r>
            <a:r>
              <a:rPr sz="1900" spc="10" dirty="0">
                <a:latin typeface="Carlito"/>
                <a:cs typeface="Carlito"/>
              </a:rPr>
              <a:t>in </a:t>
            </a:r>
            <a:r>
              <a:rPr sz="1900" spc="5" dirty="0">
                <a:latin typeface="Carlito"/>
                <a:cs typeface="Carlito"/>
              </a:rPr>
              <a:t>the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5" dirty="0">
                <a:latin typeface="Carlito"/>
                <a:cs typeface="Carlito"/>
              </a:rPr>
              <a:t>area</a:t>
            </a:r>
            <a:endParaRPr sz="19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000" dirty="0">
              <a:latin typeface="Carlito"/>
              <a:cs typeface="Carlito"/>
            </a:endParaRPr>
          </a:p>
          <a:p>
            <a:pPr marL="212725" marR="344805" indent="-200660">
              <a:lnSpc>
                <a:spcPts val="2270"/>
              </a:lnSpc>
              <a:spcBef>
                <a:spcPts val="5"/>
              </a:spcBef>
              <a:buFont typeface="Arial"/>
              <a:buChar char="•"/>
              <a:tabLst>
                <a:tab pos="213360" algn="l"/>
              </a:tabLst>
            </a:pP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above results can </a:t>
            </a:r>
            <a:r>
              <a:rPr sz="2100" dirty="0">
                <a:latin typeface="Carlito"/>
                <a:cs typeface="Carlito"/>
              </a:rPr>
              <a:t>be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10" dirty="0">
                <a:latin typeface="Carlito"/>
                <a:cs typeface="Carlito"/>
              </a:rPr>
              <a:t>good starting </a:t>
            </a:r>
            <a:r>
              <a:rPr sz="2100" b="1" spc="-5" dirty="0">
                <a:latin typeface="Carlito"/>
                <a:cs typeface="Carlito"/>
              </a:rPr>
              <a:t>point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prospective </a:t>
            </a:r>
            <a:r>
              <a:rPr sz="2100" dirty="0">
                <a:latin typeface="Carlito"/>
                <a:cs typeface="Carlito"/>
              </a:rPr>
              <a:t>businessman  </a:t>
            </a:r>
            <a:r>
              <a:rPr sz="2100" spc="-5" dirty="0">
                <a:latin typeface="Carlito"/>
                <a:cs typeface="Carlito"/>
              </a:rPr>
              <a:t>that is </a:t>
            </a:r>
            <a:r>
              <a:rPr sz="2100" spc="-15" dirty="0">
                <a:latin typeface="Carlito"/>
                <a:cs typeface="Carlito"/>
              </a:rPr>
              <a:t>interested </a:t>
            </a:r>
            <a:r>
              <a:rPr sz="2100" spc="-5" dirty="0">
                <a:latin typeface="Carlito"/>
                <a:cs typeface="Carlito"/>
              </a:rPr>
              <a:t>in opening </a:t>
            </a:r>
            <a:r>
              <a:rPr sz="2100" dirty="0">
                <a:latin typeface="Carlito"/>
                <a:cs typeface="Carlito"/>
              </a:rPr>
              <a:t>a gym. Similar </a:t>
            </a:r>
            <a:r>
              <a:rPr sz="2100" spc="-5" dirty="0">
                <a:latin typeface="Carlito"/>
                <a:cs typeface="Carlito"/>
              </a:rPr>
              <a:t>methodology can </a:t>
            </a:r>
            <a:r>
              <a:rPr sz="2100" dirty="0">
                <a:latin typeface="Carlito"/>
                <a:cs typeface="Carlito"/>
              </a:rPr>
              <a:t>be used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5" dirty="0">
                <a:latin typeface="Carlito"/>
                <a:cs typeface="Carlito"/>
              </a:rPr>
              <a:t>other  </a:t>
            </a:r>
            <a:r>
              <a:rPr sz="2100" dirty="0">
                <a:latin typeface="Carlito"/>
                <a:cs typeface="Carlito"/>
              </a:rPr>
              <a:t>types of businesses </a:t>
            </a:r>
            <a:r>
              <a:rPr sz="2100" spc="-5" dirty="0">
                <a:latin typeface="Carlito"/>
                <a:cs typeface="Carlito"/>
              </a:rPr>
              <a:t>probably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10" dirty="0">
                <a:latin typeface="Carlito"/>
                <a:cs typeface="Carlito"/>
              </a:rPr>
              <a:t>customized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criteria.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497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Finding suitable locations to  open a Gym in Athens, Greece M.Manikanta Reddy(April 2020)</vt:lpstr>
      <vt:lpstr>Business Problem</vt:lpstr>
      <vt:lpstr>Data Description, Transformation and Cleaning</vt:lpstr>
      <vt:lpstr>Methodoloy</vt:lpstr>
      <vt:lpstr>Results 1</vt:lpstr>
      <vt:lpstr>Results- 2</vt:lpstr>
      <vt:lpstr>Discussion-Conclusion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suitable locations to  open a Gym in Athens, Greece M.Manikanta Reddy(April 2020)</dc:title>
  <dc:creator>mani kanta</dc:creator>
  <cp:lastModifiedBy>HP</cp:lastModifiedBy>
  <cp:revision>2</cp:revision>
  <dcterms:created xsi:type="dcterms:W3CDTF">2020-04-28T17:40:26Z</dcterms:created>
  <dcterms:modified xsi:type="dcterms:W3CDTF">2020-04-28T18:46:53Z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2019-07-02T00:00:00Z</vt:filetime>
  </property>
  <property fmtid="{D5CDD505-2E9C-101B-9397-08002B2CF9AE}" pid="3" name="LastSaved">
    <vt:filetime>2020-04-28T00:00:00Z</vt:filetime>
  </property>
</Properties>
</file>