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57" d="100"/>
          <a:sy n="57" d="100"/>
        </p:scale>
        <p:origin x="3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1D4982-E752-4413-8CD4-92DEA59A3090}" type="datetimeFigureOut">
              <a:rPr lang="en-IN" smtClean="0"/>
              <a:t>30-10-2018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945E0-4B7C-41EC-947A-F8928E6A220E}" type="slidenum">
              <a:rPr lang="en-IN" smtClean="0"/>
              <a:t>‹#›</a:t>
            </a:fld>
            <a:endParaRPr lang="en-IN"/>
          </a:p>
        </p:txBody>
      </p:sp>
    </p:spTree>
    <p:extLst>
      <p:ext uri="{BB962C8B-B14F-4D97-AF65-F5344CB8AC3E}">
        <p14:creationId xmlns:p14="http://schemas.microsoft.com/office/powerpoint/2010/main" val="1566196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1D4982-E752-4413-8CD4-92DEA59A3090}" type="datetimeFigureOut">
              <a:rPr lang="en-IN" smtClean="0"/>
              <a:t>30-10-2018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945E0-4B7C-41EC-947A-F8928E6A220E}" type="slidenum">
              <a:rPr lang="en-IN" smtClean="0"/>
              <a:t>‹#›</a:t>
            </a:fld>
            <a:endParaRPr lang="en-IN"/>
          </a:p>
        </p:txBody>
      </p:sp>
    </p:spTree>
    <p:extLst>
      <p:ext uri="{BB962C8B-B14F-4D97-AF65-F5344CB8AC3E}">
        <p14:creationId xmlns:p14="http://schemas.microsoft.com/office/powerpoint/2010/main" val="2734304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1D4982-E752-4413-8CD4-92DEA59A3090}" type="datetimeFigureOut">
              <a:rPr lang="en-IN" smtClean="0"/>
              <a:t>30-10-2018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945E0-4B7C-41EC-947A-F8928E6A220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16635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1D4982-E752-4413-8CD4-92DEA59A3090}" type="datetimeFigureOut">
              <a:rPr lang="en-IN" smtClean="0"/>
              <a:t>30-10-2018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945E0-4B7C-41EC-947A-F8928E6A220E}" type="slidenum">
              <a:rPr lang="en-IN" smtClean="0"/>
              <a:t>‹#›</a:t>
            </a:fld>
            <a:endParaRPr lang="en-IN"/>
          </a:p>
        </p:txBody>
      </p:sp>
    </p:spTree>
    <p:extLst>
      <p:ext uri="{BB962C8B-B14F-4D97-AF65-F5344CB8AC3E}">
        <p14:creationId xmlns:p14="http://schemas.microsoft.com/office/powerpoint/2010/main" val="1379146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1D4982-E752-4413-8CD4-92DEA59A3090}" type="datetimeFigureOut">
              <a:rPr lang="en-IN" smtClean="0"/>
              <a:t>30-10-2018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945E0-4B7C-41EC-947A-F8928E6A220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23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1D4982-E752-4413-8CD4-92DEA59A3090}" type="datetimeFigureOut">
              <a:rPr lang="en-IN" smtClean="0"/>
              <a:t>30-10-2018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945E0-4B7C-41EC-947A-F8928E6A220E}" type="slidenum">
              <a:rPr lang="en-IN" smtClean="0"/>
              <a:t>‹#›</a:t>
            </a:fld>
            <a:endParaRPr lang="en-IN"/>
          </a:p>
        </p:txBody>
      </p:sp>
    </p:spTree>
    <p:extLst>
      <p:ext uri="{BB962C8B-B14F-4D97-AF65-F5344CB8AC3E}">
        <p14:creationId xmlns:p14="http://schemas.microsoft.com/office/powerpoint/2010/main" val="2767370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D4982-E752-4413-8CD4-92DEA59A3090}" type="datetimeFigureOut">
              <a:rPr lang="en-IN" smtClean="0"/>
              <a:t>30-10-2018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945E0-4B7C-41EC-947A-F8928E6A220E}" type="slidenum">
              <a:rPr lang="en-IN" smtClean="0"/>
              <a:t>‹#›</a:t>
            </a:fld>
            <a:endParaRPr lang="en-IN"/>
          </a:p>
        </p:txBody>
      </p:sp>
    </p:spTree>
    <p:extLst>
      <p:ext uri="{BB962C8B-B14F-4D97-AF65-F5344CB8AC3E}">
        <p14:creationId xmlns:p14="http://schemas.microsoft.com/office/powerpoint/2010/main" val="2569702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D4982-E752-4413-8CD4-92DEA59A3090}" type="datetimeFigureOut">
              <a:rPr lang="en-IN" smtClean="0"/>
              <a:t>30-10-2018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945E0-4B7C-41EC-947A-F8928E6A220E}" type="slidenum">
              <a:rPr lang="en-IN" smtClean="0"/>
              <a:t>‹#›</a:t>
            </a:fld>
            <a:endParaRPr lang="en-IN"/>
          </a:p>
        </p:txBody>
      </p:sp>
    </p:spTree>
    <p:extLst>
      <p:ext uri="{BB962C8B-B14F-4D97-AF65-F5344CB8AC3E}">
        <p14:creationId xmlns:p14="http://schemas.microsoft.com/office/powerpoint/2010/main" val="1224431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D4982-E752-4413-8CD4-92DEA59A3090}" type="datetimeFigureOut">
              <a:rPr lang="en-IN" smtClean="0"/>
              <a:t>30-10-2018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945E0-4B7C-41EC-947A-F8928E6A220E}" type="slidenum">
              <a:rPr lang="en-IN" smtClean="0"/>
              <a:t>‹#›</a:t>
            </a:fld>
            <a:endParaRPr lang="en-IN"/>
          </a:p>
        </p:txBody>
      </p:sp>
    </p:spTree>
    <p:extLst>
      <p:ext uri="{BB962C8B-B14F-4D97-AF65-F5344CB8AC3E}">
        <p14:creationId xmlns:p14="http://schemas.microsoft.com/office/powerpoint/2010/main" val="4033199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1D4982-E752-4413-8CD4-92DEA59A3090}" type="datetimeFigureOut">
              <a:rPr lang="en-IN" smtClean="0"/>
              <a:t>30-10-2018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945E0-4B7C-41EC-947A-F8928E6A220E}" type="slidenum">
              <a:rPr lang="en-IN" smtClean="0"/>
              <a:t>‹#›</a:t>
            </a:fld>
            <a:endParaRPr lang="en-IN"/>
          </a:p>
        </p:txBody>
      </p:sp>
    </p:spTree>
    <p:extLst>
      <p:ext uri="{BB962C8B-B14F-4D97-AF65-F5344CB8AC3E}">
        <p14:creationId xmlns:p14="http://schemas.microsoft.com/office/powerpoint/2010/main" val="384291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1D4982-E752-4413-8CD4-92DEA59A3090}" type="datetimeFigureOut">
              <a:rPr lang="en-IN" smtClean="0"/>
              <a:t>30-10-2018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945E0-4B7C-41EC-947A-F8928E6A220E}" type="slidenum">
              <a:rPr lang="en-IN" smtClean="0"/>
              <a:t>‹#›</a:t>
            </a:fld>
            <a:endParaRPr lang="en-IN"/>
          </a:p>
        </p:txBody>
      </p:sp>
    </p:spTree>
    <p:extLst>
      <p:ext uri="{BB962C8B-B14F-4D97-AF65-F5344CB8AC3E}">
        <p14:creationId xmlns:p14="http://schemas.microsoft.com/office/powerpoint/2010/main" val="1439427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1D4982-E752-4413-8CD4-92DEA59A3090}" type="datetimeFigureOut">
              <a:rPr lang="en-IN" smtClean="0"/>
              <a:t>30-10-2018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7945E0-4B7C-41EC-947A-F8928E6A220E}" type="slidenum">
              <a:rPr lang="en-IN" smtClean="0"/>
              <a:t>‹#›</a:t>
            </a:fld>
            <a:endParaRPr lang="en-IN"/>
          </a:p>
        </p:txBody>
      </p:sp>
    </p:spTree>
    <p:extLst>
      <p:ext uri="{BB962C8B-B14F-4D97-AF65-F5344CB8AC3E}">
        <p14:creationId xmlns:p14="http://schemas.microsoft.com/office/powerpoint/2010/main" val="3207927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1D4982-E752-4413-8CD4-92DEA59A3090}" type="datetimeFigureOut">
              <a:rPr lang="en-IN" smtClean="0"/>
              <a:t>30-10-2018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7945E0-4B7C-41EC-947A-F8928E6A220E}" type="slidenum">
              <a:rPr lang="en-IN" smtClean="0"/>
              <a:t>‹#›</a:t>
            </a:fld>
            <a:endParaRPr lang="en-IN"/>
          </a:p>
        </p:txBody>
      </p:sp>
    </p:spTree>
    <p:extLst>
      <p:ext uri="{BB962C8B-B14F-4D97-AF65-F5344CB8AC3E}">
        <p14:creationId xmlns:p14="http://schemas.microsoft.com/office/powerpoint/2010/main" val="314043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D4982-E752-4413-8CD4-92DEA59A3090}" type="datetimeFigureOut">
              <a:rPr lang="en-IN" smtClean="0"/>
              <a:t>30-10-2018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7945E0-4B7C-41EC-947A-F8928E6A220E}" type="slidenum">
              <a:rPr lang="en-IN" smtClean="0"/>
              <a:t>‹#›</a:t>
            </a:fld>
            <a:endParaRPr lang="en-IN"/>
          </a:p>
        </p:txBody>
      </p:sp>
    </p:spTree>
    <p:extLst>
      <p:ext uri="{BB962C8B-B14F-4D97-AF65-F5344CB8AC3E}">
        <p14:creationId xmlns:p14="http://schemas.microsoft.com/office/powerpoint/2010/main" val="316104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1D4982-E752-4413-8CD4-92DEA59A3090}" type="datetimeFigureOut">
              <a:rPr lang="en-IN" smtClean="0"/>
              <a:t>30-10-2018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945E0-4B7C-41EC-947A-F8928E6A220E}" type="slidenum">
              <a:rPr lang="en-IN" smtClean="0"/>
              <a:t>‹#›</a:t>
            </a:fld>
            <a:endParaRPr lang="en-IN"/>
          </a:p>
        </p:txBody>
      </p:sp>
    </p:spTree>
    <p:extLst>
      <p:ext uri="{BB962C8B-B14F-4D97-AF65-F5344CB8AC3E}">
        <p14:creationId xmlns:p14="http://schemas.microsoft.com/office/powerpoint/2010/main" val="119771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B1D4982-E752-4413-8CD4-92DEA59A3090}" type="datetimeFigureOut">
              <a:rPr lang="en-IN" smtClean="0"/>
              <a:t>30-10-2018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945E0-4B7C-41EC-947A-F8928E6A220E}" type="slidenum">
              <a:rPr lang="en-IN" smtClean="0"/>
              <a:t>‹#›</a:t>
            </a:fld>
            <a:endParaRPr lang="en-IN"/>
          </a:p>
        </p:txBody>
      </p:sp>
    </p:spTree>
    <p:extLst>
      <p:ext uri="{BB962C8B-B14F-4D97-AF65-F5344CB8AC3E}">
        <p14:creationId xmlns:p14="http://schemas.microsoft.com/office/powerpoint/2010/main" val="39257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1D4982-E752-4413-8CD4-92DEA59A3090}" type="datetimeFigureOut">
              <a:rPr lang="en-IN" smtClean="0"/>
              <a:t>30-10-2018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B7945E0-4B7C-41EC-947A-F8928E6A220E}" type="slidenum">
              <a:rPr lang="en-IN" smtClean="0"/>
              <a:t>‹#›</a:t>
            </a:fld>
            <a:endParaRPr lang="en-IN"/>
          </a:p>
        </p:txBody>
      </p:sp>
    </p:spTree>
    <p:extLst>
      <p:ext uri="{BB962C8B-B14F-4D97-AF65-F5344CB8AC3E}">
        <p14:creationId xmlns:p14="http://schemas.microsoft.com/office/powerpoint/2010/main" val="2934707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06C2-8A12-4A0C-915B-D6FFE004A932}"/>
              </a:ext>
            </a:extLst>
          </p:cNvPr>
          <p:cNvSpPr>
            <a:spLocks noGrp="1"/>
          </p:cNvSpPr>
          <p:nvPr>
            <p:ph type="ctrTitle"/>
          </p:nvPr>
        </p:nvSpPr>
        <p:spPr>
          <a:xfrm>
            <a:off x="880533" y="118533"/>
            <a:ext cx="8393470" cy="2556933"/>
          </a:xfrm>
        </p:spPr>
        <p:txBody>
          <a:bodyPr/>
          <a:lstStyle/>
          <a:p>
            <a:r>
              <a:rPr lang="en-IN" dirty="0"/>
              <a:t>EXPERT SYSTEM TO IDENTIFY BOOK FOR A GIVEN TOPIC</a:t>
            </a:r>
          </a:p>
        </p:txBody>
      </p:sp>
      <p:sp>
        <p:nvSpPr>
          <p:cNvPr id="3" name="Subtitle 2">
            <a:extLst>
              <a:ext uri="{FF2B5EF4-FFF2-40B4-BE49-F238E27FC236}">
                <a16:creationId xmlns:a16="http://schemas.microsoft.com/office/drawing/2014/main" id="{DD1648C4-D12D-4141-90E7-C97CF579CF6C}"/>
              </a:ext>
            </a:extLst>
          </p:cNvPr>
          <p:cNvSpPr>
            <a:spLocks noGrp="1"/>
          </p:cNvSpPr>
          <p:nvPr>
            <p:ph type="subTitle" idx="1"/>
          </p:nvPr>
        </p:nvSpPr>
        <p:spPr>
          <a:xfrm>
            <a:off x="1507067" y="4050833"/>
            <a:ext cx="7766936" cy="1757300"/>
          </a:xfrm>
        </p:spPr>
        <p:txBody>
          <a:bodyPr/>
          <a:lstStyle/>
          <a:p>
            <a:r>
              <a:rPr lang="en-IN" dirty="0"/>
              <a:t>160030574-K.SIVA NANDINI</a:t>
            </a:r>
          </a:p>
          <a:p>
            <a:r>
              <a:rPr lang="en-IN" dirty="0"/>
              <a:t>160030370-G.MANIKANTA</a:t>
            </a:r>
          </a:p>
          <a:p>
            <a:r>
              <a:rPr lang="en-IN" dirty="0"/>
              <a:t>160031460-V.NAGESH</a:t>
            </a:r>
          </a:p>
        </p:txBody>
      </p:sp>
    </p:spTree>
    <p:extLst>
      <p:ext uri="{BB962C8B-B14F-4D97-AF65-F5344CB8AC3E}">
        <p14:creationId xmlns:p14="http://schemas.microsoft.com/office/powerpoint/2010/main" val="908397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4E46-C79F-4DBD-9E50-CCCBF36738F1}"/>
              </a:ext>
            </a:extLst>
          </p:cNvPr>
          <p:cNvSpPr>
            <a:spLocks noGrp="1"/>
          </p:cNvSpPr>
          <p:nvPr>
            <p:ph type="title"/>
          </p:nvPr>
        </p:nvSpPr>
        <p:spPr>
          <a:xfrm>
            <a:off x="677334" y="1"/>
            <a:ext cx="3589866" cy="816638"/>
          </a:xfrm>
        </p:spPr>
        <p:txBody>
          <a:bodyPr>
            <a:normAutofit/>
          </a:bodyPr>
          <a:lstStyle/>
          <a:p>
            <a:r>
              <a:rPr lang="en-IN" dirty="0"/>
              <a:t>CONT…</a:t>
            </a:r>
          </a:p>
        </p:txBody>
      </p:sp>
      <p:sp>
        <p:nvSpPr>
          <p:cNvPr id="3" name="Content Placeholder 2">
            <a:extLst>
              <a:ext uri="{FF2B5EF4-FFF2-40B4-BE49-F238E27FC236}">
                <a16:creationId xmlns:a16="http://schemas.microsoft.com/office/drawing/2014/main" id="{BCFDBB41-3110-4EA9-89C6-D5B3F47B87D9}"/>
              </a:ext>
            </a:extLst>
          </p:cNvPr>
          <p:cNvSpPr>
            <a:spLocks noGrp="1"/>
          </p:cNvSpPr>
          <p:nvPr>
            <p:ph idx="1"/>
          </p:nvPr>
        </p:nvSpPr>
        <p:spPr>
          <a:xfrm>
            <a:off x="220133" y="660401"/>
            <a:ext cx="9053869" cy="5655732"/>
          </a:xfrm>
        </p:spPr>
        <p:txBody>
          <a:bodyPr>
            <a:noAutofit/>
          </a:bodyPr>
          <a:lstStyle/>
          <a:p>
            <a:r>
              <a:rPr lang="en-IN" sz="2000" b="1" dirty="0"/>
              <a:t>x=0</a:t>
            </a:r>
          </a:p>
          <a:p>
            <a:r>
              <a:rPr lang="en-IN" sz="2000" b="1" dirty="0"/>
              <a:t>n=input("Enter the textbook:")</a:t>
            </a:r>
          </a:p>
          <a:p>
            <a:r>
              <a:rPr lang="en-IN" sz="2000" b="1" dirty="0"/>
              <a:t>print("Total books </a:t>
            </a:r>
            <a:r>
              <a:rPr lang="en-IN" sz="2000" b="1" dirty="0" err="1"/>
              <a:t>avbl</a:t>
            </a:r>
            <a:r>
              <a:rPr lang="en-IN" sz="2000" b="1" dirty="0"/>
              <a:t> for your required topic:"+n)</a:t>
            </a:r>
          </a:p>
          <a:p>
            <a:r>
              <a:rPr lang="en-IN" sz="2000" b="1" dirty="0"/>
              <a:t>m="SELECT * FROM BOOKSS WHERE </a:t>
            </a:r>
            <a:r>
              <a:rPr lang="en-IN" sz="2000" b="1" dirty="0" err="1"/>
              <a:t>bkname</a:t>
            </a:r>
            <a:r>
              <a:rPr lang="en-IN" sz="2000" b="1" dirty="0"/>
              <a:t> = {}".format(n)</a:t>
            </a:r>
          </a:p>
          <a:p>
            <a:r>
              <a:rPr lang="en-IN" sz="2000" b="1" dirty="0"/>
              <a:t>for row in </a:t>
            </a:r>
            <a:r>
              <a:rPr lang="en-IN" sz="2000" b="1" dirty="0" err="1"/>
              <a:t>cursor.execute</a:t>
            </a:r>
            <a:r>
              <a:rPr lang="en-IN" sz="2000" b="1" dirty="0"/>
              <a:t>(m):</a:t>
            </a:r>
          </a:p>
          <a:p>
            <a:r>
              <a:rPr lang="en-IN" sz="2000" b="1" dirty="0"/>
              <a:t>    x=x+1</a:t>
            </a:r>
          </a:p>
          <a:p>
            <a:r>
              <a:rPr lang="en-IN" sz="2000" b="1" dirty="0"/>
              <a:t>    print(" </a:t>
            </a:r>
            <a:r>
              <a:rPr lang="en-IN" sz="2000" b="1" dirty="0" err="1"/>
              <a:t>Authrname</a:t>
            </a:r>
            <a:r>
              <a:rPr lang="en-IN" sz="2000" b="1" dirty="0"/>
              <a:t>= ", row[0])</a:t>
            </a:r>
          </a:p>
          <a:p>
            <a:r>
              <a:rPr lang="en-IN" sz="2000" b="1" dirty="0"/>
              <a:t>    print ("</a:t>
            </a:r>
            <a:r>
              <a:rPr lang="en-IN" sz="2000" b="1" dirty="0" err="1"/>
              <a:t>bkname</a:t>
            </a:r>
            <a:r>
              <a:rPr lang="en-IN" sz="2000" b="1" dirty="0"/>
              <a:t> = ", row[1])</a:t>
            </a:r>
          </a:p>
          <a:p>
            <a:r>
              <a:rPr lang="en-IN" sz="2000" b="1" dirty="0"/>
              <a:t>    print ("rating= ", row[2])</a:t>
            </a:r>
          </a:p>
          <a:p>
            <a:r>
              <a:rPr lang="en-IN" sz="2000" b="1" dirty="0"/>
              <a:t>    print ("edition= ",row[3])</a:t>
            </a:r>
          </a:p>
          <a:p>
            <a:r>
              <a:rPr lang="en-IN" sz="2000" b="1" dirty="0"/>
              <a:t>    print ("publisher= ",row[4]), "\n"</a:t>
            </a:r>
          </a:p>
          <a:p>
            <a:r>
              <a:rPr lang="en-IN" sz="2000" b="1" dirty="0"/>
              <a:t>print("\n So total books </a:t>
            </a:r>
            <a:r>
              <a:rPr lang="en-IN" sz="2000" b="1" dirty="0" err="1"/>
              <a:t>avbl</a:t>
            </a:r>
            <a:r>
              <a:rPr lang="en-IN" sz="2000" b="1" dirty="0"/>
              <a:t> are:"+str(x))</a:t>
            </a:r>
          </a:p>
          <a:p>
            <a:r>
              <a:rPr lang="en-IN" sz="2000" b="1" dirty="0"/>
              <a:t>print("\n\n")</a:t>
            </a:r>
          </a:p>
        </p:txBody>
      </p:sp>
    </p:spTree>
    <p:extLst>
      <p:ext uri="{BB962C8B-B14F-4D97-AF65-F5344CB8AC3E}">
        <p14:creationId xmlns:p14="http://schemas.microsoft.com/office/powerpoint/2010/main" val="2106631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82D74-5639-4B4F-AD89-779846CAFA27}"/>
              </a:ext>
            </a:extLst>
          </p:cNvPr>
          <p:cNvSpPr>
            <a:spLocks noGrp="1"/>
          </p:cNvSpPr>
          <p:nvPr>
            <p:ph type="title"/>
          </p:nvPr>
        </p:nvSpPr>
        <p:spPr>
          <a:xfrm>
            <a:off x="389467" y="287868"/>
            <a:ext cx="4131733" cy="999066"/>
          </a:xfrm>
        </p:spPr>
        <p:txBody>
          <a:bodyPr/>
          <a:lstStyle/>
          <a:p>
            <a:r>
              <a:rPr lang="en-IN" dirty="0"/>
              <a:t>CONT….</a:t>
            </a:r>
          </a:p>
        </p:txBody>
      </p:sp>
      <p:sp>
        <p:nvSpPr>
          <p:cNvPr id="3" name="Content Placeholder 2">
            <a:extLst>
              <a:ext uri="{FF2B5EF4-FFF2-40B4-BE49-F238E27FC236}">
                <a16:creationId xmlns:a16="http://schemas.microsoft.com/office/drawing/2014/main" id="{7B58EE3A-1810-4852-8728-8DDDA4801633}"/>
              </a:ext>
            </a:extLst>
          </p:cNvPr>
          <p:cNvSpPr>
            <a:spLocks noGrp="1"/>
          </p:cNvSpPr>
          <p:nvPr>
            <p:ph idx="1"/>
          </p:nvPr>
        </p:nvSpPr>
        <p:spPr>
          <a:xfrm>
            <a:off x="186267" y="965201"/>
            <a:ext cx="9087735" cy="5076162"/>
          </a:xfrm>
        </p:spPr>
        <p:txBody>
          <a:bodyPr/>
          <a:lstStyle/>
          <a:p>
            <a:endParaRPr lang="en-IN" dirty="0"/>
          </a:p>
          <a:p>
            <a:r>
              <a:rPr lang="en-IN" sz="2000" b="1" dirty="0"/>
              <a:t>print("BEST BOOK BASED ON RATING\n")</a:t>
            </a:r>
          </a:p>
          <a:p>
            <a:r>
              <a:rPr lang="en-IN" sz="2000" b="1" dirty="0"/>
              <a:t>m="SELECT * FROM BOOKSS WHERE </a:t>
            </a:r>
            <a:r>
              <a:rPr lang="en-IN" sz="2000" b="1" dirty="0" err="1"/>
              <a:t>bkname</a:t>
            </a:r>
            <a:r>
              <a:rPr lang="en-IN" sz="2000" b="1" dirty="0"/>
              <a:t> = {} and rating=(SELECT MAX(rating) from BOOKSS) ".format(n)</a:t>
            </a:r>
          </a:p>
          <a:p>
            <a:r>
              <a:rPr lang="en-IN" sz="2000" b="1" dirty="0"/>
              <a:t>for row in </a:t>
            </a:r>
            <a:r>
              <a:rPr lang="en-IN" sz="2000" b="1" dirty="0" err="1"/>
              <a:t>cursor.execute</a:t>
            </a:r>
            <a:r>
              <a:rPr lang="en-IN" sz="2000" b="1" dirty="0"/>
              <a:t>(m):</a:t>
            </a:r>
          </a:p>
          <a:p>
            <a:r>
              <a:rPr lang="en-IN" sz="2000" b="1" dirty="0"/>
              <a:t>    print(" </a:t>
            </a:r>
            <a:r>
              <a:rPr lang="en-IN" sz="2000" b="1" dirty="0" err="1"/>
              <a:t>Authrname</a:t>
            </a:r>
            <a:r>
              <a:rPr lang="en-IN" sz="2000" b="1" dirty="0"/>
              <a:t>= ", row[0])</a:t>
            </a:r>
          </a:p>
          <a:p>
            <a:r>
              <a:rPr lang="en-IN" sz="2000" b="1" dirty="0"/>
              <a:t>    print ("</a:t>
            </a:r>
            <a:r>
              <a:rPr lang="en-IN" sz="2000" b="1" dirty="0" err="1"/>
              <a:t>bkname</a:t>
            </a:r>
            <a:r>
              <a:rPr lang="en-IN" sz="2000" b="1" dirty="0"/>
              <a:t> = ", row[1])</a:t>
            </a:r>
          </a:p>
          <a:p>
            <a:r>
              <a:rPr lang="en-IN" sz="2000" b="1" dirty="0"/>
              <a:t>    print ("rating= ", row[2])</a:t>
            </a:r>
          </a:p>
          <a:p>
            <a:r>
              <a:rPr lang="en-IN" sz="2000" b="1" dirty="0"/>
              <a:t>    print ("edition= ",row[3])</a:t>
            </a:r>
          </a:p>
          <a:p>
            <a:r>
              <a:rPr lang="en-IN" sz="2000" b="1" dirty="0"/>
              <a:t>    print ("publisher= ",row[4]), "\n</a:t>
            </a:r>
            <a:r>
              <a:rPr lang="en-IN" sz="2000" dirty="0"/>
              <a:t>"</a:t>
            </a:r>
          </a:p>
        </p:txBody>
      </p:sp>
    </p:spTree>
    <p:extLst>
      <p:ext uri="{BB962C8B-B14F-4D97-AF65-F5344CB8AC3E}">
        <p14:creationId xmlns:p14="http://schemas.microsoft.com/office/powerpoint/2010/main" val="3204800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C1A3-D634-4CA4-AD99-267F3FF959DA}"/>
              </a:ext>
            </a:extLst>
          </p:cNvPr>
          <p:cNvSpPr>
            <a:spLocks noGrp="1"/>
          </p:cNvSpPr>
          <p:nvPr>
            <p:ph type="title"/>
          </p:nvPr>
        </p:nvSpPr>
        <p:spPr>
          <a:xfrm>
            <a:off x="1" y="152400"/>
            <a:ext cx="2235200" cy="491067"/>
          </a:xfrm>
        </p:spPr>
        <p:txBody>
          <a:bodyPr>
            <a:normAutofit fontScale="90000"/>
          </a:bodyPr>
          <a:lstStyle/>
          <a:p>
            <a:r>
              <a:rPr lang="en-IN" dirty="0"/>
              <a:t>OUTPUT:</a:t>
            </a:r>
          </a:p>
        </p:txBody>
      </p:sp>
      <p:pic>
        <p:nvPicPr>
          <p:cNvPr id="5" name="Content Placeholder 4">
            <a:extLst>
              <a:ext uri="{FF2B5EF4-FFF2-40B4-BE49-F238E27FC236}">
                <a16:creationId xmlns:a16="http://schemas.microsoft.com/office/drawing/2014/main" id="{8954FE09-E51D-4F9D-9D3B-BE317EF1F4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467" y="732680"/>
            <a:ext cx="7937394" cy="5420011"/>
          </a:xfrm>
        </p:spPr>
      </p:pic>
    </p:spTree>
    <p:extLst>
      <p:ext uri="{BB962C8B-B14F-4D97-AF65-F5344CB8AC3E}">
        <p14:creationId xmlns:p14="http://schemas.microsoft.com/office/powerpoint/2010/main" val="292017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EFFE-7299-4F60-8D3F-57CA59080785}"/>
              </a:ext>
            </a:extLst>
          </p:cNvPr>
          <p:cNvSpPr>
            <a:spLocks noGrp="1"/>
          </p:cNvSpPr>
          <p:nvPr>
            <p:ph type="title"/>
          </p:nvPr>
        </p:nvSpPr>
        <p:spPr>
          <a:xfrm>
            <a:off x="186268" y="169333"/>
            <a:ext cx="3200399" cy="647305"/>
          </a:xfrm>
        </p:spPr>
        <p:txBody>
          <a:bodyPr>
            <a:normAutofit/>
          </a:bodyPr>
          <a:lstStyle/>
          <a:p>
            <a:r>
              <a:rPr lang="en-IN" dirty="0"/>
              <a:t>OUTPUT</a:t>
            </a:r>
          </a:p>
        </p:txBody>
      </p:sp>
      <p:pic>
        <p:nvPicPr>
          <p:cNvPr id="5" name="Content Placeholder 4">
            <a:extLst>
              <a:ext uri="{FF2B5EF4-FFF2-40B4-BE49-F238E27FC236}">
                <a16:creationId xmlns:a16="http://schemas.microsoft.com/office/drawing/2014/main" id="{B50919BD-55B3-4848-B3F3-D5C5C5CB83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70" y="982133"/>
            <a:ext cx="12172995" cy="5875866"/>
          </a:xfrm>
        </p:spPr>
      </p:pic>
    </p:spTree>
    <p:extLst>
      <p:ext uri="{BB962C8B-B14F-4D97-AF65-F5344CB8AC3E}">
        <p14:creationId xmlns:p14="http://schemas.microsoft.com/office/powerpoint/2010/main" val="4125560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EBD9A-F443-4882-A2FD-823FC165C11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5819381-0496-4D54-BC91-49B1BB8C8AFC}"/>
              </a:ext>
            </a:extLst>
          </p:cNvPr>
          <p:cNvSpPr>
            <a:spLocks noGrp="1"/>
          </p:cNvSpPr>
          <p:nvPr>
            <p:ph idx="1"/>
          </p:nvPr>
        </p:nvSpPr>
        <p:spPr/>
        <p:txBody>
          <a:bodyPr/>
          <a:lstStyle/>
          <a:p>
            <a:pPr marL="0" indent="0">
              <a:buNone/>
            </a:pPr>
            <a:r>
              <a:rPr lang="en-IN" dirty="0"/>
              <a:t>   By this expert system  we can easily find out the best rating  book…</a:t>
            </a:r>
          </a:p>
        </p:txBody>
      </p:sp>
    </p:spTree>
    <p:extLst>
      <p:ext uri="{BB962C8B-B14F-4D97-AF65-F5344CB8AC3E}">
        <p14:creationId xmlns:p14="http://schemas.microsoft.com/office/powerpoint/2010/main" val="41156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7C67-4773-4CE1-9F88-69964AED3DEE}"/>
              </a:ext>
            </a:extLst>
          </p:cNvPr>
          <p:cNvSpPr>
            <a:spLocks noGrp="1"/>
          </p:cNvSpPr>
          <p:nvPr>
            <p:ph type="title"/>
          </p:nvPr>
        </p:nvSpPr>
        <p:spPr/>
        <p:txBody>
          <a:bodyPr/>
          <a:lstStyle/>
          <a:p>
            <a:r>
              <a:rPr lang="en-IN" dirty="0"/>
              <a:t>INTRODUCTION TO EXPERT SYSTEMS</a:t>
            </a:r>
          </a:p>
        </p:txBody>
      </p:sp>
      <p:sp>
        <p:nvSpPr>
          <p:cNvPr id="3" name="Content Placeholder 2">
            <a:extLst>
              <a:ext uri="{FF2B5EF4-FFF2-40B4-BE49-F238E27FC236}">
                <a16:creationId xmlns:a16="http://schemas.microsoft.com/office/drawing/2014/main" id="{BC6EF516-C809-46F3-B90D-61B439D5BA4E}"/>
              </a:ext>
            </a:extLst>
          </p:cNvPr>
          <p:cNvSpPr>
            <a:spLocks noGrp="1"/>
          </p:cNvSpPr>
          <p:nvPr>
            <p:ph idx="1"/>
          </p:nvPr>
        </p:nvSpPr>
        <p:spPr>
          <a:xfrm>
            <a:off x="338667" y="1371601"/>
            <a:ext cx="8935335" cy="4669762"/>
          </a:xfrm>
        </p:spPr>
        <p:txBody>
          <a:bodyPr/>
          <a:lstStyle/>
          <a:p>
            <a:pPr marL="0" indent="0">
              <a:buNone/>
            </a:pPr>
            <a:br>
              <a:rPr lang="en-US" dirty="0"/>
            </a:br>
            <a:r>
              <a:rPr lang="en-US" sz="2400" dirty="0"/>
              <a:t>A system which employs human expertise captured in a CBIS to solve problems which usually require human expertise.  An expert system either supports or automates decision making in an area of which experts perform better than non experts. It is also known as "Expert Computing Systems", or "Knowledge Based Systems". </a:t>
            </a:r>
            <a:br>
              <a:rPr lang="en-US" sz="2400" dirty="0"/>
            </a:br>
            <a:endParaRPr lang="en-US" sz="2400" dirty="0"/>
          </a:p>
          <a:p>
            <a:pPr marL="0" indent="0">
              <a:buNone/>
            </a:pPr>
            <a:endParaRPr lang="en-IN" dirty="0"/>
          </a:p>
        </p:txBody>
      </p:sp>
    </p:spTree>
    <p:extLst>
      <p:ext uri="{BB962C8B-B14F-4D97-AF65-F5344CB8AC3E}">
        <p14:creationId xmlns:p14="http://schemas.microsoft.com/office/powerpoint/2010/main" val="170511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36F4-395A-4682-9759-1917290DBA61}"/>
              </a:ext>
            </a:extLst>
          </p:cNvPr>
          <p:cNvSpPr>
            <a:spLocks noGrp="1"/>
          </p:cNvSpPr>
          <p:nvPr>
            <p:ph type="title"/>
          </p:nvPr>
        </p:nvSpPr>
        <p:spPr/>
        <p:txBody>
          <a:bodyPr/>
          <a:lstStyle/>
          <a:p>
            <a:r>
              <a:rPr lang="en-IN" dirty="0"/>
              <a:t>PURPOSE</a:t>
            </a:r>
          </a:p>
        </p:txBody>
      </p:sp>
      <p:sp>
        <p:nvSpPr>
          <p:cNvPr id="3" name="Content Placeholder 2">
            <a:extLst>
              <a:ext uri="{FF2B5EF4-FFF2-40B4-BE49-F238E27FC236}">
                <a16:creationId xmlns:a16="http://schemas.microsoft.com/office/drawing/2014/main" id="{4C5BB9B8-501B-44F9-A7FC-9B0315AFA3F4}"/>
              </a:ext>
            </a:extLst>
          </p:cNvPr>
          <p:cNvSpPr>
            <a:spLocks noGrp="1"/>
          </p:cNvSpPr>
          <p:nvPr>
            <p:ph idx="1"/>
          </p:nvPr>
        </p:nvSpPr>
        <p:spPr>
          <a:xfrm>
            <a:off x="361950" y="1439333"/>
            <a:ext cx="8912052" cy="4602029"/>
          </a:xfrm>
        </p:spPr>
        <p:txBody>
          <a:bodyPr/>
          <a:lstStyle/>
          <a:p>
            <a:pPr marL="0" lvl="0" indent="0" defTabSz="914400" eaLnBrk="0" fontAlgn="base" hangingPunct="0">
              <a:spcBef>
                <a:spcPct val="0"/>
              </a:spcBef>
              <a:spcAft>
                <a:spcPct val="0"/>
              </a:spcAft>
              <a:buClrTx/>
              <a:buSzTx/>
              <a:buNone/>
            </a:pPr>
            <a:endParaRPr lang="en-US" altLang="en-US" sz="20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330000"/>
                </a:solidFill>
                <a:latin typeface="Arial" panose="020B0604020202020204" pitchFamily="34" charset="0"/>
                <a:cs typeface="Times New Roman" panose="02020603050405020304" pitchFamily="18" charset="0"/>
              </a:rPr>
              <a:t> </a:t>
            </a:r>
          </a:p>
          <a:p>
            <a:pPr marL="0" lvl="0" indent="0" defTabSz="914400" eaLnBrk="0" fontAlgn="base" hangingPunct="0">
              <a:spcBef>
                <a:spcPct val="0"/>
              </a:spcBef>
              <a:spcAft>
                <a:spcPct val="0"/>
              </a:spcAft>
              <a:buClrTx/>
              <a:buSzTx/>
              <a:buNone/>
            </a:pPr>
            <a:r>
              <a:rPr lang="en-US" altLang="en-US" sz="2400" dirty="0">
                <a:solidFill>
                  <a:srgbClr val="330000"/>
                </a:solidFill>
                <a:latin typeface="Arial" panose="020B0604020202020204" pitchFamily="34" charset="0"/>
                <a:cs typeface="Times New Roman" panose="02020603050405020304" pitchFamily="18" charset="0"/>
              </a:rPr>
              <a:t>     Recording and distributing scarce expert knowledge</a:t>
            </a:r>
            <a:r>
              <a:rPr lang="en-US" altLang="en-US" sz="2400" dirty="0">
                <a:solidFill>
                  <a:srgbClr val="000000"/>
                </a:solidFill>
                <a:latin typeface="Times New Roman" panose="02020603050405020304" pitchFamily="18" charset="0"/>
                <a:cs typeface="Times New Roman" panose="02020603050405020304" pitchFamily="18" charset="0"/>
              </a:rPr>
              <a:t> </a:t>
            </a:r>
            <a:br>
              <a:rPr lang="en-US" altLang="en-US" sz="2400" dirty="0">
                <a:solidFill>
                  <a:srgbClr val="000000"/>
                </a:solidFill>
                <a:latin typeface="Times New Roman" panose="02020603050405020304" pitchFamily="18" charset="0"/>
                <a:cs typeface="Times New Roman" panose="02020603050405020304" pitchFamily="18" charset="0"/>
              </a:rPr>
            </a:b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330000"/>
                </a:solidFill>
                <a:latin typeface="Arial" panose="020B0604020202020204" pitchFamily="34" charset="0"/>
                <a:cs typeface="Times New Roman" panose="02020603050405020304" pitchFamily="18" charset="0"/>
              </a:rPr>
              <a:t>Applying the expert knowledge to remote locations</a:t>
            </a:r>
            <a:r>
              <a:rPr lang="en-US" altLang="en-US" sz="2400" dirty="0">
                <a:solidFill>
                  <a:srgbClr val="000000"/>
                </a:solidFill>
                <a:latin typeface="Times New Roman" panose="02020603050405020304" pitchFamily="18" charset="0"/>
                <a:cs typeface="Times New Roman" panose="02020603050405020304" pitchFamily="18" charset="0"/>
              </a:rPr>
              <a:t> </a:t>
            </a:r>
            <a:br>
              <a:rPr lang="en-US" altLang="en-US" sz="2400" dirty="0">
                <a:solidFill>
                  <a:srgbClr val="000000"/>
                </a:solidFill>
                <a:latin typeface="Times New Roman" panose="02020603050405020304" pitchFamily="18" charset="0"/>
                <a:cs typeface="Times New Roman" panose="02020603050405020304" pitchFamily="18" charset="0"/>
              </a:rPr>
            </a:b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330000"/>
                </a:solidFill>
                <a:latin typeface="Arial" panose="020B0604020202020204" pitchFamily="34" charset="0"/>
                <a:cs typeface="Times New Roman" panose="02020603050405020304" pitchFamily="18" charset="0"/>
              </a:rPr>
              <a:t>Ensuring the quality of problem solving</a:t>
            </a:r>
            <a:r>
              <a:rPr lang="en-US" altLang="en-US" sz="2400" dirty="0">
                <a:solidFill>
                  <a:srgbClr val="000000"/>
                </a:solidFill>
                <a:latin typeface="Times New Roman" panose="02020603050405020304" pitchFamily="18" charset="0"/>
                <a:cs typeface="Times New Roman" panose="02020603050405020304" pitchFamily="18" charset="0"/>
              </a:rPr>
              <a:t> </a:t>
            </a:r>
            <a:br>
              <a:rPr lang="en-US" altLang="en-US" sz="2400" dirty="0">
                <a:solidFill>
                  <a:srgbClr val="000000"/>
                </a:solidFill>
                <a:latin typeface="Times New Roman" panose="02020603050405020304" pitchFamily="18" charset="0"/>
                <a:cs typeface="Times New Roman" panose="02020603050405020304" pitchFamily="18" charset="0"/>
              </a:rPr>
            </a:b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330000"/>
                </a:solidFill>
                <a:latin typeface="Arial" panose="020B0604020202020204" pitchFamily="34" charset="0"/>
                <a:cs typeface="Times New Roman" panose="02020603050405020304" pitchFamily="18" charset="0"/>
              </a:rPr>
              <a:t>Training experts out of ordinary people</a:t>
            </a:r>
            <a:endParaRPr lang="en-US" altLang="en-US" sz="2400" dirty="0">
              <a:solidFill>
                <a:srgbClr val="000000"/>
              </a:solidFill>
              <a:latin typeface="Times New Roman" panose="02020603050405020304" pitchFamily="18" charset="0"/>
              <a:cs typeface="Times New Roman" panose="02020603050405020304" pitchFamily="18" charset="0"/>
            </a:endParaRPr>
          </a:p>
          <a:p>
            <a:endParaRPr lang="en-IN" dirty="0"/>
          </a:p>
        </p:txBody>
      </p:sp>
      <p:sp>
        <p:nvSpPr>
          <p:cNvPr id="4" name="Rectangle 1">
            <a:extLst>
              <a:ext uri="{FF2B5EF4-FFF2-40B4-BE49-F238E27FC236}">
                <a16:creationId xmlns:a16="http://schemas.microsoft.com/office/drawing/2014/main" id="{56B394D6-9648-4279-B7B6-55374323769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descr="http://www.laits.utexas.edu/~anorman/long.extra/Info.S98/Exp/pointer.gif">
            <a:extLst>
              <a:ext uri="{FF2B5EF4-FFF2-40B4-BE49-F238E27FC236}">
                <a16:creationId xmlns:a16="http://schemas.microsoft.com/office/drawing/2014/main" id="{9FC106C4-BBD1-47EB-9C37-E957A2F45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441325"/>
            <a:ext cx="123825" cy="1524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http://www.laits.utexas.edu/~anorman/long.extra/Info.S98/Exp/pointer.gif">
            <a:extLst>
              <a:ext uri="{FF2B5EF4-FFF2-40B4-BE49-F238E27FC236}">
                <a16:creationId xmlns:a16="http://schemas.microsoft.com/office/drawing/2014/main" id="{6F695E57-3F51-480B-B9B8-EE114EF51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68275"/>
            <a:ext cx="123825" cy="152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laits.utexas.edu/~anorman/long.extra/Info.S98/Exp/pointer.gif">
            <a:extLst>
              <a:ext uri="{FF2B5EF4-FFF2-40B4-BE49-F238E27FC236}">
                <a16:creationId xmlns:a16="http://schemas.microsoft.com/office/drawing/2014/main" id="{5D43E1CC-CFD0-49AB-A38A-9C576986B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06363"/>
            <a:ext cx="123825" cy="1524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http://www.laits.utexas.edu/~anorman/long.extra/Info.S98/Exp/pointer.gif">
            <a:extLst>
              <a:ext uri="{FF2B5EF4-FFF2-40B4-BE49-F238E27FC236}">
                <a16:creationId xmlns:a16="http://schemas.microsoft.com/office/drawing/2014/main" id="{42C6E749-E2D1-4716-99DA-E4CBCF355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381000"/>
            <a:ext cx="123825"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645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C8F1-BE7E-4B9A-A30B-4F30AA89E688}"/>
              </a:ext>
            </a:extLst>
          </p:cNvPr>
          <p:cNvSpPr>
            <a:spLocks noGrp="1"/>
          </p:cNvSpPr>
          <p:nvPr>
            <p:ph type="title"/>
          </p:nvPr>
        </p:nvSpPr>
        <p:spPr/>
        <p:txBody>
          <a:bodyPr/>
          <a:lstStyle/>
          <a:p>
            <a:r>
              <a:rPr lang="en-US" altLang="en-US" dirty="0">
                <a:solidFill>
                  <a:srgbClr val="330000"/>
                </a:solidFill>
                <a:latin typeface="Arial" panose="020B0604020202020204" pitchFamily="34" charset="0"/>
                <a:cs typeface="Times New Roman" panose="02020603050405020304" pitchFamily="18" charset="0"/>
              </a:rPr>
              <a:t>Ability of Expert Systems:</a:t>
            </a:r>
            <a:br>
              <a:rPr lang="en-US" altLang="en-US" sz="2800" dirty="0">
                <a:solidFill>
                  <a:srgbClr val="00000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2E7ECA5-2693-44E1-B099-D95E350A2E16}"/>
              </a:ext>
            </a:extLst>
          </p:cNvPr>
          <p:cNvSpPr>
            <a:spLocks noGrp="1"/>
          </p:cNvSpPr>
          <p:nvPr>
            <p:ph idx="1"/>
          </p:nvPr>
        </p:nvSpPr>
        <p:spPr/>
        <p:txBody>
          <a:bodyPr/>
          <a:lstStyle/>
          <a:p>
            <a:endParaRPr lang="en-IN" dirty="0"/>
          </a:p>
          <a:p>
            <a:pPr marL="0" lvl="0" indent="0" defTabSz="914400" eaLnBrk="0" fontAlgn="base" hangingPunct="0">
              <a:spcBef>
                <a:spcPct val="0"/>
              </a:spcBef>
              <a:spcAft>
                <a:spcPct val="0"/>
              </a:spcAft>
              <a:buClrTx/>
              <a:buSzTx/>
              <a:buNone/>
            </a:pPr>
            <a:endParaRPr lang="en-US" altLang="en-US" sz="20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a:solidFill>
                  <a:srgbClr val="330000"/>
                </a:solidFill>
                <a:latin typeface="Arial" panose="020B0604020202020204" pitchFamily="34" charset="0"/>
                <a:cs typeface="Times New Roman" panose="02020603050405020304" pitchFamily="18" charset="0"/>
              </a:rPr>
              <a:t>   </a:t>
            </a:r>
            <a:r>
              <a:rPr lang="en-US" altLang="en-US" sz="2000" b="1" dirty="0">
                <a:solidFill>
                  <a:srgbClr val="330000"/>
                </a:solidFill>
                <a:latin typeface="Arial" panose="020B0604020202020204" pitchFamily="34" charset="0"/>
                <a:cs typeface="Times New Roman" panose="02020603050405020304" pitchFamily="18" charset="0"/>
              </a:rPr>
              <a:t>Recognizing problems</a:t>
            </a:r>
            <a:r>
              <a:rPr lang="en-US" altLang="en-US" sz="2000" b="1" dirty="0">
                <a:solidFill>
                  <a:srgbClr val="000000"/>
                </a:solidFill>
                <a:latin typeface="Times New Roman" panose="02020603050405020304" pitchFamily="18" charset="0"/>
                <a:cs typeface="Times New Roman" panose="02020603050405020304" pitchFamily="18" charset="0"/>
              </a:rPr>
              <a:t> </a:t>
            </a:r>
            <a:br>
              <a:rPr lang="en-US" altLang="en-US" sz="2000" b="1" dirty="0">
                <a:solidFill>
                  <a:srgbClr val="000000"/>
                </a:solidFill>
                <a:latin typeface="Times New Roman" panose="02020603050405020304" pitchFamily="18" charset="0"/>
                <a:cs typeface="Times New Roman" panose="02020603050405020304" pitchFamily="18" charset="0"/>
              </a:rPr>
            </a:b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330000"/>
                </a:solidFill>
                <a:latin typeface="Arial" panose="020B0604020202020204" pitchFamily="34" charset="0"/>
                <a:cs typeface="Times New Roman" panose="02020603050405020304" pitchFamily="18" charset="0"/>
              </a:rPr>
              <a:t> Recognizing solutions</a:t>
            </a:r>
            <a:r>
              <a:rPr lang="en-US" altLang="en-US" sz="2000" b="1" dirty="0">
                <a:solidFill>
                  <a:srgbClr val="000000"/>
                </a:solidFill>
                <a:latin typeface="Times New Roman" panose="02020603050405020304" pitchFamily="18" charset="0"/>
                <a:cs typeface="Times New Roman" panose="02020603050405020304" pitchFamily="18" charset="0"/>
              </a:rPr>
              <a:t> </a:t>
            </a:r>
            <a:br>
              <a:rPr lang="en-US" altLang="en-US" sz="2000" b="1" dirty="0">
                <a:solidFill>
                  <a:srgbClr val="000000"/>
                </a:solidFill>
                <a:latin typeface="Times New Roman" panose="02020603050405020304" pitchFamily="18" charset="0"/>
                <a:cs typeface="Times New Roman" panose="02020603050405020304" pitchFamily="18" charset="0"/>
              </a:rPr>
            </a:b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330000"/>
                </a:solidFill>
                <a:latin typeface="Arial" panose="020B0604020202020204" pitchFamily="34" charset="0"/>
                <a:cs typeface="Times New Roman" panose="02020603050405020304" pitchFamily="18" charset="0"/>
              </a:rPr>
              <a:t> Explaining the choice of solution</a:t>
            </a:r>
            <a:r>
              <a:rPr lang="en-US" altLang="en-US" sz="2000" b="1" dirty="0">
                <a:solidFill>
                  <a:srgbClr val="000000"/>
                </a:solidFill>
                <a:latin typeface="Times New Roman" panose="02020603050405020304" pitchFamily="18" charset="0"/>
                <a:cs typeface="Times New Roman" panose="02020603050405020304" pitchFamily="18" charset="0"/>
              </a:rPr>
              <a:t> </a:t>
            </a:r>
            <a:br>
              <a:rPr lang="en-US" altLang="en-US" sz="2000" b="1" dirty="0">
                <a:solidFill>
                  <a:srgbClr val="000000"/>
                </a:solidFill>
                <a:latin typeface="Times New Roman" panose="02020603050405020304" pitchFamily="18" charset="0"/>
                <a:cs typeface="Times New Roman" panose="02020603050405020304" pitchFamily="18" charset="0"/>
              </a:rPr>
            </a:b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330000"/>
                </a:solidFill>
                <a:latin typeface="Arial" panose="020B0604020202020204" pitchFamily="34" charset="0"/>
                <a:cs typeface="Times New Roman" panose="02020603050405020304" pitchFamily="18" charset="0"/>
              </a:rPr>
              <a:t> Selecting applicable solutions</a:t>
            </a:r>
            <a:r>
              <a:rPr lang="en-US" altLang="en-US" sz="2000" b="1" dirty="0">
                <a:solidFill>
                  <a:srgbClr val="000000"/>
                </a:solidFill>
                <a:latin typeface="Times New Roman" panose="02020603050405020304" pitchFamily="18" charset="0"/>
                <a:cs typeface="Times New Roman" panose="02020603050405020304" pitchFamily="18" charset="0"/>
              </a:rPr>
              <a:t> </a:t>
            </a:r>
            <a:br>
              <a:rPr lang="en-US" altLang="en-US" sz="2000" b="1" dirty="0">
                <a:solidFill>
                  <a:srgbClr val="000000"/>
                </a:solidFill>
                <a:latin typeface="Times New Roman" panose="02020603050405020304" pitchFamily="18" charset="0"/>
                <a:cs typeface="Times New Roman" panose="02020603050405020304" pitchFamily="18" charset="0"/>
              </a:rPr>
            </a:b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330000"/>
                </a:solidFill>
                <a:latin typeface="Arial" panose="020B0604020202020204" pitchFamily="34" charset="0"/>
                <a:cs typeface="Times New Roman" panose="02020603050405020304" pitchFamily="18" charset="0"/>
              </a:rPr>
              <a:t> Dealing with incomplete information</a:t>
            </a:r>
            <a:r>
              <a:rPr lang="en-US" altLang="en-US" sz="2000" b="1" dirty="0">
                <a:solidFill>
                  <a:srgbClr val="000000"/>
                </a:solidFill>
                <a:latin typeface="Times New Roman" panose="02020603050405020304" pitchFamily="18" charset="0"/>
                <a:cs typeface="Times New Roman" panose="02020603050405020304" pitchFamily="18" charset="0"/>
              </a:rPr>
              <a:t> </a:t>
            </a:r>
            <a:br>
              <a:rPr lang="en-US" altLang="en-US" sz="2000" b="1" dirty="0">
                <a:solidFill>
                  <a:srgbClr val="000000"/>
                </a:solidFill>
                <a:latin typeface="Times New Roman" panose="02020603050405020304" pitchFamily="18" charset="0"/>
                <a:cs typeface="Times New Roman" panose="02020603050405020304" pitchFamily="18" charset="0"/>
              </a:rPr>
            </a:b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330000"/>
                </a:solidFill>
                <a:latin typeface="Arial" panose="020B0604020202020204" pitchFamily="34" charset="0"/>
                <a:cs typeface="Times New Roman" panose="02020603050405020304" pitchFamily="18" charset="0"/>
              </a:rPr>
              <a:t> Restructuring problems</a:t>
            </a:r>
            <a:r>
              <a:rPr lang="en-US" altLang="en-US" sz="2000" b="1" dirty="0">
                <a:solidFill>
                  <a:srgbClr val="000000"/>
                </a:solidFill>
                <a:latin typeface="Times New Roman" panose="02020603050405020304" pitchFamily="18" charset="0"/>
                <a:cs typeface="Times New Roman" panose="02020603050405020304" pitchFamily="18" charset="0"/>
              </a:rPr>
              <a:t> </a:t>
            </a:r>
            <a:br>
              <a:rPr lang="en-US" altLang="en-US" sz="2000" b="1" dirty="0">
                <a:solidFill>
                  <a:srgbClr val="000000"/>
                </a:solidFill>
                <a:latin typeface="Times New Roman" panose="02020603050405020304" pitchFamily="18" charset="0"/>
                <a:cs typeface="Times New Roman" panose="02020603050405020304" pitchFamily="18" charset="0"/>
              </a:rPr>
            </a:b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330000"/>
                </a:solidFill>
                <a:latin typeface="Arial" panose="020B0604020202020204" pitchFamily="34" charset="0"/>
                <a:cs typeface="Times New Roman" panose="02020603050405020304" pitchFamily="18" charset="0"/>
              </a:rPr>
              <a:t> Reducing the need for research</a:t>
            </a:r>
            <a:endParaRPr lang="en-US" altLang="en-US" sz="2000" b="1" dirty="0">
              <a:solidFill>
                <a:srgbClr val="000000"/>
              </a:solidFill>
              <a:latin typeface="Times New Roman" panose="02020603050405020304" pitchFamily="18" charset="0"/>
              <a:cs typeface="Times New Roman" panose="02020603050405020304" pitchFamily="18" charset="0"/>
            </a:endParaRPr>
          </a:p>
          <a:p>
            <a:endParaRPr lang="en-IN" dirty="0"/>
          </a:p>
        </p:txBody>
      </p:sp>
      <p:pic>
        <p:nvPicPr>
          <p:cNvPr id="4098" name="Picture 2" descr="http://www.laits.utexas.edu/~anorman/long.extra/Info.S98/Exp/pointer.gif">
            <a:extLst>
              <a:ext uri="{FF2B5EF4-FFF2-40B4-BE49-F238E27FC236}">
                <a16:creationId xmlns:a16="http://schemas.microsoft.com/office/drawing/2014/main" id="{52238BF3-3682-477D-9745-3F7A24A39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854075"/>
            <a:ext cx="123825" cy="1524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www.laits.utexas.edu/~anorman/long.extra/Info.S98/Exp/pointer.gif">
            <a:extLst>
              <a:ext uri="{FF2B5EF4-FFF2-40B4-BE49-F238E27FC236}">
                <a16:creationId xmlns:a16="http://schemas.microsoft.com/office/drawing/2014/main" id="{A46FAA5C-E5F0-4AB2-93C2-353E6ABE0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579438"/>
            <a:ext cx="123825" cy="152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laits.utexas.edu/~anorman/long.extra/Info.S98/Exp/pointer.gif">
            <a:extLst>
              <a:ext uri="{FF2B5EF4-FFF2-40B4-BE49-F238E27FC236}">
                <a16:creationId xmlns:a16="http://schemas.microsoft.com/office/drawing/2014/main" id="{846660F1-37A9-4136-B027-565AC38AB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304800"/>
            <a:ext cx="123825" cy="15240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http://www.laits.utexas.edu/~anorman/long.extra/Info.S98/Exp/pointer.gif">
            <a:extLst>
              <a:ext uri="{FF2B5EF4-FFF2-40B4-BE49-F238E27FC236}">
                <a16:creationId xmlns:a16="http://schemas.microsoft.com/office/drawing/2014/main" id="{F782EFD5-2EC1-488B-93E0-1C39090A8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30163"/>
            <a:ext cx="123825" cy="15240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www.laits.utexas.edu/~anorman/long.extra/Info.S98/Exp/pointer.gif">
            <a:extLst>
              <a:ext uri="{FF2B5EF4-FFF2-40B4-BE49-F238E27FC236}">
                <a16:creationId xmlns:a16="http://schemas.microsoft.com/office/drawing/2014/main" id="{3383CDA2-1CE2-43AD-8549-4F58067A4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244475"/>
            <a:ext cx="123825" cy="15240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http://www.laits.utexas.edu/~anorman/long.extra/Info.S98/Exp/pointer.gif">
            <a:extLst>
              <a:ext uri="{FF2B5EF4-FFF2-40B4-BE49-F238E27FC236}">
                <a16:creationId xmlns:a16="http://schemas.microsoft.com/office/drawing/2014/main" id="{37D8CBC2-3849-420F-BBAD-FB18D0759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517525"/>
            <a:ext cx="123825" cy="1524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www.laits.utexas.edu/~anorman/long.extra/Info.S98/Exp/pointer.gif">
            <a:extLst>
              <a:ext uri="{FF2B5EF4-FFF2-40B4-BE49-F238E27FC236}">
                <a16:creationId xmlns:a16="http://schemas.microsoft.com/office/drawing/2014/main" id="{E21921B5-32AB-4CCB-B579-CE8303DA3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792163"/>
            <a:ext cx="123825"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19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B259-E0AF-48A6-994A-AA92500E4158}"/>
              </a:ext>
            </a:extLst>
          </p:cNvPr>
          <p:cNvSpPr>
            <a:spLocks noGrp="1"/>
          </p:cNvSpPr>
          <p:nvPr>
            <p:ph type="title"/>
          </p:nvPr>
        </p:nvSpPr>
        <p:spPr/>
        <p:txBody>
          <a:bodyPr/>
          <a:lstStyle/>
          <a:p>
            <a:r>
              <a:rPr lang="en-US" dirty="0" err="1"/>
              <a:t>MySQLdb</a:t>
            </a:r>
            <a:r>
              <a:rPr lang="en-US" dirty="0"/>
              <a:t>?</a:t>
            </a:r>
            <a:br>
              <a:rPr lang="en-US" dirty="0"/>
            </a:br>
            <a:endParaRPr lang="en-IN" dirty="0"/>
          </a:p>
        </p:txBody>
      </p:sp>
      <p:sp>
        <p:nvSpPr>
          <p:cNvPr id="3" name="Content Placeholder 2">
            <a:extLst>
              <a:ext uri="{FF2B5EF4-FFF2-40B4-BE49-F238E27FC236}">
                <a16:creationId xmlns:a16="http://schemas.microsoft.com/office/drawing/2014/main" id="{DDE07368-07C2-4E22-9BC8-D83F3032A943}"/>
              </a:ext>
            </a:extLst>
          </p:cNvPr>
          <p:cNvSpPr>
            <a:spLocks noGrp="1"/>
          </p:cNvSpPr>
          <p:nvPr>
            <p:ph idx="1"/>
          </p:nvPr>
        </p:nvSpPr>
        <p:spPr/>
        <p:txBody>
          <a:bodyPr/>
          <a:lstStyle/>
          <a:p>
            <a:pPr marL="0" indent="0">
              <a:buNone/>
            </a:pPr>
            <a:r>
              <a:rPr lang="en-IN" dirty="0"/>
              <a:t> </a:t>
            </a:r>
          </a:p>
          <a:p>
            <a:pPr marL="0" indent="0">
              <a:buNone/>
            </a:pPr>
            <a:r>
              <a:rPr lang="en-US" sz="2000" b="1" dirty="0" err="1"/>
              <a:t>MySQLdb</a:t>
            </a:r>
            <a:r>
              <a:rPr lang="en-US" sz="2000" b="1" dirty="0"/>
              <a:t> is an interface for connecting to a MySQL database server from Python. It implements the Python Database API v2.0 and is built on top of the MySQL C API.</a:t>
            </a:r>
          </a:p>
          <a:p>
            <a:pPr marL="0" indent="0">
              <a:buNone/>
            </a:pPr>
            <a:endParaRPr lang="en-US" sz="2000" b="1" dirty="0"/>
          </a:p>
          <a:p>
            <a:pPr marL="0" indent="0">
              <a:buNone/>
            </a:pPr>
            <a:endParaRPr lang="en-US" sz="2000" b="1" dirty="0"/>
          </a:p>
          <a:p>
            <a:endParaRPr lang="en-IN" dirty="0"/>
          </a:p>
        </p:txBody>
      </p:sp>
    </p:spTree>
    <p:extLst>
      <p:ext uri="{BB962C8B-B14F-4D97-AF65-F5344CB8AC3E}">
        <p14:creationId xmlns:p14="http://schemas.microsoft.com/office/powerpoint/2010/main" val="1133054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046F-AB7A-4DB8-960B-2950E822CC6F}"/>
              </a:ext>
            </a:extLst>
          </p:cNvPr>
          <p:cNvSpPr>
            <a:spLocks noGrp="1"/>
          </p:cNvSpPr>
          <p:nvPr>
            <p:ph type="title"/>
          </p:nvPr>
        </p:nvSpPr>
        <p:spPr/>
        <p:txBody>
          <a:bodyPr/>
          <a:lstStyle/>
          <a:p>
            <a:r>
              <a:rPr lang="en-US" dirty="0"/>
              <a:t>Database Connection</a:t>
            </a:r>
            <a:br>
              <a:rPr lang="en-US" dirty="0"/>
            </a:br>
            <a:endParaRPr lang="en-IN" dirty="0"/>
          </a:p>
        </p:txBody>
      </p:sp>
      <p:sp>
        <p:nvSpPr>
          <p:cNvPr id="3" name="Content Placeholder 2">
            <a:extLst>
              <a:ext uri="{FF2B5EF4-FFF2-40B4-BE49-F238E27FC236}">
                <a16:creationId xmlns:a16="http://schemas.microsoft.com/office/drawing/2014/main" id="{786FB2AA-E2B8-4FB5-B385-1D6D6004479E}"/>
              </a:ext>
            </a:extLst>
          </p:cNvPr>
          <p:cNvSpPr>
            <a:spLocks noGrp="1"/>
          </p:cNvSpPr>
          <p:nvPr>
            <p:ph idx="1"/>
          </p:nvPr>
        </p:nvSpPr>
        <p:spPr/>
        <p:txBody>
          <a:bodyPr>
            <a:normAutofit/>
          </a:bodyPr>
          <a:lstStyle/>
          <a:p>
            <a:pPr marL="0" indent="0">
              <a:buNone/>
            </a:pPr>
            <a:endParaRPr lang="en-IN" b="1" dirty="0"/>
          </a:p>
          <a:p>
            <a:r>
              <a:rPr lang="en-US" sz="2000" b="1" dirty="0"/>
              <a:t>Before connecting to a MySQL database, make sure of the followings −</a:t>
            </a:r>
          </a:p>
          <a:p>
            <a:r>
              <a:rPr lang="en-US" sz="2000" b="1" dirty="0"/>
              <a:t>You have created a database MYDATABSE.</a:t>
            </a:r>
          </a:p>
          <a:p>
            <a:r>
              <a:rPr lang="en-US" sz="2000" b="1" dirty="0"/>
              <a:t>You have created a table Books in MYDATABSE.</a:t>
            </a:r>
          </a:p>
          <a:p>
            <a:r>
              <a:rPr lang="en-US" sz="2000" b="1" dirty="0"/>
              <a:t>This table has fields </a:t>
            </a:r>
            <a:r>
              <a:rPr lang="en-US" sz="2000" b="1" dirty="0" err="1"/>
              <a:t>Authrname</a:t>
            </a:r>
            <a:r>
              <a:rPr lang="en-US" sz="2000" b="1" dirty="0"/>
              <a:t>, </a:t>
            </a:r>
            <a:r>
              <a:rPr lang="en-US" sz="2000" b="1" dirty="0" err="1"/>
              <a:t>bkname</a:t>
            </a:r>
            <a:r>
              <a:rPr lang="en-US" sz="2000" b="1" dirty="0"/>
              <a:t>, rating ,edition, publisher </a:t>
            </a:r>
          </a:p>
          <a:p>
            <a:r>
              <a:rPr lang="en-US" sz="2000" b="1" dirty="0"/>
              <a:t>Python module </a:t>
            </a:r>
            <a:r>
              <a:rPr lang="en-US" sz="2000" b="1" dirty="0" err="1"/>
              <a:t>MySQLdb</a:t>
            </a:r>
            <a:r>
              <a:rPr lang="en-US" sz="2000" b="1" dirty="0"/>
              <a:t> is installed properly on your machine</a:t>
            </a:r>
            <a:r>
              <a:rPr lang="en-US" b="1" dirty="0"/>
              <a:t>.</a:t>
            </a:r>
          </a:p>
          <a:p>
            <a:endParaRPr lang="en-IN" dirty="0"/>
          </a:p>
        </p:txBody>
      </p:sp>
    </p:spTree>
    <p:extLst>
      <p:ext uri="{BB962C8B-B14F-4D97-AF65-F5344CB8AC3E}">
        <p14:creationId xmlns:p14="http://schemas.microsoft.com/office/powerpoint/2010/main" val="40405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7F35-137E-411D-B269-FDBAF4412680}"/>
              </a:ext>
            </a:extLst>
          </p:cNvPr>
          <p:cNvSpPr>
            <a:spLocks noGrp="1"/>
          </p:cNvSpPr>
          <p:nvPr>
            <p:ph type="title"/>
          </p:nvPr>
        </p:nvSpPr>
        <p:spPr>
          <a:xfrm>
            <a:off x="474134" y="440267"/>
            <a:ext cx="5740400" cy="880533"/>
          </a:xfrm>
        </p:spPr>
        <p:txBody>
          <a:bodyPr/>
          <a:lstStyle/>
          <a:p>
            <a:r>
              <a:rPr lang="en-IN" dirty="0"/>
              <a:t>IMPLEMENTATION</a:t>
            </a:r>
          </a:p>
        </p:txBody>
      </p:sp>
      <p:sp>
        <p:nvSpPr>
          <p:cNvPr id="3" name="Content Placeholder 2">
            <a:extLst>
              <a:ext uri="{FF2B5EF4-FFF2-40B4-BE49-F238E27FC236}">
                <a16:creationId xmlns:a16="http://schemas.microsoft.com/office/drawing/2014/main" id="{9957B6DF-C6B8-4FBA-9E18-F65F51F1EBA0}"/>
              </a:ext>
            </a:extLst>
          </p:cNvPr>
          <p:cNvSpPr>
            <a:spLocks noGrp="1"/>
          </p:cNvSpPr>
          <p:nvPr>
            <p:ph idx="1"/>
          </p:nvPr>
        </p:nvSpPr>
        <p:spPr>
          <a:xfrm>
            <a:off x="203200" y="1009452"/>
            <a:ext cx="9003069" cy="4839095"/>
          </a:xfrm>
        </p:spPr>
        <p:txBody>
          <a:bodyPr>
            <a:normAutofit fontScale="62500" lnSpcReduction="20000"/>
          </a:bodyPr>
          <a:lstStyle/>
          <a:p>
            <a:endParaRPr lang="en-IN" b="1" dirty="0"/>
          </a:p>
          <a:p>
            <a:pPr marL="0" indent="0">
              <a:buNone/>
            </a:pPr>
            <a:r>
              <a:rPr lang="en-IN" sz="2400" b="1" dirty="0"/>
              <a:t>import sqlite3</a:t>
            </a:r>
          </a:p>
          <a:p>
            <a:pPr marL="0" indent="0">
              <a:buNone/>
            </a:pPr>
            <a:r>
              <a:rPr lang="en-IN" sz="2400" b="1" dirty="0"/>
              <a:t>conn = sqlite3.connect('</a:t>
            </a:r>
            <a:r>
              <a:rPr lang="en-IN" sz="2400" b="1" dirty="0" err="1"/>
              <a:t>my_database.sqlite</a:t>
            </a:r>
            <a:r>
              <a:rPr lang="en-IN" sz="2400" b="1" dirty="0"/>
              <a:t>')</a:t>
            </a:r>
          </a:p>
          <a:p>
            <a:pPr marL="0" indent="0">
              <a:buNone/>
            </a:pPr>
            <a:r>
              <a:rPr lang="en-IN" sz="2400" b="1" dirty="0"/>
              <a:t>cursor = </a:t>
            </a:r>
            <a:r>
              <a:rPr lang="en-IN" sz="2400" b="1" dirty="0" err="1"/>
              <a:t>conn.cursor</a:t>
            </a:r>
            <a:r>
              <a:rPr lang="en-IN" sz="2400" b="1" dirty="0"/>
              <a:t>()</a:t>
            </a:r>
          </a:p>
          <a:p>
            <a:pPr marL="0" indent="0">
              <a:buNone/>
            </a:pPr>
            <a:r>
              <a:rPr lang="en-IN" sz="2400" b="1" dirty="0"/>
              <a:t>print("Opened database successfully")</a:t>
            </a:r>
          </a:p>
          <a:p>
            <a:pPr marL="0" indent="0">
              <a:buNone/>
            </a:pPr>
            <a:r>
              <a:rPr lang="en-IN" sz="2400" b="1" dirty="0" err="1"/>
              <a:t>sql</a:t>
            </a:r>
            <a:r>
              <a:rPr lang="en-IN" sz="2400" b="1" dirty="0"/>
              <a:t> = "DROP TABLE IF EXISTS BOOKSS"</a:t>
            </a:r>
          </a:p>
          <a:p>
            <a:pPr marL="0" indent="0">
              <a:buNone/>
            </a:pPr>
            <a:endParaRPr lang="en-IN" sz="2400" b="1" dirty="0"/>
          </a:p>
          <a:p>
            <a:pPr marL="0" indent="0">
              <a:buNone/>
            </a:pPr>
            <a:r>
              <a:rPr lang="en-IN" sz="2400" b="1" dirty="0" err="1"/>
              <a:t>cursor.execute</a:t>
            </a:r>
            <a:r>
              <a:rPr lang="en-IN" sz="2400" b="1" dirty="0"/>
              <a:t>(</a:t>
            </a:r>
            <a:r>
              <a:rPr lang="en-IN" sz="2400" b="1" dirty="0" err="1"/>
              <a:t>sql</a:t>
            </a:r>
            <a:r>
              <a:rPr lang="en-IN" sz="2400" b="1" dirty="0"/>
              <a:t>)</a:t>
            </a:r>
          </a:p>
          <a:p>
            <a:pPr marL="0" indent="0">
              <a:buNone/>
            </a:pPr>
            <a:endParaRPr lang="en-IN" sz="2400" b="1" dirty="0"/>
          </a:p>
          <a:p>
            <a:pPr marL="0" indent="0">
              <a:buNone/>
            </a:pPr>
            <a:r>
              <a:rPr lang="en-IN" sz="2400" b="1" dirty="0" err="1"/>
              <a:t>cursor.execute</a:t>
            </a:r>
            <a:r>
              <a:rPr lang="en-IN" sz="2400" b="1" dirty="0"/>
              <a:t>('''CREATE TABLE BOOKSS</a:t>
            </a:r>
          </a:p>
          <a:p>
            <a:pPr marL="0" indent="0">
              <a:buNone/>
            </a:pPr>
            <a:r>
              <a:rPr lang="en-IN" sz="2400" b="1" dirty="0"/>
              <a:t>         (</a:t>
            </a:r>
            <a:r>
              <a:rPr lang="en-IN" sz="2400" b="1" dirty="0" err="1"/>
              <a:t>Authrname</a:t>
            </a:r>
            <a:r>
              <a:rPr lang="en-IN" sz="2400" b="1" dirty="0"/>
              <a:t> varchar(100) PRIMARY KEY     NOT NULL,</a:t>
            </a:r>
          </a:p>
          <a:p>
            <a:pPr marL="0" indent="0">
              <a:buNone/>
            </a:pPr>
            <a:r>
              <a:rPr lang="en-IN" sz="2400" b="1" dirty="0"/>
              <a:t>         </a:t>
            </a:r>
            <a:r>
              <a:rPr lang="en-IN" sz="2400" b="1" dirty="0" err="1"/>
              <a:t>bkname</a:t>
            </a:r>
            <a:r>
              <a:rPr lang="en-IN" sz="2400" b="1" dirty="0"/>
              <a:t>          TEXT    NOT NULL,</a:t>
            </a:r>
          </a:p>
          <a:p>
            <a:pPr marL="0" indent="0">
              <a:buNone/>
            </a:pPr>
            <a:r>
              <a:rPr lang="en-IN" sz="2400" b="1" dirty="0"/>
              <a:t>         rating            INT     NOT NULL,</a:t>
            </a:r>
          </a:p>
          <a:p>
            <a:pPr marL="0" indent="0">
              <a:buNone/>
            </a:pPr>
            <a:r>
              <a:rPr lang="en-IN" sz="2400" b="1" dirty="0"/>
              <a:t>         edition INT NOT NULL,</a:t>
            </a:r>
          </a:p>
          <a:p>
            <a:pPr marL="0" indent="0">
              <a:buNone/>
            </a:pPr>
            <a:r>
              <a:rPr lang="en-IN" sz="2400" b="1" dirty="0"/>
              <a:t>         publisher        CHAR(50));''')</a:t>
            </a:r>
          </a:p>
        </p:txBody>
      </p:sp>
    </p:spTree>
    <p:extLst>
      <p:ext uri="{BB962C8B-B14F-4D97-AF65-F5344CB8AC3E}">
        <p14:creationId xmlns:p14="http://schemas.microsoft.com/office/powerpoint/2010/main" val="367510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6992-7771-4E95-9331-9B151E506A95}"/>
              </a:ext>
            </a:extLst>
          </p:cNvPr>
          <p:cNvSpPr>
            <a:spLocks noGrp="1"/>
          </p:cNvSpPr>
          <p:nvPr>
            <p:ph type="title"/>
          </p:nvPr>
        </p:nvSpPr>
        <p:spPr>
          <a:xfrm>
            <a:off x="270934" y="287868"/>
            <a:ext cx="4114800" cy="795866"/>
          </a:xfrm>
        </p:spPr>
        <p:txBody>
          <a:bodyPr/>
          <a:lstStyle/>
          <a:p>
            <a:r>
              <a:rPr lang="en-IN" dirty="0"/>
              <a:t>CONT..</a:t>
            </a:r>
          </a:p>
        </p:txBody>
      </p:sp>
      <p:sp>
        <p:nvSpPr>
          <p:cNvPr id="3" name="Content Placeholder 2">
            <a:extLst>
              <a:ext uri="{FF2B5EF4-FFF2-40B4-BE49-F238E27FC236}">
                <a16:creationId xmlns:a16="http://schemas.microsoft.com/office/drawing/2014/main" id="{041E2016-8C1A-4D0A-8920-DB6D6C04C1EE}"/>
              </a:ext>
            </a:extLst>
          </p:cNvPr>
          <p:cNvSpPr>
            <a:spLocks noGrp="1"/>
          </p:cNvSpPr>
          <p:nvPr>
            <p:ph idx="1"/>
          </p:nvPr>
        </p:nvSpPr>
        <p:spPr>
          <a:xfrm>
            <a:off x="152400" y="897467"/>
            <a:ext cx="9121602" cy="5143895"/>
          </a:xfrm>
        </p:spPr>
        <p:txBody>
          <a:bodyPr>
            <a:noAutofit/>
          </a:bodyPr>
          <a:lstStyle/>
          <a:p>
            <a:r>
              <a:rPr lang="en-IN" sz="2000" b="1" dirty="0" err="1"/>
              <a:t>cursor.execute</a:t>
            </a:r>
            <a:r>
              <a:rPr lang="en-IN" sz="2000" b="1" dirty="0"/>
              <a:t>("INSERT INTO BOOKSS (</a:t>
            </a:r>
            <a:r>
              <a:rPr lang="en-IN" sz="2000" b="1" dirty="0" err="1"/>
              <a:t>Authrname,bkname,rating,edition,publisher</a:t>
            </a:r>
            <a:r>
              <a:rPr lang="en-IN" sz="2000" b="1" dirty="0"/>
              <a:t>) VALUES ('Behrouz A </a:t>
            </a:r>
            <a:r>
              <a:rPr lang="en-IN" sz="2000" b="1" dirty="0" err="1"/>
              <a:t>Forouzan</a:t>
            </a:r>
            <a:r>
              <a:rPr lang="en-IN" sz="2000" b="1" dirty="0"/>
              <a:t>', 'Data Communication and Networking', 4, 1,'Vikram')");</a:t>
            </a:r>
          </a:p>
          <a:p>
            <a:r>
              <a:rPr lang="en-IN" sz="2000" b="1" dirty="0" err="1"/>
              <a:t>cursor.execute</a:t>
            </a:r>
            <a:r>
              <a:rPr lang="en-IN" sz="2000" b="1" dirty="0"/>
              <a:t>("INSERT INTO BOOKSS (</a:t>
            </a:r>
            <a:r>
              <a:rPr lang="en-IN" sz="2000" b="1" dirty="0" err="1"/>
              <a:t>Authrname,bkname,rating,edition,publisher</a:t>
            </a:r>
            <a:r>
              <a:rPr lang="en-IN" sz="2000" b="1" dirty="0"/>
              <a:t>) VALUES ('William Stallings', 'Data Communication and Networking', 5,2, 'Vijay')");</a:t>
            </a:r>
          </a:p>
          <a:p>
            <a:r>
              <a:rPr lang="en-IN" sz="2000" b="1" dirty="0" err="1"/>
              <a:t>cursor.execute</a:t>
            </a:r>
            <a:r>
              <a:rPr lang="en-IN" sz="2000" b="1" dirty="0"/>
              <a:t>("INSERT INTO BOOKSS (</a:t>
            </a:r>
            <a:r>
              <a:rPr lang="en-IN" sz="2000" b="1" dirty="0" err="1"/>
              <a:t>Authrname,bkname,rating,edition,publisher</a:t>
            </a:r>
            <a:r>
              <a:rPr lang="en-IN" sz="2000" b="1" dirty="0"/>
              <a:t>) VALUES ('Henry', 'Data Communication and Networking', 5,2, '</a:t>
            </a:r>
            <a:r>
              <a:rPr lang="en-IN" sz="2000" b="1" dirty="0" err="1"/>
              <a:t>Saketh</a:t>
            </a:r>
            <a:r>
              <a:rPr lang="en-IN" sz="2000" b="1" dirty="0"/>
              <a:t>')");</a:t>
            </a:r>
          </a:p>
          <a:p>
            <a:r>
              <a:rPr lang="en-IN" sz="2000" b="1" dirty="0" err="1"/>
              <a:t>cursor.execute</a:t>
            </a:r>
            <a:r>
              <a:rPr lang="en-IN" sz="2000" b="1" dirty="0"/>
              <a:t>("INSERT INTO BOOKSS (</a:t>
            </a:r>
            <a:r>
              <a:rPr lang="en-IN" sz="2000" b="1" dirty="0" err="1"/>
              <a:t>Authrname,bkname,rating,edition,publisher</a:t>
            </a:r>
            <a:r>
              <a:rPr lang="en-IN" sz="2000" b="1" dirty="0"/>
              <a:t>) VALUES ('</a:t>
            </a:r>
            <a:r>
              <a:rPr lang="en-IN" sz="2000" b="1" dirty="0" err="1"/>
              <a:t>Marwell</a:t>
            </a:r>
            <a:r>
              <a:rPr lang="en-IN" sz="2000" b="1" dirty="0"/>
              <a:t>', 'Data Communication and Networking', 4,2, 'Praveen')");</a:t>
            </a:r>
          </a:p>
          <a:p>
            <a:r>
              <a:rPr lang="en-IN" sz="2000" b="1" dirty="0" err="1"/>
              <a:t>cursor.execute</a:t>
            </a:r>
            <a:r>
              <a:rPr lang="en-IN" sz="2000" b="1" dirty="0"/>
              <a:t>("INSERT INTO BOOKSS (</a:t>
            </a:r>
            <a:r>
              <a:rPr lang="en-IN" sz="2000" b="1" dirty="0" err="1"/>
              <a:t>Authrname,bkname,rating,edition,publisher</a:t>
            </a:r>
            <a:r>
              <a:rPr lang="en-IN" sz="2000" b="1" dirty="0"/>
              <a:t>) VALUES ('</a:t>
            </a:r>
            <a:r>
              <a:rPr lang="en-IN" sz="2000" b="1" dirty="0" err="1"/>
              <a:t>Oriz</a:t>
            </a:r>
            <a:r>
              <a:rPr lang="en-IN" sz="2000" b="1" dirty="0"/>
              <a:t>', 'Data Communication and Networking', 3,2, 'Keerthi')");</a:t>
            </a:r>
          </a:p>
        </p:txBody>
      </p:sp>
    </p:spTree>
    <p:extLst>
      <p:ext uri="{BB962C8B-B14F-4D97-AF65-F5344CB8AC3E}">
        <p14:creationId xmlns:p14="http://schemas.microsoft.com/office/powerpoint/2010/main" val="304324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43B7-B9B0-4B4E-A4D0-8CFD0BBBC374}"/>
              </a:ext>
            </a:extLst>
          </p:cNvPr>
          <p:cNvSpPr>
            <a:spLocks noGrp="1"/>
          </p:cNvSpPr>
          <p:nvPr>
            <p:ph type="title"/>
          </p:nvPr>
        </p:nvSpPr>
        <p:spPr>
          <a:xfrm>
            <a:off x="270934" y="186268"/>
            <a:ext cx="4521199" cy="630370"/>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096B1E81-FCD6-4CFF-B9FF-08053BDEE183}"/>
              </a:ext>
            </a:extLst>
          </p:cNvPr>
          <p:cNvSpPr>
            <a:spLocks noGrp="1"/>
          </p:cNvSpPr>
          <p:nvPr>
            <p:ph idx="1"/>
          </p:nvPr>
        </p:nvSpPr>
        <p:spPr>
          <a:xfrm>
            <a:off x="118533" y="677333"/>
            <a:ext cx="9155469" cy="5364029"/>
          </a:xfrm>
        </p:spPr>
        <p:txBody>
          <a:bodyPr/>
          <a:lstStyle/>
          <a:p>
            <a:r>
              <a:rPr lang="en-IN" sz="2000" b="1" dirty="0" err="1"/>
              <a:t>cursor.execute</a:t>
            </a:r>
            <a:r>
              <a:rPr lang="en-IN" sz="2000" b="1" dirty="0"/>
              <a:t>("INSERT INTO BOOKSS (</a:t>
            </a:r>
            <a:r>
              <a:rPr lang="en-IN" sz="2000" b="1" dirty="0" err="1"/>
              <a:t>Authrname,bkname,rating,edition,publisher</a:t>
            </a:r>
            <a:r>
              <a:rPr lang="en-IN" sz="2000" b="1" dirty="0"/>
              <a:t>) VALUES ('Ivan </a:t>
            </a:r>
            <a:r>
              <a:rPr lang="en-IN" sz="2000" b="1" dirty="0" err="1"/>
              <a:t>BayaRoss</a:t>
            </a:r>
            <a:r>
              <a:rPr lang="en-IN" sz="2000" b="1" dirty="0"/>
              <a:t>','DBMS', 4,2, 'Vikram')");</a:t>
            </a:r>
          </a:p>
          <a:p>
            <a:r>
              <a:rPr lang="en-IN" sz="2000" b="1" dirty="0" err="1"/>
              <a:t>cursor.execute</a:t>
            </a:r>
            <a:r>
              <a:rPr lang="en-IN" sz="2000" b="1" dirty="0"/>
              <a:t>("INSERT INTO BOOKSS (</a:t>
            </a:r>
            <a:r>
              <a:rPr lang="en-IN" sz="2000" b="1" dirty="0" err="1"/>
              <a:t>Authrname,bkname,rating,edition,publisher</a:t>
            </a:r>
            <a:r>
              <a:rPr lang="en-IN" sz="2000" b="1" dirty="0"/>
              <a:t>) VALUES ('Raghu </a:t>
            </a:r>
            <a:r>
              <a:rPr lang="en-IN" sz="2000" b="1" dirty="0" err="1"/>
              <a:t>RamKrishnan</a:t>
            </a:r>
            <a:r>
              <a:rPr lang="en-IN" sz="2000" b="1" dirty="0"/>
              <a:t>','DBMS', 5,1, 'Vijay')");</a:t>
            </a:r>
          </a:p>
          <a:p>
            <a:r>
              <a:rPr lang="en-IN" sz="2000" b="1" dirty="0" err="1"/>
              <a:t>cursor.execute</a:t>
            </a:r>
            <a:r>
              <a:rPr lang="en-IN" sz="2000" b="1" dirty="0"/>
              <a:t>("INSERT INTO BOOKSS (</a:t>
            </a:r>
            <a:r>
              <a:rPr lang="en-IN" sz="2000" b="1" dirty="0" err="1"/>
              <a:t>Authrname,bkname,rating,edition,publisher</a:t>
            </a:r>
            <a:r>
              <a:rPr lang="en-IN" sz="2000" b="1" dirty="0"/>
              <a:t>) VALUES ('</a:t>
            </a:r>
            <a:r>
              <a:rPr lang="en-IN" sz="2000" b="1" dirty="0" err="1"/>
              <a:t>C.J.Date</a:t>
            </a:r>
            <a:r>
              <a:rPr lang="en-IN" sz="2000" b="1" dirty="0"/>
              <a:t>', 'DBMS', 3,1, 'Rahul')");</a:t>
            </a:r>
          </a:p>
          <a:p>
            <a:r>
              <a:rPr lang="en-IN" sz="2000" b="1" dirty="0" err="1"/>
              <a:t>cursor.execute</a:t>
            </a:r>
            <a:r>
              <a:rPr lang="en-IN" sz="2000" b="1" dirty="0"/>
              <a:t>("INSERT INTO BOOKSS (</a:t>
            </a:r>
            <a:r>
              <a:rPr lang="en-IN" sz="2000" b="1" dirty="0" err="1"/>
              <a:t>Authrname,bkname,rating,edition,publisher</a:t>
            </a:r>
            <a:r>
              <a:rPr lang="en-IN" sz="2000" b="1" dirty="0"/>
              <a:t>) VALUES ('</a:t>
            </a:r>
            <a:r>
              <a:rPr lang="en-IN" sz="2000" b="1" dirty="0" err="1"/>
              <a:t>Bipin.C.Desai</a:t>
            </a:r>
            <a:r>
              <a:rPr lang="en-IN" sz="2000" b="1" dirty="0"/>
              <a:t>', 'DBMS', 2,3, 'Lakshman')");</a:t>
            </a:r>
          </a:p>
          <a:p>
            <a:r>
              <a:rPr lang="en-IN" sz="2000" b="1" dirty="0" err="1"/>
              <a:t>cursor.execute</a:t>
            </a:r>
            <a:r>
              <a:rPr lang="en-IN" sz="2000" b="1" dirty="0"/>
              <a:t>("INSERT INTO BOOKSS (</a:t>
            </a:r>
            <a:r>
              <a:rPr lang="en-IN" sz="2000" b="1" dirty="0" err="1"/>
              <a:t>Authrname,bkname,rating,edition,publisher</a:t>
            </a:r>
            <a:r>
              <a:rPr lang="en-IN" sz="2000" b="1" dirty="0"/>
              <a:t>) VALUES ('</a:t>
            </a:r>
            <a:r>
              <a:rPr lang="en-IN" sz="2000" b="1" dirty="0" err="1"/>
              <a:t>SilberSchatz</a:t>
            </a:r>
            <a:r>
              <a:rPr lang="en-IN" sz="2000" b="1" dirty="0"/>
              <a:t>', 'DBMS', 1,3, 'Reshma')");</a:t>
            </a:r>
          </a:p>
          <a:p>
            <a:endParaRPr lang="en-IN" dirty="0"/>
          </a:p>
        </p:txBody>
      </p:sp>
    </p:spTree>
    <p:extLst>
      <p:ext uri="{BB962C8B-B14F-4D97-AF65-F5344CB8AC3E}">
        <p14:creationId xmlns:p14="http://schemas.microsoft.com/office/powerpoint/2010/main" val="7422305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TotalTime>
  <Words>762</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Trebuchet MS</vt:lpstr>
      <vt:lpstr>Wingdings 3</vt:lpstr>
      <vt:lpstr>Facet</vt:lpstr>
      <vt:lpstr>EXPERT SYSTEM TO IDENTIFY BOOK FOR A GIVEN TOPIC</vt:lpstr>
      <vt:lpstr>INTRODUCTION TO EXPERT SYSTEMS</vt:lpstr>
      <vt:lpstr>PURPOSE</vt:lpstr>
      <vt:lpstr>Ability of Expert Systems: </vt:lpstr>
      <vt:lpstr>MySQLdb? </vt:lpstr>
      <vt:lpstr>Database Connection </vt:lpstr>
      <vt:lpstr>IMPLEMENTATION</vt:lpstr>
      <vt:lpstr>CONT..</vt:lpstr>
      <vt:lpstr>CONT..</vt:lpstr>
      <vt:lpstr>CONT…</vt:lpstr>
      <vt:lpstr>CONT….</vt:lpstr>
      <vt:lpstr>OUTPUT:</vt:lpstr>
      <vt:lpstr>OUTPUT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SYSTEM TO IDENTIFY BOOK FOR A GIVEN TOPIC</dc:title>
  <dc:creator>Akhil Kumar</dc:creator>
  <cp:lastModifiedBy>Akhil Kumar</cp:lastModifiedBy>
  <cp:revision>7</cp:revision>
  <dcterms:created xsi:type="dcterms:W3CDTF">2018-10-30T16:39:08Z</dcterms:created>
  <dcterms:modified xsi:type="dcterms:W3CDTF">2018-10-30T17:38:49Z</dcterms:modified>
</cp:coreProperties>
</file>