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77" r:id="rId6"/>
    <p:sldId id="262" r:id="rId7"/>
    <p:sldId id="264" r:id="rId8"/>
    <p:sldId id="290" r:id="rId9"/>
    <p:sldId id="291" r:id="rId10"/>
    <p:sldId id="292" r:id="rId11"/>
    <p:sldId id="293" r:id="rId12"/>
    <p:sldId id="294" r:id="rId13"/>
    <p:sldId id="295" r:id="rId14"/>
    <p:sldId id="296" r:id="rId15"/>
    <p:sldId id="297" r:id="rId16"/>
    <p:sldId id="298"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215" autoAdjust="0"/>
  </p:normalViewPr>
  <p:slideViewPr>
    <p:cSldViewPr snapToGrid="0">
      <p:cViewPr varScale="1">
        <p:scale>
          <a:sx n="68" d="100"/>
          <a:sy n="68" d="100"/>
        </p:scale>
        <p:origin x="816" y="66"/>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1/6/2023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simplilearn.com/tutorials/typescript-tutorial/typescript-interview-questions" TargetMode="External"/><Relationship Id="rId2" Type="http://schemas.openxmlformats.org/officeDocument/2006/relationships/hyperlink" Target="https://www.simplilearn.com/tutorials/javascript-tutorial/introduction-to-javascrip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angular.io/docs/ts/latest/guide/architecture.html#modules"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angular.io/docs/ts/latest/guide/architecture.html#components"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edureka.co/blog/html-dom"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911601" y="3429000"/>
            <a:ext cx="10368797" cy="1481667"/>
          </a:xfrm>
        </p:spPr>
        <p:txBody>
          <a:bodyPr/>
          <a:lstStyle/>
          <a:p>
            <a:r>
              <a:rPr lang="da-DK" dirty="0">
                <a:latin typeface="Consolas"/>
              </a:rPr>
              <a:t>Introduction to Angular</a:t>
            </a:r>
            <a:endParaRPr lang="en-US" dirty="0"/>
          </a:p>
        </p:txBody>
      </p:sp>
      <p:pic>
        <p:nvPicPr>
          <p:cNvPr id="4" name="Picture 2" descr="Relateret billede">
            <a:extLst>
              <a:ext uri="{FF2B5EF4-FFF2-40B4-BE49-F238E27FC236}">
                <a16:creationId xmlns:a16="http://schemas.microsoft.com/office/drawing/2014/main" id="{E7A8763F-E271-0D6B-0919-52AC5E06B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4244" y="1124744"/>
            <a:ext cx="2400335"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2569465" y="420120"/>
            <a:ext cx="4542535" cy="830997"/>
          </a:xfrm>
        </p:spPr>
        <p:txBody>
          <a:bodyPr>
            <a:normAutofit fontScale="90000"/>
          </a:bodyPr>
          <a:lstStyle/>
          <a:p>
            <a:r>
              <a:rPr lang="da-DK" sz="4400" dirty="0"/>
              <a:t>Directives</a:t>
            </a:r>
            <a:br>
              <a:rPr lang="en-GB" sz="4400" dirty="0"/>
            </a:br>
            <a:br>
              <a:rPr lang="en-GB" sz="4400" dirty="0">
                <a:solidFill>
                  <a:schemeClr val="bg1"/>
                </a:solidFill>
              </a:rPr>
            </a:b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10</a:t>
            </a:fld>
            <a:endParaRPr lang="en-US" dirty="0"/>
          </a:p>
        </p:txBody>
      </p:sp>
      <p:sp>
        <p:nvSpPr>
          <p:cNvPr id="7" name="TextBox 6">
            <a:extLst>
              <a:ext uri="{FF2B5EF4-FFF2-40B4-BE49-F238E27FC236}">
                <a16:creationId xmlns:a16="http://schemas.microsoft.com/office/drawing/2014/main" id="{33F52530-80BC-30CF-1642-79C8B4A468F7}"/>
              </a:ext>
            </a:extLst>
          </p:cNvPr>
          <p:cNvSpPr txBox="1"/>
          <p:nvPr/>
        </p:nvSpPr>
        <p:spPr>
          <a:xfrm>
            <a:off x="487620" y="1109472"/>
            <a:ext cx="6979980" cy="1323439"/>
          </a:xfrm>
          <a:prstGeom prst="rect">
            <a:avLst/>
          </a:prstGeom>
          <a:noFill/>
        </p:spPr>
        <p:txBody>
          <a:bodyPr wrap="square">
            <a:spAutoFit/>
          </a:bodyPr>
          <a:lstStyle/>
          <a:p>
            <a:pPr algn="l"/>
            <a:r>
              <a:rPr lang="en-US" sz="1800" b="0" i="0" dirty="0">
                <a:solidFill>
                  <a:schemeClr val="bg1"/>
                </a:solidFill>
                <a:effectLst/>
                <a:latin typeface="source-serif-pro"/>
              </a:rPr>
              <a:t> </a:t>
            </a:r>
            <a:r>
              <a:rPr lang="en-US" sz="2800" dirty="0">
                <a:solidFill>
                  <a:schemeClr val="bg1"/>
                </a:solidFill>
                <a:latin typeface="source-serif-pro"/>
              </a:rPr>
              <a:t>1. C</a:t>
            </a:r>
            <a:r>
              <a:rPr lang="en-US" sz="2800" b="0" i="0" dirty="0">
                <a:solidFill>
                  <a:schemeClr val="bg1"/>
                </a:solidFill>
                <a:effectLst/>
                <a:latin typeface="source-serif-pro"/>
              </a:rPr>
              <a:t>omponent directive</a:t>
            </a:r>
          </a:p>
          <a:p>
            <a:pPr algn="l"/>
            <a:r>
              <a:rPr lang="en-US" sz="2400" b="0" i="0" dirty="0">
                <a:solidFill>
                  <a:schemeClr val="bg1"/>
                </a:solidFill>
                <a:effectLst/>
                <a:latin typeface="source-serif-pro"/>
              </a:rPr>
              <a:t>     </a:t>
            </a:r>
            <a:br>
              <a:rPr lang="en-US" sz="2800" dirty="0"/>
            </a:br>
            <a:endParaRPr lang="en-US" sz="2800" b="0" i="0" dirty="0">
              <a:solidFill>
                <a:schemeClr val="bg1"/>
              </a:solidFill>
              <a:effectLst/>
              <a:latin typeface="source-serif-pro"/>
            </a:endParaRPr>
          </a:p>
        </p:txBody>
      </p:sp>
      <p:sp>
        <p:nvSpPr>
          <p:cNvPr id="9" name="TextBox 8">
            <a:extLst>
              <a:ext uri="{FF2B5EF4-FFF2-40B4-BE49-F238E27FC236}">
                <a16:creationId xmlns:a16="http://schemas.microsoft.com/office/drawing/2014/main" id="{589A1FFB-818E-4120-F196-C870A126C669}"/>
              </a:ext>
            </a:extLst>
          </p:cNvPr>
          <p:cNvSpPr txBox="1"/>
          <p:nvPr/>
        </p:nvSpPr>
        <p:spPr>
          <a:xfrm>
            <a:off x="487620" y="2577012"/>
            <a:ext cx="3512712" cy="523220"/>
          </a:xfrm>
          <a:prstGeom prst="rect">
            <a:avLst/>
          </a:prstGeom>
          <a:noFill/>
        </p:spPr>
        <p:txBody>
          <a:bodyPr wrap="square">
            <a:spAutoFit/>
          </a:bodyPr>
          <a:lstStyle/>
          <a:p>
            <a:pPr algn="l"/>
            <a:r>
              <a:rPr lang="en-US" sz="2800" b="0" i="0" dirty="0">
                <a:solidFill>
                  <a:schemeClr val="bg1"/>
                </a:solidFill>
                <a:effectLst/>
                <a:latin typeface="source-serif-pro"/>
              </a:rPr>
              <a:t>2.Structural directive</a:t>
            </a:r>
          </a:p>
        </p:txBody>
      </p:sp>
      <p:sp>
        <p:nvSpPr>
          <p:cNvPr id="14" name="TextBox 13">
            <a:extLst>
              <a:ext uri="{FF2B5EF4-FFF2-40B4-BE49-F238E27FC236}">
                <a16:creationId xmlns:a16="http://schemas.microsoft.com/office/drawing/2014/main" id="{D2A39AF9-6561-CA3B-D323-9A94C775B132}"/>
              </a:ext>
            </a:extLst>
          </p:cNvPr>
          <p:cNvSpPr txBox="1"/>
          <p:nvPr/>
        </p:nvSpPr>
        <p:spPr>
          <a:xfrm>
            <a:off x="728133" y="3244333"/>
            <a:ext cx="6096000"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source-serif-pro"/>
              </a:rPr>
              <a:t>Structural directives are used to change the DOM layout by adding and removing DOM elements. It basically changes the structure of the DOM</a:t>
            </a:r>
            <a:br>
              <a:rPr kumimoji="0" lang="en-US" altLang="en-US" sz="2000" b="0" i="0" u="none" strike="noStrike" cap="none" normalizeH="0" baseline="0" dirty="0">
                <a:ln>
                  <a:noFill/>
                </a:ln>
                <a:solidFill>
                  <a:schemeClr val="bg1"/>
                </a:solidFill>
                <a:effectLst/>
              </a:rPr>
            </a:br>
            <a:r>
              <a:rPr kumimoji="0" lang="en-US" altLang="en-US" sz="2000" b="0" i="0" u="none" strike="noStrike" cap="none" normalizeH="0" baseline="0" dirty="0">
                <a:ln>
                  <a:noFill/>
                </a:ln>
                <a:solidFill>
                  <a:schemeClr val="bg1"/>
                </a:solidFill>
                <a:effectLst/>
                <a:latin typeface="source-serif-pro"/>
              </a:rPr>
              <a:t>Examples of structural directives are </a:t>
            </a:r>
            <a:r>
              <a:rPr kumimoji="0" lang="en-US" altLang="en-US" sz="2000" b="0" i="0" u="none" strike="noStrike" cap="none" normalizeH="0" baseline="0" dirty="0">
                <a:ln>
                  <a:noFill/>
                </a:ln>
                <a:solidFill>
                  <a:schemeClr val="bg1"/>
                </a:solidFill>
                <a:effectLst/>
                <a:latin typeface="source-code-pro"/>
              </a:rPr>
              <a:t>ngIf</a:t>
            </a:r>
            <a:r>
              <a:rPr kumimoji="0" lang="en-US" altLang="en-US" sz="2000" b="0" i="1" u="none" strike="noStrike" cap="none" normalizeH="0" baseline="0" dirty="0">
                <a:ln>
                  <a:noFill/>
                </a:ln>
                <a:solidFill>
                  <a:schemeClr val="bg1"/>
                </a:solidFill>
                <a:effectLst/>
                <a:latin typeface="source-serif-pro"/>
              </a:rPr>
              <a:t>, </a:t>
            </a:r>
            <a:r>
              <a:rPr kumimoji="0" lang="en-US" altLang="en-US" sz="2000" b="0" i="0" u="none" strike="noStrike" cap="none" normalizeH="0" baseline="0" dirty="0">
                <a:ln>
                  <a:noFill/>
                </a:ln>
                <a:solidFill>
                  <a:schemeClr val="bg1"/>
                </a:solidFill>
                <a:effectLst/>
                <a:latin typeface="source-code-pro"/>
              </a:rPr>
              <a:t>ngFor</a:t>
            </a:r>
            <a:r>
              <a:rPr kumimoji="0" lang="en-US" altLang="en-US" sz="2000" b="0" i="1" u="none" strike="noStrike" cap="none" normalizeH="0" baseline="0" dirty="0">
                <a:ln>
                  <a:noFill/>
                </a:ln>
                <a:solidFill>
                  <a:schemeClr val="bg1"/>
                </a:solidFill>
                <a:effectLst/>
                <a:latin typeface="source-serif-pro"/>
              </a:rPr>
              <a:t>, </a:t>
            </a:r>
            <a:r>
              <a:rPr kumimoji="0" lang="en-US" altLang="en-US" sz="2000" b="0" i="0" u="none" strike="noStrike" cap="none" normalizeH="0" baseline="0" dirty="0">
                <a:ln>
                  <a:noFill/>
                </a:ln>
                <a:solidFill>
                  <a:schemeClr val="bg1"/>
                </a:solidFill>
                <a:effectLst/>
                <a:latin typeface="source-code-pro"/>
              </a:rPr>
              <a:t>ngSwitch</a:t>
            </a:r>
            <a:r>
              <a:rPr kumimoji="0" lang="en-US" altLang="en-US" sz="2000" b="0" i="0" u="none" strike="noStrike" cap="none" normalizeH="0" baseline="0" dirty="0">
                <a:ln>
                  <a:noFill/>
                </a:ln>
                <a:solidFill>
                  <a:schemeClr val="bg1"/>
                </a:solidFill>
                <a:effectLst/>
              </a:rPr>
              <a:t> </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
        <p:nvSpPr>
          <p:cNvPr id="17" name="TextBox 16">
            <a:extLst>
              <a:ext uri="{FF2B5EF4-FFF2-40B4-BE49-F238E27FC236}">
                <a16:creationId xmlns:a16="http://schemas.microsoft.com/office/drawing/2014/main" id="{76CADC31-E54D-283C-D514-44E02100970C}"/>
              </a:ext>
            </a:extLst>
          </p:cNvPr>
          <p:cNvSpPr txBox="1"/>
          <p:nvPr/>
        </p:nvSpPr>
        <p:spPr>
          <a:xfrm>
            <a:off x="728133" y="1716785"/>
            <a:ext cx="6096000" cy="646331"/>
          </a:xfrm>
          <a:prstGeom prst="rect">
            <a:avLst/>
          </a:prstGeom>
          <a:noFill/>
        </p:spPr>
        <p:txBody>
          <a:bodyPr wrap="square">
            <a:spAutoFit/>
          </a:bodyPr>
          <a:lstStyle/>
          <a:p>
            <a:pPr algn="l"/>
            <a:r>
              <a:rPr lang="en-US" sz="1800" b="0" i="0" dirty="0">
                <a:solidFill>
                  <a:schemeClr val="bg1"/>
                </a:solidFill>
                <a:effectLst/>
                <a:latin typeface="source-serif-pro"/>
              </a:rPr>
              <a:t>Components are special directives in Angular. </a:t>
            </a:r>
          </a:p>
          <a:p>
            <a:pPr algn="l"/>
            <a:r>
              <a:rPr lang="en-US" sz="1800" b="0" i="0" dirty="0">
                <a:solidFill>
                  <a:schemeClr val="bg1"/>
                </a:solidFill>
                <a:effectLst/>
                <a:latin typeface="source-serif-pro"/>
              </a:rPr>
              <a:t>  They are      the directive with a template</a:t>
            </a:r>
          </a:p>
        </p:txBody>
      </p:sp>
      <p:sp>
        <p:nvSpPr>
          <p:cNvPr id="19" name="TextBox 18">
            <a:extLst>
              <a:ext uri="{FF2B5EF4-FFF2-40B4-BE49-F238E27FC236}">
                <a16:creationId xmlns:a16="http://schemas.microsoft.com/office/drawing/2014/main" id="{C961DB99-C804-6D82-047E-307066F2CB29}"/>
              </a:ext>
            </a:extLst>
          </p:cNvPr>
          <p:cNvSpPr txBox="1"/>
          <p:nvPr/>
        </p:nvSpPr>
        <p:spPr>
          <a:xfrm>
            <a:off x="312497" y="4954365"/>
            <a:ext cx="6096000" cy="523220"/>
          </a:xfrm>
          <a:prstGeom prst="rect">
            <a:avLst/>
          </a:prstGeom>
          <a:noFill/>
        </p:spPr>
        <p:txBody>
          <a:bodyPr wrap="square">
            <a:spAutoFit/>
          </a:bodyPr>
          <a:lstStyle/>
          <a:p>
            <a:pPr algn="l"/>
            <a:r>
              <a:rPr lang="en-US" sz="2800" b="0" i="0" dirty="0">
                <a:solidFill>
                  <a:schemeClr val="bg1"/>
                </a:solidFill>
                <a:effectLst/>
                <a:latin typeface="source-serif-pro"/>
              </a:rPr>
              <a:t>3.Attribute directive</a:t>
            </a:r>
          </a:p>
        </p:txBody>
      </p:sp>
      <p:sp>
        <p:nvSpPr>
          <p:cNvPr id="21" name="TextBox 20">
            <a:extLst>
              <a:ext uri="{FF2B5EF4-FFF2-40B4-BE49-F238E27FC236}">
                <a16:creationId xmlns:a16="http://schemas.microsoft.com/office/drawing/2014/main" id="{CBD56DD8-DBE9-1929-C13C-F15E1A1924F7}"/>
              </a:ext>
            </a:extLst>
          </p:cNvPr>
          <p:cNvSpPr txBox="1"/>
          <p:nvPr/>
        </p:nvSpPr>
        <p:spPr>
          <a:xfrm>
            <a:off x="707783" y="5519876"/>
            <a:ext cx="6096000" cy="1200329"/>
          </a:xfrm>
          <a:prstGeom prst="rect">
            <a:avLst/>
          </a:prstGeom>
          <a:noFill/>
        </p:spPr>
        <p:txBody>
          <a:bodyPr wrap="square">
            <a:spAutoFit/>
          </a:bodyPr>
          <a:lstStyle/>
          <a:p>
            <a:pPr algn="l"/>
            <a:r>
              <a:rPr lang="en-US" b="0" i="0" dirty="0">
                <a:solidFill>
                  <a:schemeClr val="bg1"/>
                </a:solidFill>
                <a:effectLst/>
                <a:latin typeface="source-serif-pro"/>
              </a:rPr>
              <a:t>Attribute directives are used to change the appearance or behavior of an element.</a:t>
            </a:r>
          </a:p>
          <a:p>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3901351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2569465" y="420120"/>
            <a:ext cx="4542535" cy="830997"/>
          </a:xfrm>
        </p:spPr>
        <p:txBody>
          <a:bodyPr>
            <a:normAutofit fontScale="90000"/>
          </a:bodyPr>
          <a:lstStyle/>
          <a:p>
            <a:r>
              <a:rPr lang="da-DK" sz="4400" dirty="0"/>
              <a:t>Services</a:t>
            </a:r>
            <a:br>
              <a:rPr lang="en-GB" sz="4400" dirty="0"/>
            </a:br>
            <a:br>
              <a:rPr lang="en-GB" sz="4400" dirty="0">
                <a:solidFill>
                  <a:schemeClr val="bg1"/>
                </a:solidFill>
              </a:rPr>
            </a:b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11</a:t>
            </a:fld>
            <a:endParaRPr lang="en-US" dirty="0"/>
          </a:p>
        </p:txBody>
      </p:sp>
      <p:sp>
        <p:nvSpPr>
          <p:cNvPr id="8" name="TextBox 7">
            <a:extLst>
              <a:ext uri="{FF2B5EF4-FFF2-40B4-BE49-F238E27FC236}">
                <a16:creationId xmlns:a16="http://schemas.microsoft.com/office/drawing/2014/main" id="{BD3E8581-9934-2D2F-0BF7-75F19D2C774E}"/>
              </a:ext>
            </a:extLst>
          </p:cNvPr>
          <p:cNvSpPr txBox="1"/>
          <p:nvPr/>
        </p:nvSpPr>
        <p:spPr>
          <a:xfrm>
            <a:off x="673886" y="1182870"/>
            <a:ext cx="7112000" cy="1754326"/>
          </a:xfrm>
          <a:prstGeom prst="rect">
            <a:avLst/>
          </a:prstGeom>
          <a:noFill/>
        </p:spPr>
        <p:txBody>
          <a:bodyPr wrap="square">
            <a:spAutoFit/>
          </a:bodyPr>
          <a:lstStyle/>
          <a:p>
            <a:pPr algn="l" fontAlgn="base"/>
            <a:r>
              <a:rPr lang="en-US" sz="2400" b="0" i="0" dirty="0">
                <a:solidFill>
                  <a:schemeClr val="bg1"/>
                </a:solidFill>
                <a:effectLst/>
                <a:latin typeface="-apple-system"/>
              </a:rPr>
              <a:t>Service is a piece of reusable code with a focused purpose. A code that you will use in many components across your application</a:t>
            </a:r>
          </a:p>
          <a:p>
            <a:br>
              <a:rPr lang="en-US" dirty="0"/>
            </a:br>
            <a:endParaRPr lang="en-US" dirty="0"/>
          </a:p>
        </p:txBody>
      </p:sp>
      <p:sp>
        <p:nvSpPr>
          <p:cNvPr id="11" name="TextBox 10">
            <a:extLst>
              <a:ext uri="{FF2B5EF4-FFF2-40B4-BE49-F238E27FC236}">
                <a16:creationId xmlns:a16="http://schemas.microsoft.com/office/drawing/2014/main" id="{787C7302-EB62-0434-9F0E-38C12C480724}"/>
              </a:ext>
            </a:extLst>
          </p:cNvPr>
          <p:cNvSpPr txBox="1"/>
          <p:nvPr/>
        </p:nvSpPr>
        <p:spPr>
          <a:xfrm>
            <a:off x="1046419" y="2877192"/>
            <a:ext cx="6366933" cy="1569660"/>
          </a:xfrm>
          <a:prstGeom prst="rect">
            <a:avLst/>
          </a:prstGeom>
          <a:noFill/>
        </p:spPr>
        <p:txBody>
          <a:bodyPr wrap="square">
            <a:spAutoFit/>
          </a:bodyPr>
          <a:lstStyle/>
          <a:p>
            <a:pPr algn="l" fontAlgn="base"/>
            <a:r>
              <a:rPr lang="en-US" sz="2400" b="0" i="0" dirty="0">
                <a:solidFill>
                  <a:schemeClr val="bg1"/>
                </a:solidFill>
                <a:effectLst/>
                <a:latin typeface="-apple-system"/>
              </a:rPr>
              <a:t>Share logic or data across components</a:t>
            </a:r>
          </a:p>
          <a:p>
            <a:pPr algn="l" fontAlgn="base"/>
            <a:endParaRPr lang="en-US" sz="2400" dirty="0">
              <a:solidFill>
                <a:schemeClr val="bg1"/>
              </a:solidFill>
              <a:latin typeface="-apple-system"/>
            </a:endParaRPr>
          </a:p>
          <a:p>
            <a:pPr fontAlgn="base"/>
            <a:r>
              <a:rPr lang="en-US" sz="2400" b="0" i="0" dirty="0">
                <a:solidFill>
                  <a:schemeClr val="bg1"/>
                </a:solidFill>
                <a:effectLst/>
                <a:latin typeface="-apple-system"/>
              </a:rPr>
              <a:t>Encapsulate external interactions like data access</a:t>
            </a:r>
          </a:p>
          <a:p>
            <a:pPr algn="l" fontAlgn="base"/>
            <a:endParaRPr lang="en-US" sz="2400" b="0" i="0" dirty="0">
              <a:solidFill>
                <a:schemeClr val="bg1"/>
              </a:solidFill>
              <a:effectLst/>
              <a:latin typeface="-apple-system"/>
            </a:endParaRPr>
          </a:p>
        </p:txBody>
      </p:sp>
    </p:spTree>
    <p:extLst>
      <p:ext uri="{BB962C8B-B14F-4D97-AF65-F5344CB8AC3E}">
        <p14:creationId xmlns:p14="http://schemas.microsoft.com/office/powerpoint/2010/main" val="112622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575733" y="420120"/>
            <a:ext cx="7010400" cy="830997"/>
          </a:xfrm>
        </p:spPr>
        <p:txBody>
          <a:bodyPr>
            <a:normAutofit fontScale="90000"/>
          </a:bodyPr>
          <a:lstStyle/>
          <a:p>
            <a:r>
              <a:rPr lang="da-DK" sz="4400" dirty="0"/>
              <a:t>Dependency injection </a:t>
            </a:r>
            <a:br>
              <a:rPr lang="en-GB" sz="4400" dirty="0"/>
            </a:br>
            <a:br>
              <a:rPr lang="en-GB" sz="4400" dirty="0">
                <a:solidFill>
                  <a:schemeClr val="bg1"/>
                </a:solidFill>
              </a:rPr>
            </a:b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12</a:t>
            </a:fld>
            <a:endParaRPr lang="en-US" dirty="0"/>
          </a:p>
        </p:txBody>
      </p:sp>
      <p:sp>
        <p:nvSpPr>
          <p:cNvPr id="7" name="TextBox 6">
            <a:extLst>
              <a:ext uri="{FF2B5EF4-FFF2-40B4-BE49-F238E27FC236}">
                <a16:creationId xmlns:a16="http://schemas.microsoft.com/office/drawing/2014/main" id="{483B1BE4-1D19-35BD-DD0A-0B223BA5456B}"/>
              </a:ext>
            </a:extLst>
          </p:cNvPr>
          <p:cNvSpPr txBox="1"/>
          <p:nvPr/>
        </p:nvSpPr>
        <p:spPr>
          <a:xfrm>
            <a:off x="432582" y="1444006"/>
            <a:ext cx="6098344" cy="1754326"/>
          </a:xfrm>
          <a:prstGeom prst="rect">
            <a:avLst/>
          </a:prstGeom>
          <a:noFill/>
        </p:spPr>
        <p:txBody>
          <a:bodyPr wrap="square">
            <a:spAutoFit/>
          </a:bodyPr>
          <a:lstStyle/>
          <a:p>
            <a:r>
              <a:rPr lang="en-GB" sz="1800" i="1" dirty="0">
                <a:solidFill>
                  <a:schemeClr val="bg1"/>
                </a:solidFill>
              </a:rPr>
              <a:t>Dependency injection</a:t>
            </a:r>
            <a:r>
              <a:rPr lang="en-GB" sz="1800" dirty="0">
                <a:solidFill>
                  <a:schemeClr val="bg1"/>
                </a:solidFill>
              </a:rPr>
              <a:t> is a way to supply a new instance of a class with the dependencies it requires. Most dependencies are services. </a:t>
            </a:r>
          </a:p>
          <a:p>
            <a:endParaRPr lang="en-GB" sz="1800" dirty="0">
              <a:solidFill>
                <a:schemeClr val="bg1"/>
              </a:solidFill>
            </a:endParaRPr>
          </a:p>
          <a:p>
            <a:r>
              <a:rPr lang="en-GB" sz="1800" dirty="0">
                <a:solidFill>
                  <a:schemeClr val="bg1"/>
                </a:solidFill>
              </a:rPr>
              <a:t>Angular uses dependency injection to provide new components with the services they need.</a:t>
            </a:r>
          </a:p>
        </p:txBody>
      </p:sp>
      <p:sp>
        <p:nvSpPr>
          <p:cNvPr id="9" name="TextBox 8">
            <a:extLst>
              <a:ext uri="{FF2B5EF4-FFF2-40B4-BE49-F238E27FC236}">
                <a16:creationId xmlns:a16="http://schemas.microsoft.com/office/drawing/2014/main" id="{F09724E3-50CB-A50F-85E2-D7B920B5B8F8}"/>
              </a:ext>
            </a:extLst>
          </p:cNvPr>
          <p:cNvSpPr txBox="1"/>
          <p:nvPr/>
        </p:nvSpPr>
        <p:spPr>
          <a:xfrm>
            <a:off x="432582" y="3538273"/>
            <a:ext cx="6098344" cy="646331"/>
          </a:xfrm>
          <a:prstGeom prst="rect">
            <a:avLst/>
          </a:prstGeom>
          <a:noFill/>
        </p:spPr>
        <p:txBody>
          <a:bodyPr wrap="square">
            <a:spAutoFit/>
          </a:bodyPr>
          <a:lstStyle/>
          <a:p>
            <a:pPr algn="l"/>
            <a:r>
              <a:rPr lang="en-US" b="0" i="0" dirty="0">
                <a:solidFill>
                  <a:schemeClr val="bg1"/>
                </a:solidFill>
                <a:effectLst/>
                <a:latin typeface="Roboto" panose="02000000000000000000" pitchFamily="2" charset="0"/>
              </a:rPr>
              <a:t>Constructor injection: Here, it provides the dependencies through a class constructor.</a:t>
            </a:r>
          </a:p>
        </p:txBody>
      </p:sp>
    </p:spTree>
    <p:extLst>
      <p:ext uri="{BB962C8B-B14F-4D97-AF65-F5344CB8AC3E}">
        <p14:creationId xmlns:p14="http://schemas.microsoft.com/office/powerpoint/2010/main" val="222820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577475" y="574864"/>
            <a:ext cx="5065411" cy="830997"/>
          </a:xfrm>
        </p:spPr>
        <p:txBody>
          <a:bodyPr>
            <a:normAutofit fontScale="90000"/>
          </a:bodyPr>
          <a:lstStyle/>
          <a:p>
            <a:r>
              <a:rPr lang="da-DK" sz="4400" dirty="0"/>
              <a:t>Input &amp; Output  </a:t>
            </a:r>
            <a:br>
              <a:rPr lang="en-GB" sz="4400" dirty="0"/>
            </a:br>
            <a:br>
              <a:rPr lang="en-GB" sz="4400" dirty="0">
                <a:solidFill>
                  <a:schemeClr val="bg1"/>
                </a:solidFill>
              </a:rPr>
            </a:b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13</a:t>
            </a:fld>
            <a:endParaRPr lang="en-US" dirty="0"/>
          </a:p>
        </p:txBody>
      </p:sp>
      <p:sp>
        <p:nvSpPr>
          <p:cNvPr id="11" name="TextBox 10">
            <a:extLst>
              <a:ext uri="{FF2B5EF4-FFF2-40B4-BE49-F238E27FC236}">
                <a16:creationId xmlns:a16="http://schemas.microsoft.com/office/drawing/2014/main" id="{2C24A8EA-8826-7719-2068-533F5A890A36}"/>
              </a:ext>
            </a:extLst>
          </p:cNvPr>
          <p:cNvSpPr txBox="1"/>
          <p:nvPr/>
        </p:nvSpPr>
        <p:spPr>
          <a:xfrm>
            <a:off x="1463040" y="1842607"/>
            <a:ext cx="6488589" cy="2225225"/>
          </a:xfrm>
          <a:prstGeom prst="rect">
            <a:avLst/>
          </a:prstGeom>
          <a:noFill/>
        </p:spPr>
        <p:txBody>
          <a:bodyPr wrap="square">
            <a:spAutoFit/>
          </a:bodyPr>
          <a:lstStyle/>
          <a:p>
            <a:pPr>
              <a:lnSpc>
                <a:spcPct val="90000"/>
              </a:lnSpc>
            </a:pPr>
            <a:r>
              <a:rPr lang="da-DK" sz="3200" dirty="0">
                <a:solidFill>
                  <a:schemeClr val="bg1"/>
                </a:solidFill>
              </a:rPr>
              <a:t>Component interaction</a:t>
            </a:r>
          </a:p>
          <a:p>
            <a:pPr>
              <a:lnSpc>
                <a:spcPct val="90000"/>
              </a:lnSpc>
            </a:pPr>
            <a:endParaRPr lang="da-DK" sz="1400" dirty="0">
              <a:solidFill>
                <a:schemeClr val="bg1"/>
              </a:solidFill>
            </a:endParaRPr>
          </a:p>
          <a:p>
            <a:pPr>
              <a:lnSpc>
                <a:spcPct val="90000"/>
              </a:lnSpc>
            </a:pPr>
            <a:r>
              <a:rPr lang="da-DK" sz="1800" dirty="0">
                <a:solidFill>
                  <a:schemeClr val="bg1"/>
                </a:solidFill>
              </a:rPr>
              <a:t>Passing data from parent to child using: </a:t>
            </a:r>
            <a:br>
              <a:rPr lang="da-DK" sz="1800" dirty="0">
                <a:solidFill>
                  <a:schemeClr val="bg1"/>
                </a:solidFill>
              </a:rPr>
            </a:br>
            <a:r>
              <a:rPr lang="da-DK" sz="1800" b="1" dirty="0">
                <a:solidFill>
                  <a:schemeClr val="bg1"/>
                </a:solidFill>
              </a:rPr>
              <a:t>@Input( ) </a:t>
            </a:r>
            <a:r>
              <a:rPr lang="da-DK" sz="1800" dirty="0">
                <a:solidFill>
                  <a:schemeClr val="bg1"/>
                </a:solidFill>
              </a:rPr>
              <a:t>and </a:t>
            </a:r>
            <a:r>
              <a:rPr lang="da-DK" sz="1800" b="1" dirty="0">
                <a:solidFill>
                  <a:schemeClr val="bg1"/>
                </a:solidFill>
              </a:rPr>
              <a:t>property-binding</a:t>
            </a:r>
            <a:br>
              <a:rPr lang="da-DK" sz="1800" b="1" dirty="0">
                <a:solidFill>
                  <a:schemeClr val="bg1"/>
                </a:solidFill>
              </a:rPr>
            </a:br>
            <a:br>
              <a:rPr lang="da-DK" sz="1800" b="1" dirty="0">
                <a:solidFill>
                  <a:schemeClr val="bg1"/>
                </a:solidFill>
              </a:rPr>
            </a:br>
            <a:r>
              <a:rPr lang="da-DK" sz="1800" dirty="0">
                <a:solidFill>
                  <a:schemeClr val="bg1"/>
                </a:solidFill>
              </a:rPr>
              <a:t>Passing data from child to parent using: </a:t>
            </a:r>
            <a:br>
              <a:rPr lang="da-DK" sz="1800" dirty="0">
                <a:solidFill>
                  <a:schemeClr val="bg1"/>
                </a:solidFill>
              </a:rPr>
            </a:br>
            <a:r>
              <a:rPr lang="da-DK" sz="1800" b="1" dirty="0">
                <a:solidFill>
                  <a:schemeClr val="bg1"/>
                </a:solidFill>
              </a:rPr>
              <a:t>@Output( )</a:t>
            </a:r>
            <a:r>
              <a:rPr lang="da-DK" sz="1800" dirty="0">
                <a:solidFill>
                  <a:schemeClr val="bg1"/>
                </a:solidFill>
              </a:rPr>
              <a:t> , </a:t>
            </a:r>
            <a:r>
              <a:rPr lang="da-DK" sz="1800" b="1" dirty="0">
                <a:solidFill>
                  <a:schemeClr val="bg1"/>
                </a:solidFill>
              </a:rPr>
              <a:t>EventEmitter </a:t>
            </a:r>
            <a:r>
              <a:rPr lang="da-DK" sz="1800" dirty="0">
                <a:solidFill>
                  <a:schemeClr val="bg1"/>
                </a:solidFill>
              </a:rPr>
              <a:t>and</a:t>
            </a:r>
            <a:r>
              <a:rPr lang="da-DK" sz="1800" b="1" dirty="0">
                <a:solidFill>
                  <a:schemeClr val="bg1"/>
                </a:solidFill>
              </a:rPr>
              <a:t> event-binding</a:t>
            </a:r>
            <a:br>
              <a:rPr lang="da-DK" sz="1800" b="1" dirty="0">
                <a:solidFill>
                  <a:schemeClr val="bg1"/>
                </a:solidFill>
              </a:rPr>
            </a:br>
            <a:r>
              <a:rPr lang="da-DK" sz="1800" dirty="0">
                <a:solidFill>
                  <a:schemeClr val="bg1"/>
                </a:solidFill>
              </a:rPr>
              <a:t>(The parent listens for child event) </a:t>
            </a:r>
            <a:endParaRPr lang="en-GB" sz="1800" dirty="0">
              <a:solidFill>
                <a:schemeClr val="bg1"/>
              </a:solidFill>
            </a:endParaRPr>
          </a:p>
        </p:txBody>
      </p:sp>
    </p:spTree>
    <p:extLst>
      <p:ext uri="{BB962C8B-B14F-4D97-AF65-F5344CB8AC3E}">
        <p14:creationId xmlns:p14="http://schemas.microsoft.com/office/powerpoint/2010/main" val="2143192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675250" y="504526"/>
            <a:ext cx="6445938" cy="830997"/>
          </a:xfrm>
        </p:spPr>
        <p:txBody>
          <a:bodyPr>
            <a:normAutofit fontScale="90000"/>
          </a:bodyPr>
          <a:lstStyle/>
          <a:p>
            <a:r>
              <a:rPr lang="da-DK" sz="4400" dirty="0"/>
              <a:t>Routing &amp;navigation   </a:t>
            </a:r>
            <a:br>
              <a:rPr lang="en-GB" sz="4400" dirty="0"/>
            </a:br>
            <a:br>
              <a:rPr lang="en-GB" sz="4400" dirty="0">
                <a:solidFill>
                  <a:schemeClr val="bg1"/>
                </a:solidFill>
              </a:rPr>
            </a:b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endParaRPr lang="en-US" dirty="0"/>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endParaRPr lang="en-US" dirty="0"/>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14</a:t>
            </a:fld>
            <a:endParaRPr lang="en-US" dirty="0"/>
          </a:p>
        </p:txBody>
      </p:sp>
      <p:sp>
        <p:nvSpPr>
          <p:cNvPr id="7" name="TextBox 6">
            <a:extLst>
              <a:ext uri="{FF2B5EF4-FFF2-40B4-BE49-F238E27FC236}">
                <a16:creationId xmlns:a16="http://schemas.microsoft.com/office/drawing/2014/main" id="{91858764-CC7F-A119-0096-3BF4348E1DAA}"/>
              </a:ext>
            </a:extLst>
          </p:cNvPr>
          <p:cNvSpPr txBox="1"/>
          <p:nvPr/>
        </p:nvSpPr>
        <p:spPr>
          <a:xfrm>
            <a:off x="290436" y="1234177"/>
            <a:ext cx="7512147" cy="1477328"/>
          </a:xfrm>
          <a:prstGeom prst="rect">
            <a:avLst/>
          </a:prstGeom>
          <a:noFill/>
        </p:spPr>
        <p:txBody>
          <a:bodyPr wrap="square">
            <a:spAutoFit/>
          </a:bodyPr>
          <a:lstStyle/>
          <a:p>
            <a:r>
              <a:rPr lang="en-US" b="0" i="0" dirty="0">
                <a:solidFill>
                  <a:schemeClr val="bg1"/>
                </a:solidFill>
                <a:effectLst/>
                <a:latin typeface="Nunito" panose="020B0604020202020204" pitchFamily="2" charset="0"/>
              </a:rPr>
              <a:t>Navigation is one of the important aspect in a web application. Even though a single page application (SPA) does not have multiple page concept, it does moves from one view (list of expenses) to another view (expense details). Providing clear and understandable navigation elements decides the success of an application</a:t>
            </a:r>
            <a:endParaRPr lang="en-US" dirty="0">
              <a:solidFill>
                <a:schemeClr val="bg1"/>
              </a:solidFill>
            </a:endParaRPr>
          </a:p>
        </p:txBody>
      </p:sp>
      <p:sp>
        <p:nvSpPr>
          <p:cNvPr id="14" name="TextBox 13">
            <a:extLst>
              <a:ext uri="{FF2B5EF4-FFF2-40B4-BE49-F238E27FC236}">
                <a16:creationId xmlns:a16="http://schemas.microsoft.com/office/drawing/2014/main" id="{02251921-5904-E998-D332-FC0878CA7376}"/>
              </a:ext>
            </a:extLst>
          </p:cNvPr>
          <p:cNvSpPr txBox="1"/>
          <p:nvPr/>
        </p:nvSpPr>
        <p:spPr>
          <a:xfrm>
            <a:off x="675250" y="2795046"/>
            <a:ext cx="4076695" cy="923330"/>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Elena"/>
              </a:rPr>
              <a:t> The router outlet,</a:t>
            </a:r>
          </a:p>
          <a:p>
            <a:pPr algn="l">
              <a:buFont typeface="Arial" panose="020B0604020202020204" pitchFamily="34" charset="0"/>
              <a:buChar char="•"/>
            </a:pPr>
            <a:r>
              <a:rPr lang="en-US" b="0" i="0" dirty="0">
                <a:solidFill>
                  <a:schemeClr val="bg1"/>
                </a:solidFill>
                <a:effectLst/>
                <a:latin typeface="Elena"/>
              </a:rPr>
              <a:t> Routes and paths,</a:t>
            </a:r>
          </a:p>
          <a:p>
            <a:pPr algn="l">
              <a:buFont typeface="Arial" panose="020B0604020202020204" pitchFamily="34" charset="0"/>
              <a:buChar char="•"/>
            </a:pPr>
            <a:r>
              <a:rPr lang="en-US" b="0" i="0" dirty="0">
                <a:solidFill>
                  <a:schemeClr val="bg1"/>
                </a:solidFill>
                <a:effectLst/>
                <a:latin typeface="Elena"/>
              </a:rPr>
              <a:t> Navigation.</a:t>
            </a:r>
          </a:p>
        </p:txBody>
      </p:sp>
      <p:sp>
        <p:nvSpPr>
          <p:cNvPr id="16" name="TextBox 15">
            <a:extLst>
              <a:ext uri="{FF2B5EF4-FFF2-40B4-BE49-F238E27FC236}">
                <a16:creationId xmlns:a16="http://schemas.microsoft.com/office/drawing/2014/main" id="{CBDD4CC2-9C3E-C361-61C1-FAB7AB1FB1CC}"/>
              </a:ext>
            </a:extLst>
          </p:cNvPr>
          <p:cNvSpPr txBox="1"/>
          <p:nvPr/>
        </p:nvSpPr>
        <p:spPr>
          <a:xfrm>
            <a:off x="249701" y="4051032"/>
            <a:ext cx="6098344" cy="523220"/>
          </a:xfrm>
          <a:prstGeom prst="rect">
            <a:avLst/>
          </a:prstGeom>
          <a:noFill/>
        </p:spPr>
        <p:txBody>
          <a:bodyPr wrap="square">
            <a:spAutoFit/>
          </a:bodyPr>
          <a:lstStyle/>
          <a:p>
            <a:r>
              <a:rPr lang="da-DK" sz="2800" dirty="0">
                <a:solidFill>
                  <a:schemeClr val="bg1"/>
                </a:solidFill>
              </a:rPr>
              <a:t>Navigating</a:t>
            </a:r>
            <a:endParaRPr lang="en-US" sz="2800" dirty="0">
              <a:solidFill>
                <a:schemeClr val="bg1"/>
              </a:solidFill>
            </a:endParaRPr>
          </a:p>
        </p:txBody>
      </p:sp>
      <p:sp>
        <p:nvSpPr>
          <p:cNvPr id="18" name="TextBox 17">
            <a:extLst>
              <a:ext uri="{FF2B5EF4-FFF2-40B4-BE49-F238E27FC236}">
                <a16:creationId xmlns:a16="http://schemas.microsoft.com/office/drawing/2014/main" id="{92E2A9B0-52E0-24ED-6AD0-225986326A0C}"/>
              </a:ext>
            </a:extLst>
          </p:cNvPr>
          <p:cNvSpPr txBox="1"/>
          <p:nvPr/>
        </p:nvSpPr>
        <p:spPr>
          <a:xfrm>
            <a:off x="290436" y="4686607"/>
            <a:ext cx="6098344" cy="923330"/>
          </a:xfrm>
          <a:prstGeom prst="rect">
            <a:avLst/>
          </a:prstGeom>
          <a:noFill/>
        </p:spPr>
        <p:txBody>
          <a:bodyPr wrap="square">
            <a:spAutoFit/>
          </a:bodyPr>
          <a:lstStyle/>
          <a:p>
            <a:r>
              <a:rPr lang="en-US" altLang="en-US" sz="1800" dirty="0">
                <a:solidFill>
                  <a:schemeClr val="bg1"/>
                </a:solidFill>
                <a:latin typeface="Roboto"/>
              </a:rPr>
              <a:t>Navigate programmatically (imperatively) by injecting the </a:t>
            </a:r>
            <a:r>
              <a:rPr lang="en-US" altLang="en-US" sz="1800" i="1" dirty="0">
                <a:solidFill>
                  <a:schemeClr val="bg1"/>
                </a:solidFill>
                <a:latin typeface="Roboto"/>
              </a:rPr>
              <a:t>Router</a:t>
            </a:r>
            <a:r>
              <a:rPr lang="en-US" altLang="en-US" sz="1800" dirty="0">
                <a:solidFill>
                  <a:schemeClr val="bg1"/>
                </a:solidFill>
                <a:latin typeface="Roboto"/>
              </a:rPr>
              <a:t> via the constructor:</a:t>
            </a:r>
            <a:br>
              <a:rPr lang="en-US" altLang="en-US" sz="1800" dirty="0">
                <a:solidFill>
                  <a:schemeClr val="bg1"/>
                </a:solidFill>
                <a:latin typeface="Roboto"/>
              </a:rPr>
            </a:br>
            <a:endParaRPr lang="en-US" dirty="0">
              <a:solidFill>
                <a:schemeClr val="bg1"/>
              </a:solidFill>
            </a:endParaRPr>
          </a:p>
        </p:txBody>
      </p:sp>
      <p:sp>
        <p:nvSpPr>
          <p:cNvPr id="20" name="TextBox 19">
            <a:extLst>
              <a:ext uri="{FF2B5EF4-FFF2-40B4-BE49-F238E27FC236}">
                <a16:creationId xmlns:a16="http://schemas.microsoft.com/office/drawing/2014/main" id="{2ACB26F0-5B52-6C27-E098-0EEE60DD8616}"/>
              </a:ext>
            </a:extLst>
          </p:cNvPr>
          <p:cNvSpPr txBox="1"/>
          <p:nvPr/>
        </p:nvSpPr>
        <p:spPr>
          <a:xfrm>
            <a:off x="1022844" y="5465041"/>
            <a:ext cx="6098344" cy="369332"/>
          </a:xfrm>
          <a:prstGeom prst="rect">
            <a:avLst/>
          </a:prstGeom>
          <a:noFill/>
        </p:spPr>
        <p:txBody>
          <a:bodyPr wrap="square">
            <a:spAutoFit/>
          </a:bodyPr>
          <a:lstStyle/>
          <a:p>
            <a:r>
              <a:rPr lang="en-US" altLang="en-US" sz="1800" i="1" dirty="0">
                <a:solidFill>
                  <a:schemeClr val="bg1"/>
                </a:solidFill>
                <a:latin typeface="Times New Roman" panose="02020603050405020304" pitchFamily="18" charset="0"/>
                <a:cs typeface="Times New Roman" panose="02020603050405020304" pitchFamily="18" charset="0"/>
              </a:rPr>
              <a:t>constructor(private </a:t>
            </a:r>
            <a:r>
              <a:rPr lang="en-US" altLang="en-US" i="1" dirty="0">
                <a:solidFill>
                  <a:schemeClr val="bg1"/>
                </a:solidFill>
                <a:latin typeface="Times New Roman" panose="02020603050405020304" pitchFamily="18" charset="0"/>
                <a:cs typeface="Times New Roman" panose="02020603050405020304" pitchFamily="18" charset="0"/>
              </a:rPr>
              <a:t>router:Router){}</a:t>
            </a:r>
            <a:r>
              <a:rPr lang="en-US" altLang="en-US" sz="1800" i="1" dirty="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endParaRPr>
          </a:p>
        </p:txBody>
      </p:sp>
      <p:sp>
        <p:nvSpPr>
          <p:cNvPr id="22" name="TextBox 21">
            <a:extLst>
              <a:ext uri="{FF2B5EF4-FFF2-40B4-BE49-F238E27FC236}">
                <a16:creationId xmlns:a16="http://schemas.microsoft.com/office/drawing/2014/main" id="{98DC1DC8-288D-698C-927B-7E765DA224ED}"/>
              </a:ext>
            </a:extLst>
          </p:cNvPr>
          <p:cNvSpPr txBox="1"/>
          <p:nvPr/>
        </p:nvSpPr>
        <p:spPr>
          <a:xfrm>
            <a:off x="849047" y="6026113"/>
            <a:ext cx="6098344" cy="369332"/>
          </a:xfrm>
          <a:prstGeom prst="rect">
            <a:avLst/>
          </a:prstGeom>
          <a:noFill/>
        </p:spPr>
        <p:txBody>
          <a:bodyPr wrap="square">
            <a:spAutoFit/>
          </a:bodyPr>
          <a:lstStyle/>
          <a:p>
            <a:r>
              <a:rPr lang="en-US" altLang="en-US" sz="1800" i="1" dirty="0">
                <a:solidFill>
                  <a:schemeClr val="bg1"/>
                </a:solidFill>
                <a:latin typeface="Times New Roman" panose="02020603050405020304" pitchFamily="18" charset="0"/>
                <a:cs typeface="Times New Roman" panose="02020603050405020304" pitchFamily="18" charset="0"/>
              </a:rPr>
              <a:t>this.router.</a:t>
            </a:r>
            <a:r>
              <a:rPr lang="en-US" altLang="en-US" sz="1800" b="1" i="1" dirty="0">
                <a:solidFill>
                  <a:schemeClr val="bg1"/>
                </a:solidFill>
                <a:latin typeface="Times New Roman" panose="02020603050405020304" pitchFamily="18" charset="0"/>
                <a:cs typeface="Times New Roman" panose="02020603050405020304" pitchFamily="18" charset="0"/>
              </a:rPr>
              <a:t>navigate</a:t>
            </a:r>
            <a:r>
              <a:rPr lang="en-US" altLang="en-US" sz="1800" i="1" dirty="0">
                <a:solidFill>
                  <a:schemeClr val="bg1"/>
                </a:solidFill>
                <a:latin typeface="Times New Roman" panose="02020603050405020304" pitchFamily="18" charset="0"/>
                <a:cs typeface="Times New Roman" panose="02020603050405020304" pitchFamily="18" charset="0"/>
              </a:rPr>
              <a:t>(['/movie-list']); </a:t>
            </a:r>
            <a:endParaRPr lang="en-US" dirty="0">
              <a:solidFill>
                <a:schemeClr val="bg1"/>
              </a:solidFill>
            </a:endParaRPr>
          </a:p>
        </p:txBody>
      </p:sp>
    </p:spTree>
    <p:extLst>
      <p:ext uri="{BB962C8B-B14F-4D97-AF65-F5344CB8AC3E}">
        <p14:creationId xmlns:p14="http://schemas.microsoft.com/office/powerpoint/2010/main" val="61039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da-DK" sz="4400" dirty="0"/>
              <a:t>What is Angular ?</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6"/>
            <a:ext cx="6400800" cy="4045533"/>
          </a:xfrm>
        </p:spPr>
        <p:txBody>
          <a:bodyPr>
            <a:normAutofit/>
          </a:bodyPr>
          <a:lstStyle/>
          <a:p>
            <a:r>
              <a:rPr lang="en-US" b="0" i="0" dirty="0">
                <a:solidFill>
                  <a:srgbClr val="51565E"/>
                </a:solidFill>
                <a:effectLst/>
                <a:latin typeface="Roboto" panose="02000000000000000000" pitchFamily="2" charset="0"/>
              </a:rPr>
              <a:t>Angular is </a:t>
            </a:r>
            <a:r>
              <a:rPr lang="en-US" b="0" i="0" dirty="0" err="1">
                <a:solidFill>
                  <a:srgbClr val="51565E"/>
                </a:solidFill>
                <a:effectLst/>
                <a:latin typeface="Roboto" panose="02000000000000000000" pitchFamily="2" charset="0"/>
              </a:rPr>
              <a:t>an,</a:t>
            </a:r>
            <a:r>
              <a:rPr lang="en-US" b="0" i="0" u="none" strike="noStrike" dirty="0" err="1">
                <a:solidFill>
                  <a:srgbClr val="1179EF"/>
                </a:solidFill>
                <a:effectLst/>
                <a:latin typeface="Roboto" panose="02000000000000000000" pitchFamily="2" charset="0"/>
                <a:hlinkClick r:id="rId2" tooltip="JavaScript"/>
              </a:rPr>
              <a:t>JavaScript</a:t>
            </a:r>
            <a:r>
              <a:rPr lang="en-US" b="0" i="0" dirty="0">
                <a:solidFill>
                  <a:srgbClr val="51565E"/>
                </a:solidFill>
                <a:effectLst/>
                <a:latin typeface="Roboto" panose="02000000000000000000" pitchFamily="2" charset="0"/>
              </a:rPr>
              <a:t> framework written in </a:t>
            </a:r>
            <a:r>
              <a:rPr lang="en-US" b="0" i="0" u="none" strike="noStrike" dirty="0">
                <a:solidFill>
                  <a:srgbClr val="1179EF"/>
                </a:solidFill>
                <a:effectLst/>
                <a:latin typeface="Roboto" panose="02000000000000000000" pitchFamily="2" charset="0"/>
                <a:hlinkClick r:id="rId3" tooltip="TypeScript"/>
              </a:rPr>
              <a:t>TypeScript</a:t>
            </a:r>
            <a:r>
              <a:rPr lang="en-US" b="0" i="0" dirty="0">
                <a:solidFill>
                  <a:srgbClr val="51565E"/>
                </a:solidFill>
                <a:effectLst/>
                <a:latin typeface="Roboto" panose="02000000000000000000" pitchFamily="2" charset="0"/>
              </a:rPr>
              <a:t>. and its primary purpose is to develop single-page applications. As a framework, Angular has clear advantages while also providing a standard structure for developers to work with. It enables users to create large applications in a maintainable manner</a:t>
            </a:r>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653224" y="898525"/>
            <a:ext cx="8085386" cy="1325880"/>
          </a:xfrm>
        </p:spPr>
        <p:txBody>
          <a:bodyPr/>
          <a:lstStyle/>
          <a:p>
            <a:r>
              <a:rPr lang="da-DK" sz="4400" dirty="0"/>
              <a:t>Angular Architecture</a:t>
            </a:r>
            <a:endParaRPr lang="en-US" dirty="0"/>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
        <p:nvSpPr>
          <p:cNvPr id="20" name="TextBox 19">
            <a:extLst>
              <a:ext uri="{FF2B5EF4-FFF2-40B4-BE49-F238E27FC236}">
                <a16:creationId xmlns:a16="http://schemas.microsoft.com/office/drawing/2014/main" id="{0D767294-17DA-C1F4-3F0A-31A17CCE5ED2}"/>
              </a:ext>
            </a:extLst>
          </p:cNvPr>
          <p:cNvSpPr txBox="1"/>
          <p:nvPr/>
        </p:nvSpPr>
        <p:spPr>
          <a:xfrm>
            <a:off x="4379701" y="1759635"/>
            <a:ext cx="6112932" cy="646331"/>
          </a:xfrm>
          <a:prstGeom prst="rect">
            <a:avLst/>
          </a:prstGeom>
          <a:noFill/>
        </p:spPr>
        <p:txBody>
          <a:bodyPr wrap="square">
            <a:spAutoFit/>
          </a:bodyPr>
          <a:lstStyle/>
          <a:p>
            <a:r>
              <a:rPr lang="en-GB" sz="1800" dirty="0">
                <a:solidFill>
                  <a:schemeClr val="bg1"/>
                </a:solidFill>
              </a:rPr>
              <a:t>The architecture diagram identifies the eight main building blocks of an Angular application</a:t>
            </a:r>
            <a:endParaRPr lang="en-US" dirty="0">
              <a:solidFill>
                <a:schemeClr val="bg1"/>
              </a:solidFill>
            </a:endParaRPr>
          </a:p>
        </p:txBody>
      </p:sp>
      <p:pic>
        <p:nvPicPr>
          <p:cNvPr id="21" name="Billede 5">
            <a:extLst>
              <a:ext uri="{FF2B5EF4-FFF2-40B4-BE49-F238E27FC236}">
                <a16:creationId xmlns:a16="http://schemas.microsoft.com/office/drawing/2014/main" id="{2BFC075E-5176-81DA-E740-6C4B0FEEE537}"/>
              </a:ext>
            </a:extLst>
          </p:cNvPr>
          <p:cNvPicPr/>
          <p:nvPr/>
        </p:nvPicPr>
        <p:blipFill rotWithShape="1">
          <a:blip r:embed="rId2"/>
          <a:srcRect l="18779" t="30739" r="24053" b="18128"/>
          <a:stretch/>
        </p:blipFill>
        <p:spPr bwMode="auto">
          <a:xfrm>
            <a:off x="323321" y="2658534"/>
            <a:ext cx="5264679" cy="3894666"/>
          </a:xfrm>
          <a:prstGeom prst="rect">
            <a:avLst/>
          </a:prstGeom>
          <a:ln>
            <a:noFill/>
          </a:ln>
          <a:extLst>
            <a:ext uri="{53640926-AAD7-44D8-BBD7-CCE9431645EC}">
              <a14:shadowObscured xmlns:a14="http://schemas.microsoft.com/office/drawing/2010/main"/>
            </a:ext>
          </a:extLst>
        </p:spPr>
      </p:pic>
      <p:sp>
        <p:nvSpPr>
          <p:cNvPr id="23" name="TextBox 22">
            <a:extLst>
              <a:ext uri="{FF2B5EF4-FFF2-40B4-BE49-F238E27FC236}">
                <a16:creationId xmlns:a16="http://schemas.microsoft.com/office/drawing/2014/main" id="{30A1D834-C77D-8E71-25B9-6CF6B0D18F5F}"/>
              </a:ext>
            </a:extLst>
          </p:cNvPr>
          <p:cNvSpPr txBox="1"/>
          <p:nvPr/>
        </p:nvSpPr>
        <p:spPr>
          <a:xfrm>
            <a:off x="6239933" y="2488262"/>
            <a:ext cx="5628746" cy="3416320"/>
          </a:xfrm>
          <a:prstGeom prst="rect">
            <a:avLst/>
          </a:prstGeom>
          <a:noFill/>
        </p:spPr>
        <p:txBody>
          <a:bodyPr wrap="square">
            <a:spAutoFit/>
          </a:bodyPr>
          <a:lstStyle/>
          <a:p>
            <a:endParaRPr lang="en-GB" sz="2400" dirty="0">
              <a:solidFill>
                <a:schemeClr val="bg1"/>
              </a:solidFill>
            </a:endParaRPr>
          </a:p>
          <a:p>
            <a:pPr marL="285750" indent="-285750">
              <a:buFont typeface="Arial" panose="020B0604020202020204" pitchFamily="34" charset="0"/>
              <a:buChar char="•"/>
            </a:pPr>
            <a:r>
              <a:rPr lang="en-GB" sz="2400" dirty="0">
                <a:solidFill>
                  <a:schemeClr val="bg1"/>
                </a:solidFill>
              </a:rPr>
              <a:t>Modules</a:t>
            </a:r>
          </a:p>
          <a:p>
            <a:pPr marL="285750" indent="-285750">
              <a:buFont typeface="Arial" panose="020B0604020202020204" pitchFamily="34" charset="0"/>
              <a:buChar char="•"/>
            </a:pPr>
            <a:r>
              <a:rPr lang="en-GB" sz="2400" dirty="0">
                <a:solidFill>
                  <a:schemeClr val="bg1"/>
                </a:solidFill>
              </a:rPr>
              <a:t>Components</a:t>
            </a:r>
          </a:p>
          <a:p>
            <a:pPr marL="285750" indent="-285750">
              <a:buFont typeface="Arial" panose="020B0604020202020204" pitchFamily="34" charset="0"/>
              <a:buChar char="•"/>
            </a:pPr>
            <a:r>
              <a:rPr lang="en-GB" sz="2400" dirty="0">
                <a:solidFill>
                  <a:schemeClr val="bg1"/>
                </a:solidFill>
              </a:rPr>
              <a:t>Templates</a:t>
            </a:r>
          </a:p>
          <a:p>
            <a:pPr marL="285750" indent="-285750">
              <a:buFont typeface="Arial" panose="020B0604020202020204" pitchFamily="34" charset="0"/>
              <a:buChar char="•"/>
            </a:pPr>
            <a:r>
              <a:rPr lang="en-GB" sz="2400" dirty="0">
                <a:solidFill>
                  <a:schemeClr val="bg1"/>
                </a:solidFill>
              </a:rPr>
              <a:t>Metadata</a:t>
            </a:r>
          </a:p>
          <a:p>
            <a:pPr marL="285750" indent="-285750">
              <a:buFont typeface="Arial" panose="020B0604020202020204" pitchFamily="34" charset="0"/>
              <a:buChar char="•"/>
            </a:pPr>
            <a:r>
              <a:rPr lang="en-GB" sz="2400" dirty="0">
                <a:solidFill>
                  <a:schemeClr val="bg1"/>
                </a:solidFill>
              </a:rPr>
              <a:t>Data binding</a:t>
            </a:r>
          </a:p>
          <a:p>
            <a:pPr marL="285750" indent="-285750">
              <a:buFont typeface="Arial" panose="020B0604020202020204" pitchFamily="34" charset="0"/>
              <a:buChar char="•"/>
            </a:pPr>
            <a:r>
              <a:rPr lang="en-GB" sz="2400" dirty="0">
                <a:solidFill>
                  <a:schemeClr val="bg1"/>
                </a:solidFill>
              </a:rPr>
              <a:t>Directives</a:t>
            </a:r>
          </a:p>
          <a:p>
            <a:pPr marL="285750" indent="-285750">
              <a:buFont typeface="Arial" panose="020B0604020202020204" pitchFamily="34" charset="0"/>
              <a:buChar char="•"/>
            </a:pPr>
            <a:r>
              <a:rPr lang="en-GB" sz="2400" dirty="0">
                <a:solidFill>
                  <a:schemeClr val="bg1"/>
                </a:solidFill>
              </a:rPr>
              <a:t>Services</a:t>
            </a:r>
          </a:p>
          <a:p>
            <a:pPr marL="285750" indent="-285750">
              <a:buFont typeface="Arial" panose="020B0604020202020204" pitchFamily="34" charset="0"/>
              <a:buChar char="•"/>
            </a:pPr>
            <a:r>
              <a:rPr lang="en-GB" sz="2400" dirty="0">
                <a:solidFill>
                  <a:schemeClr val="bg1"/>
                </a:solidFill>
              </a:rPr>
              <a:t>Dependency injection</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2011680" y="421979"/>
            <a:ext cx="3556272" cy="1325880"/>
          </a:xfrm>
        </p:spPr>
        <p:txBody>
          <a:bodyPr/>
          <a:lstStyle/>
          <a:p>
            <a:r>
              <a:rPr lang="en-GB" sz="4400" dirty="0">
                <a:solidFill>
                  <a:schemeClr val="bg1"/>
                </a:solidFill>
                <a:hlinkClick r:id="rId2">
                  <a:extLst>
                    <a:ext uri="{A12FA001-AC4F-418D-AE19-62706E023703}">
                      <ahyp:hlinkClr xmlns:ahyp="http://schemas.microsoft.com/office/drawing/2018/hyperlinkcolor" val="tx"/>
                    </a:ext>
                  </a:extLst>
                </a:hlinkClick>
              </a:rPr>
              <a:t>Modules</a:t>
            </a:r>
            <a:br>
              <a:rPr lang="en-GB" sz="4400" dirty="0">
                <a:solidFill>
                  <a:schemeClr val="bg1"/>
                </a:solidFill>
              </a:rPr>
            </a:b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4</a:t>
            </a:fld>
            <a:endParaRPr lang="en-US" dirty="0"/>
          </a:p>
        </p:txBody>
      </p:sp>
      <p:sp>
        <p:nvSpPr>
          <p:cNvPr id="10" name="TextBox 9">
            <a:extLst>
              <a:ext uri="{FF2B5EF4-FFF2-40B4-BE49-F238E27FC236}">
                <a16:creationId xmlns:a16="http://schemas.microsoft.com/office/drawing/2014/main" id="{9AC85006-5723-D949-0F6A-2E2BAC3EDB0C}"/>
              </a:ext>
            </a:extLst>
          </p:cNvPr>
          <p:cNvSpPr txBox="1"/>
          <p:nvPr/>
        </p:nvSpPr>
        <p:spPr>
          <a:xfrm>
            <a:off x="372533" y="1921385"/>
            <a:ext cx="7636934" cy="3748719"/>
          </a:xfrm>
          <a:prstGeom prst="rect">
            <a:avLst/>
          </a:prstGeom>
          <a:noFill/>
        </p:spPr>
        <p:txBody>
          <a:bodyPr wrap="square">
            <a:spAutoFit/>
          </a:bodyPr>
          <a:lstStyle/>
          <a:p>
            <a:pPr>
              <a:lnSpc>
                <a:spcPct val="90000"/>
              </a:lnSpc>
            </a:pPr>
            <a:r>
              <a:rPr lang="da-DK" sz="2400" dirty="0">
                <a:solidFill>
                  <a:schemeClr val="bg1"/>
                </a:solidFill>
              </a:rPr>
              <a:t>Every Angular applications have at least one module - the RootModule by convention named AppModule.</a:t>
            </a:r>
          </a:p>
          <a:p>
            <a:pPr>
              <a:lnSpc>
                <a:spcPct val="90000"/>
              </a:lnSpc>
            </a:pPr>
            <a:br>
              <a:rPr lang="da-DK" sz="2400" dirty="0">
                <a:solidFill>
                  <a:schemeClr val="bg1"/>
                </a:solidFill>
              </a:rPr>
            </a:br>
            <a:r>
              <a:rPr lang="da-DK" sz="2400" dirty="0">
                <a:solidFill>
                  <a:schemeClr val="bg1"/>
                </a:solidFill>
              </a:rPr>
              <a:t>Larger Angular applications will have feature and route modules as well</a:t>
            </a:r>
          </a:p>
          <a:p>
            <a:pPr>
              <a:lnSpc>
                <a:spcPct val="90000"/>
              </a:lnSpc>
            </a:pPr>
            <a:endParaRPr lang="da-DK" sz="2400" dirty="0">
              <a:solidFill>
                <a:schemeClr val="bg1"/>
              </a:solidFill>
            </a:endParaRPr>
          </a:p>
          <a:p>
            <a:pPr>
              <a:lnSpc>
                <a:spcPct val="90000"/>
              </a:lnSpc>
            </a:pPr>
            <a:r>
              <a:rPr lang="da-DK" sz="2400" dirty="0">
                <a:solidFill>
                  <a:schemeClr val="bg1"/>
                </a:solidFill>
              </a:rPr>
              <a:t>Angular Modules helps organizing the application into cohesive blocks of functionality.</a:t>
            </a:r>
          </a:p>
          <a:p>
            <a:pPr>
              <a:lnSpc>
                <a:spcPct val="90000"/>
              </a:lnSpc>
            </a:pPr>
            <a:endParaRPr lang="da-DK" sz="2400" dirty="0">
              <a:solidFill>
                <a:schemeClr val="bg1"/>
              </a:solidFill>
            </a:endParaRPr>
          </a:p>
          <a:p>
            <a:pPr>
              <a:lnSpc>
                <a:spcPct val="90000"/>
              </a:lnSpc>
            </a:pPr>
            <a:r>
              <a:rPr lang="da-DK" sz="2400" dirty="0">
                <a:solidFill>
                  <a:schemeClr val="bg1"/>
                </a:solidFill>
              </a:rPr>
              <a:t>A module is implemented as a class.</a:t>
            </a:r>
          </a:p>
          <a:p>
            <a:pPr>
              <a:lnSpc>
                <a:spcPct val="90000"/>
              </a:lnSpc>
            </a:pPr>
            <a:endParaRPr lang="en-US" sz="2400" dirty="0">
              <a:solidFill>
                <a:schemeClr val="bg1"/>
              </a:solidFill>
            </a:endParaRPr>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88533" y="421979"/>
            <a:ext cx="4179419" cy="1325880"/>
          </a:xfrm>
        </p:spPr>
        <p:txBody>
          <a:bodyPr>
            <a:normAutofit fontScale="90000"/>
          </a:bodyPr>
          <a:lstStyle/>
          <a:p>
            <a:r>
              <a:rPr lang="en-GB" sz="4400" dirty="0">
                <a:solidFill>
                  <a:schemeClr val="bg1"/>
                </a:solidFill>
                <a:hlinkClick r:id="rId2">
                  <a:extLst>
                    <a:ext uri="{A12FA001-AC4F-418D-AE19-62706E023703}">
                      <ahyp:hlinkClr xmlns:ahyp="http://schemas.microsoft.com/office/drawing/2018/hyperlinkcolor" val="tx"/>
                    </a:ext>
                  </a:extLst>
                </a:hlinkClick>
              </a:rPr>
              <a:t>Components</a:t>
            </a:r>
            <a:br>
              <a:rPr lang="en-GB" sz="4400" dirty="0"/>
            </a:br>
            <a:br>
              <a:rPr lang="en-GB" sz="4400" dirty="0">
                <a:solidFill>
                  <a:schemeClr val="bg1"/>
                </a:solidFill>
              </a:rPr>
            </a:b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
        <p:nvSpPr>
          <p:cNvPr id="10" name="TextBox 9">
            <a:extLst>
              <a:ext uri="{FF2B5EF4-FFF2-40B4-BE49-F238E27FC236}">
                <a16:creationId xmlns:a16="http://schemas.microsoft.com/office/drawing/2014/main" id="{9AC85006-5723-D949-0F6A-2E2BAC3EDB0C}"/>
              </a:ext>
            </a:extLst>
          </p:cNvPr>
          <p:cNvSpPr txBox="1"/>
          <p:nvPr/>
        </p:nvSpPr>
        <p:spPr>
          <a:xfrm>
            <a:off x="2777067" y="1921385"/>
            <a:ext cx="5164666" cy="424732"/>
          </a:xfrm>
          <a:prstGeom prst="rect">
            <a:avLst/>
          </a:prstGeom>
          <a:noFill/>
        </p:spPr>
        <p:txBody>
          <a:bodyPr wrap="square">
            <a:spAutoFit/>
          </a:bodyPr>
          <a:lstStyle/>
          <a:p>
            <a:pPr>
              <a:lnSpc>
                <a:spcPct val="90000"/>
              </a:lnSpc>
            </a:pPr>
            <a:r>
              <a:rPr lang="en-GB" sz="2400" dirty="0">
                <a:solidFill>
                  <a:schemeClr val="bg1"/>
                </a:solidFill>
              </a:rPr>
              <a:t>A </a:t>
            </a:r>
            <a:r>
              <a:rPr lang="en-GB" sz="2400" i="1" dirty="0">
                <a:solidFill>
                  <a:schemeClr val="bg1"/>
                </a:solidFill>
              </a:rPr>
              <a:t>component</a:t>
            </a:r>
            <a:r>
              <a:rPr lang="en-GB" sz="2400" dirty="0">
                <a:solidFill>
                  <a:schemeClr val="bg1"/>
                </a:solidFill>
              </a:rPr>
              <a:t> consists of tree parts</a:t>
            </a:r>
            <a:endParaRPr lang="en-US" sz="2400" dirty="0">
              <a:solidFill>
                <a:schemeClr val="bg1"/>
              </a:solidFill>
            </a:endParaRPr>
          </a:p>
        </p:txBody>
      </p:sp>
      <p:sp>
        <p:nvSpPr>
          <p:cNvPr id="7" name="TextBox 6">
            <a:extLst>
              <a:ext uri="{FF2B5EF4-FFF2-40B4-BE49-F238E27FC236}">
                <a16:creationId xmlns:a16="http://schemas.microsoft.com/office/drawing/2014/main" id="{D97DBB1E-D831-9401-107A-61374F16A495}"/>
              </a:ext>
            </a:extLst>
          </p:cNvPr>
          <p:cNvSpPr txBox="1"/>
          <p:nvPr/>
        </p:nvSpPr>
        <p:spPr>
          <a:xfrm>
            <a:off x="3048000" y="2519643"/>
            <a:ext cx="6096000" cy="1255728"/>
          </a:xfrm>
          <a:prstGeom prst="rect">
            <a:avLst/>
          </a:prstGeom>
          <a:noFill/>
        </p:spPr>
        <p:txBody>
          <a:bodyPr wrap="square">
            <a:spAutoFit/>
          </a:bodyPr>
          <a:lstStyle/>
          <a:p>
            <a:pPr marL="1028700" lvl="1" indent="-571500">
              <a:lnSpc>
                <a:spcPct val="90000"/>
              </a:lnSpc>
              <a:buFont typeface="Arial" panose="020B0604020202020204" pitchFamily="34" charset="0"/>
              <a:buChar char="•"/>
            </a:pPr>
            <a:r>
              <a:rPr lang="da-DK" sz="2800" dirty="0">
                <a:solidFill>
                  <a:schemeClr val="bg1"/>
                </a:solidFill>
              </a:rPr>
              <a:t>A Template</a:t>
            </a:r>
          </a:p>
          <a:p>
            <a:pPr marL="1028700" lvl="1" indent="-571500">
              <a:lnSpc>
                <a:spcPct val="90000"/>
              </a:lnSpc>
              <a:buFont typeface="Arial" panose="020B0604020202020204" pitchFamily="34" charset="0"/>
              <a:buChar char="•"/>
            </a:pPr>
            <a:r>
              <a:rPr lang="da-DK" sz="2800" dirty="0">
                <a:solidFill>
                  <a:schemeClr val="bg1"/>
                </a:solidFill>
              </a:rPr>
              <a:t>A Decorator</a:t>
            </a:r>
          </a:p>
          <a:p>
            <a:pPr marL="1028700" lvl="1" indent="-571500">
              <a:lnSpc>
                <a:spcPct val="90000"/>
              </a:lnSpc>
              <a:buFont typeface="Arial" panose="020B0604020202020204" pitchFamily="34" charset="0"/>
              <a:buChar char="•"/>
            </a:pPr>
            <a:r>
              <a:rPr lang="da-DK" sz="2800" dirty="0">
                <a:solidFill>
                  <a:schemeClr val="bg1"/>
                </a:solidFill>
              </a:rPr>
              <a:t>A TypeScript class</a:t>
            </a:r>
            <a:endParaRPr lang="en-GB" sz="1800" dirty="0"/>
          </a:p>
        </p:txBody>
      </p:sp>
      <p:pic>
        <p:nvPicPr>
          <p:cNvPr id="8" name="Billede 6">
            <a:extLst>
              <a:ext uri="{FF2B5EF4-FFF2-40B4-BE49-F238E27FC236}">
                <a16:creationId xmlns:a16="http://schemas.microsoft.com/office/drawing/2014/main" id="{9BD2DD44-DFD8-9BE7-B2C2-BE42A54EBC6F}"/>
              </a:ext>
            </a:extLst>
          </p:cNvPr>
          <p:cNvPicPr/>
          <p:nvPr/>
        </p:nvPicPr>
        <p:blipFill rotWithShape="1">
          <a:blip r:embed="rId3"/>
          <a:srcRect l="24595" t="33695" r="66098" b="34384"/>
          <a:stretch/>
        </p:blipFill>
        <p:spPr bwMode="auto">
          <a:xfrm>
            <a:off x="742960" y="1943926"/>
            <a:ext cx="1440160" cy="27363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089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2569465" y="420120"/>
            <a:ext cx="4179419" cy="1325880"/>
          </a:xfrm>
        </p:spPr>
        <p:txBody>
          <a:bodyPr>
            <a:normAutofit fontScale="90000"/>
          </a:bodyPr>
          <a:lstStyle/>
          <a:p>
            <a:r>
              <a:rPr lang="da-DK" sz="4400" dirty="0"/>
              <a:t>Template</a:t>
            </a:r>
            <a:br>
              <a:rPr lang="en-GB" sz="4400" dirty="0"/>
            </a:br>
            <a:br>
              <a:rPr lang="en-GB" sz="4400" dirty="0">
                <a:solidFill>
                  <a:schemeClr val="bg1"/>
                </a:solidFill>
              </a:rPr>
            </a:b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
        <p:nvSpPr>
          <p:cNvPr id="9" name="TextBox 8">
            <a:extLst>
              <a:ext uri="{FF2B5EF4-FFF2-40B4-BE49-F238E27FC236}">
                <a16:creationId xmlns:a16="http://schemas.microsoft.com/office/drawing/2014/main" id="{A2A3CD27-3225-DA5C-CB91-6DD7D2B414BC}"/>
              </a:ext>
            </a:extLst>
          </p:cNvPr>
          <p:cNvSpPr txBox="1"/>
          <p:nvPr/>
        </p:nvSpPr>
        <p:spPr>
          <a:xfrm>
            <a:off x="2569465" y="2804044"/>
            <a:ext cx="6096000" cy="830997"/>
          </a:xfrm>
          <a:prstGeom prst="rect">
            <a:avLst/>
          </a:prstGeom>
          <a:noFill/>
        </p:spPr>
        <p:txBody>
          <a:bodyPr wrap="square">
            <a:spAutoFit/>
          </a:bodyPr>
          <a:lstStyle/>
          <a:p>
            <a:r>
              <a:rPr lang="en-GB" sz="2400" dirty="0">
                <a:solidFill>
                  <a:schemeClr val="bg1"/>
                </a:solidFill>
              </a:rPr>
              <a:t>A template is a form of HTML that tells Angular how to render the component.</a:t>
            </a:r>
            <a:endParaRPr lang="en-US" sz="2400" dirty="0">
              <a:solidFill>
                <a:schemeClr val="bg1"/>
              </a:solidFill>
            </a:endParaRPr>
          </a:p>
        </p:txBody>
      </p:sp>
      <p:pic>
        <p:nvPicPr>
          <p:cNvPr id="11" name="Billede 7">
            <a:extLst>
              <a:ext uri="{FF2B5EF4-FFF2-40B4-BE49-F238E27FC236}">
                <a16:creationId xmlns:a16="http://schemas.microsoft.com/office/drawing/2014/main" id="{4A6076A3-9614-A35F-7DA2-86E8A09192D6}"/>
              </a:ext>
            </a:extLst>
          </p:cNvPr>
          <p:cNvPicPr/>
          <p:nvPr/>
        </p:nvPicPr>
        <p:blipFill rotWithShape="1">
          <a:blip r:embed="rId2"/>
          <a:srcRect l="23764" t="46404" r="52305" b="19014"/>
          <a:stretch/>
        </p:blipFill>
        <p:spPr bwMode="auto">
          <a:xfrm>
            <a:off x="144554" y="1747858"/>
            <a:ext cx="2307332" cy="35861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1920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2569465" y="420120"/>
            <a:ext cx="4542535" cy="830997"/>
          </a:xfrm>
        </p:spPr>
        <p:txBody>
          <a:bodyPr>
            <a:normAutofit fontScale="90000"/>
          </a:bodyPr>
          <a:lstStyle/>
          <a:p>
            <a:r>
              <a:rPr lang="da-DK" sz="4400" dirty="0"/>
              <a:t>Metadata</a:t>
            </a:r>
            <a:br>
              <a:rPr lang="en-GB" sz="4400" dirty="0"/>
            </a:br>
            <a:br>
              <a:rPr lang="en-GB" sz="4400" dirty="0">
                <a:solidFill>
                  <a:schemeClr val="bg1"/>
                </a:solidFill>
              </a:rPr>
            </a:b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7</a:t>
            </a:fld>
            <a:endParaRPr lang="en-US" dirty="0"/>
          </a:p>
        </p:txBody>
      </p:sp>
      <p:pic>
        <p:nvPicPr>
          <p:cNvPr id="3" name="Billede 7">
            <a:extLst>
              <a:ext uri="{FF2B5EF4-FFF2-40B4-BE49-F238E27FC236}">
                <a16:creationId xmlns:a16="http://schemas.microsoft.com/office/drawing/2014/main" id="{CFCC4010-DF13-375A-F248-054AA494753C}"/>
              </a:ext>
            </a:extLst>
          </p:cNvPr>
          <p:cNvPicPr/>
          <p:nvPr/>
        </p:nvPicPr>
        <p:blipFill rotWithShape="1">
          <a:blip r:embed="rId2"/>
          <a:srcRect l="24263" t="35173" r="33691" b="21970"/>
          <a:stretch/>
        </p:blipFill>
        <p:spPr bwMode="auto">
          <a:xfrm>
            <a:off x="460709" y="3920615"/>
            <a:ext cx="6990019" cy="2688869"/>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7F139AFE-BAF1-A72A-03AD-112406B466AD}"/>
              </a:ext>
            </a:extLst>
          </p:cNvPr>
          <p:cNvSpPr txBox="1"/>
          <p:nvPr/>
        </p:nvSpPr>
        <p:spPr>
          <a:xfrm>
            <a:off x="169333" y="1542503"/>
            <a:ext cx="8398933" cy="2086725"/>
          </a:xfrm>
          <a:prstGeom prst="rect">
            <a:avLst/>
          </a:prstGeom>
          <a:noFill/>
        </p:spPr>
        <p:txBody>
          <a:bodyPr wrap="square">
            <a:spAutoFit/>
          </a:bodyPr>
          <a:lstStyle/>
          <a:p>
            <a:pPr>
              <a:lnSpc>
                <a:spcPct val="90000"/>
              </a:lnSpc>
            </a:pPr>
            <a:r>
              <a:rPr lang="en-GB" sz="2400" b="1" dirty="0">
                <a:solidFill>
                  <a:schemeClr val="bg1"/>
                </a:solidFill>
              </a:rPr>
              <a:t>Metadata</a:t>
            </a:r>
            <a:r>
              <a:rPr lang="en-GB" sz="2400" dirty="0">
                <a:solidFill>
                  <a:schemeClr val="bg1"/>
                </a:solidFill>
              </a:rPr>
              <a:t> tells Angular how to process a class.</a:t>
            </a:r>
          </a:p>
          <a:p>
            <a:pPr>
              <a:lnSpc>
                <a:spcPct val="90000"/>
              </a:lnSpc>
            </a:pPr>
            <a:endParaRPr lang="da-DK" sz="2400" dirty="0">
              <a:solidFill>
                <a:schemeClr val="bg1"/>
              </a:solidFill>
            </a:endParaRPr>
          </a:p>
          <a:p>
            <a:pPr>
              <a:lnSpc>
                <a:spcPct val="90000"/>
              </a:lnSpc>
            </a:pPr>
            <a:r>
              <a:rPr lang="da-DK" sz="2400" dirty="0">
                <a:solidFill>
                  <a:schemeClr val="bg1"/>
                </a:solidFill>
              </a:rPr>
              <a:t>To tell Angular that it’s a component, attach </a:t>
            </a:r>
            <a:r>
              <a:rPr lang="da-DK" sz="2400" b="1" dirty="0">
                <a:solidFill>
                  <a:schemeClr val="bg1"/>
                </a:solidFill>
              </a:rPr>
              <a:t>metadata</a:t>
            </a:r>
            <a:r>
              <a:rPr lang="da-DK" sz="2400" dirty="0">
                <a:solidFill>
                  <a:schemeClr val="bg1"/>
                </a:solidFill>
              </a:rPr>
              <a:t> to the class.</a:t>
            </a:r>
            <a:br>
              <a:rPr lang="da-DK" sz="2400" dirty="0">
                <a:solidFill>
                  <a:schemeClr val="bg1"/>
                </a:solidFill>
              </a:rPr>
            </a:br>
            <a:br>
              <a:rPr lang="da-DK" sz="2400" dirty="0">
                <a:solidFill>
                  <a:schemeClr val="bg1"/>
                </a:solidFill>
              </a:rPr>
            </a:br>
            <a:r>
              <a:rPr lang="en-GB" sz="2400" dirty="0">
                <a:solidFill>
                  <a:schemeClr val="bg1"/>
                </a:solidFill>
              </a:rPr>
              <a:t>In TypeScript, you attach metadata by using a </a:t>
            </a:r>
            <a:r>
              <a:rPr lang="en-GB" sz="2400" b="1" dirty="0">
                <a:solidFill>
                  <a:schemeClr val="bg1"/>
                </a:solidFill>
              </a:rPr>
              <a:t>decorator</a:t>
            </a:r>
            <a:endParaRPr lang="en-GB" sz="2400" dirty="0">
              <a:solidFill>
                <a:schemeClr val="bg1"/>
              </a:solidFill>
            </a:endParaRPr>
          </a:p>
        </p:txBody>
      </p:sp>
    </p:spTree>
    <p:extLst>
      <p:ext uri="{BB962C8B-B14F-4D97-AF65-F5344CB8AC3E}">
        <p14:creationId xmlns:p14="http://schemas.microsoft.com/office/powerpoint/2010/main" val="1473962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2569465" y="420120"/>
            <a:ext cx="4542535" cy="830997"/>
          </a:xfrm>
        </p:spPr>
        <p:txBody>
          <a:bodyPr>
            <a:normAutofit fontScale="90000"/>
          </a:bodyPr>
          <a:lstStyle/>
          <a:p>
            <a:r>
              <a:rPr lang="da-DK" dirty="0"/>
              <a:t>Data binding</a:t>
            </a:r>
            <a:br>
              <a:rPr lang="en-GB" sz="4400" dirty="0"/>
            </a:br>
            <a:br>
              <a:rPr lang="en-GB" sz="4400" dirty="0">
                <a:solidFill>
                  <a:schemeClr val="bg1"/>
                </a:solidFill>
              </a:rPr>
            </a:b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8</a:t>
            </a:fld>
            <a:endParaRPr lang="en-US" dirty="0"/>
          </a:p>
        </p:txBody>
      </p:sp>
      <p:sp>
        <p:nvSpPr>
          <p:cNvPr id="9" name="TextBox 8">
            <a:extLst>
              <a:ext uri="{FF2B5EF4-FFF2-40B4-BE49-F238E27FC236}">
                <a16:creationId xmlns:a16="http://schemas.microsoft.com/office/drawing/2014/main" id="{6048B265-1CC0-EDD7-C13A-3EC6B3C1B022}"/>
              </a:ext>
            </a:extLst>
          </p:cNvPr>
          <p:cNvSpPr txBox="1"/>
          <p:nvPr/>
        </p:nvSpPr>
        <p:spPr>
          <a:xfrm>
            <a:off x="287867" y="1251117"/>
            <a:ext cx="7498019" cy="2492990"/>
          </a:xfrm>
          <a:prstGeom prst="rect">
            <a:avLst/>
          </a:prstGeom>
          <a:noFill/>
        </p:spPr>
        <p:txBody>
          <a:bodyPr wrap="square">
            <a:spAutoFit/>
          </a:bodyPr>
          <a:lstStyle/>
          <a:p>
            <a:pPr algn="just"/>
            <a:r>
              <a:rPr lang="en-US" sz="2000" b="0" i="0" dirty="0">
                <a:solidFill>
                  <a:schemeClr val="bg1"/>
                </a:solidFill>
                <a:effectLst/>
                <a:latin typeface="Open Sans" panose="020B0604020202020204" pitchFamily="34" charset="0"/>
              </a:rPr>
              <a:t>Data Binding is the mechanism that binds the applications UI or User Interface to the models. Using Data Binding, the user will be able to manipulate the elements present on the website using the browser. Therefore, whenever some variable has been changed, that particular change must be reflected in the Document Object Model or the </a:t>
            </a:r>
            <a:r>
              <a:rPr lang="en-US" sz="2000" b="0" i="0" u="none" strike="noStrike" dirty="0">
                <a:solidFill>
                  <a:schemeClr val="bg1"/>
                </a:solidFill>
                <a:effectLst/>
                <a:latin typeface="Open Sans" panose="020B0604020202020204" pitchFamily="34" charset="0"/>
                <a:hlinkClick r:id="rId2">
                  <a:extLst>
                    <a:ext uri="{A12FA001-AC4F-418D-AE19-62706E023703}">
                      <ahyp:hlinkClr xmlns:ahyp="http://schemas.microsoft.com/office/drawing/2018/hyperlinkcolor" val="tx"/>
                    </a:ext>
                  </a:extLst>
                </a:hlinkClick>
              </a:rPr>
              <a:t>DOM</a:t>
            </a:r>
            <a:r>
              <a:rPr lang="en-US" sz="2000" b="0" i="0" dirty="0">
                <a:solidFill>
                  <a:schemeClr val="bg1"/>
                </a:solidFill>
                <a:effectLst/>
                <a:latin typeface="Open Sans" panose="020B0604020202020204" pitchFamily="34" charset="0"/>
              </a:rPr>
              <a:t>.</a:t>
            </a:r>
          </a:p>
          <a:p>
            <a:br>
              <a:rPr lang="en-US" dirty="0"/>
            </a:br>
            <a:endParaRPr lang="en-US" dirty="0"/>
          </a:p>
        </p:txBody>
      </p:sp>
      <p:sp>
        <p:nvSpPr>
          <p:cNvPr id="13" name="TextBox 12">
            <a:extLst>
              <a:ext uri="{FF2B5EF4-FFF2-40B4-BE49-F238E27FC236}">
                <a16:creationId xmlns:a16="http://schemas.microsoft.com/office/drawing/2014/main" id="{0775DBD3-58FB-C014-0C98-73E3B47159C9}"/>
              </a:ext>
            </a:extLst>
          </p:cNvPr>
          <p:cNvSpPr txBox="1"/>
          <p:nvPr/>
        </p:nvSpPr>
        <p:spPr>
          <a:xfrm>
            <a:off x="1344507" y="3601224"/>
            <a:ext cx="6096000" cy="3582519"/>
          </a:xfrm>
          <a:prstGeom prst="rect">
            <a:avLst/>
          </a:prstGeom>
          <a:noFill/>
        </p:spPr>
        <p:txBody>
          <a:bodyPr wrap="square">
            <a:spAutoFit/>
          </a:bodyPr>
          <a:lstStyle/>
          <a:p>
            <a:pPr marL="1028700" lvl="1" indent="-571500">
              <a:lnSpc>
                <a:spcPct val="90000"/>
              </a:lnSpc>
              <a:buFont typeface="Arial" panose="020B0604020202020204" pitchFamily="34" charset="0"/>
              <a:buChar char="•"/>
            </a:pPr>
            <a:r>
              <a:rPr lang="en-US" sz="2000" dirty="0">
                <a:solidFill>
                  <a:schemeClr val="bg1"/>
                </a:solidFill>
                <a:latin typeface="Open Sans" panose="020B0606030504020204" pitchFamily="34" charset="0"/>
              </a:rPr>
              <a:t>One-way Data Binding</a:t>
            </a:r>
          </a:p>
          <a:p>
            <a:pPr marL="1028700" lvl="1" indent="-571500">
              <a:lnSpc>
                <a:spcPct val="90000"/>
              </a:lnSpc>
              <a:buFont typeface="Arial" panose="020B0604020202020204" pitchFamily="34" charset="0"/>
              <a:buChar char="•"/>
            </a:pPr>
            <a:endParaRPr lang="en-US" sz="2000" b="0" i="0" u="none" strike="noStrike" dirty="0">
              <a:solidFill>
                <a:schemeClr val="bg1"/>
              </a:solidFill>
              <a:effectLst/>
              <a:latin typeface="Open Sans" panose="020B0606030504020204" pitchFamily="34" charset="0"/>
            </a:endParaRPr>
          </a:p>
          <a:p>
            <a:pPr lvl="1">
              <a:lnSpc>
                <a:spcPct val="90000"/>
              </a:lnSpc>
            </a:pPr>
            <a:r>
              <a:rPr lang="en-US" sz="2000" dirty="0">
                <a:solidFill>
                  <a:schemeClr val="bg1"/>
                </a:solidFill>
                <a:latin typeface="Open Sans" panose="020B0606030504020204" pitchFamily="34" charset="0"/>
              </a:rPr>
              <a:t>           Interpolation</a:t>
            </a:r>
          </a:p>
          <a:p>
            <a:pPr lvl="1">
              <a:lnSpc>
                <a:spcPct val="90000"/>
              </a:lnSpc>
            </a:pPr>
            <a:endParaRPr lang="en-US" sz="2000" dirty="0">
              <a:solidFill>
                <a:schemeClr val="bg1"/>
              </a:solidFill>
              <a:latin typeface="Open Sans" panose="020B0606030504020204" pitchFamily="34" charset="0"/>
            </a:endParaRPr>
          </a:p>
          <a:p>
            <a:pPr lvl="1">
              <a:lnSpc>
                <a:spcPct val="90000"/>
              </a:lnSpc>
            </a:pPr>
            <a:r>
              <a:rPr lang="en-US" sz="2000" dirty="0">
                <a:solidFill>
                  <a:schemeClr val="bg1"/>
                </a:solidFill>
                <a:latin typeface="Open Sans" panose="020B0606030504020204" pitchFamily="34" charset="0"/>
              </a:rPr>
              <a:t>            Property Binding</a:t>
            </a:r>
          </a:p>
          <a:p>
            <a:pPr marL="1028700" lvl="1" indent="-571500">
              <a:lnSpc>
                <a:spcPct val="90000"/>
              </a:lnSpc>
              <a:buFont typeface="Arial" panose="020B0604020202020204" pitchFamily="34" charset="0"/>
              <a:buChar char="•"/>
            </a:pPr>
            <a:endParaRPr lang="en-US" sz="2000" b="0" i="0" u="none" strike="noStrike" dirty="0">
              <a:solidFill>
                <a:schemeClr val="bg1"/>
              </a:solidFill>
              <a:effectLst/>
              <a:latin typeface="Open Sans" panose="020B0606030504020204" pitchFamily="34" charset="0"/>
            </a:endParaRPr>
          </a:p>
          <a:p>
            <a:pPr lvl="1">
              <a:lnSpc>
                <a:spcPct val="90000"/>
              </a:lnSpc>
            </a:pPr>
            <a:r>
              <a:rPr lang="en-US" sz="2000" dirty="0">
                <a:solidFill>
                  <a:schemeClr val="bg1"/>
                </a:solidFill>
                <a:latin typeface="Open Sans" panose="020B0606030504020204" pitchFamily="34" charset="0"/>
              </a:rPr>
              <a:t>            Event Binding</a:t>
            </a:r>
          </a:p>
          <a:p>
            <a:pPr lvl="1">
              <a:lnSpc>
                <a:spcPct val="90000"/>
              </a:lnSpc>
            </a:pPr>
            <a:r>
              <a:rPr lang="en-US" sz="2000" dirty="0">
                <a:solidFill>
                  <a:schemeClr val="bg1"/>
                </a:solidFill>
                <a:latin typeface="Open Sans" panose="020B0606030504020204" pitchFamily="34" charset="0"/>
              </a:rPr>
              <a:t>  </a:t>
            </a:r>
          </a:p>
          <a:p>
            <a:pPr lvl="1">
              <a:lnSpc>
                <a:spcPct val="90000"/>
              </a:lnSpc>
            </a:pPr>
            <a:r>
              <a:rPr lang="en-US" sz="2000" dirty="0">
                <a:solidFill>
                  <a:schemeClr val="bg1"/>
                </a:solidFill>
                <a:latin typeface="Open Sans" panose="020B0606030504020204" pitchFamily="34" charset="0"/>
              </a:rPr>
              <a:t>      Two-way Data Binding</a:t>
            </a:r>
            <a:endParaRPr lang="en-US" sz="2000" b="0" i="0" dirty="0">
              <a:solidFill>
                <a:schemeClr val="bg1"/>
              </a:solidFill>
              <a:effectLst/>
              <a:latin typeface="Open Sans" panose="020B0606030504020204" pitchFamily="34" charset="0"/>
            </a:endParaRPr>
          </a:p>
          <a:p>
            <a:pPr lvl="1">
              <a:lnSpc>
                <a:spcPct val="90000"/>
              </a:lnSpc>
            </a:pPr>
            <a:endParaRPr lang="en-US" b="0" i="0" dirty="0">
              <a:solidFill>
                <a:srgbClr val="4A4A4A"/>
              </a:solidFill>
              <a:effectLst/>
              <a:latin typeface="Open Sans" panose="020B0606030504020204" pitchFamily="34" charset="0"/>
            </a:endParaRPr>
          </a:p>
          <a:p>
            <a:pPr marL="1028700" lvl="1" indent="-571500">
              <a:lnSpc>
                <a:spcPct val="90000"/>
              </a:lnSpc>
              <a:buFont typeface="Arial" panose="020B0604020202020204" pitchFamily="34" charset="0"/>
              <a:buChar char="•"/>
            </a:pPr>
            <a:endParaRPr lang="en-US" b="0" i="0" dirty="0">
              <a:solidFill>
                <a:srgbClr val="4A4A4A"/>
              </a:solidFill>
              <a:effectLst/>
              <a:latin typeface="Open Sans" panose="020B0606030504020204" pitchFamily="34" charset="0"/>
            </a:endParaRPr>
          </a:p>
          <a:p>
            <a:pPr marL="1028700" lvl="1" indent="-571500">
              <a:lnSpc>
                <a:spcPct val="90000"/>
              </a:lnSpc>
              <a:buFont typeface="Arial" panose="020B0604020202020204" pitchFamily="34" charset="0"/>
              <a:buChar char="•"/>
            </a:pPr>
            <a:endParaRPr lang="en-US" b="0" i="0" dirty="0">
              <a:solidFill>
                <a:srgbClr val="4A4A4A"/>
              </a:solidFill>
              <a:effectLst/>
              <a:latin typeface="Open Sans" panose="020B0606030504020204" pitchFamily="34" charset="0"/>
            </a:endParaRPr>
          </a:p>
          <a:p>
            <a:pPr marL="1028700" lvl="1" indent="-571500">
              <a:lnSpc>
                <a:spcPct val="90000"/>
              </a:lnSpc>
              <a:buFont typeface="Arial" panose="020B0604020202020204" pitchFamily="34" charset="0"/>
              <a:buChar char="•"/>
            </a:pPr>
            <a:endParaRPr lang="da-DK" sz="1800" dirty="0">
              <a:solidFill>
                <a:schemeClr val="bg1"/>
              </a:solidFill>
            </a:endParaRPr>
          </a:p>
        </p:txBody>
      </p:sp>
    </p:spTree>
    <p:extLst>
      <p:ext uri="{BB962C8B-B14F-4D97-AF65-F5344CB8AC3E}">
        <p14:creationId xmlns:p14="http://schemas.microsoft.com/office/powerpoint/2010/main" val="3829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2569465" y="420120"/>
            <a:ext cx="4542535" cy="830997"/>
          </a:xfrm>
        </p:spPr>
        <p:txBody>
          <a:bodyPr>
            <a:normAutofit fontScale="90000"/>
          </a:bodyPr>
          <a:lstStyle/>
          <a:p>
            <a:r>
              <a:rPr lang="da-DK" sz="4400" dirty="0"/>
              <a:t>Directives</a:t>
            </a:r>
            <a:br>
              <a:rPr lang="en-GB" sz="4400" dirty="0"/>
            </a:br>
            <a:br>
              <a:rPr lang="en-GB" sz="4400" dirty="0">
                <a:solidFill>
                  <a:schemeClr val="bg1"/>
                </a:solidFill>
              </a:rPr>
            </a:b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9</a:t>
            </a:fld>
            <a:endParaRPr lang="en-US" dirty="0"/>
          </a:p>
        </p:txBody>
      </p:sp>
      <p:sp>
        <p:nvSpPr>
          <p:cNvPr id="12" name="TextBox 11">
            <a:extLst>
              <a:ext uri="{FF2B5EF4-FFF2-40B4-BE49-F238E27FC236}">
                <a16:creationId xmlns:a16="http://schemas.microsoft.com/office/drawing/2014/main" id="{3A4F829B-11E0-AC78-C1E7-96BABEB92E67}"/>
              </a:ext>
            </a:extLst>
          </p:cNvPr>
          <p:cNvSpPr txBox="1"/>
          <p:nvPr/>
        </p:nvSpPr>
        <p:spPr>
          <a:xfrm>
            <a:off x="237065" y="1385669"/>
            <a:ext cx="7789334" cy="2492990"/>
          </a:xfrm>
          <a:prstGeom prst="rect">
            <a:avLst/>
          </a:prstGeom>
          <a:noFill/>
        </p:spPr>
        <p:txBody>
          <a:bodyPr wrap="square">
            <a:spAutoFit/>
          </a:bodyPr>
          <a:lstStyle/>
          <a:p>
            <a:pPr algn="l"/>
            <a:r>
              <a:rPr lang="en-US" sz="2000" b="0" i="0" dirty="0">
                <a:solidFill>
                  <a:schemeClr val="bg1"/>
                </a:solidFill>
                <a:effectLst/>
                <a:latin typeface="source-serif-pro"/>
              </a:rPr>
              <a:t>Directives are classes that add new behavior or modify the existing behavior to the elements in the template.</a:t>
            </a:r>
          </a:p>
          <a:p>
            <a:pPr algn="l"/>
            <a:endParaRPr lang="en-US" sz="2000" b="0" i="0" dirty="0">
              <a:solidFill>
                <a:schemeClr val="bg1"/>
              </a:solidFill>
              <a:effectLst/>
              <a:latin typeface="source-serif-pro"/>
            </a:endParaRPr>
          </a:p>
          <a:p>
            <a:pPr algn="l"/>
            <a:r>
              <a:rPr lang="en-US" sz="2000" b="0" i="0" dirty="0">
                <a:solidFill>
                  <a:schemeClr val="bg1"/>
                </a:solidFill>
                <a:effectLst/>
                <a:latin typeface="source-serif-pro"/>
              </a:rPr>
              <a:t>Basically directives are used to manipulate the DOM, for example adding/removing the element from DOM or changing the appearance of the DOM elements.</a:t>
            </a:r>
          </a:p>
          <a:p>
            <a:br>
              <a:rPr lang="en-US" dirty="0">
                <a:solidFill>
                  <a:schemeClr val="bg1"/>
                </a:solidFill>
              </a:rPr>
            </a:br>
            <a:endParaRPr lang="en-US" dirty="0">
              <a:solidFill>
                <a:schemeClr val="bg1"/>
              </a:solidFill>
            </a:endParaRPr>
          </a:p>
        </p:txBody>
      </p:sp>
      <p:sp>
        <p:nvSpPr>
          <p:cNvPr id="15" name="TextBox 14">
            <a:extLst>
              <a:ext uri="{FF2B5EF4-FFF2-40B4-BE49-F238E27FC236}">
                <a16:creationId xmlns:a16="http://schemas.microsoft.com/office/drawing/2014/main" id="{3099BDE4-8F89-7822-2A70-5F124784D590}"/>
              </a:ext>
            </a:extLst>
          </p:cNvPr>
          <p:cNvSpPr txBox="1"/>
          <p:nvPr/>
        </p:nvSpPr>
        <p:spPr>
          <a:xfrm>
            <a:off x="1630621" y="3498938"/>
            <a:ext cx="5012265" cy="2062103"/>
          </a:xfrm>
          <a:prstGeom prst="rect">
            <a:avLst/>
          </a:prstGeom>
          <a:noFill/>
        </p:spPr>
        <p:txBody>
          <a:bodyPr wrap="square">
            <a:spAutoFit/>
          </a:bodyPr>
          <a:lstStyle/>
          <a:p>
            <a:pPr algn="l"/>
            <a:endParaRPr lang="en-US" sz="3200" b="1" i="0" dirty="0">
              <a:solidFill>
                <a:schemeClr val="bg1"/>
              </a:solidFill>
              <a:effectLst/>
              <a:latin typeface="sohne"/>
            </a:endParaRPr>
          </a:p>
          <a:p>
            <a:pPr algn="l">
              <a:buFont typeface="+mj-lt"/>
              <a:buAutoNum type="arabicPeriod"/>
            </a:pPr>
            <a:r>
              <a:rPr lang="en-US" sz="3200" b="0" i="0" dirty="0">
                <a:solidFill>
                  <a:schemeClr val="bg1"/>
                </a:solidFill>
                <a:effectLst/>
                <a:latin typeface="source-serif-pro"/>
              </a:rPr>
              <a:t> Component directive</a:t>
            </a:r>
          </a:p>
          <a:p>
            <a:pPr algn="l">
              <a:buFont typeface="+mj-lt"/>
              <a:buAutoNum type="arabicPeriod"/>
            </a:pPr>
            <a:r>
              <a:rPr lang="en-US" sz="3200" b="0" i="0" dirty="0">
                <a:solidFill>
                  <a:schemeClr val="bg1"/>
                </a:solidFill>
                <a:effectLst/>
                <a:latin typeface="source-serif-pro"/>
              </a:rPr>
              <a:t> Structural directive</a:t>
            </a:r>
          </a:p>
          <a:p>
            <a:pPr algn="l">
              <a:buFont typeface="+mj-lt"/>
              <a:buAutoNum type="arabicPeriod"/>
            </a:pPr>
            <a:r>
              <a:rPr lang="en-US" sz="3200" b="0" i="0" dirty="0">
                <a:solidFill>
                  <a:schemeClr val="bg1"/>
                </a:solidFill>
                <a:effectLst/>
                <a:latin typeface="source-serif-pro"/>
              </a:rPr>
              <a:t> Attribute directive</a:t>
            </a:r>
          </a:p>
        </p:txBody>
      </p:sp>
    </p:spTree>
    <p:extLst>
      <p:ext uri="{BB962C8B-B14F-4D97-AF65-F5344CB8AC3E}">
        <p14:creationId xmlns:p14="http://schemas.microsoft.com/office/powerpoint/2010/main" val="1869482897"/>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108</TotalTime>
  <Words>744</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-apple-system</vt:lpstr>
      <vt:lpstr>Arial</vt:lpstr>
      <vt:lpstr>Avenir Next LT Pro</vt:lpstr>
      <vt:lpstr>Calibri</vt:lpstr>
      <vt:lpstr>Consolas</vt:lpstr>
      <vt:lpstr>Elena</vt:lpstr>
      <vt:lpstr>Nunito</vt:lpstr>
      <vt:lpstr>Open Sans</vt:lpstr>
      <vt:lpstr>Roboto</vt:lpstr>
      <vt:lpstr>sohne</vt:lpstr>
      <vt:lpstr>source-code-pro</vt:lpstr>
      <vt:lpstr>source-serif-pro</vt:lpstr>
      <vt:lpstr>Times New Roman</vt:lpstr>
      <vt:lpstr>Office Theme</vt:lpstr>
      <vt:lpstr>Introduction to Angular</vt:lpstr>
      <vt:lpstr>What is Angular ?</vt:lpstr>
      <vt:lpstr>Angular Architecture</vt:lpstr>
      <vt:lpstr>Modules </vt:lpstr>
      <vt:lpstr>Components  </vt:lpstr>
      <vt:lpstr>Template  </vt:lpstr>
      <vt:lpstr>Metadata  </vt:lpstr>
      <vt:lpstr>Data binding  </vt:lpstr>
      <vt:lpstr>Directives  </vt:lpstr>
      <vt:lpstr>Directives  </vt:lpstr>
      <vt:lpstr>Services  </vt:lpstr>
      <vt:lpstr>Dependency injection   </vt:lpstr>
      <vt:lpstr>Input &amp; Output    </vt:lpstr>
      <vt:lpstr>Routing &amp;navigation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t0 Angular</dc:title>
  <dc:creator>M</dc:creator>
  <cp:lastModifiedBy>M</cp:lastModifiedBy>
  <cp:revision>5</cp:revision>
  <dcterms:created xsi:type="dcterms:W3CDTF">2023-01-06T02:46:14Z</dcterms:created>
  <dcterms:modified xsi:type="dcterms:W3CDTF">2023-01-06T05:32:56Z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