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3"/>
  </p:notesMasterIdLst>
  <p:sldIdLst>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67" autoAdjust="0"/>
  </p:normalViewPr>
  <p:slideViewPr>
    <p:cSldViewPr snapToGrid="0">
      <p:cViewPr varScale="1">
        <p:scale>
          <a:sx n="72" d="100"/>
          <a:sy n="72" d="100"/>
        </p:scale>
        <p:origin x="660" y="6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9679AE6-F640-77D2-8680-206292AB5666}"/>
              </a:ext>
            </a:extLst>
          </p:cNvPr>
          <p:cNvSpPr txBox="1"/>
          <p:nvPr/>
        </p:nvSpPr>
        <p:spPr>
          <a:xfrm>
            <a:off x="3746696" y="2363373"/>
            <a:ext cx="4698608" cy="1569660"/>
          </a:xfrm>
          <a:prstGeom prst="rect">
            <a:avLst/>
          </a:prstGeom>
          <a:noFill/>
        </p:spPr>
        <p:txBody>
          <a:bodyPr wrap="square">
            <a:spAutoFit/>
          </a:bodyPr>
          <a:lstStyle/>
          <a:p>
            <a:r>
              <a:rPr lang="en-US" sz="9600" dirty="0">
                <a:solidFill>
                  <a:schemeClr val="bg1"/>
                </a:solidFill>
              </a:rPr>
              <a:t>SDLC</a:t>
            </a:r>
          </a:p>
        </p:txBody>
      </p:sp>
      <p:sp>
        <p:nvSpPr>
          <p:cNvPr id="11" name="TextBox 10">
            <a:extLst>
              <a:ext uri="{FF2B5EF4-FFF2-40B4-BE49-F238E27FC236}">
                <a16:creationId xmlns:a16="http://schemas.microsoft.com/office/drawing/2014/main" id="{6CD53B7E-A471-0366-259F-0A0C5DE3BAB8}"/>
              </a:ext>
            </a:extLst>
          </p:cNvPr>
          <p:cNvSpPr txBox="1"/>
          <p:nvPr/>
        </p:nvSpPr>
        <p:spPr>
          <a:xfrm>
            <a:off x="2166424" y="3831660"/>
            <a:ext cx="10339754" cy="646331"/>
          </a:xfrm>
          <a:prstGeom prst="rect">
            <a:avLst/>
          </a:prstGeom>
          <a:noFill/>
        </p:spPr>
        <p:txBody>
          <a:bodyPr wrap="square">
            <a:spAutoFit/>
          </a:bodyPr>
          <a:lstStyle/>
          <a:p>
            <a:r>
              <a:rPr lang="en-US" sz="3600" dirty="0">
                <a:solidFill>
                  <a:schemeClr val="bg1"/>
                </a:solidFill>
              </a:rPr>
              <a:t>Software Development Life Cycle</a:t>
            </a:r>
          </a:p>
        </p:txBody>
      </p:sp>
    </p:spTree>
    <p:extLst>
      <p:ext uri="{BB962C8B-B14F-4D97-AF65-F5344CB8AC3E}">
        <p14:creationId xmlns:p14="http://schemas.microsoft.com/office/powerpoint/2010/main" val="1247839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814F47-0136-F1EA-0D97-43CB470786CE}"/>
              </a:ext>
            </a:extLst>
          </p:cNvPr>
          <p:cNvSpPr txBox="1"/>
          <p:nvPr/>
        </p:nvSpPr>
        <p:spPr>
          <a:xfrm>
            <a:off x="2627142" y="427279"/>
            <a:ext cx="6882618" cy="707886"/>
          </a:xfrm>
          <a:prstGeom prst="rect">
            <a:avLst/>
          </a:prstGeom>
          <a:noFill/>
        </p:spPr>
        <p:txBody>
          <a:bodyPr wrap="square">
            <a:spAutoFit/>
          </a:bodyPr>
          <a:lstStyle/>
          <a:p>
            <a:r>
              <a:rPr lang="en-US" sz="4000" dirty="0">
                <a:solidFill>
                  <a:schemeClr val="bg1"/>
                </a:solidFill>
              </a:rPr>
              <a:t>4. Developing the Software</a:t>
            </a:r>
          </a:p>
        </p:txBody>
      </p:sp>
      <p:sp>
        <p:nvSpPr>
          <p:cNvPr id="4" name="TextBox 3">
            <a:extLst>
              <a:ext uri="{FF2B5EF4-FFF2-40B4-BE49-F238E27FC236}">
                <a16:creationId xmlns:a16="http://schemas.microsoft.com/office/drawing/2014/main" id="{96994281-3357-8CFF-4E66-F6413BA18939}"/>
              </a:ext>
            </a:extLst>
          </p:cNvPr>
          <p:cNvSpPr txBox="1"/>
          <p:nvPr/>
        </p:nvSpPr>
        <p:spPr>
          <a:xfrm>
            <a:off x="2363372" y="1993148"/>
            <a:ext cx="9242473" cy="1384995"/>
          </a:xfrm>
          <a:prstGeom prst="rect">
            <a:avLst/>
          </a:prstGeom>
          <a:noFill/>
        </p:spPr>
        <p:txBody>
          <a:bodyPr wrap="square">
            <a:spAutoFit/>
          </a:bodyPr>
          <a:lstStyle/>
          <a:p>
            <a:r>
              <a:rPr lang="en-US" sz="2800" dirty="0">
                <a:solidFill>
                  <a:schemeClr val="bg1"/>
                </a:solidFill>
              </a:rPr>
              <a:t>• In this stage of SDLC the actual development starts and the product is built. The programming code is generated as per DDS during this stage.</a:t>
            </a:r>
          </a:p>
        </p:txBody>
      </p:sp>
      <p:sp>
        <p:nvSpPr>
          <p:cNvPr id="7" name="TextBox 6">
            <a:extLst>
              <a:ext uri="{FF2B5EF4-FFF2-40B4-BE49-F238E27FC236}">
                <a16:creationId xmlns:a16="http://schemas.microsoft.com/office/drawing/2014/main" id="{1E4A1325-41C5-8178-2569-E14C70925028}"/>
              </a:ext>
            </a:extLst>
          </p:cNvPr>
          <p:cNvSpPr txBox="1"/>
          <p:nvPr/>
        </p:nvSpPr>
        <p:spPr>
          <a:xfrm>
            <a:off x="2363372" y="4236126"/>
            <a:ext cx="9242472" cy="1569660"/>
          </a:xfrm>
          <a:prstGeom prst="rect">
            <a:avLst/>
          </a:prstGeom>
          <a:noFill/>
        </p:spPr>
        <p:txBody>
          <a:bodyPr wrap="square">
            <a:spAutoFit/>
          </a:bodyPr>
          <a:lstStyle/>
          <a:p>
            <a:r>
              <a:rPr lang="en-US" sz="2400" dirty="0">
                <a:solidFill>
                  <a:schemeClr val="bg1"/>
                </a:solidFill>
              </a:rPr>
              <a:t>• Developers have to follow the coding guidelines defined by their organization and programming tools like compilers, interpreters, debuggers </a:t>
            </a:r>
            <a:r>
              <a:rPr lang="en-US" sz="2400" dirty="0" err="1">
                <a:solidFill>
                  <a:schemeClr val="bg1"/>
                </a:solidFill>
              </a:rPr>
              <a:t>etc</a:t>
            </a:r>
            <a:r>
              <a:rPr lang="en-US" sz="2400" dirty="0">
                <a:solidFill>
                  <a:schemeClr val="bg1"/>
                </a:solidFill>
              </a:rPr>
              <a:t> are used to generate and implement the code.</a:t>
            </a:r>
          </a:p>
        </p:txBody>
      </p:sp>
    </p:spTree>
    <p:extLst>
      <p:ext uri="{BB962C8B-B14F-4D97-AF65-F5344CB8AC3E}">
        <p14:creationId xmlns:p14="http://schemas.microsoft.com/office/powerpoint/2010/main" val="204531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814F47-0136-F1EA-0D97-43CB470786CE}"/>
              </a:ext>
            </a:extLst>
          </p:cNvPr>
          <p:cNvSpPr txBox="1"/>
          <p:nvPr/>
        </p:nvSpPr>
        <p:spPr>
          <a:xfrm>
            <a:off x="2627142" y="427279"/>
            <a:ext cx="6882618" cy="707886"/>
          </a:xfrm>
          <a:prstGeom prst="rect">
            <a:avLst/>
          </a:prstGeom>
          <a:noFill/>
        </p:spPr>
        <p:txBody>
          <a:bodyPr wrap="square">
            <a:spAutoFit/>
          </a:bodyPr>
          <a:lstStyle/>
          <a:p>
            <a:r>
              <a:rPr lang="en-US" sz="4000" dirty="0">
                <a:solidFill>
                  <a:schemeClr val="bg1"/>
                </a:solidFill>
              </a:rPr>
              <a:t>5. Testing the Software</a:t>
            </a:r>
          </a:p>
        </p:txBody>
      </p:sp>
      <p:sp>
        <p:nvSpPr>
          <p:cNvPr id="5" name="TextBox 4">
            <a:extLst>
              <a:ext uri="{FF2B5EF4-FFF2-40B4-BE49-F238E27FC236}">
                <a16:creationId xmlns:a16="http://schemas.microsoft.com/office/drawing/2014/main" id="{6959E6DE-102D-C544-BCDF-D25E4E51EFCB}"/>
              </a:ext>
            </a:extLst>
          </p:cNvPr>
          <p:cNvSpPr txBox="1"/>
          <p:nvPr/>
        </p:nvSpPr>
        <p:spPr>
          <a:xfrm>
            <a:off x="2627142" y="1979080"/>
            <a:ext cx="8570742" cy="1384995"/>
          </a:xfrm>
          <a:prstGeom prst="rect">
            <a:avLst/>
          </a:prstGeom>
          <a:noFill/>
        </p:spPr>
        <p:txBody>
          <a:bodyPr wrap="square">
            <a:spAutoFit/>
          </a:bodyPr>
          <a:lstStyle/>
          <a:p>
            <a:r>
              <a:rPr lang="en-US" sz="2800" dirty="0">
                <a:solidFill>
                  <a:schemeClr val="bg1"/>
                </a:solidFill>
              </a:rPr>
              <a:t>• This stage is usually a subset of all the stages as in the modern SDLC models, the testing activities are mostly involved in all the stages of SDLC</a:t>
            </a:r>
          </a:p>
        </p:txBody>
      </p:sp>
      <p:sp>
        <p:nvSpPr>
          <p:cNvPr id="8" name="TextBox 7">
            <a:extLst>
              <a:ext uri="{FF2B5EF4-FFF2-40B4-BE49-F238E27FC236}">
                <a16:creationId xmlns:a16="http://schemas.microsoft.com/office/drawing/2014/main" id="{5D182121-A50D-166C-77F6-B0758F10FADF}"/>
              </a:ext>
            </a:extLst>
          </p:cNvPr>
          <p:cNvSpPr txBox="1"/>
          <p:nvPr/>
        </p:nvSpPr>
        <p:spPr>
          <a:xfrm>
            <a:off x="2627143" y="3964803"/>
            <a:ext cx="8570741" cy="2246769"/>
          </a:xfrm>
          <a:prstGeom prst="rect">
            <a:avLst/>
          </a:prstGeom>
          <a:noFill/>
        </p:spPr>
        <p:txBody>
          <a:bodyPr wrap="square">
            <a:spAutoFit/>
          </a:bodyPr>
          <a:lstStyle/>
          <a:p>
            <a:r>
              <a:rPr lang="en-US" sz="2800" dirty="0">
                <a:solidFill>
                  <a:schemeClr val="bg1"/>
                </a:solidFill>
              </a:rPr>
              <a:t>• However this stage refers to the testing only that stage of the software where defects are reported, tracked, fixed and retested, until the software reaches the quality standards defined in the SRS.</a:t>
            </a:r>
          </a:p>
        </p:txBody>
      </p:sp>
    </p:spTree>
    <p:extLst>
      <p:ext uri="{BB962C8B-B14F-4D97-AF65-F5344CB8AC3E}">
        <p14:creationId xmlns:p14="http://schemas.microsoft.com/office/powerpoint/2010/main" val="3434171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814F47-0136-F1EA-0D97-43CB470786CE}"/>
              </a:ext>
            </a:extLst>
          </p:cNvPr>
          <p:cNvSpPr txBox="1"/>
          <p:nvPr/>
        </p:nvSpPr>
        <p:spPr>
          <a:xfrm>
            <a:off x="2627142" y="427279"/>
            <a:ext cx="8275320" cy="707886"/>
          </a:xfrm>
          <a:prstGeom prst="rect">
            <a:avLst/>
          </a:prstGeom>
          <a:noFill/>
        </p:spPr>
        <p:txBody>
          <a:bodyPr wrap="square">
            <a:spAutoFit/>
          </a:bodyPr>
          <a:lstStyle/>
          <a:p>
            <a:r>
              <a:rPr lang="en-US" sz="4000" dirty="0">
                <a:solidFill>
                  <a:schemeClr val="bg1"/>
                </a:solidFill>
              </a:rPr>
              <a:t>6. Deployment and Maintenance</a:t>
            </a:r>
          </a:p>
        </p:txBody>
      </p:sp>
      <p:sp>
        <p:nvSpPr>
          <p:cNvPr id="4" name="TextBox 3">
            <a:extLst>
              <a:ext uri="{FF2B5EF4-FFF2-40B4-BE49-F238E27FC236}">
                <a16:creationId xmlns:a16="http://schemas.microsoft.com/office/drawing/2014/main" id="{4B59558B-EC2A-CA75-79EA-C92687781EF8}"/>
              </a:ext>
            </a:extLst>
          </p:cNvPr>
          <p:cNvSpPr txBox="1"/>
          <p:nvPr/>
        </p:nvSpPr>
        <p:spPr>
          <a:xfrm>
            <a:off x="2261381" y="2323236"/>
            <a:ext cx="9438250" cy="2677656"/>
          </a:xfrm>
          <a:prstGeom prst="rect">
            <a:avLst/>
          </a:prstGeom>
          <a:noFill/>
        </p:spPr>
        <p:txBody>
          <a:bodyPr wrap="square">
            <a:spAutoFit/>
          </a:bodyPr>
          <a:lstStyle/>
          <a:p>
            <a:r>
              <a:rPr lang="en-US" sz="2400" dirty="0">
                <a:solidFill>
                  <a:schemeClr val="bg1"/>
                </a:solidFill>
              </a:rPr>
              <a:t>•   Once the software is tested and no bugs or errors are   reported then it is deployed. </a:t>
            </a:r>
          </a:p>
          <a:p>
            <a:endParaRPr lang="en-US" sz="2400" dirty="0">
              <a:solidFill>
                <a:schemeClr val="bg1"/>
              </a:solidFill>
            </a:endParaRPr>
          </a:p>
          <a:p>
            <a:r>
              <a:rPr lang="en-US" sz="2400" dirty="0">
                <a:solidFill>
                  <a:schemeClr val="bg1"/>
                </a:solidFill>
              </a:rPr>
              <a:t>•   Then based on the feedback, the software may be released as it is or with suggested enhancements in the target segment.</a:t>
            </a:r>
          </a:p>
          <a:p>
            <a:endParaRPr lang="en-US" sz="2400" dirty="0">
              <a:solidFill>
                <a:schemeClr val="bg1"/>
              </a:solidFill>
            </a:endParaRPr>
          </a:p>
          <a:p>
            <a:r>
              <a:rPr lang="en-US" sz="2400" dirty="0">
                <a:solidFill>
                  <a:schemeClr val="bg1"/>
                </a:solidFill>
              </a:rPr>
              <a:t> •  After the software is deployed then its maintenance starts.</a:t>
            </a:r>
          </a:p>
        </p:txBody>
      </p:sp>
    </p:spTree>
    <p:extLst>
      <p:ext uri="{BB962C8B-B14F-4D97-AF65-F5344CB8AC3E}">
        <p14:creationId xmlns:p14="http://schemas.microsoft.com/office/powerpoint/2010/main" val="371347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880A6A-3AAB-AF72-DE09-DED0478A82BC}"/>
              </a:ext>
            </a:extLst>
          </p:cNvPr>
          <p:cNvPicPr>
            <a:picLocks noChangeAspect="1"/>
          </p:cNvPicPr>
          <p:nvPr/>
        </p:nvPicPr>
        <p:blipFill>
          <a:blip r:embed="rId2"/>
          <a:stretch>
            <a:fillRect/>
          </a:stretch>
        </p:blipFill>
        <p:spPr>
          <a:xfrm>
            <a:off x="0" y="-98474"/>
            <a:ext cx="12587906" cy="6956474"/>
          </a:xfrm>
          <a:prstGeom prst="rect">
            <a:avLst/>
          </a:prstGeom>
        </p:spPr>
      </p:pic>
    </p:spTree>
    <p:extLst>
      <p:ext uri="{BB962C8B-B14F-4D97-AF65-F5344CB8AC3E}">
        <p14:creationId xmlns:p14="http://schemas.microsoft.com/office/powerpoint/2010/main" val="2190452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301262-EF31-C73B-F652-F8821A4DF881}"/>
              </a:ext>
            </a:extLst>
          </p:cNvPr>
          <p:cNvPicPr>
            <a:picLocks noChangeAspect="1"/>
          </p:cNvPicPr>
          <p:nvPr/>
        </p:nvPicPr>
        <p:blipFill>
          <a:blip r:embed="rId2"/>
          <a:stretch>
            <a:fillRect/>
          </a:stretch>
        </p:blipFill>
        <p:spPr>
          <a:xfrm>
            <a:off x="1" y="0"/>
            <a:ext cx="12576516" cy="6858000"/>
          </a:xfrm>
          <a:prstGeom prst="rect">
            <a:avLst/>
          </a:prstGeom>
        </p:spPr>
      </p:pic>
    </p:spTree>
    <p:extLst>
      <p:ext uri="{BB962C8B-B14F-4D97-AF65-F5344CB8AC3E}">
        <p14:creationId xmlns:p14="http://schemas.microsoft.com/office/powerpoint/2010/main" val="1021793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3ABF33-D88D-AE88-2C09-C7CED0F38059}"/>
              </a:ext>
            </a:extLst>
          </p:cNvPr>
          <p:cNvSpPr txBox="1"/>
          <p:nvPr/>
        </p:nvSpPr>
        <p:spPr>
          <a:xfrm>
            <a:off x="2022231" y="371009"/>
            <a:ext cx="6098344" cy="584775"/>
          </a:xfrm>
          <a:prstGeom prst="rect">
            <a:avLst/>
          </a:prstGeom>
          <a:noFill/>
        </p:spPr>
        <p:txBody>
          <a:bodyPr wrap="square">
            <a:spAutoFit/>
          </a:bodyPr>
          <a:lstStyle/>
          <a:p>
            <a:r>
              <a:rPr lang="en-US" sz="3200" dirty="0">
                <a:solidFill>
                  <a:schemeClr val="bg1"/>
                </a:solidFill>
              </a:rPr>
              <a:t>SDLC Models </a:t>
            </a:r>
          </a:p>
        </p:txBody>
      </p:sp>
      <p:sp>
        <p:nvSpPr>
          <p:cNvPr id="5" name="TextBox 4">
            <a:extLst>
              <a:ext uri="{FF2B5EF4-FFF2-40B4-BE49-F238E27FC236}">
                <a16:creationId xmlns:a16="http://schemas.microsoft.com/office/drawing/2014/main" id="{9F49F4DE-AF65-F6AB-9C17-06060E771E5E}"/>
              </a:ext>
            </a:extLst>
          </p:cNvPr>
          <p:cNvSpPr txBox="1"/>
          <p:nvPr/>
        </p:nvSpPr>
        <p:spPr>
          <a:xfrm>
            <a:off x="2430194" y="1235670"/>
            <a:ext cx="9142828" cy="1015663"/>
          </a:xfrm>
          <a:prstGeom prst="rect">
            <a:avLst/>
          </a:prstGeom>
          <a:noFill/>
        </p:spPr>
        <p:txBody>
          <a:bodyPr wrap="square">
            <a:spAutoFit/>
          </a:bodyPr>
          <a:lstStyle/>
          <a:p>
            <a:r>
              <a:rPr lang="en-US" sz="2000" dirty="0">
                <a:solidFill>
                  <a:schemeClr val="bg1"/>
                </a:solidFill>
              </a:rPr>
              <a:t>To help understand and implement the SDLC phases various SDLC models have been created by software development experts, universities, and standards organizations.</a:t>
            </a:r>
          </a:p>
        </p:txBody>
      </p:sp>
      <p:sp>
        <p:nvSpPr>
          <p:cNvPr id="7" name="TextBox 6">
            <a:extLst>
              <a:ext uri="{FF2B5EF4-FFF2-40B4-BE49-F238E27FC236}">
                <a16:creationId xmlns:a16="http://schemas.microsoft.com/office/drawing/2014/main" id="{C188E220-5856-F497-F2AD-7BA10C978885}"/>
              </a:ext>
            </a:extLst>
          </p:cNvPr>
          <p:cNvSpPr txBox="1"/>
          <p:nvPr/>
        </p:nvSpPr>
        <p:spPr>
          <a:xfrm>
            <a:off x="2022231" y="2797053"/>
            <a:ext cx="7923627" cy="584775"/>
          </a:xfrm>
          <a:prstGeom prst="rect">
            <a:avLst/>
          </a:prstGeom>
          <a:noFill/>
        </p:spPr>
        <p:txBody>
          <a:bodyPr wrap="square">
            <a:spAutoFit/>
          </a:bodyPr>
          <a:lstStyle/>
          <a:p>
            <a:r>
              <a:rPr lang="en-US" sz="3200" dirty="0">
                <a:solidFill>
                  <a:schemeClr val="bg1"/>
                </a:solidFill>
              </a:rPr>
              <a:t>Reasons for Using SDLC Models </a:t>
            </a:r>
          </a:p>
        </p:txBody>
      </p:sp>
      <p:sp>
        <p:nvSpPr>
          <p:cNvPr id="9" name="TextBox 8">
            <a:extLst>
              <a:ext uri="{FF2B5EF4-FFF2-40B4-BE49-F238E27FC236}">
                <a16:creationId xmlns:a16="http://schemas.microsoft.com/office/drawing/2014/main" id="{0388C14F-D4AF-7838-9E9A-F89F8CE3D720}"/>
              </a:ext>
            </a:extLst>
          </p:cNvPr>
          <p:cNvSpPr txBox="1"/>
          <p:nvPr/>
        </p:nvSpPr>
        <p:spPr>
          <a:xfrm>
            <a:off x="1853419" y="3816608"/>
            <a:ext cx="9611750" cy="461665"/>
          </a:xfrm>
          <a:prstGeom prst="rect">
            <a:avLst/>
          </a:prstGeom>
          <a:noFill/>
        </p:spPr>
        <p:txBody>
          <a:bodyPr wrap="square">
            <a:spAutoFit/>
          </a:bodyPr>
          <a:lstStyle/>
          <a:p>
            <a:r>
              <a:rPr lang="en-US" sz="2400" dirty="0">
                <a:solidFill>
                  <a:schemeClr val="bg1"/>
                </a:solidFill>
              </a:rPr>
              <a:t>• Provides the base for project planning, estimating &amp; scheduling.</a:t>
            </a:r>
          </a:p>
        </p:txBody>
      </p:sp>
      <p:sp>
        <p:nvSpPr>
          <p:cNvPr id="11" name="TextBox 10">
            <a:extLst>
              <a:ext uri="{FF2B5EF4-FFF2-40B4-BE49-F238E27FC236}">
                <a16:creationId xmlns:a16="http://schemas.microsoft.com/office/drawing/2014/main" id="{3EB585C7-AE0B-E998-3C6B-53D890B60E99}"/>
              </a:ext>
            </a:extLst>
          </p:cNvPr>
          <p:cNvSpPr txBox="1"/>
          <p:nvPr/>
        </p:nvSpPr>
        <p:spPr>
          <a:xfrm>
            <a:off x="1853419" y="4392100"/>
            <a:ext cx="10061916" cy="830997"/>
          </a:xfrm>
          <a:prstGeom prst="rect">
            <a:avLst/>
          </a:prstGeom>
          <a:noFill/>
        </p:spPr>
        <p:txBody>
          <a:bodyPr wrap="square">
            <a:spAutoFit/>
          </a:bodyPr>
          <a:lstStyle/>
          <a:p>
            <a:r>
              <a:rPr lang="en-US" sz="2400" dirty="0">
                <a:solidFill>
                  <a:schemeClr val="bg1"/>
                </a:solidFill>
              </a:rPr>
              <a:t>• Provides framework for standard set of terminologies, activities &amp;    deliverables. </a:t>
            </a:r>
          </a:p>
        </p:txBody>
      </p:sp>
      <p:sp>
        <p:nvSpPr>
          <p:cNvPr id="13" name="TextBox 12">
            <a:extLst>
              <a:ext uri="{FF2B5EF4-FFF2-40B4-BE49-F238E27FC236}">
                <a16:creationId xmlns:a16="http://schemas.microsoft.com/office/drawing/2014/main" id="{06560872-8EAA-C6A3-E116-9EE36EF0A63D}"/>
              </a:ext>
            </a:extLst>
          </p:cNvPr>
          <p:cNvSpPr txBox="1"/>
          <p:nvPr/>
        </p:nvSpPr>
        <p:spPr>
          <a:xfrm>
            <a:off x="1962444" y="5474216"/>
            <a:ext cx="8894299" cy="954107"/>
          </a:xfrm>
          <a:prstGeom prst="rect">
            <a:avLst/>
          </a:prstGeom>
          <a:noFill/>
        </p:spPr>
        <p:txBody>
          <a:bodyPr wrap="square">
            <a:spAutoFit/>
          </a:bodyPr>
          <a:lstStyle/>
          <a:p>
            <a:r>
              <a:rPr lang="en-US" sz="2800" dirty="0">
                <a:solidFill>
                  <a:schemeClr val="bg1"/>
                </a:solidFill>
              </a:rPr>
              <a:t>• Provides mechanism for project tracking &amp; control.</a:t>
            </a:r>
          </a:p>
        </p:txBody>
      </p:sp>
    </p:spTree>
    <p:extLst>
      <p:ext uri="{BB962C8B-B14F-4D97-AF65-F5344CB8AC3E}">
        <p14:creationId xmlns:p14="http://schemas.microsoft.com/office/powerpoint/2010/main" val="61600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0C3E03-48A8-DC8F-3BD3-38366DE66277}"/>
              </a:ext>
            </a:extLst>
          </p:cNvPr>
          <p:cNvSpPr txBox="1"/>
          <p:nvPr/>
        </p:nvSpPr>
        <p:spPr>
          <a:xfrm>
            <a:off x="2247313" y="427279"/>
            <a:ext cx="8078374" cy="523220"/>
          </a:xfrm>
          <a:prstGeom prst="rect">
            <a:avLst/>
          </a:prstGeom>
          <a:noFill/>
        </p:spPr>
        <p:txBody>
          <a:bodyPr wrap="square">
            <a:spAutoFit/>
          </a:bodyPr>
          <a:lstStyle/>
          <a:p>
            <a:r>
              <a:rPr lang="en-US" sz="2800" dirty="0">
                <a:solidFill>
                  <a:schemeClr val="bg1"/>
                </a:solidFill>
              </a:rPr>
              <a:t>Advantages of Choosing an Appropriate SDLC:</a:t>
            </a:r>
          </a:p>
        </p:txBody>
      </p:sp>
      <p:sp>
        <p:nvSpPr>
          <p:cNvPr id="8" name="TextBox 7">
            <a:extLst>
              <a:ext uri="{FF2B5EF4-FFF2-40B4-BE49-F238E27FC236}">
                <a16:creationId xmlns:a16="http://schemas.microsoft.com/office/drawing/2014/main" id="{1490E5F6-E1E4-3979-D90F-3819454B57BA}"/>
              </a:ext>
            </a:extLst>
          </p:cNvPr>
          <p:cNvSpPr txBox="1"/>
          <p:nvPr/>
        </p:nvSpPr>
        <p:spPr>
          <a:xfrm>
            <a:off x="3889718" y="1200893"/>
            <a:ext cx="6098344" cy="1938992"/>
          </a:xfrm>
          <a:prstGeom prst="rect">
            <a:avLst/>
          </a:prstGeom>
          <a:noFill/>
        </p:spPr>
        <p:txBody>
          <a:bodyPr wrap="square">
            <a:spAutoFit/>
          </a:bodyPr>
          <a:lstStyle/>
          <a:p>
            <a:r>
              <a:rPr lang="en-US" sz="2000" dirty="0">
                <a:solidFill>
                  <a:schemeClr val="bg1"/>
                </a:solidFill>
              </a:rPr>
              <a:t>• Increased development speed </a:t>
            </a:r>
          </a:p>
          <a:p>
            <a:r>
              <a:rPr lang="en-US" sz="2000" dirty="0">
                <a:solidFill>
                  <a:schemeClr val="bg1"/>
                </a:solidFill>
              </a:rPr>
              <a:t>• Increased product quality </a:t>
            </a:r>
          </a:p>
          <a:p>
            <a:r>
              <a:rPr lang="en-US" sz="2000" dirty="0">
                <a:solidFill>
                  <a:schemeClr val="bg1"/>
                </a:solidFill>
              </a:rPr>
              <a:t>• Improved tracking &amp; control </a:t>
            </a:r>
          </a:p>
          <a:p>
            <a:r>
              <a:rPr lang="en-US" sz="2000" dirty="0">
                <a:solidFill>
                  <a:schemeClr val="bg1"/>
                </a:solidFill>
              </a:rPr>
              <a:t>• Improved client relations </a:t>
            </a:r>
          </a:p>
          <a:p>
            <a:r>
              <a:rPr lang="en-US" sz="2000" dirty="0">
                <a:solidFill>
                  <a:schemeClr val="bg1"/>
                </a:solidFill>
              </a:rPr>
              <a:t>• Decreased project risk </a:t>
            </a:r>
          </a:p>
          <a:p>
            <a:r>
              <a:rPr lang="en-US" sz="2000" dirty="0">
                <a:solidFill>
                  <a:schemeClr val="bg1"/>
                </a:solidFill>
              </a:rPr>
              <a:t>• Decreased project management overhead</a:t>
            </a:r>
          </a:p>
        </p:txBody>
      </p:sp>
      <p:sp>
        <p:nvSpPr>
          <p:cNvPr id="12" name="TextBox 11">
            <a:extLst>
              <a:ext uri="{FF2B5EF4-FFF2-40B4-BE49-F238E27FC236}">
                <a16:creationId xmlns:a16="http://schemas.microsoft.com/office/drawing/2014/main" id="{F772B406-AFBA-4F4F-9047-BB8AEC537F5A}"/>
              </a:ext>
            </a:extLst>
          </p:cNvPr>
          <p:cNvSpPr txBox="1"/>
          <p:nvPr/>
        </p:nvSpPr>
        <p:spPr>
          <a:xfrm>
            <a:off x="2134771" y="3866169"/>
            <a:ext cx="6098344" cy="523220"/>
          </a:xfrm>
          <a:prstGeom prst="rect">
            <a:avLst/>
          </a:prstGeom>
          <a:noFill/>
        </p:spPr>
        <p:txBody>
          <a:bodyPr wrap="square">
            <a:spAutoFit/>
          </a:bodyPr>
          <a:lstStyle/>
          <a:p>
            <a:r>
              <a:rPr lang="en-US" sz="2800" dirty="0">
                <a:solidFill>
                  <a:schemeClr val="bg1"/>
                </a:solidFill>
              </a:rPr>
              <a:t> SDLC Models:</a:t>
            </a:r>
          </a:p>
        </p:txBody>
      </p:sp>
      <p:sp>
        <p:nvSpPr>
          <p:cNvPr id="15" name="TextBox 14">
            <a:extLst>
              <a:ext uri="{FF2B5EF4-FFF2-40B4-BE49-F238E27FC236}">
                <a16:creationId xmlns:a16="http://schemas.microsoft.com/office/drawing/2014/main" id="{539811E7-AA51-62B7-E685-887C7275357D}"/>
              </a:ext>
            </a:extLst>
          </p:cNvPr>
          <p:cNvSpPr txBox="1"/>
          <p:nvPr/>
        </p:nvSpPr>
        <p:spPr>
          <a:xfrm>
            <a:off x="3889718" y="4676395"/>
            <a:ext cx="6098344" cy="1938992"/>
          </a:xfrm>
          <a:prstGeom prst="rect">
            <a:avLst/>
          </a:prstGeom>
          <a:noFill/>
        </p:spPr>
        <p:txBody>
          <a:bodyPr wrap="square">
            <a:spAutoFit/>
          </a:bodyPr>
          <a:lstStyle/>
          <a:p>
            <a:r>
              <a:rPr lang="en-US" sz="2000" dirty="0">
                <a:solidFill>
                  <a:schemeClr val="bg1"/>
                </a:solidFill>
              </a:rPr>
              <a:t>• Waterfall Model </a:t>
            </a:r>
          </a:p>
          <a:p>
            <a:r>
              <a:rPr lang="en-US" sz="2000" dirty="0">
                <a:solidFill>
                  <a:schemeClr val="bg1"/>
                </a:solidFill>
              </a:rPr>
              <a:t>• Iterative Model </a:t>
            </a:r>
          </a:p>
          <a:p>
            <a:r>
              <a:rPr lang="en-US" sz="2000" dirty="0">
                <a:solidFill>
                  <a:schemeClr val="bg1"/>
                </a:solidFill>
              </a:rPr>
              <a:t>• Spiral Model </a:t>
            </a:r>
          </a:p>
          <a:p>
            <a:r>
              <a:rPr lang="en-US" sz="2000" dirty="0">
                <a:solidFill>
                  <a:schemeClr val="bg1"/>
                </a:solidFill>
              </a:rPr>
              <a:t>• Agile Model </a:t>
            </a:r>
          </a:p>
          <a:p>
            <a:r>
              <a:rPr lang="en-US" sz="2000" dirty="0">
                <a:solidFill>
                  <a:schemeClr val="bg1"/>
                </a:solidFill>
              </a:rPr>
              <a:t>• V – Model </a:t>
            </a:r>
          </a:p>
          <a:p>
            <a:r>
              <a:rPr lang="en-US" sz="2000" dirty="0">
                <a:solidFill>
                  <a:schemeClr val="bg1"/>
                </a:solidFill>
              </a:rPr>
              <a:t>• Big Bang Model </a:t>
            </a:r>
          </a:p>
        </p:txBody>
      </p:sp>
    </p:spTree>
    <p:extLst>
      <p:ext uri="{BB962C8B-B14F-4D97-AF65-F5344CB8AC3E}">
        <p14:creationId xmlns:p14="http://schemas.microsoft.com/office/powerpoint/2010/main" val="34883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8E67B7-C757-B507-06A0-BB11EEC51A3F}"/>
              </a:ext>
            </a:extLst>
          </p:cNvPr>
          <p:cNvSpPr txBox="1"/>
          <p:nvPr/>
        </p:nvSpPr>
        <p:spPr>
          <a:xfrm>
            <a:off x="2514599" y="342873"/>
            <a:ext cx="3478237" cy="584775"/>
          </a:xfrm>
          <a:prstGeom prst="rect">
            <a:avLst/>
          </a:prstGeom>
          <a:noFill/>
        </p:spPr>
        <p:txBody>
          <a:bodyPr wrap="square">
            <a:spAutoFit/>
          </a:bodyPr>
          <a:lstStyle/>
          <a:p>
            <a:r>
              <a:rPr lang="en-US" sz="3200" dirty="0">
                <a:solidFill>
                  <a:schemeClr val="bg1"/>
                </a:solidFill>
              </a:rPr>
              <a:t>Waterfall Model:</a:t>
            </a:r>
          </a:p>
        </p:txBody>
      </p:sp>
      <p:sp>
        <p:nvSpPr>
          <p:cNvPr id="6" name="TextBox 5">
            <a:extLst>
              <a:ext uri="{FF2B5EF4-FFF2-40B4-BE49-F238E27FC236}">
                <a16:creationId xmlns:a16="http://schemas.microsoft.com/office/drawing/2014/main" id="{B6029B6F-85E3-E7A3-F0E9-370CF721EE92}"/>
              </a:ext>
            </a:extLst>
          </p:cNvPr>
          <p:cNvSpPr txBox="1"/>
          <p:nvPr/>
        </p:nvSpPr>
        <p:spPr>
          <a:xfrm>
            <a:off x="3147646" y="1004054"/>
            <a:ext cx="6995160" cy="461665"/>
          </a:xfrm>
          <a:prstGeom prst="rect">
            <a:avLst/>
          </a:prstGeom>
          <a:noFill/>
        </p:spPr>
        <p:txBody>
          <a:bodyPr wrap="square">
            <a:spAutoFit/>
          </a:bodyPr>
          <a:lstStyle/>
          <a:p>
            <a:r>
              <a:rPr lang="en-US" sz="2400" dirty="0">
                <a:solidFill>
                  <a:schemeClr val="bg1"/>
                </a:solidFill>
              </a:rPr>
              <a:t>• Oldest and most well-known SDLC model.</a:t>
            </a:r>
          </a:p>
        </p:txBody>
      </p:sp>
      <p:sp>
        <p:nvSpPr>
          <p:cNvPr id="9" name="TextBox 8">
            <a:extLst>
              <a:ext uri="{FF2B5EF4-FFF2-40B4-BE49-F238E27FC236}">
                <a16:creationId xmlns:a16="http://schemas.microsoft.com/office/drawing/2014/main" id="{DEB837A1-1F31-81BF-4F3C-08104A274106}"/>
              </a:ext>
            </a:extLst>
          </p:cNvPr>
          <p:cNvSpPr txBox="1"/>
          <p:nvPr/>
        </p:nvSpPr>
        <p:spPr>
          <a:xfrm>
            <a:off x="2946010" y="1538101"/>
            <a:ext cx="7095978" cy="1200329"/>
          </a:xfrm>
          <a:prstGeom prst="rect">
            <a:avLst/>
          </a:prstGeom>
          <a:noFill/>
        </p:spPr>
        <p:txBody>
          <a:bodyPr wrap="square">
            <a:spAutoFit/>
          </a:bodyPr>
          <a:lstStyle/>
          <a:p>
            <a:r>
              <a:rPr lang="en-US" sz="2400" dirty="0">
                <a:solidFill>
                  <a:schemeClr val="bg1"/>
                </a:solidFill>
              </a:rPr>
              <a:t> • Systems that have well-defined and understood requirements are a good fit for the Waterfall Model.</a:t>
            </a:r>
          </a:p>
        </p:txBody>
      </p:sp>
      <p:sp>
        <p:nvSpPr>
          <p:cNvPr id="11" name="TextBox 10">
            <a:extLst>
              <a:ext uri="{FF2B5EF4-FFF2-40B4-BE49-F238E27FC236}">
                <a16:creationId xmlns:a16="http://schemas.microsoft.com/office/drawing/2014/main" id="{A71173F8-2A5D-BE51-FC08-B64DA76FC83A}"/>
              </a:ext>
            </a:extLst>
          </p:cNvPr>
          <p:cNvSpPr txBox="1"/>
          <p:nvPr/>
        </p:nvSpPr>
        <p:spPr>
          <a:xfrm>
            <a:off x="3046828" y="2818860"/>
            <a:ext cx="7095978" cy="830997"/>
          </a:xfrm>
          <a:prstGeom prst="rect">
            <a:avLst/>
          </a:prstGeom>
          <a:noFill/>
        </p:spPr>
        <p:txBody>
          <a:bodyPr wrap="square">
            <a:spAutoFit/>
          </a:bodyPr>
          <a:lstStyle/>
          <a:p>
            <a:r>
              <a:rPr lang="en-US" sz="2400" dirty="0">
                <a:solidFill>
                  <a:schemeClr val="bg1"/>
                </a:solidFill>
              </a:rPr>
              <a:t>• Easy to understand, easy to use • Provides structure to inexperienced staff</a:t>
            </a:r>
          </a:p>
        </p:txBody>
      </p:sp>
      <p:sp>
        <p:nvSpPr>
          <p:cNvPr id="14" name="TextBox 13">
            <a:extLst>
              <a:ext uri="{FF2B5EF4-FFF2-40B4-BE49-F238E27FC236}">
                <a16:creationId xmlns:a16="http://schemas.microsoft.com/office/drawing/2014/main" id="{04B72F4C-C26F-E445-0EF8-4495F711556A}"/>
              </a:ext>
            </a:extLst>
          </p:cNvPr>
          <p:cNvSpPr txBox="1"/>
          <p:nvPr/>
        </p:nvSpPr>
        <p:spPr>
          <a:xfrm>
            <a:off x="2398643" y="4115547"/>
            <a:ext cx="6096000" cy="646331"/>
          </a:xfrm>
          <a:prstGeom prst="rect">
            <a:avLst/>
          </a:prstGeom>
          <a:noFill/>
        </p:spPr>
        <p:txBody>
          <a:bodyPr wrap="square">
            <a:spAutoFit/>
          </a:bodyPr>
          <a:lstStyle/>
          <a:p>
            <a:r>
              <a:rPr lang="en-US" sz="3600" dirty="0">
                <a:solidFill>
                  <a:schemeClr val="bg1"/>
                </a:solidFill>
              </a:rPr>
              <a:t> Agile Model:</a:t>
            </a:r>
          </a:p>
        </p:txBody>
      </p:sp>
      <p:sp>
        <p:nvSpPr>
          <p:cNvPr id="17" name="TextBox 16">
            <a:extLst>
              <a:ext uri="{FF2B5EF4-FFF2-40B4-BE49-F238E27FC236}">
                <a16:creationId xmlns:a16="http://schemas.microsoft.com/office/drawing/2014/main" id="{5E255C61-9CA1-4B1D-775C-4B1C9451F1F5}"/>
              </a:ext>
            </a:extLst>
          </p:cNvPr>
          <p:cNvSpPr txBox="1"/>
          <p:nvPr/>
        </p:nvSpPr>
        <p:spPr>
          <a:xfrm>
            <a:off x="3147646" y="4930616"/>
            <a:ext cx="6096000" cy="1323439"/>
          </a:xfrm>
          <a:prstGeom prst="rect">
            <a:avLst/>
          </a:prstGeom>
          <a:noFill/>
        </p:spPr>
        <p:txBody>
          <a:bodyPr wrap="square">
            <a:spAutoFit/>
          </a:bodyPr>
          <a:lstStyle/>
          <a:p>
            <a:r>
              <a:rPr lang="en-US" sz="2000" dirty="0">
                <a:solidFill>
                  <a:schemeClr val="bg1"/>
                </a:solidFill>
              </a:rPr>
              <a:t>• Agile model believes that every project needs to be handled differently and the existing methods need to be tailored to best suit the project requirements. </a:t>
            </a:r>
          </a:p>
        </p:txBody>
      </p:sp>
    </p:spTree>
    <p:extLst>
      <p:ext uri="{BB962C8B-B14F-4D97-AF65-F5344CB8AC3E}">
        <p14:creationId xmlns:p14="http://schemas.microsoft.com/office/powerpoint/2010/main" val="197994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D2AAB488-6A69-35A7-878A-FF20EC2DFB4F}"/>
              </a:ext>
            </a:extLst>
          </p:cNvPr>
          <p:cNvSpPr txBox="1"/>
          <p:nvPr/>
        </p:nvSpPr>
        <p:spPr>
          <a:xfrm>
            <a:off x="1908313" y="802960"/>
            <a:ext cx="3087756" cy="584775"/>
          </a:xfrm>
          <a:prstGeom prst="rect">
            <a:avLst/>
          </a:prstGeom>
          <a:noFill/>
        </p:spPr>
        <p:txBody>
          <a:bodyPr wrap="square">
            <a:spAutoFit/>
          </a:bodyPr>
          <a:lstStyle/>
          <a:p>
            <a:r>
              <a:rPr lang="en-US" sz="3200" dirty="0">
                <a:solidFill>
                  <a:schemeClr val="bg1"/>
                </a:solidFill>
              </a:rPr>
              <a:t>Conclusion:</a:t>
            </a:r>
          </a:p>
        </p:txBody>
      </p:sp>
      <p:sp>
        <p:nvSpPr>
          <p:cNvPr id="19" name="TextBox 18">
            <a:extLst>
              <a:ext uri="{FF2B5EF4-FFF2-40B4-BE49-F238E27FC236}">
                <a16:creationId xmlns:a16="http://schemas.microsoft.com/office/drawing/2014/main" id="{8A36F7D4-6A14-159F-4B13-1610AAED30C7}"/>
              </a:ext>
            </a:extLst>
          </p:cNvPr>
          <p:cNvSpPr txBox="1"/>
          <p:nvPr/>
        </p:nvSpPr>
        <p:spPr>
          <a:xfrm>
            <a:off x="1736035" y="2284777"/>
            <a:ext cx="10190922" cy="3477875"/>
          </a:xfrm>
          <a:prstGeom prst="rect">
            <a:avLst/>
          </a:prstGeom>
          <a:noFill/>
        </p:spPr>
        <p:txBody>
          <a:bodyPr wrap="square">
            <a:spAutoFit/>
          </a:bodyPr>
          <a:lstStyle/>
          <a:p>
            <a:r>
              <a:rPr lang="en-US" sz="2000" dirty="0">
                <a:solidFill>
                  <a:schemeClr val="bg1"/>
                </a:solidFill>
              </a:rPr>
              <a:t>• Project Management – Lead to an endeavor.</a:t>
            </a:r>
          </a:p>
          <a:p>
            <a:r>
              <a:rPr lang="en-US" sz="2000" dirty="0">
                <a:solidFill>
                  <a:schemeClr val="bg1"/>
                </a:solidFill>
              </a:rPr>
              <a:t> </a:t>
            </a:r>
          </a:p>
          <a:p>
            <a:r>
              <a:rPr lang="en-US" sz="2000" dirty="0">
                <a:solidFill>
                  <a:schemeClr val="bg1"/>
                </a:solidFill>
              </a:rPr>
              <a:t>• Planning is a map, a guide, especially for a team. (Relatively simple and helpful     techniques) </a:t>
            </a:r>
          </a:p>
          <a:p>
            <a:endParaRPr lang="en-US" sz="2000" dirty="0">
              <a:solidFill>
                <a:schemeClr val="bg1"/>
              </a:solidFill>
            </a:endParaRPr>
          </a:p>
          <a:p>
            <a:r>
              <a:rPr lang="en-US" sz="2000" dirty="0">
                <a:solidFill>
                  <a:schemeClr val="bg1"/>
                </a:solidFill>
              </a:rPr>
              <a:t>• SDLC is mostly about people, process, time management &amp; communication. </a:t>
            </a:r>
          </a:p>
          <a:p>
            <a:endParaRPr lang="en-US" sz="2000" dirty="0">
              <a:solidFill>
                <a:schemeClr val="bg1"/>
              </a:solidFill>
            </a:endParaRPr>
          </a:p>
          <a:p>
            <a:r>
              <a:rPr lang="en-US" sz="2000" dirty="0">
                <a:solidFill>
                  <a:schemeClr val="bg1"/>
                </a:solidFill>
              </a:rPr>
              <a:t>• Risks are inevitable, planning helps to avoid stupid ones (Experience counts). </a:t>
            </a:r>
          </a:p>
          <a:p>
            <a:endParaRPr lang="en-US" sz="2000" dirty="0">
              <a:solidFill>
                <a:schemeClr val="bg1"/>
              </a:solidFill>
            </a:endParaRPr>
          </a:p>
          <a:p>
            <a:r>
              <a:rPr lang="en-US" sz="2000" dirty="0">
                <a:solidFill>
                  <a:schemeClr val="bg1"/>
                </a:solidFill>
              </a:rPr>
              <a:t>• Assessing the scope of work, timing, risks and resources will lead to the project success.</a:t>
            </a:r>
          </a:p>
        </p:txBody>
      </p:sp>
    </p:spTree>
    <p:extLst>
      <p:ext uri="{BB962C8B-B14F-4D97-AF65-F5344CB8AC3E}">
        <p14:creationId xmlns:p14="http://schemas.microsoft.com/office/powerpoint/2010/main" val="6255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49A14A-5C7A-FBFB-F3CE-0F46A9EA6B8B}"/>
              </a:ext>
            </a:extLst>
          </p:cNvPr>
          <p:cNvSpPr txBox="1"/>
          <p:nvPr/>
        </p:nvSpPr>
        <p:spPr>
          <a:xfrm>
            <a:off x="1248507" y="260803"/>
            <a:ext cx="3436034" cy="646331"/>
          </a:xfrm>
          <a:prstGeom prst="rect">
            <a:avLst/>
          </a:prstGeom>
          <a:noFill/>
        </p:spPr>
        <p:txBody>
          <a:bodyPr wrap="square">
            <a:spAutoFit/>
          </a:bodyPr>
          <a:lstStyle/>
          <a:p>
            <a:r>
              <a:rPr lang="en-US" sz="3600" dirty="0">
                <a:solidFill>
                  <a:schemeClr val="bg1"/>
                </a:solidFill>
              </a:rPr>
              <a:t>Agenda:</a:t>
            </a:r>
          </a:p>
        </p:txBody>
      </p:sp>
      <p:sp>
        <p:nvSpPr>
          <p:cNvPr id="5" name="TextBox 4">
            <a:extLst>
              <a:ext uri="{FF2B5EF4-FFF2-40B4-BE49-F238E27FC236}">
                <a16:creationId xmlns:a16="http://schemas.microsoft.com/office/drawing/2014/main" id="{E54774D2-FE19-EF81-FBCB-9DE8F0AC630B}"/>
              </a:ext>
            </a:extLst>
          </p:cNvPr>
          <p:cNvSpPr txBox="1"/>
          <p:nvPr/>
        </p:nvSpPr>
        <p:spPr>
          <a:xfrm>
            <a:off x="3766625" y="1201003"/>
            <a:ext cx="3436034" cy="5016758"/>
          </a:xfrm>
          <a:prstGeom prst="rect">
            <a:avLst/>
          </a:prstGeom>
          <a:noFill/>
        </p:spPr>
        <p:txBody>
          <a:bodyPr wrap="square">
            <a:spAutoFit/>
          </a:bodyPr>
          <a:lstStyle/>
          <a:p>
            <a:r>
              <a:rPr lang="en-US" sz="2000" dirty="0">
                <a:solidFill>
                  <a:schemeClr val="bg1"/>
                </a:solidFill>
              </a:rPr>
              <a:t>• Introduction </a:t>
            </a:r>
          </a:p>
          <a:p>
            <a:endParaRPr lang="en-US" sz="2000" dirty="0">
              <a:solidFill>
                <a:schemeClr val="bg1"/>
              </a:solidFill>
            </a:endParaRPr>
          </a:p>
          <a:p>
            <a:r>
              <a:rPr lang="en-US" sz="2000" dirty="0">
                <a:solidFill>
                  <a:schemeClr val="bg1"/>
                </a:solidFill>
              </a:rPr>
              <a:t>• SDLC Overview</a:t>
            </a:r>
          </a:p>
          <a:p>
            <a:endParaRPr lang="en-US" sz="2000" dirty="0">
              <a:solidFill>
                <a:schemeClr val="bg1"/>
              </a:solidFill>
            </a:endParaRPr>
          </a:p>
          <a:p>
            <a:r>
              <a:rPr lang="en-US" sz="2000" dirty="0">
                <a:solidFill>
                  <a:schemeClr val="bg1"/>
                </a:solidFill>
              </a:rPr>
              <a:t>• SDLC Phases</a:t>
            </a:r>
          </a:p>
          <a:p>
            <a:endParaRPr lang="en-US" sz="2000" dirty="0">
              <a:solidFill>
                <a:schemeClr val="bg1"/>
              </a:solidFill>
            </a:endParaRPr>
          </a:p>
          <a:p>
            <a:r>
              <a:rPr lang="en-US" sz="2000" dirty="0">
                <a:solidFill>
                  <a:schemeClr val="bg1"/>
                </a:solidFill>
              </a:rPr>
              <a:t>• SDLC Flow</a:t>
            </a:r>
          </a:p>
          <a:p>
            <a:endParaRPr lang="en-US" sz="2000" dirty="0">
              <a:solidFill>
                <a:schemeClr val="bg1"/>
              </a:solidFill>
            </a:endParaRPr>
          </a:p>
          <a:p>
            <a:r>
              <a:rPr lang="en-US" sz="2000" dirty="0">
                <a:solidFill>
                  <a:schemeClr val="bg1"/>
                </a:solidFill>
              </a:rPr>
              <a:t>• SDLC Model</a:t>
            </a:r>
          </a:p>
          <a:p>
            <a:endParaRPr lang="en-US" sz="2000" dirty="0">
              <a:solidFill>
                <a:schemeClr val="bg1"/>
              </a:solidFill>
            </a:endParaRPr>
          </a:p>
          <a:p>
            <a:r>
              <a:rPr lang="en-US" sz="2000" dirty="0">
                <a:solidFill>
                  <a:schemeClr val="bg1"/>
                </a:solidFill>
              </a:rPr>
              <a:t>• Waterfall Model</a:t>
            </a:r>
          </a:p>
          <a:p>
            <a:endParaRPr lang="en-US" sz="2000" dirty="0">
              <a:solidFill>
                <a:schemeClr val="bg1"/>
              </a:solidFill>
            </a:endParaRPr>
          </a:p>
          <a:p>
            <a:r>
              <a:rPr lang="en-US" sz="2000" dirty="0">
                <a:solidFill>
                  <a:schemeClr val="bg1"/>
                </a:solidFill>
              </a:rPr>
              <a:t>• Agile Model</a:t>
            </a:r>
          </a:p>
          <a:p>
            <a:endParaRPr lang="en-US" sz="2000" dirty="0">
              <a:solidFill>
                <a:schemeClr val="bg1"/>
              </a:solidFill>
            </a:endParaRPr>
          </a:p>
          <a:p>
            <a:r>
              <a:rPr lang="en-US" sz="2000" dirty="0">
                <a:solidFill>
                  <a:schemeClr val="bg1"/>
                </a:solidFill>
              </a:rPr>
              <a:t>• Conclusion</a:t>
            </a:r>
          </a:p>
          <a:p>
            <a:endParaRPr lang="en-US" sz="2000" dirty="0">
              <a:solidFill>
                <a:schemeClr val="bg1"/>
              </a:solidFill>
            </a:endParaRPr>
          </a:p>
        </p:txBody>
      </p:sp>
    </p:spTree>
    <p:extLst>
      <p:ext uri="{BB962C8B-B14F-4D97-AF65-F5344CB8AC3E}">
        <p14:creationId xmlns:p14="http://schemas.microsoft.com/office/powerpoint/2010/main" val="137147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455FCA-60D3-CF9C-B433-E0E57EEBAAC8}"/>
              </a:ext>
            </a:extLst>
          </p:cNvPr>
          <p:cNvSpPr txBox="1"/>
          <p:nvPr/>
        </p:nvSpPr>
        <p:spPr>
          <a:xfrm>
            <a:off x="3147647" y="286602"/>
            <a:ext cx="6098344" cy="769441"/>
          </a:xfrm>
          <a:prstGeom prst="rect">
            <a:avLst/>
          </a:prstGeom>
          <a:noFill/>
        </p:spPr>
        <p:txBody>
          <a:bodyPr wrap="square">
            <a:spAutoFit/>
          </a:bodyPr>
          <a:lstStyle/>
          <a:p>
            <a:r>
              <a:rPr lang="en-US" sz="4400" dirty="0">
                <a:solidFill>
                  <a:schemeClr val="bg1"/>
                </a:solidFill>
              </a:rPr>
              <a:t>Introduction:</a:t>
            </a:r>
          </a:p>
        </p:txBody>
      </p:sp>
      <p:sp>
        <p:nvSpPr>
          <p:cNvPr id="7" name="TextBox 6">
            <a:extLst>
              <a:ext uri="{FF2B5EF4-FFF2-40B4-BE49-F238E27FC236}">
                <a16:creationId xmlns:a16="http://schemas.microsoft.com/office/drawing/2014/main" id="{7431F3EC-C146-4291-53EC-81CC72C4AC79}"/>
              </a:ext>
            </a:extLst>
          </p:cNvPr>
          <p:cNvSpPr txBox="1"/>
          <p:nvPr/>
        </p:nvSpPr>
        <p:spPr>
          <a:xfrm>
            <a:off x="464234" y="1399125"/>
            <a:ext cx="10954043" cy="1631216"/>
          </a:xfrm>
          <a:prstGeom prst="rect">
            <a:avLst/>
          </a:prstGeom>
          <a:noFill/>
        </p:spPr>
        <p:txBody>
          <a:bodyPr wrap="square">
            <a:spAutoFit/>
          </a:bodyPr>
          <a:lstStyle/>
          <a:p>
            <a:r>
              <a:rPr lang="en-US" sz="2000" dirty="0">
                <a:solidFill>
                  <a:schemeClr val="bg1"/>
                </a:solidFill>
              </a:rPr>
              <a:t>• SDLC process is used by the software industry to design, develop and test high quality software.</a:t>
            </a:r>
          </a:p>
          <a:p>
            <a:endParaRPr lang="en-US" sz="2000" dirty="0">
              <a:solidFill>
                <a:schemeClr val="bg1"/>
              </a:solidFill>
            </a:endParaRPr>
          </a:p>
          <a:p>
            <a:r>
              <a:rPr lang="en-US" sz="2000" dirty="0">
                <a:solidFill>
                  <a:schemeClr val="bg1"/>
                </a:solidFill>
              </a:rPr>
              <a:t> It aims to produce the quality software that meets or exceeds customer expectations, reaches completion within time and budget</a:t>
            </a:r>
          </a:p>
        </p:txBody>
      </p:sp>
      <p:sp>
        <p:nvSpPr>
          <p:cNvPr id="9" name="TextBox 8">
            <a:extLst>
              <a:ext uri="{FF2B5EF4-FFF2-40B4-BE49-F238E27FC236}">
                <a16:creationId xmlns:a16="http://schemas.microsoft.com/office/drawing/2014/main" id="{71F70A9C-98CE-A9EB-C25C-96D52DAE45AE}"/>
              </a:ext>
            </a:extLst>
          </p:cNvPr>
          <p:cNvSpPr txBox="1"/>
          <p:nvPr/>
        </p:nvSpPr>
        <p:spPr>
          <a:xfrm>
            <a:off x="1730325" y="4266328"/>
            <a:ext cx="10100603" cy="1077218"/>
          </a:xfrm>
          <a:prstGeom prst="rect">
            <a:avLst/>
          </a:prstGeom>
          <a:noFill/>
        </p:spPr>
        <p:txBody>
          <a:bodyPr wrap="square">
            <a:spAutoFit/>
          </a:bodyPr>
          <a:lstStyle/>
          <a:p>
            <a:r>
              <a:rPr lang="en-US" dirty="0">
                <a:solidFill>
                  <a:schemeClr val="bg1"/>
                </a:solidFill>
              </a:rPr>
              <a:t>• ISO/IEC 12207 is an </a:t>
            </a:r>
            <a:r>
              <a:rPr lang="en-US" sz="2800" dirty="0">
                <a:solidFill>
                  <a:schemeClr val="bg1"/>
                </a:solidFill>
              </a:rPr>
              <a:t>international</a:t>
            </a:r>
            <a:r>
              <a:rPr lang="en-US" dirty="0">
                <a:solidFill>
                  <a:schemeClr val="bg1"/>
                </a:solidFill>
              </a:rPr>
              <a:t> standard for software life-cycle processes. It aims to be the standard that defines all the tasks required for developing and maintaining software.</a:t>
            </a:r>
          </a:p>
        </p:txBody>
      </p:sp>
    </p:spTree>
    <p:extLst>
      <p:ext uri="{BB962C8B-B14F-4D97-AF65-F5344CB8AC3E}">
        <p14:creationId xmlns:p14="http://schemas.microsoft.com/office/powerpoint/2010/main" val="66375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455FCA-60D3-CF9C-B433-E0E57EEBAAC8}"/>
              </a:ext>
            </a:extLst>
          </p:cNvPr>
          <p:cNvSpPr txBox="1"/>
          <p:nvPr/>
        </p:nvSpPr>
        <p:spPr>
          <a:xfrm>
            <a:off x="3527474" y="328805"/>
            <a:ext cx="6098344" cy="769441"/>
          </a:xfrm>
          <a:prstGeom prst="rect">
            <a:avLst/>
          </a:prstGeom>
          <a:noFill/>
        </p:spPr>
        <p:txBody>
          <a:bodyPr wrap="square">
            <a:spAutoFit/>
          </a:bodyPr>
          <a:lstStyle/>
          <a:p>
            <a:r>
              <a:rPr lang="en-US" sz="4400" dirty="0">
                <a:solidFill>
                  <a:schemeClr val="bg1"/>
                </a:solidFill>
              </a:rPr>
              <a:t>SDLC Phases: </a:t>
            </a:r>
          </a:p>
        </p:txBody>
      </p:sp>
      <p:pic>
        <p:nvPicPr>
          <p:cNvPr id="10" name="Picture 9">
            <a:extLst>
              <a:ext uri="{FF2B5EF4-FFF2-40B4-BE49-F238E27FC236}">
                <a16:creationId xmlns:a16="http://schemas.microsoft.com/office/drawing/2014/main" id="{D04F6268-3C04-049E-A39F-7E9B4D33D89B}"/>
              </a:ext>
            </a:extLst>
          </p:cNvPr>
          <p:cNvPicPr>
            <a:picLocks noChangeAspect="1"/>
          </p:cNvPicPr>
          <p:nvPr/>
        </p:nvPicPr>
        <p:blipFill>
          <a:blip r:embed="rId2"/>
          <a:stretch>
            <a:fillRect/>
          </a:stretch>
        </p:blipFill>
        <p:spPr>
          <a:xfrm>
            <a:off x="2138289" y="1393668"/>
            <a:ext cx="7005711" cy="5316841"/>
          </a:xfrm>
          <a:prstGeom prst="rect">
            <a:avLst/>
          </a:prstGeom>
        </p:spPr>
      </p:pic>
    </p:spTree>
    <p:extLst>
      <p:ext uri="{BB962C8B-B14F-4D97-AF65-F5344CB8AC3E}">
        <p14:creationId xmlns:p14="http://schemas.microsoft.com/office/powerpoint/2010/main" val="283237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814F47-0136-F1EA-0D97-43CB470786CE}"/>
              </a:ext>
            </a:extLst>
          </p:cNvPr>
          <p:cNvSpPr txBox="1"/>
          <p:nvPr/>
        </p:nvSpPr>
        <p:spPr>
          <a:xfrm>
            <a:off x="3203917" y="300670"/>
            <a:ext cx="6098344" cy="830997"/>
          </a:xfrm>
          <a:prstGeom prst="rect">
            <a:avLst/>
          </a:prstGeom>
          <a:noFill/>
        </p:spPr>
        <p:txBody>
          <a:bodyPr wrap="square">
            <a:spAutoFit/>
          </a:bodyPr>
          <a:lstStyle/>
          <a:p>
            <a:r>
              <a:rPr lang="en-US" sz="4800" dirty="0">
                <a:solidFill>
                  <a:schemeClr val="bg1"/>
                </a:solidFill>
              </a:rPr>
              <a:t>SDLC Phases</a:t>
            </a:r>
          </a:p>
        </p:txBody>
      </p:sp>
      <p:sp>
        <p:nvSpPr>
          <p:cNvPr id="6" name="TextBox 5">
            <a:extLst>
              <a:ext uri="{FF2B5EF4-FFF2-40B4-BE49-F238E27FC236}">
                <a16:creationId xmlns:a16="http://schemas.microsoft.com/office/drawing/2014/main" id="{0F22607E-2A89-D4E4-F4F1-83E8FA8D0490}"/>
              </a:ext>
            </a:extLst>
          </p:cNvPr>
          <p:cNvSpPr txBox="1"/>
          <p:nvPr/>
        </p:nvSpPr>
        <p:spPr>
          <a:xfrm>
            <a:off x="2504050" y="2090172"/>
            <a:ext cx="6977576" cy="2677656"/>
          </a:xfrm>
          <a:prstGeom prst="rect">
            <a:avLst/>
          </a:prstGeom>
          <a:noFill/>
        </p:spPr>
        <p:txBody>
          <a:bodyPr wrap="square">
            <a:spAutoFit/>
          </a:bodyPr>
          <a:lstStyle/>
          <a:p>
            <a:pPr marL="514350" indent="-514350">
              <a:buAutoNum type="arabicPeriod"/>
            </a:pPr>
            <a:r>
              <a:rPr lang="en-US" sz="2800" dirty="0">
                <a:solidFill>
                  <a:schemeClr val="bg1"/>
                </a:solidFill>
              </a:rPr>
              <a:t>Planning and Requirements Analysis </a:t>
            </a:r>
          </a:p>
          <a:p>
            <a:pPr marL="514350" indent="-514350">
              <a:buAutoNum type="arabicPeriod"/>
            </a:pPr>
            <a:r>
              <a:rPr lang="en-US" sz="2800" dirty="0">
                <a:solidFill>
                  <a:schemeClr val="bg1"/>
                </a:solidFill>
              </a:rPr>
              <a:t>Defining Requirements </a:t>
            </a:r>
          </a:p>
          <a:p>
            <a:pPr marL="514350" indent="-514350">
              <a:buAutoNum type="arabicPeriod"/>
            </a:pPr>
            <a:r>
              <a:rPr lang="en-US" sz="2800" dirty="0">
                <a:solidFill>
                  <a:schemeClr val="bg1"/>
                </a:solidFill>
              </a:rPr>
              <a:t>Designing the Software </a:t>
            </a:r>
          </a:p>
          <a:p>
            <a:pPr marL="514350" indent="-514350">
              <a:buAutoNum type="arabicPeriod"/>
            </a:pPr>
            <a:r>
              <a:rPr lang="en-US" sz="2800" dirty="0">
                <a:solidFill>
                  <a:schemeClr val="bg1"/>
                </a:solidFill>
              </a:rPr>
              <a:t>Building or Developing the Software</a:t>
            </a:r>
          </a:p>
          <a:p>
            <a:pPr marL="514350" indent="-514350">
              <a:buAutoNum type="arabicPeriod"/>
            </a:pPr>
            <a:r>
              <a:rPr lang="en-US" sz="2800" dirty="0">
                <a:solidFill>
                  <a:schemeClr val="bg1"/>
                </a:solidFill>
              </a:rPr>
              <a:t>Testing the Software</a:t>
            </a:r>
          </a:p>
          <a:p>
            <a:pPr marL="514350" indent="-514350">
              <a:buAutoNum type="arabicPeriod"/>
            </a:pPr>
            <a:r>
              <a:rPr lang="en-US" sz="2800" dirty="0">
                <a:solidFill>
                  <a:schemeClr val="bg1"/>
                </a:solidFill>
              </a:rPr>
              <a:t>Deployment   and Maintenance</a:t>
            </a:r>
          </a:p>
        </p:txBody>
      </p:sp>
    </p:spTree>
    <p:extLst>
      <p:ext uri="{BB962C8B-B14F-4D97-AF65-F5344CB8AC3E}">
        <p14:creationId xmlns:p14="http://schemas.microsoft.com/office/powerpoint/2010/main" val="215462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814F47-0136-F1EA-0D97-43CB470786CE}"/>
              </a:ext>
            </a:extLst>
          </p:cNvPr>
          <p:cNvSpPr txBox="1"/>
          <p:nvPr/>
        </p:nvSpPr>
        <p:spPr>
          <a:xfrm>
            <a:off x="531055" y="286602"/>
            <a:ext cx="11412415" cy="830997"/>
          </a:xfrm>
          <a:prstGeom prst="rect">
            <a:avLst/>
          </a:prstGeom>
          <a:noFill/>
        </p:spPr>
        <p:txBody>
          <a:bodyPr wrap="square">
            <a:spAutoFit/>
          </a:bodyPr>
          <a:lstStyle/>
          <a:p>
            <a:r>
              <a:rPr lang="en-US" sz="4800" dirty="0">
                <a:solidFill>
                  <a:schemeClr val="bg1"/>
                </a:solidFill>
              </a:rPr>
              <a:t>1. Planning &amp; Requirement Analysis</a:t>
            </a:r>
          </a:p>
        </p:txBody>
      </p:sp>
      <p:sp>
        <p:nvSpPr>
          <p:cNvPr id="4" name="TextBox 3">
            <a:extLst>
              <a:ext uri="{FF2B5EF4-FFF2-40B4-BE49-F238E27FC236}">
                <a16:creationId xmlns:a16="http://schemas.microsoft.com/office/drawing/2014/main" id="{87C68807-D744-6020-73A5-E19F672A42C8}"/>
              </a:ext>
            </a:extLst>
          </p:cNvPr>
          <p:cNvSpPr txBox="1"/>
          <p:nvPr/>
        </p:nvSpPr>
        <p:spPr>
          <a:xfrm>
            <a:off x="2883877" y="1498601"/>
            <a:ext cx="7695027" cy="954107"/>
          </a:xfrm>
          <a:prstGeom prst="rect">
            <a:avLst/>
          </a:prstGeom>
          <a:noFill/>
        </p:spPr>
        <p:txBody>
          <a:bodyPr wrap="square">
            <a:spAutoFit/>
          </a:bodyPr>
          <a:lstStyle/>
          <a:p>
            <a:r>
              <a:rPr lang="en-US" sz="2800" dirty="0">
                <a:solidFill>
                  <a:schemeClr val="bg1"/>
                </a:solidFill>
              </a:rPr>
              <a:t>Requirement analysis is the most important and fundamental stage in SDLC</a:t>
            </a:r>
          </a:p>
        </p:txBody>
      </p:sp>
      <p:sp>
        <p:nvSpPr>
          <p:cNvPr id="7" name="TextBox 6">
            <a:extLst>
              <a:ext uri="{FF2B5EF4-FFF2-40B4-BE49-F238E27FC236}">
                <a16:creationId xmlns:a16="http://schemas.microsoft.com/office/drawing/2014/main" id="{1CDECB57-694F-077E-9691-C60126998D4E}"/>
              </a:ext>
            </a:extLst>
          </p:cNvPr>
          <p:cNvSpPr txBox="1"/>
          <p:nvPr/>
        </p:nvSpPr>
        <p:spPr>
          <a:xfrm>
            <a:off x="2883877" y="2977886"/>
            <a:ext cx="7695027" cy="1200329"/>
          </a:xfrm>
          <a:prstGeom prst="rect">
            <a:avLst/>
          </a:prstGeom>
          <a:noFill/>
        </p:spPr>
        <p:txBody>
          <a:bodyPr wrap="square">
            <a:spAutoFit/>
          </a:bodyPr>
          <a:lstStyle/>
          <a:p>
            <a:r>
              <a:rPr lang="en-US" sz="2400" dirty="0">
                <a:solidFill>
                  <a:schemeClr val="bg1"/>
                </a:solidFill>
              </a:rPr>
              <a:t>It is performed by the senior members of the team with inputs from all the stakeholders and domain experts or SMEs in the industry.</a:t>
            </a:r>
          </a:p>
        </p:txBody>
      </p:sp>
      <p:sp>
        <p:nvSpPr>
          <p:cNvPr id="9" name="TextBox 8">
            <a:extLst>
              <a:ext uri="{FF2B5EF4-FFF2-40B4-BE49-F238E27FC236}">
                <a16:creationId xmlns:a16="http://schemas.microsoft.com/office/drawing/2014/main" id="{A26B4B92-265E-B7DE-DC21-1513BC099177}"/>
              </a:ext>
            </a:extLst>
          </p:cNvPr>
          <p:cNvSpPr txBox="1"/>
          <p:nvPr/>
        </p:nvSpPr>
        <p:spPr>
          <a:xfrm>
            <a:off x="2965352" y="4897734"/>
            <a:ext cx="7532076" cy="1200329"/>
          </a:xfrm>
          <a:prstGeom prst="rect">
            <a:avLst/>
          </a:prstGeom>
          <a:noFill/>
        </p:spPr>
        <p:txBody>
          <a:bodyPr wrap="square">
            <a:spAutoFit/>
          </a:bodyPr>
          <a:lstStyle/>
          <a:p>
            <a:r>
              <a:rPr lang="en-US" sz="2400" dirty="0">
                <a:solidFill>
                  <a:schemeClr val="bg1"/>
                </a:solidFill>
              </a:rPr>
              <a:t>Planning for the quality assurance requirements and identification of the risks associated with the project is also done at this stage.</a:t>
            </a:r>
          </a:p>
        </p:txBody>
      </p:sp>
    </p:spTree>
    <p:extLst>
      <p:ext uri="{BB962C8B-B14F-4D97-AF65-F5344CB8AC3E}">
        <p14:creationId xmlns:p14="http://schemas.microsoft.com/office/powerpoint/2010/main" val="333824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814F47-0136-F1EA-0D97-43CB470786CE}"/>
              </a:ext>
            </a:extLst>
          </p:cNvPr>
          <p:cNvSpPr txBox="1"/>
          <p:nvPr/>
        </p:nvSpPr>
        <p:spPr>
          <a:xfrm>
            <a:off x="531055" y="286602"/>
            <a:ext cx="11412415" cy="830997"/>
          </a:xfrm>
          <a:prstGeom prst="rect">
            <a:avLst/>
          </a:prstGeom>
          <a:noFill/>
        </p:spPr>
        <p:txBody>
          <a:bodyPr wrap="square">
            <a:spAutoFit/>
          </a:bodyPr>
          <a:lstStyle/>
          <a:p>
            <a:r>
              <a:rPr lang="en-US" sz="4800" dirty="0">
                <a:solidFill>
                  <a:schemeClr val="bg1"/>
                </a:solidFill>
              </a:rPr>
              <a:t>1. Planning &amp; Requirement Analysis</a:t>
            </a:r>
          </a:p>
        </p:txBody>
      </p:sp>
      <p:sp>
        <p:nvSpPr>
          <p:cNvPr id="5" name="TextBox 4">
            <a:extLst>
              <a:ext uri="{FF2B5EF4-FFF2-40B4-BE49-F238E27FC236}">
                <a16:creationId xmlns:a16="http://schemas.microsoft.com/office/drawing/2014/main" id="{4D464E39-910D-EB2C-4FD6-187101E8D1AF}"/>
              </a:ext>
            </a:extLst>
          </p:cNvPr>
          <p:cNvSpPr txBox="1"/>
          <p:nvPr/>
        </p:nvSpPr>
        <p:spPr>
          <a:xfrm>
            <a:off x="1994094" y="1468289"/>
            <a:ext cx="6098344" cy="523220"/>
          </a:xfrm>
          <a:prstGeom prst="rect">
            <a:avLst/>
          </a:prstGeom>
          <a:noFill/>
        </p:spPr>
        <p:txBody>
          <a:bodyPr wrap="square">
            <a:spAutoFit/>
          </a:bodyPr>
          <a:lstStyle/>
          <a:p>
            <a:r>
              <a:rPr lang="en-US" sz="2800" dirty="0">
                <a:solidFill>
                  <a:schemeClr val="bg1"/>
                </a:solidFill>
              </a:rPr>
              <a:t>Requirements Analysis: </a:t>
            </a:r>
          </a:p>
        </p:txBody>
      </p:sp>
      <p:sp>
        <p:nvSpPr>
          <p:cNvPr id="8" name="TextBox 7">
            <a:extLst>
              <a:ext uri="{FF2B5EF4-FFF2-40B4-BE49-F238E27FC236}">
                <a16:creationId xmlns:a16="http://schemas.microsoft.com/office/drawing/2014/main" id="{43DADC41-3ED8-DE68-E7F3-DFAD3304891E}"/>
              </a:ext>
            </a:extLst>
          </p:cNvPr>
          <p:cNvSpPr txBox="1"/>
          <p:nvPr/>
        </p:nvSpPr>
        <p:spPr>
          <a:xfrm>
            <a:off x="3260186" y="2475486"/>
            <a:ext cx="5954152" cy="3785652"/>
          </a:xfrm>
          <a:prstGeom prst="rect">
            <a:avLst/>
          </a:prstGeom>
          <a:noFill/>
        </p:spPr>
        <p:txBody>
          <a:bodyPr wrap="square">
            <a:spAutoFit/>
          </a:bodyPr>
          <a:lstStyle/>
          <a:p>
            <a:r>
              <a:rPr lang="en-US" sz="2400" dirty="0">
                <a:solidFill>
                  <a:schemeClr val="bg1"/>
                </a:solidFill>
              </a:rPr>
              <a:t>• Business Requirements </a:t>
            </a:r>
          </a:p>
          <a:p>
            <a:endParaRPr lang="en-US" sz="2400" dirty="0">
              <a:solidFill>
                <a:schemeClr val="bg1"/>
              </a:solidFill>
            </a:endParaRPr>
          </a:p>
          <a:p>
            <a:r>
              <a:rPr lang="en-US" sz="2400" dirty="0">
                <a:solidFill>
                  <a:schemeClr val="bg1"/>
                </a:solidFill>
              </a:rPr>
              <a:t>• Stakeholder Requirements </a:t>
            </a:r>
          </a:p>
          <a:p>
            <a:endParaRPr lang="en-US" sz="2400" dirty="0">
              <a:solidFill>
                <a:schemeClr val="bg1"/>
              </a:solidFill>
            </a:endParaRPr>
          </a:p>
          <a:p>
            <a:r>
              <a:rPr lang="en-US" sz="2400" dirty="0">
                <a:solidFill>
                  <a:schemeClr val="bg1"/>
                </a:solidFill>
              </a:rPr>
              <a:t>• Solution Requirements </a:t>
            </a:r>
          </a:p>
          <a:p>
            <a:endParaRPr lang="en-US" sz="2400" dirty="0">
              <a:solidFill>
                <a:schemeClr val="bg1"/>
              </a:solidFill>
            </a:endParaRPr>
          </a:p>
          <a:p>
            <a:r>
              <a:rPr lang="en-US" sz="2400" dirty="0">
                <a:solidFill>
                  <a:schemeClr val="bg1"/>
                </a:solidFill>
              </a:rPr>
              <a:t>       Functional Requirements </a:t>
            </a:r>
          </a:p>
          <a:p>
            <a:r>
              <a:rPr lang="en-US" sz="2400" dirty="0">
                <a:solidFill>
                  <a:schemeClr val="bg1"/>
                </a:solidFill>
              </a:rPr>
              <a:t>       Non-functional Requirements </a:t>
            </a:r>
          </a:p>
          <a:p>
            <a:endParaRPr lang="en-US" sz="2400" dirty="0">
              <a:solidFill>
                <a:schemeClr val="bg1"/>
              </a:solidFill>
            </a:endParaRPr>
          </a:p>
          <a:p>
            <a:r>
              <a:rPr lang="en-US" sz="2400" dirty="0">
                <a:solidFill>
                  <a:schemeClr val="bg1"/>
                </a:solidFill>
              </a:rPr>
              <a:t>• Transition Requirement</a:t>
            </a:r>
          </a:p>
        </p:txBody>
      </p:sp>
    </p:spTree>
    <p:extLst>
      <p:ext uri="{BB962C8B-B14F-4D97-AF65-F5344CB8AC3E}">
        <p14:creationId xmlns:p14="http://schemas.microsoft.com/office/powerpoint/2010/main" val="156082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814F47-0136-F1EA-0D97-43CB470786CE}"/>
              </a:ext>
            </a:extLst>
          </p:cNvPr>
          <p:cNvSpPr txBox="1"/>
          <p:nvPr/>
        </p:nvSpPr>
        <p:spPr>
          <a:xfrm>
            <a:off x="2627142" y="427279"/>
            <a:ext cx="6882618" cy="707886"/>
          </a:xfrm>
          <a:prstGeom prst="rect">
            <a:avLst/>
          </a:prstGeom>
          <a:noFill/>
        </p:spPr>
        <p:txBody>
          <a:bodyPr wrap="square">
            <a:spAutoFit/>
          </a:bodyPr>
          <a:lstStyle/>
          <a:p>
            <a:r>
              <a:rPr lang="en-US" sz="4000" dirty="0">
                <a:solidFill>
                  <a:schemeClr val="bg1"/>
                </a:solidFill>
              </a:rPr>
              <a:t>2. Defining Requirements</a:t>
            </a:r>
          </a:p>
        </p:txBody>
      </p:sp>
      <p:sp>
        <p:nvSpPr>
          <p:cNvPr id="4" name="TextBox 3">
            <a:extLst>
              <a:ext uri="{FF2B5EF4-FFF2-40B4-BE49-F238E27FC236}">
                <a16:creationId xmlns:a16="http://schemas.microsoft.com/office/drawing/2014/main" id="{88AD0086-C2B4-8A93-BF92-B473A50DABA8}"/>
              </a:ext>
            </a:extLst>
          </p:cNvPr>
          <p:cNvSpPr txBox="1"/>
          <p:nvPr/>
        </p:nvSpPr>
        <p:spPr>
          <a:xfrm>
            <a:off x="2250830" y="1362280"/>
            <a:ext cx="9439420" cy="1569660"/>
          </a:xfrm>
          <a:prstGeom prst="rect">
            <a:avLst/>
          </a:prstGeom>
          <a:noFill/>
        </p:spPr>
        <p:txBody>
          <a:bodyPr wrap="square">
            <a:spAutoFit/>
          </a:bodyPr>
          <a:lstStyle/>
          <a:p>
            <a:r>
              <a:rPr lang="en-US" sz="2400" dirty="0">
                <a:solidFill>
                  <a:schemeClr val="bg1"/>
                </a:solidFill>
              </a:rPr>
              <a:t>Once the requirement analysis is done the next step is to clearly define and document the software requirements and get them approved from the project stakeholders. </a:t>
            </a:r>
          </a:p>
          <a:p>
            <a:endParaRPr lang="en-US" sz="2400" dirty="0">
              <a:solidFill>
                <a:schemeClr val="bg1"/>
              </a:solidFill>
            </a:endParaRPr>
          </a:p>
        </p:txBody>
      </p:sp>
      <p:sp>
        <p:nvSpPr>
          <p:cNvPr id="7" name="TextBox 6">
            <a:extLst>
              <a:ext uri="{FF2B5EF4-FFF2-40B4-BE49-F238E27FC236}">
                <a16:creationId xmlns:a16="http://schemas.microsoft.com/office/drawing/2014/main" id="{CAC57AE3-58AD-9D4A-0EE9-E61D61610404}"/>
              </a:ext>
            </a:extLst>
          </p:cNvPr>
          <p:cNvSpPr txBox="1"/>
          <p:nvPr/>
        </p:nvSpPr>
        <p:spPr>
          <a:xfrm>
            <a:off x="2250830" y="2674464"/>
            <a:ext cx="9439420" cy="1569660"/>
          </a:xfrm>
          <a:prstGeom prst="rect">
            <a:avLst/>
          </a:prstGeom>
          <a:noFill/>
        </p:spPr>
        <p:txBody>
          <a:bodyPr wrap="square">
            <a:spAutoFit/>
          </a:bodyPr>
          <a:lstStyle/>
          <a:p>
            <a:r>
              <a:rPr lang="en-US" sz="2400" dirty="0">
                <a:solidFill>
                  <a:schemeClr val="bg1"/>
                </a:solidFill>
              </a:rPr>
              <a:t>This is done through ‘SRS’ – Software Requirement Specification document which consists of all the product requirements to be designed and developed during the project life cycle.</a:t>
            </a:r>
          </a:p>
        </p:txBody>
      </p:sp>
      <p:sp>
        <p:nvSpPr>
          <p:cNvPr id="10" name="TextBox 9">
            <a:extLst>
              <a:ext uri="{FF2B5EF4-FFF2-40B4-BE49-F238E27FC236}">
                <a16:creationId xmlns:a16="http://schemas.microsoft.com/office/drawing/2014/main" id="{E91A4E1F-D9D9-D76B-C810-ED10ECBEC4DA}"/>
              </a:ext>
            </a:extLst>
          </p:cNvPr>
          <p:cNvSpPr txBox="1"/>
          <p:nvPr/>
        </p:nvSpPr>
        <p:spPr>
          <a:xfrm>
            <a:off x="3935437" y="4526224"/>
            <a:ext cx="6490481" cy="1938992"/>
          </a:xfrm>
          <a:prstGeom prst="rect">
            <a:avLst/>
          </a:prstGeom>
          <a:noFill/>
        </p:spPr>
        <p:txBody>
          <a:bodyPr wrap="square">
            <a:spAutoFit/>
          </a:bodyPr>
          <a:lstStyle/>
          <a:p>
            <a:r>
              <a:rPr lang="en-US" sz="2000" dirty="0">
                <a:solidFill>
                  <a:schemeClr val="bg1"/>
                </a:solidFill>
              </a:rPr>
              <a:t>• Enterprise Analysis </a:t>
            </a:r>
          </a:p>
          <a:p>
            <a:r>
              <a:rPr lang="en-US" sz="2000" dirty="0">
                <a:solidFill>
                  <a:schemeClr val="bg1"/>
                </a:solidFill>
              </a:rPr>
              <a:t>• Business Analysis Planning &amp; Monitoring </a:t>
            </a:r>
          </a:p>
          <a:p>
            <a:r>
              <a:rPr lang="en-US" sz="2000" dirty="0">
                <a:solidFill>
                  <a:schemeClr val="bg1"/>
                </a:solidFill>
              </a:rPr>
              <a:t>• Elicitation </a:t>
            </a:r>
          </a:p>
          <a:p>
            <a:r>
              <a:rPr lang="en-US" sz="2000" dirty="0">
                <a:solidFill>
                  <a:schemeClr val="bg1"/>
                </a:solidFill>
              </a:rPr>
              <a:t>• Requirements Analysis </a:t>
            </a:r>
          </a:p>
          <a:p>
            <a:r>
              <a:rPr lang="en-US" sz="2000" dirty="0">
                <a:solidFill>
                  <a:schemeClr val="bg1"/>
                </a:solidFill>
              </a:rPr>
              <a:t>• Requirements Management &amp; Communication </a:t>
            </a:r>
          </a:p>
          <a:p>
            <a:r>
              <a:rPr lang="en-US" sz="2000" dirty="0">
                <a:solidFill>
                  <a:schemeClr val="bg1"/>
                </a:solidFill>
              </a:rPr>
              <a:t>• Solution Assessment &amp; Validation</a:t>
            </a:r>
          </a:p>
        </p:txBody>
      </p:sp>
    </p:spTree>
    <p:extLst>
      <p:ext uri="{BB962C8B-B14F-4D97-AF65-F5344CB8AC3E}">
        <p14:creationId xmlns:p14="http://schemas.microsoft.com/office/powerpoint/2010/main" val="1904383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814F47-0136-F1EA-0D97-43CB470786CE}"/>
              </a:ext>
            </a:extLst>
          </p:cNvPr>
          <p:cNvSpPr txBox="1"/>
          <p:nvPr/>
        </p:nvSpPr>
        <p:spPr>
          <a:xfrm>
            <a:off x="2627142" y="427279"/>
            <a:ext cx="6882618" cy="707886"/>
          </a:xfrm>
          <a:prstGeom prst="rect">
            <a:avLst/>
          </a:prstGeom>
          <a:noFill/>
        </p:spPr>
        <p:txBody>
          <a:bodyPr wrap="square">
            <a:spAutoFit/>
          </a:bodyPr>
          <a:lstStyle/>
          <a:p>
            <a:r>
              <a:rPr lang="en-US" sz="4000" dirty="0">
                <a:solidFill>
                  <a:schemeClr val="bg1"/>
                </a:solidFill>
              </a:rPr>
              <a:t>3. Designing the Software</a:t>
            </a:r>
          </a:p>
        </p:txBody>
      </p:sp>
      <p:sp>
        <p:nvSpPr>
          <p:cNvPr id="5" name="TextBox 4">
            <a:extLst>
              <a:ext uri="{FF2B5EF4-FFF2-40B4-BE49-F238E27FC236}">
                <a16:creationId xmlns:a16="http://schemas.microsoft.com/office/drawing/2014/main" id="{9BE324B2-A786-CDBD-515F-40C078F5E41D}"/>
              </a:ext>
            </a:extLst>
          </p:cNvPr>
          <p:cNvSpPr txBox="1"/>
          <p:nvPr/>
        </p:nvSpPr>
        <p:spPr>
          <a:xfrm>
            <a:off x="1645919" y="1613118"/>
            <a:ext cx="10236591" cy="1815882"/>
          </a:xfrm>
          <a:prstGeom prst="rect">
            <a:avLst/>
          </a:prstGeom>
          <a:noFill/>
        </p:spPr>
        <p:txBody>
          <a:bodyPr wrap="square">
            <a:spAutoFit/>
          </a:bodyPr>
          <a:lstStyle/>
          <a:p>
            <a:r>
              <a:rPr lang="en-US" sz="2800" dirty="0">
                <a:solidFill>
                  <a:schemeClr val="bg1"/>
                </a:solidFill>
              </a:rPr>
              <a:t>• Based on the requirements specified in SRS, usually more  than one design approach for the product architecture is proposed and documented in a DDS - Design Document Specification. </a:t>
            </a:r>
          </a:p>
        </p:txBody>
      </p:sp>
      <p:sp>
        <p:nvSpPr>
          <p:cNvPr id="8" name="TextBox 7">
            <a:extLst>
              <a:ext uri="{FF2B5EF4-FFF2-40B4-BE49-F238E27FC236}">
                <a16:creationId xmlns:a16="http://schemas.microsoft.com/office/drawing/2014/main" id="{4E412449-6D38-888E-A4C4-5343E390C6ED}"/>
              </a:ext>
            </a:extLst>
          </p:cNvPr>
          <p:cNvSpPr txBox="1"/>
          <p:nvPr/>
        </p:nvSpPr>
        <p:spPr>
          <a:xfrm>
            <a:off x="1645919" y="4044553"/>
            <a:ext cx="10236590" cy="1815882"/>
          </a:xfrm>
          <a:prstGeom prst="rect">
            <a:avLst/>
          </a:prstGeom>
          <a:noFill/>
        </p:spPr>
        <p:txBody>
          <a:bodyPr wrap="square">
            <a:spAutoFit/>
          </a:bodyPr>
          <a:lstStyle/>
          <a:p>
            <a:r>
              <a:rPr lang="en-US" sz="2800" dirty="0">
                <a:solidFill>
                  <a:schemeClr val="bg1"/>
                </a:solidFill>
              </a:rPr>
              <a:t>• DDS is reviewed by all the stakeholders and based on various parameters as risk assessment, design modularity , budget and time constraints , the best design approach is selected for the software.</a:t>
            </a:r>
          </a:p>
        </p:txBody>
      </p:sp>
    </p:spTree>
    <p:extLst>
      <p:ext uri="{BB962C8B-B14F-4D97-AF65-F5344CB8AC3E}">
        <p14:creationId xmlns:p14="http://schemas.microsoft.com/office/powerpoint/2010/main" val="426769301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93</TotalTime>
  <Words>848</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Univers</vt:lpstr>
      <vt:lpstr>GradientUnivers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M</cp:lastModifiedBy>
  <cp:revision>1</cp:revision>
  <dcterms:created xsi:type="dcterms:W3CDTF">2023-01-06T06:01:28Z</dcterms:created>
  <dcterms:modified xsi:type="dcterms:W3CDTF">2023-01-06T07:35:19Z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