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Verdana" pitchFamily="34" charset="0"/>
      <p:regular r:id="rId10"/>
      <p:bold r:id="rId11"/>
      <p:italic r:id="rId12"/>
      <p:boldItalic r:id="rId13"/>
    </p:embeddedFont>
    <p:embeddedFont>
      <p:font typeface="Raleway" charset="0"/>
      <p:regular r:id="rId14"/>
      <p:bold r:id="rId15"/>
      <p:italic r:id="rId16"/>
      <p:boldItalic r:id="rId17"/>
    </p:embeddedFont>
    <p:embeddedFont>
      <p:font typeface="Lato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1D9215A6-C8A0-421E-99D1-09F6A5ACB904}">
  <a:tblStyle styleId="{1D9215A6-C8A0-421E-99D1-09F6A5ACB9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3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89d936b0c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89d936b0c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89d936b0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89d936b0c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89d936b0c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89d936b0c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89d936b0c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89d936b0c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89d936b0c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f89d936b0c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89d936b0c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89d936b0c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311700" y="1436750"/>
            <a:ext cx="8520600" cy="17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b="1">
                <a:latin typeface="Verdana"/>
                <a:ea typeface="Verdana"/>
                <a:cs typeface="Verdana"/>
                <a:sym typeface="Verdana"/>
              </a:rPr>
              <a:t>Statement Classifier</a:t>
            </a:r>
            <a:endParaRPr sz="4700"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417000" y="2271900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 Multiclass Classification                                    </a:t>
            </a:r>
            <a:endParaRPr b="1"/>
          </a:p>
        </p:txBody>
      </p:sp>
      <p:sp>
        <p:nvSpPr>
          <p:cNvPr id="88" name="Google Shape;88;p13"/>
          <p:cNvSpPr txBox="1"/>
          <p:nvPr/>
        </p:nvSpPr>
        <p:spPr>
          <a:xfrm>
            <a:off x="5143500" y="4112325"/>
            <a:ext cx="284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Pazhamalai Natarajan                             </a:t>
            </a:r>
            <a:endParaRPr b="1"/>
          </a:p>
        </p:txBody>
      </p:sp>
      <p:cxnSp>
        <p:nvCxnSpPr>
          <p:cNvPr id="89" name="Google Shape;89;p13"/>
          <p:cNvCxnSpPr/>
          <p:nvPr/>
        </p:nvCxnSpPr>
        <p:spPr>
          <a:xfrm rot="10800000" flipH="1">
            <a:off x="310600" y="4050225"/>
            <a:ext cx="8522700" cy="62100"/>
          </a:xfrm>
          <a:prstGeom prst="straightConnector1">
            <a:avLst/>
          </a:prstGeom>
          <a:noFill/>
          <a:ln w="1143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 Classifier - What we are trying to solve?</a:t>
            </a: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1768525" y="1982700"/>
            <a:ext cx="2945400" cy="16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2"/>
                </a:solidFill>
              </a:rPr>
              <a:t>Objective</a:t>
            </a:r>
            <a:endParaRPr sz="1500" b="1">
              <a:solidFill>
                <a:schemeClr val="dk2"/>
              </a:solidFill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 b="1">
                <a:solidFill>
                  <a:schemeClr val="dk2"/>
                </a:solidFill>
              </a:rPr>
              <a:t>Classify the statement into the predefined categories and their confidence score</a:t>
            </a:r>
            <a:endParaRPr sz="1500" b="1">
              <a:solidFill>
                <a:schemeClr val="dk2"/>
              </a:solidFill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976" y="2078875"/>
            <a:ext cx="861549" cy="69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2400" y="2079100"/>
            <a:ext cx="1134900" cy="6197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>
            <a:spLocks noGrp="1"/>
          </p:cNvSpPr>
          <p:nvPr>
            <p:ph type="body" idx="1"/>
          </p:nvPr>
        </p:nvSpPr>
        <p:spPr>
          <a:xfrm>
            <a:off x="6001225" y="2079100"/>
            <a:ext cx="2945400" cy="16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2"/>
                </a:solidFill>
              </a:rPr>
              <a:t>Model</a:t>
            </a:r>
            <a:endParaRPr sz="1500" b="1">
              <a:solidFill>
                <a:schemeClr val="dk2"/>
              </a:solidFill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 b="1">
                <a:solidFill>
                  <a:schemeClr val="dk2"/>
                </a:solidFill>
              </a:rPr>
              <a:t>Classifier Model </a:t>
            </a:r>
            <a:endParaRPr sz="1500"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Flow</a:t>
            </a:r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976975" y="2586125"/>
            <a:ext cx="962700" cy="660900"/>
          </a:xfrm>
          <a:prstGeom prst="rect">
            <a:avLst/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Topic Classifier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2830350" y="2586125"/>
            <a:ext cx="1149300" cy="660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Sentence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(Text)</a:t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5215325" y="1762825"/>
            <a:ext cx="1149300" cy="660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TF-IDF Vectors</a:t>
            </a:r>
            <a:endParaRPr b="1"/>
          </a:p>
        </p:txBody>
      </p:sp>
      <p:sp>
        <p:nvSpPr>
          <p:cNvPr id="108" name="Google Shape;108;p15"/>
          <p:cNvSpPr/>
          <p:nvPr/>
        </p:nvSpPr>
        <p:spPr>
          <a:xfrm>
            <a:off x="5215325" y="3439225"/>
            <a:ext cx="1149300" cy="660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Classifier</a:t>
            </a:r>
            <a:endParaRPr b="1"/>
          </a:p>
        </p:txBody>
      </p:sp>
      <p:cxnSp>
        <p:nvCxnSpPr>
          <p:cNvPr id="109" name="Google Shape;109;p15"/>
          <p:cNvCxnSpPr>
            <a:stCxn id="105" idx="3"/>
            <a:endCxn id="106" idx="1"/>
          </p:cNvCxnSpPr>
          <p:nvPr/>
        </p:nvCxnSpPr>
        <p:spPr>
          <a:xfrm>
            <a:off x="1939675" y="2916575"/>
            <a:ext cx="89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0" name="Google Shape;110;p15"/>
          <p:cNvCxnSpPr>
            <a:stCxn id="106" idx="3"/>
            <a:endCxn id="107" idx="1"/>
          </p:cNvCxnSpPr>
          <p:nvPr/>
        </p:nvCxnSpPr>
        <p:spPr>
          <a:xfrm rot="10800000" flipH="1">
            <a:off x="3979650" y="2093375"/>
            <a:ext cx="1235700" cy="8232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" name="Google Shape;111;p15"/>
          <p:cNvCxnSpPr>
            <a:stCxn id="107" idx="2"/>
            <a:endCxn id="108" idx="0"/>
          </p:cNvCxnSpPr>
          <p:nvPr/>
        </p:nvCxnSpPr>
        <p:spPr>
          <a:xfrm>
            <a:off x="5789975" y="2423725"/>
            <a:ext cx="0" cy="101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Distribution</a:t>
            </a:r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body" idx="1"/>
          </p:nvPr>
        </p:nvSpPr>
        <p:spPr>
          <a:xfrm>
            <a:off x="6667825" y="2078875"/>
            <a:ext cx="17502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Distribution of the topic is not much skewed and hence log is not needed.</a:t>
            </a:r>
            <a:endParaRPr/>
          </a:p>
        </p:txBody>
      </p:sp>
      <p:pic>
        <p:nvPicPr>
          <p:cNvPr id="118" name="Google Shape;11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088" y="1853838"/>
            <a:ext cx="5800725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 Metrics</a:t>
            </a:r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body" idx="1"/>
          </p:nvPr>
        </p:nvSpPr>
        <p:spPr>
          <a:xfrm>
            <a:off x="729450" y="43783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As this multiclass we are comparing the accuracy for the  different models and fighting it to train.Logistic Regression out scores all other we are training it with this one</a:t>
            </a:r>
            <a:endParaRPr/>
          </a:p>
        </p:txBody>
      </p:sp>
      <p:graphicFrame>
        <p:nvGraphicFramePr>
          <p:cNvPr id="125" name="Google Shape;125;p17"/>
          <p:cNvGraphicFramePr/>
          <p:nvPr/>
        </p:nvGraphicFramePr>
        <p:xfrm>
          <a:off x="954300" y="2078875"/>
          <a:ext cx="6297950" cy="1981050"/>
        </p:xfrm>
        <a:graphic>
          <a:graphicData uri="http://schemas.openxmlformats.org/drawingml/2006/table">
            <a:tbl>
              <a:tblPr>
                <a:noFill/>
                <a:tableStyleId>{1D9215A6-C8A0-421E-99D1-09F6A5ACB904}</a:tableStyleId>
              </a:tblPr>
              <a:tblGrid>
                <a:gridCol w="3148975"/>
                <a:gridCol w="3148975"/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Model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Accuracy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dk2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LogisticRegression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0.54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LinearSVC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0.52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MultinomialNB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0.52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Randomforest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0.29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>
            <a:spLocks noGrp="1"/>
          </p:cNvSpPr>
          <p:nvPr>
            <p:ph type="title"/>
          </p:nvPr>
        </p:nvSpPr>
        <p:spPr>
          <a:xfrm>
            <a:off x="727650" y="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Metrics - confusion Matrix in Heat map</a:t>
            </a:r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600" y="475550"/>
            <a:ext cx="5888950" cy="45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" name="Google Shape;137;p19"/>
          <p:cNvGraphicFramePr/>
          <p:nvPr/>
        </p:nvGraphicFramePr>
        <p:xfrm>
          <a:off x="3139150" y="544550"/>
          <a:ext cx="5791200" cy="4572000"/>
        </p:xfrm>
        <a:graphic>
          <a:graphicData uri="http://schemas.openxmlformats.org/drawingml/2006/table">
            <a:tbl>
              <a:tblPr>
                <a:noFill/>
                <a:tableStyleId>{1D9215A6-C8A0-421E-99D1-09F6A5ACB904}</a:tableStyleId>
              </a:tblPr>
              <a:tblGrid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1"/>
                          </a:solidFill>
                        </a:rPr>
                        <a:t>Class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1"/>
                          </a:solidFill>
                        </a:rPr>
                        <a:t>Precision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1"/>
                          </a:solidFill>
                        </a:rPr>
                        <a:t>Recall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1"/>
                          </a:solidFill>
                        </a:rPr>
                        <a:t>F1 Score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Animals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0.63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0.64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0.63</a:t>
                      </a:r>
                      <a:endParaRPr sz="110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Compliment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0.72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0.66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0.69</a:t>
                      </a:r>
                      <a:endParaRPr sz="110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Education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0.66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0.55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0.60</a:t>
                      </a:r>
                      <a:endParaRPr sz="110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Health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0.57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0.58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0.58</a:t>
                      </a:r>
                      <a:endParaRPr sz="110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Heavy Emotion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0.51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0.56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0.53</a:t>
                      </a:r>
                      <a:endParaRPr sz="110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Joke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0.68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0.68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0.68</a:t>
                      </a:r>
                      <a:endParaRPr sz="110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Love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0.60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0.58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0.59</a:t>
                      </a:r>
                      <a:endParaRPr sz="110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Politics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0.82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0.77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0.80</a:t>
                      </a:r>
                      <a:endParaRPr sz="110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Religion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0.71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0.69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0.70</a:t>
                      </a:r>
                      <a:endParaRPr sz="110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Science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0.57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0.52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0.55</a:t>
                      </a:r>
                      <a:endParaRPr sz="110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Self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0.45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0.55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0.49</a:t>
                      </a:r>
                      <a:endParaRPr sz="11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38" name="Google Shape;138;p19"/>
          <p:cNvSpPr txBox="1"/>
          <p:nvPr/>
        </p:nvSpPr>
        <p:spPr>
          <a:xfrm>
            <a:off x="173925" y="-24850"/>
            <a:ext cx="37296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Lato"/>
                <a:ea typeface="Lato"/>
                <a:cs typeface="Lato"/>
                <a:sym typeface="Lato"/>
              </a:rPr>
              <a:t>Validation Metrics</a:t>
            </a:r>
            <a:endParaRPr sz="2500" b="1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39" name="Google Shape;139;p19"/>
          <p:cNvGraphicFramePr/>
          <p:nvPr/>
        </p:nvGraphicFramePr>
        <p:xfrm>
          <a:off x="285750" y="1548850"/>
          <a:ext cx="2567575" cy="3037575"/>
        </p:xfrm>
        <a:graphic>
          <a:graphicData uri="http://schemas.openxmlformats.org/drawingml/2006/table">
            <a:tbl>
              <a:tblPr>
                <a:noFill/>
                <a:tableStyleId>{1D9215A6-C8A0-421E-99D1-09F6A5ACB904}</a:tableStyleId>
              </a:tblPr>
              <a:tblGrid>
                <a:gridCol w="914725"/>
                <a:gridCol w="792525"/>
                <a:gridCol w="860325"/>
              </a:tblGrid>
              <a:tr h="599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1"/>
                          </a:solidFill>
                        </a:rPr>
                        <a:t>Macro Avg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1"/>
                          </a:solidFill>
                        </a:rPr>
                        <a:t>Weighted Avg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dk2"/>
                    </a:soli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0.63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0.62</a:t>
                      </a:r>
                      <a:endParaRPr/>
                    </a:p>
                  </a:txBody>
                  <a:tcPr marL="91425" marR="91425" marT="91425" marB="91425" anchor="ctr"/>
                </a:tc>
              </a:tr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0.62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0.61</a:t>
                      </a:r>
                      <a:endParaRPr/>
                    </a:p>
                  </a:txBody>
                  <a:tcPr marL="91425" marR="91425" marT="91425" marB="91425" anchor="ctr"/>
                </a:tc>
              </a:tr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 Score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0.62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0.61</a:t>
                      </a:r>
                      <a:endParaRPr/>
                    </a:p>
                  </a:txBody>
                  <a:tcPr marL="91425" marR="91425" marT="91425" marB="91425" anchor="ctr"/>
                </a:tc>
              </a:tr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L="91425" marR="91425" marT="91425" marB="91425" anchor="ctr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0.64</a:t>
                      </a:r>
                      <a:endParaRPr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</Words>
  <PresentationFormat>On-screen Show (16:9)</PresentationFormat>
  <Paragraphs>91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Verdana</vt:lpstr>
      <vt:lpstr>Raleway</vt:lpstr>
      <vt:lpstr>Lato</vt:lpstr>
      <vt:lpstr>Streamline</vt:lpstr>
      <vt:lpstr>Statement Classifier</vt:lpstr>
      <vt:lpstr>Statement Classifier - What we are trying to solve?</vt:lpstr>
      <vt:lpstr>Model Flow</vt:lpstr>
      <vt:lpstr>Topic Distribution</vt:lpstr>
      <vt:lpstr>Model Selection Metrics</vt:lpstr>
      <vt:lpstr>Model Metrics - confusion Matrix in Heat map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Statement Classifier</dc:title>
  <dc:creator>Pazhamalai N</dc:creator>
  <cp:lastModifiedBy>Corporate Edition</cp:lastModifiedBy>
  <cp:revision>1</cp:revision>
  <dcterms:modified xsi:type="dcterms:W3CDTF">2021-10-13T13:41:56Z</dcterms:modified>
</cp:coreProperties>
</file>