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347C-799B-4120-9EFF-078E7F114281}" type="datetimeFigureOut">
              <a:rPr lang="en-GB" smtClean="0"/>
              <a:t>09/09/2021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477B5-581D-49C8-B83C-F7BC93B5569F}" type="slidenum">
              <a:rPr lang="en-GB" smtClean="0"/>
              <a:t>‹#›</a:t>
            </a:fld>
            <a:endParaRPr lang="en-GB"/>
          </a:p>
        </p:txBody>
      </p:sp>
    </p:spTree>
    <p:extLst>
      <p:ext uri="{BB962C8B-B14F-4D97-AF65-F5344CB8AC3E}">
        <p14:creationId xmlns:p14="http://schemas.microsoft.com/office/powerpoint/2010/main" val="3649561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776F-724B-479F-9A04-53A9D47E00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ABDE208-1F75-464C-A314-1FF440571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A01F350-44B6-4528-8539-777DA3623B1B}"/>
              </a:ext>
            </a:extLst>
          </p:cNvPr>
          <p:cNvSpPr>
            <a:spLocks noGrp="1"/>
          </p:cNvSpPr>
          <p:nvPr>
            <p:ph type="dt" sz="half" idx="10"/>
          </p:nvPr>
        </p:nvSpPr>
        <p:spPr/>
        <p:txBody>
          <a:bodyPr/>
          <a:lstStyle/>
          <a:p>
            <a:fld id="{2E74CB0F-BA2D-49E9-9FC4-D24620C926AE}" type="datetime1">
              <a:rPr lang="en-GB" smtClean="0"/>
              <a:t>09/09/2021</a:t>
            </a:fld>
            <a:endParaRPr lang="en-GB"/>
          </a:p>
        </p:txBody>
      </p:sp>
      <p:sp>
        <p:nvSpPr>
          <p:cNvPr id="5" name="Footer Placeholder 4">
            <a:extLst>
              <a:ext uri="{FF2B5EF4-FFF2-40B4-BE49-F238E27FC236}">
                <a16:creationId xmlns:a16="http://schemas.microsoft.com/office/drawing/2014/main" id="{9A6058CC-9E81-4E8B-AD52-CE40A6748F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312D21-781E-4240-A780-40A1EEB6295E}"/>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84069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18A1-C975-495D-B333-589468A7E8F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EF663E-0CBA-4099-867B-5DA0B1AE2E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26BCAC-7BD5-4A15-A2D6-E356363EEDFC}"/>
              </a:ext>
            </a:extLst>
          </p:cNvPr>
          <p:cNvSpPr>
            <a:spLocks noGrp="1"/>
          </p:cNvSpPr>
          <p:nvPr>
            <p:ph type="dt" sz="half" idx="10"/>
          </p:nvPr>
        </p:nvSpPr>
        <p:spPr/>
        <p:txBody>
          <a:bodyPr/>
          <a:lstStyle/>
          <a:p>
            <a:fld id="{843C6D5A-EACC-4406-83B2-C77E7F5FB70C}" type="datetime1">
              <a:rPr lang="en-GB" smtClean="0"/>
              <a:t>09/09/2021</a:t>
            </a:fld>
            <a:endParaRPr lang="en-GB"/>
          </a:p>
        </p:txBody>
      </p:sp>
      <p:sp>
        <p:nvSpPr>
          <p:cNvPr id="5" name="Footer Placeholder 4">
            <a:extLst>
              <a:ext uri="{FF2B5EF4-FFF2-40B4-BE49-F238E27FC236}">
                <a16:creationId xmlns:a16="http://schemas.microsoft.com/office/drawing/2014/main" id="{EF086409-378C-446F-90B3-98A7FE7A76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11554E-2F30-45A2-90E6-155384C95250}"/>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423533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AFD7F0-BDBC-4748-847F-C7FF166EA8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912C38-791A-44DB-8414-92A177BC4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E45275-D74E-4460-BBBF-AEBA5A6AFD94}"/>
              </a:ext>
            </a:extLst>
          </p:cNvPr>
          <p:cNvSpPr>
            <a:spLocks noGrp="1"/>
          </p:cNvSpPr>
          <p:nvPr>
            <p:ph type="dt" sz="half" idx="10"/>
          </p:nvPr>
        </p:nvSpPr>
        <p:spPr/>
        <p:txBody>
          <a:bodyPr/>
          <a:lstStyle/>
          <a:p>
            <a:fld id="{1E5B6026-8DDF-484C-8FD5-DFC39B54E0B0}" type="datetime1">
              <a:rPr lang="en-GB" smtClean="0"/>
              <a:t>09/09/2021</a:t>
            </a:fld>
            <a:endParaRPr lang="en-GB"/>
          </a:p>
        </p:txBody>
      </p:sp>
      <p:sp>
        <p:nvSpPr>
          <p:cNvPr id="5" name="Footer Placeholder 4">
            <a:extLst>
              <a:ext uri="{FF2B5EF4-FFF2-40B4-BE49-F238E27FC236}">
                <a16:creationId xmlns:a16="http://schemas.microsoft.com/office/drawing/2014/main" id="{3BC0086B-957C-41D7-B7FE-92B7309AFD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8C99F3-07DC-46CE-B136-23670BBE115B}"/>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344171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E1D0-A657-4249-B022-555744F91E0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31AA49-494C-44A3-AE32-85CB73C87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0892C-7B45-4F66-A5EE-0D4D4702C70A}"/>
              </a:ext>
            </a:extLst>
          </p:cNvPr>
          <p:cNvSpPr>
            <a:spLocks noGrp="1"/>
          </p:cNvSpPr>
          <p:nvPr>
            <p:ph type="dt" sz="half" idx="10"/>
          </p:nvPr>
        </p:nvSpPr>
        <p:spPr/>
        <p:txBody>
          <a:bodyPr/>
          <a:lstStyle/>
          <a:p>
            <a:fld id="{48F8CF97-1C33-44F6-A08D-1B4600D91FB6}" type="datetime1">
              <a:rPr lang="en-GB" smtClean="0"/>
              <a:t>09/09/2021</a:t>
            </a:fld>
            <a:endParaRPr lang="en-GB"/>
          </a:p>
        </p:txBody>
      </p:sp>
      <p:sp>
        <p:nvSpPr>
          <p:cNvPr id="5" name="Footer Placeholder 4">
            <a:extLst>
              <a:ext uri="{FF2B5EF4-FFF2-40B4-BE49-F238E27FC236}">
                <a16:creationId xmlns:a16="http://schemas.microsoft.com/office/drawing/2014/main" id="{2D9C4931-9214-4523-A0FF-208E3BA2E8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97B657-1190-4DF3-9DC4-266E16301B97}"/>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123902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B5ED-F593-4B4F-B5C0-9B8BFA1DB1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2527740-C881-4A29-B78D-74A14DA00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A5E9CE-78A0-4D82-8780-79DA9A8808A6}"/>
              </a:ext>
            </a:extLst>
          </p:cNvPr>
          <p:cNvSpPr>
            <a:spLocks noGrp="1"/>
          </p:cNvSpPr>
          <p:nvPr>
            <p:ph type="dt" sz="half" idx="10"/>
          </p:nvPr>
        </p:nvSpPr>
        <p:spPr/>
        <p:txBody>
          <a:bodyPr/>
          <a:lstStyle/>
          <a:p>
            <a:fld id="{6F9A0876-62AE-4567-B00A-C4E09B89A420}" type="datetime1">
              <a:rPr lang="en-GB" smtClean="0"/>
              <a:t>09/09/2021</a:t>
            </a:fld>
            <a:endParaRPr lang="en-GB"/>
          </a:p>
        </p:txBody>
      </p:sp>
      <p:sp>
        <p:nvSpPr>
          <p:cNvPr id="5" name="Footer Placeholder 4">
            <a:extLst>
              <a:ext uri="{FF2B5EF4-FFF2-40B4-BE49-F238E27FC236}">
                <a16:creationId xmlns:a16="http://schemas.microsoft.com/office/drawing/2014/main" id="{30A6B276-2506-4BA0-AB81-59AE793269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E21EAA-E031-4999-9FDC-A704C4920333}"/>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375022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CA09-1FEF-4E9A-AB69-4A2C2DB473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A454A6-FD77-407A-A3E0-310D32374B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BDCD92-5A03-4ADA-9087-8B87522E2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B7B8EDC-7160-4A32-B09F-BFF5CDADB00B}"/>
              </a:ext>
            </a:extLst>
          </p:cNvPr>
          <p:cNvSpPr>
            <a:spLocks noGrp="1"/>
          </p:cNvSpPr>
          <p:nvPr>
            <p:ph type="dt" sz="half" idx="10"/>
          </p:nvPr>
        </p:nvSpPr>
        <p:spPr/>
        <p:txBody>
          <a:bodyPr/>
          <a:lstStyle/>
          <a:p>
            <a:fld id="{40330302-517E-4A64-B40D-9A7EDB995E3B}" type="datetime1">
              <a:rPr lang="en-GB" smtClean="0"/>
              <a:t>09/09/2021</a:t>
            </a:fld>
            <a:endParaRPr lang="en-GB"/>
          </a:p>
        </p:txBody>
      </p:sp>
      <p:sp>
        <p:nvSpPr>
          <p:cNvPr id="6" name="Footer Placeholder 5">
            <a:extLst>
              <a:ext uri="{FF2B5EF4-FFF2-40B4-BE49-F238E27FC236}">
                <a16:creationId xmlns:a16="http://schemas.microsoft.com/office/drawing/2014/main" id="{4EEDEED2-E83D-423C-A759-1B2A75D24F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9337C6-5DE1-443D-8FBE-CCAB3FEF62EC}"/>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395961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2F31-F18B-4CC0-B9E0-ADC981C960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4516B1-9B39-403D-83AE-0C7165447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0534C-B112-4ACF-942B-85AC4C8D34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4C4E6F-52C9-4795-91BD-8C61C9DDA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15404-742D-49A2-8E9F-FA9A3061E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3E66EB-13B4-4741-90EA-7465BAB59B3A}"/>
              </a:ext>
            </a:extLst>
          </p:cNvPr>
          <p:cNvSpPr>
            <a:spLocks noGrp="1"/>
          </p:cNvSpPr>
          <p:nvPr>
            <p:ph type="dt" sz="half" idx="10"/>
          </p:nvPr>
        </p:nvSpPr>
        <p:spPr/>
        <p:txBody>
          <a:bodyPr/>
          <a:lstStyle/>
          <a:p>
            <a:fld id="{18D595B0-6F30-4318-858D-C9E6F994D890}" type="datetime1">
              <a:rPr lang="en-GB" smtClean="0"/>
              <a:t>09/09/2021</a:t>
            </a:fld>
            <a:endParaRPr lang="en-GB"/>
          </a:p>
        </p:txBody>
      </p:sp>
      <p:sp>
        <p:nvSpPr>
          <p:cNvPr id="8" name="Footer Placeholder 7">
            <a:extLst>
              <a:ext uri="{FF2B5EF4-FFF2-40B4-BE49-F238E27FC236}">
                <a16:creationId xmlns:a16="http://schemas.microsoft.com/office/drawing/2014/main" id="{A4D9B36C-097B-4166-AC0A-7B8769F38D5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0A7FF2-33C8-4064-A409-E00348377C1D}"/>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45512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B97A-1386-4B05-81D4-687B5B1303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457396F-DADA-4072-A262-9115666A0A6A}"/>
              </a:ext>
            </a:extLst>
          </p:cNvPr>
          <p:cNvSpPr>
            <a:spLocks noGrp="1"/>
          </p:cNvSpPr>
          <p:nvPr>
            <p:ph type="dt" sz="half" idx="10"/>
          </p:nvPr>
        </p:nvSpPr>
        <p:spPr/>
        <p:txBody>
          <a:bodyPr/>
          <a:lstStyle/>
          <a:p>
            <a:fld id="{A5D55CB6-D8A2-4467-87AE-5D7605ECA66C}" type="datetime1">
              <a:rPr lang="en-GB" smtClean="0"/>
              <a:t>09/09/2021</a:t>
            </a:fld>
            <a:endParaRPr lang="en-GB"/>
          </a:p>
        </p:txBody>
      </p:sp>
      <p:sp>
        <p:nvSpPr>
          <p:cNvPr id="4" name="Footer Placeholder 3">
            <a:extLst>
              <a:ext uri="{FF2B5EF4-FFF2-40B4-BE49-F238E27FC236}">
                <a16:creationId xmlns:a16="http://schemas.microsoft.com/office/drawing/2014/main" id="{F5C4D147-4287-4F41-82FE-60739AE5EDB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1D8ACD-2608-4FD3-A762-EC47898A25AE}"/>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356479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A0A96-3469-4820-9B9C-7A3388B4DADA}"/>
              </a:ext>
            </a:extLst>
          </p:cNvPr>
          <p:cNvSpPr>
            <a:spLocks noGrp="1"/>
          </p:cNvSpPr>
          <p:nvPr>
            <p:ph type="dt" sz="half" idx="10"/>
          </p:nvPr>
        </p:nvSpPr>
        <p:spPr/>
        <p:txBody>
          <a:bodyPr/>
          <a:lstStyle/>
          <a:p>
            <a:fld id="{A6EC584B-7631-4B7C-869C-BF0A863A41A3}" type="datetime1">
              <a:rPr lang="en-GB" smtClean="0"/>
              <a:t>09/09/2021</a:t>
            </a:fld>
            <a:endParaRPr lang="en-GB"/>
          </a:p>
        </p:txBody>
      </p:sp>
      <p:sp>
        <p:nvSpPr>
          <p:cNvPr id="3" name="Footer Placeholder 2">
            <a:extLst>
              <a:ext uri="{FF2B5EF4-FFF2-40B4-BE49-F238E27FC236}">
                <a16:creationId xmlns:a16="http://schemas.microsoft.com/office/drawing/2014/main" id="{C7898620-E8AE-47AC-BA44-80F160FB69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5E88E0D-8524-40DE-81BB-C9F04D6CBF42}"/>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238225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AF96-C08B-4191-840E-4A339AE35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A6BC72-914D-47D3-9F11-CCDC902BC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A9EC32-E122-4A4D-A35A-81D091A09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D3147-7A06-4A71-96BF-297027B93734}"/>
              </a:ext>
            </a:extLst>
          </p:cNvPr>
          <p:cNvSpPr>
            <a:spLocks noGrp="1"/>
          </p:cNvSpPr>
          <p:nvPr>
            <p:ph type="dt" sz="half" idx="10"/>
          </p:nvPr>
        </p:nvSpPr>
        <p:spPr/>
        <p:txBody>
          <a:bodyPr/>
          <a:lstStyle/>
          <a:p>
            <a:fld id="{8D6ABE4E-5D76-483B-9842-983669B6A79A}" type="datetime1">
              <a:rPr lang="en-GB" smtClean="0"/>
              <a:t>09/09/2021</a:t>
            </a:fld>
            <a:endParaRPr lang="en-GB"/>
          </a:p>
        </p:txBody>
      </p:sp>
      <p:sp>
        <p:nvSpPr>
          <p:cNvPr id="6" name="Footer Placeholder 5">
            <a:extLst>
              <a:ext uri="{FF2B5EF4-FFF2-40B4-BE49-F238E27FC236}">
                <a16:creationId xmlns:a16="http://schemas.microsoft.com/office/drawing/2014/main" id="{DBEE0DAC-7857-43FB-B999-B449D84D81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6C16B8-8540-4E42-8635-7D2DDDB77A7E}"/>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295615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24F2-B2F8-4F4F-998F-E3D30ED9C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88C0761-BC44-4BA8-9259-3F2C11CFC4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D84644B-B59B-4ACD-A7D1-3FD151803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EF1DA-D60B-40F2-A2BE-FDC91A7F151B}"/>
              </a:ext>
            </a:extLst>
          </p:cNvPr>
          <p:cNvSpPr>
            <a:spLocks noGrp="1"/>
          </p:cNvSpPr>
          <p:nvPr>
            <p:ph type="dt" sz="half" idx="10"/>
          </p:nvPr>
        </p:nvSpPr>
        <p:spPr/>
        <p:txBody>
          <a:bodyPr/>
          <a:lstStyle/>
          <a:p>
            <a:fld id="{D91D5DE2-C883-4543-86F2-3A38A9CE1E28}" type="datetime1">
              <a:rPr lang="en-GB" smtClean="0"/>
              <a:t>09/09/2021</a:t>
            </a:fld>
            <a:endParaRPr lang="en-GB"/>
          </a:p>
        </p:txBody>
      </p:sp>
      <p:sp>
        <p:nvSpPr>
          <p:cNvPr id="6" name="Footer Placeholder 5">
            <a:extLst>
              <a:ext uri="{FF2B5EF4-FFF2-40B4-BE49-F238E27FC236}">
                <a16:creationId xmlns:a16="http://schemas.microsoft.com/office/drawing/2014/main" id="{CE974306-6834-4CEC-9089-28476B830F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E2C5CC-94CE-4AEE-8211-C095626C9188}"/>
              </a:ext>
            </a:extLst>
          </p:cNvPr>
          <p:cNvSpPr>
            <a:spLocks noGrp="1"/>
          </p:cNvSpPr>
          <p:nvPr>
            <p:ph type="sldNum" sz="quarter" idx="12"/>
          </p:nvPr>
        </p:nvSpPr>
        <p:spPr/>
        <p:txBody>
          <a:bodyPr/>
          <a:lstStyle/>
          <a:p>
            <a:fld id="{EFAB283B-97EC-47FF-95A6-2EEE50AC1D29}" type="slidenum">
              <a:rPr lang="en-GB" smtClean="0"/>
              <a:t>‹#›</a:t>
            </a:fld>
            <a:endParaRPr lang="en-GB"/>
          </a:p>
        </p:txBody>
      </p:sp>
    </p:spTree>
    <p:extLst>
      <p:ext uri="{BB962C8B-B14F-4D97-AF65-F5344CB8AC3E}">
        <p14:creationId xmlns:p14="http://schemas.microsoft.com/office/powerpoint/2010/main" val="367384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A1B61C-EFCC-4E28-BE38-6BC4BBEBA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54D20D-0633-4FEF-8737-04F01EDCF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FD021F-E546-435B-8DA2-BE4C1968B5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39586-3B08-469E-A0D7-6CCA0A173AFE}" type="datetime1">
              <a:rPr lang="en-GB" smtClean="0"/>
              <a:t>09/09/2021</a:t>
            </a:fld>
            <a:endParaRPr lang="en-GB"/>
          </a:p>
        </p:txBody>
      </p:sp>
      <p:sp>
        <p:nvSpPr>
          <p:cNvPr id="5" name="Footer Placeholder 4">
            <a:extLst>
              <a:ext uri="{FF2B5EF4-FFF2-40B4-BE49-F238E27FC236}">
                <a16:creationId xmlns:a16="http://schemas.microsoft.com/office/drawing/2014/main" id="{F42D51B8-7738-4C3B-8B6D-DDD949FB0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04A9D5C-F6AB-4A0A-9B9A-0F31C0655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B283B-97EC-47FF-95A6-2EEE50AC1D29}" type="slidenum">
              <a:rPr lang="en-GB" smtClean="0"/>
              <a:t>‹#›</a:t>
            </a:fld>
            <a:endParaRPr lang="en-GB"/>
          </a:p>
        </p:txBody>
      </p:sp>
    </p:spTree>
    <p:extLst>
      <p:ext uri="{BB962C8B-B14F-4D97-AF65-F5344CB8AC3E}">
        <p14:creationId xmlns:p14="http://schemas.microsoft.com/office/powerpoint/2010/main" val="120443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an Francisco Cabbies Urged to Stop Peeing, Pooping in Airport Parking Lot  - autoevolution">
            <a:extLst>
              <a:ext uri="{FF2B5EF4-FFF2-40B4-BE49-F238E27FC236}">
                <a16:creationId xmlns:a16="http://schemas.microsoft.com/office/drawing/2014/main" id="{69CA5C6D-25CD-48F2-BB7E-B2C1DE9F0D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96" r="23505"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0B0896-7E08-4242-9CD8-6201E211E46E}"/>
              </a:ext>
            </a:extLst>
          </p:cNvPr>
          <p:cNvSpPr>
            <a:spLocks noGrp="1"/>
          </p:cNvSpPr>
          <p:nvPr>
            <p:ph type="ctrTitle"/>
          </p:nvPr>
        </p:nvSpPr>
        <p:spPr>
          <a:xfrm>
            <a:off x="477981" y="1122363"/>
            <a:ext cx="4023360" cy="3204134"/>
          </a:xfrm>
        </p:spPr>
        <p:txBody>
          <a:bodyPr anchor="b">
            <a:normAutofit/>
          </a:bodyPr>
          <a:lstStyle/>
          <a:p>
            <a:pPr algn="l"/>
            <a:r>
              <a:rPr lang="en-US" sz="4800" dirty="0"/>
              <a:t>Taxi mobility challenge</a:t>
            </a:r>
            <a:endParaRPr lang="en-GB" sz="4800" dirty="0"/>
          </a:p>
        </p:txBody>
      </p:sp>
      <p:sp>
        <p:nvSpPr>
          <p:cNvPr id="3" name="Subtitle 2">
            <a:extLst>
              <a:ext uri="{FF2B5EF4-FFF2-40B4-BE49-F238E27FC236}">
                <a16:creationId xmlns:a16="http://schemas.microsoft.com/office/drawing/2014/main" id="{66377275-3AB4-4AF6-9C72-7CEBAB40A351}"/>
              </a:ext>
            </a:extLst>
          </p:cNvPr>
          <p:cNvSpPr>
            <a:spLocks noGrp="1"/>
          </p:cNvSpPr>
          <p:nvPr>
            <p:ph type="subTitle" idx="1"/>
          </p:nvPr>
        </p:nvSpPr>
        <p:spPr>
          <a:xfrm>
            <a:off x="477980" y="4872922"/>
            <a:ext cx="4023359" cy="1208141"/>
          </a:xfrm>
        </p:spPr>
        <p:txBody>
          <a:bodyPr>
            <a:normAutofit/>
          </a:bodyPr>
          <a:lstStyle/>
          <a:p>
            <a:pPr algn="l"/>
            <a:r>
              <a:rPr lang="en-US" sz="2000" dirty="0"/>
              <a:t>Martha-Evgenia Nikolaou</a:t>
            </a:r>
          </a:p>
          <a:p>
            <a:pPr algn="l"/>
            <a:r>
              <a:rPr lang="en-US" sz="2000" dirty="0"/>
              <a:t>10/09/2021</a:t>
            </a:r>
            <a:endParaRPr lang="en-GB" sz="20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B3A33868-4E37-4502-B559-BD9B168AB3E4}"/>
              </a:ext>
            </a:extLst>
          </p:cNvPr>
          <p:cNvSpPr>
            <a:spLocks noGrp="1"/>
          </p:cNvSpPr>
          <p:nvPr>
            <p:ph type="sldNum" sz="quarter" idx="12"/>
          </p:nvPr>
        </p:nvSpPr>
        <p:spPr/>
        <p:txBody>
          <a:bodyPr/>
          <a:lstStyle/>
          <a:p>
            <a:fld id="{EFAB283B-97EC-47FF-95A6-2EEE50AC1D29}" type="slidenum">
              <a:rPr lang="en-GB" smtClean="0"/>
              <a:t>1</a:t>
            </a:fld>
            <a:endParaRPr lang="en-GB"/>
          </a:p>
        </p:txBody>
      </p:sp>
    </p:spTree>
    <p:extLst>
      <p:ext uri="{BB962C8B-B14F-4D97-AF65-F5344CB8AC3E}">
        <p14:creationId xmlns:p14="http://schemas.microsoft.com/office/powerpoint/2010/main" val="3230376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D5C4F2F-E5DE-4870-B7EF-1CEE46AE3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82" y="992817"/>
            <a:ext cx="8169048" cy="5865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Exploratory data analysis – Fares per day and time</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529774" y="1372459"/>
            <a:ext cx="3394166" cy="4844551"/>
          </a:xfrm>
        </p:spPr>
        <p:txBody>
          <a:bodyPr>
            <a:normAutofit/>
          </a:bodyPr>
          <a:lstStyle/>
          <a:p>
            <a:pPr marL="0" indent="0">
              <a:lnSpc>
                <a:spcPct val="120000"/>
              </a:lnSpc>
              <a:buNone/>
            </a:pPr>
            <a:r>
              <a:rPr lang="en-US" dirty="0"/>
              <a:t>Most of the fares occur during the Friday and Saturday nighttime hours. Very few fares occur in the early hours, while we see some occurrence during the work commuting hours.</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10</a:t>
            </a:fld>
            <a:endParaRPr lang="en-GB"/>
          </a:p>
        </p:txBody>
      </p:sp>
    </p:spTree>
    <p:extLst>
      <p:ext uri="{BB962C8B-B14F-4D97-AF65-F5344CB8AC3E}">
        <p14:creationId xmlns:p14="http://schemas.microsoft.com/office/powerpoint/2010/main" val="258114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CO2 emissions reduction</a:t>
            </a:r>
            <a:endParaRPr lang="en-GB" sz="32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38200" y="1341120"/>
                <a:ext cx="10515600" cy="4844551"/>
              </a:xfrm>
            </p:spPr>
            <p:txBody>
              <a:bodyPr>
                <a:normAutofit/>
              </a:bodyPr>
              <a:lstStyle/>
              <a:p>
                <a:pPr/>
                <a:r>
                  <a:rPr lang="en-GB" dirty="0"/>
                  <a:t>To calculate the emissions reduction the following formula is used: </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85</m:t>
                                      </m:r>
                                    </m:num>
                                    <m:den>
                                      <m:r>
                                        <a:rPr lang="en-US" b="0" i="1" smtClean="0">
                                          <a:latin typeface="Cambria Math" panose="02040503050406030204" pitchFamily="18" charset="0"/>
                                        </a:rPr>
                                        <m:t>100</m:t>
                                      </m:r>
                                    </m:den>
                                  </m:f>
                                </m:e>
                              </m:d>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∗53</m:t>
                          </m:r>
                          <m:r>
                            <a:rPr lang="en-US" b="0" i="1" smtClean="0">
                              <a:latin typeface="Cambria Math" panose="02040503050406030204" pitchFamily="18" charset="0"/>
                            </a:rPr>
                            <m:t>7</m:t>
                          </m:r>
                          <m:r>
                            <a:rPr lang="en-US" b="0" i="1" smtClean="0">
                              <a:latin typeface="Cambria Math" panose="02040503050406030204" pitchFamily="18" charset="0"/>
                            </a:rPr>
                            <m:t>∗</m:t>
                          </m:r>
                          <m:acc>
                            <m:accPr>
                              <m:chr m:val="̅"/>
                              <m:ctrlPr>
                                <a:rPr lang="en-GB"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∗404</m:t>
                          </m:r>
                          <m:r>
                            <a:rPr lang="en-US" b="0" i="1" smtClean="0">
                              <a:latin typeface="Cambria Math" panose="02040503050406030204" pitchFamily="18" charset="0"/>
                            </a:rPr>
                            <m:t> </m:t>
                          </m:r>
                        </m:e>
                      </m:nary>
                    </m:oMath>
                  </m:oMathPara>
                </a14:m>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r>
                  <a:rPr lang="en-GB" dirty="0"/>
                  <a:t>The resulting yearly emissions reduction is 619196678.45 grams.</a:t>
                </a:r>
              </a:p>
              <a:p>
                <a:pPr lvl="1"/>
                <a:endParaRPr lang="en-GB" dirty="0"/>
              </a:p>
            </p:txBody>
          </p:sp>
        </mc:Choice>
        <mc:Fallback>
          <p:sp>
            <p:nvSpPr>
              <p:cNvPr id="3" name="Content Placeholder 2">
                <a:extLst>
                  <a:ext uri="{FF2B5EF4-FFF2-40B4-BE49-F238E27FC236}">
                    <a16:creationId xmlns:a16="http://schemas.microsoft.com/office/drawing/2014/main" id="{0AB23884-0602-4C32-97E9-27DAD1ACAB98}"/>
                  </a:ext>
                </a:extLst>
              </p:cNvPr>
              <p:cNvSpPr>
                <a:spLocks noGrp="1" noRot="1" noChangeAspect="1" noMove="1" noResize="1" noEditPoints="1" noAdjustHandles="1" noChangeArrowheads="1" noChangeShapeType="1" noTextEdit="1"/>
              </p:cNvSpPr>
              <p:nvPr>
                <p:ph idx="1"/>
              </p:nvPr>
            </p:nvSpPr>
            <p:spPr>
              <a:xfrm>
                <a:off x="838200" y="1341120"/>
                <a:ext cx="10515600" cy="4844551"/>
              </a:xfrm>
              <a:blipFill>
                <a:blip r:embed="rId2"/>
                <a:stretch>
                  <a:fillRect l="-1043" t="-2013"/>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11</a:t>
            </a:fld>
            <a:endParaRPr lang="en-GB"/>
          </a:p>
        </p:txBody>
      </p:sp>
      <p:sp>
        <p:nvSpPr>
          <p:cNvPr id="6" name="Left Brace 5">
            <a:extLst>
              <a:ext uri="{FF2B5EF4-FFF2-40B4-BE49-F238E27FC236}">
                <a16:creationId xmlns:a16="http://schemas.microsoft.com/office/drawing/2014/main" id="{94FE989E-AAB5-4F26-AAB0-B9B3138797C5}"/>
              </a:ext>
            </a:extLst>
          </p:cNvPr>
          <p:cNvSpPr/>
          <p:nvPr/>
        </p:nvSpPr>
        <p:spPr>
          <a:xfrm rot="16200000">
            <a:off x="4650377" y="2912154"/>
            <a:ext cx="330926" cy="6363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Left Brace 6">
            <a:extLst>
              <a:ext uri="{FF2B5EF4-FFF2-40B4-BE49-F238E27FC236}">
                <a16:creationId xmlns:a16="http://schemas.microsoft.com/office/drawing/2014/main" id="{F5803A5F-C9D9-4A35-BC2B-AFC72AB4A5BA}"/>
              </a:ext>
            </a:extLst>
          </p:cNvPr>
          <p:cNvSpPr/>
          <p:nvPr/>
        </p:nvSpPr>
        <p:spPr>
          <a:xfrm rot="16200000">
            <a:off x="6013270" y="2912153"/>
            <a:ext cx="330926" cy="6363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Left Brace 7">
            <a:extLst>
              <a:ext uri="{FF2B5EF4-FFF2-40B4-BE49-F238E27FC236}">
                <a16:creationId xmlns:a16="http://schemas.microsoft.com/office/drawing/2014/main" id="{EEA6C5B1-C866-4953-8C4C-F2B6B84169DD}"/>
              </a:ext>
            </a:extLst>
          </p:cNvPr>
          <p:cNvSpPr/>
          <p:nvPr/>
        </p:nvSpPr>
        <p:spPr>
          <a:xfrm rot="16200000">
            <a:off x="6709014" y="2963778"/>
            <a:ext cx="330927" cy="5331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e 8">
            <a:extLst>
              <a:ext uri="{FF2B5EF4-FFF2-40B4-BE49-F238E27FC236}">
                <a16:creationId xmlns:a16="http://schemas.microsoft.com/office/drawing/2014/main" id="{7653E140-3391-46C7-8084-6C382103F7C5}"/>
              </a:ext>
            </a:extLst>
          </p:cNvPr>
          <p:cNvSpPr/>
          <p:nvPr/>
        </p:nvSpPr>
        <p:spPr>
          <a:xfrm rot="16200000">
            <a:off x="7324536" y="2963778"/>
            <a:ext cx="330927" cy="5331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9CC23F02-F5C1-484C-8579-B52FEE413495}"/>
              </a:ext>
            </a:extLst>
          </p:cNvPr>
          <p:cNvSpPr txBox="1"/>
          <p:nvPr/>
        </p:nvSpPr>
        <p:spPr>
          <a:xfrm>
            <a:off x="4412909" y="3462203"/>
            <a:ext cx="805861" cy="646331"/>
          </a:xfrm>
          <a:prstGeom prst="rect">
            <a:avLst/>
          </a:prstGeom>
          <a:noFill/>
        </p:spPr>
        <p:txBody>
          <a:bodyPr wrap="square" rtlCol="0">
            <a:spAutoFit/>
          </a:bodyPr>
          <a:lstStyle/>
          <a:p>
            <a:pPr algn="ctr"/>
            <a:r>
              <a:rPr lang="en-US" sz="1200" dirty="0"/>
              <a:t>15% monthly reduction</a:t>
            </a:r>
            <a:endParaRPr lang="en-GB" sz="1200" dirty="0"/>
          </a:p>
        </p:txBody>
      </p:sp>
      <p:sp>
        <p:nvSpPr>
          <p:cNvPr id="13" name="TextBox 12">
            <a:extLst>
              <a:ext uri="{FF2B5EF4-FFF2-40B4-BE49-F238E27FC236}">
                <a16:creationId xmlns:a16="http://schemas.microsoft.com/office/drawing/2014/main" id="{E28CE25B-11F2-4084-943F-F737E6D56691}"/>
              </a:ext>
            </a:extLst>
          </p:cNvPr>
          <p:cNvSpPr txBox="1"/>
          <p:nvPr/>
        </p:nvSpPr>
        <p:spPr>
          <a:xfrm>
            <a:off x="5775802" y="3462203"/>
            <a:ext cx="805861" cy="276999"/>
          </a:xfrm>
          <a:prstGeom prst="rect">
            <a:avLst/>
          </a:prstGeom>
          <a:noFill/>
        </p:spPr>
        <p:txBody>
          <a:bodyPr wrap="square" rtlCol="0">
            <a:spAutoFit/>
          </a:bodyPr>
          <a:lstStyle/>
          <a:p>
            <a:pPr algn="ctr"/>
            <a:r>
              <a:rPr lang="en-US" sz="1200" dirty="0"/>
              <a:t>537 cabs</a:t>
            </a:r>
            <a:endParaRPr lang="en-GB" sz="1200" dirty="0"/>
          </a:p>
        </p:txBody>
      </p:sp>
      <p:sp>
        <p:nvSpPr>
          <p:cNvPr id="14" name="TextBox 13">
            <a:extLst>
              <a:ext uri="{FF2B5EF4-FFF2-40B4-BE49-F238E27FC236}">
                <a16:creationId xmlns:a16="http://schemas.microsoft.com/office/drawing/2014/main" id="{99625141-B17C-48D4-8265-7FA409D4C556}"/>
              </a:ext>
            </a:extLst>
          </p:cNvPr>
          <p:cNvSpPr txBox="1"/>
          <p:nvPr/>
        </p:nvSpPr>
        <p:spPr>
          <a:xfrm>
            <a:off x="6471546" y="3440229"/>
            <a:ext cx="869780" cy="830997"/>
          </a:xfrm>
          <a:prstGeom prst="rect">
            <a:avLst/>
          </a:prstGeom>
          <a:noFill/>
        </p:spPr>
        <p:txBody>
          <a:bodyPr wrap="square" rtlCol="0">
            <a:spAutoFit/>
          </a:bodyPr>
          <a:lstStyle/>
          <a:p>
            <a:pPr algn="ctr"/>
            <a:r>
              <a:rPr lang="en-US" sz="1200" dirty="0"/>
              <a:t>Average no occupancy distance</a:t>
            </a:r>
            <a:endParaRPr lang="en-GB" sz="1200"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C0E6931-2B34-47B6-B543-A624D2FDE9E4}"/>
                  </a:ext>
                </a:extLst>
              </p:cNvPr>
              <p:cNvSpPr txBox="1"/>
              <p:nvPr/>
            </p:nvSpPr>
            <p:spPr>
              <a:xfrm>
                <a:off x="7206028" y="3458431"/>
                <a:ext cx="869780" cy="646331"/>
              </a:xfrm>
              <a:prstGeom prst="rect">
                <a:avLst/>
              </a:prstGeom>
              <a:noFill/>
            </p:spPr>
            <p:txBody>
              <a:bodyPr wrap="square" rtlCol="0">
                <a:spAutoFit/>
              </a:bodyPr>
              <a:lstStyle/>
              <a:p>
                <a:pPr algn="ctr"/>
                <a14:m>
                  <m:oMath xmlns:m="http://schemas.openxmlformats.org/officeDocument/2006/math">
                    <m:r>
                      <a:rPr lang="en-US" sz="1200" b="0" i="1" smtClean="0">
                        <a:latin typeface="Cambria Math" panose="02040503050406030204" pitchFamily="18" charset="0"/>
                      </a:rPr>
                      <m:t>𝐶</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𝑂</m:t>
                        </m:r>
                      </m:e>
                      <m:sub>
                        <m:r>
                          <a:rPr lang="en-US" sz="1200" b="0" i="1" smtClean="0">
                            <a:latin typeface="Cambria Math" panose="02040503050406030204" pitchFamily="18" charset="0"/>
                          </a:rPr>
                          <m:t>2</m:t>
                        </m:r>
                      </m:sub>
                    </m:sSub>
                  </m:oMath>
                </a14:m>
                <a:r>
                  <a:rPr lang="en-GB" sz="1200" dirty="0"/>
                  <a:t> grams </a:t>
                </a:r>
                <a:r>
                  <a:rPr lang="en-GB" sz="1200" dirty="0" err="1"/>
                  <a:t>emmisions</a:t>
                </a:r>
                <a:r>
                  <a:rPr lang="en-GB" sz="1200" dirty="0"/>
                  <a:t> per mile</a:t>
                </a:r>
              </a:p>
            </p:txBody>
          </p:sp>
        </mc:Choice>
        <mc:Fallback>
          <p:sp>
            <p:nvSpPr>
              <p:cNvPr id="15" name="TextBox 14">
                <a:extLst>
                  <a:ext uri="{FF2B5EF4-FFF2-40B4-BE49-F238E27FC236}">
                    <a16:creationId xmlns:a16="http://schemas.microsoft.com/office/drawing/2014/main" id="{3C0E6931-2B34-47B6-B543-A624D2FDE9E4}"/>
                  </a:ext>
                </a:extLst>
              </p:cNvPr>
              <p:cNvSpPr txBox="1">
                <a:spLocks noRot="1" noChangeAspect="1" noMove="1" noResize="1" noEditPoints="1" noAdjustHandles="1" noChangeArrowheads="1" noChangeShapeType="1" noTextEdit="1"/>
              </p:cNvSpPr>
              <p:nvPr/>
            </p:nvSpPr>
            <p:spPr>
              <a:xfrm>
                <a:off x="7206028" y="3458431"/>
                <a:ext cx="869780" cy="646331"/>
              </a:xfrm>
              <a:prstGeom prst="rect">
                <a:avLst/>
              </a:prstGeom>
              <a:blipFill>
                <a:blip r:embed="rId3"/>
                <a:stretch>
                  <a:fillRect r="-3497" b="-6604"/>
                </a:stretch>
              </a:blipFill>
            </p:spPr>
            <p:txBody>
              <a:bodyPr/>
              <a:lstStyle/>
              <a:p>
                <a:r>
                  <a:rPr lang="en-GB">
                    <a:noFill/>
                  </a:rPr>
                  <a:t> </a:t>
                </a:r>
              </a:p>
            </p:txBody>
          </p:sp>
        </mc:Fallback>
      </mc:AlternateContent>
    </p:spTree>
    <p:extLst>
      <p:ext uri="{BB962C8B-B14F-4D97-AF65-F5344CB8AC3E}">
        <p14:creationId xmlns:p14="http://schemas.microsoft.com/office/powerpoint/2010/main" val="8046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Prediction of next pick up</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38200" y="1341120"/>
            <a:ext cx="10515600" cy="4844551"/>
          </a:xfrm>
        </p:spPr>
        <p:txBody>
          <a:bodyPr>
            <a:normAutofit/>
          </a:bodyPr>
          <a:lstStyle/>
          <a:p>
            <a:r>
              <a:rPr lang="en-US" dirty="0"/>
              <a:t>Variables:</a:t>
            </a:r>
          </a:p>
          <a:p>
            <a:pPr lvl="1"/>
            <a:r>
              <a:rPr lang="en-US" dirty="0"/>
              <a:t>Hour of the day</a:t>
            </a:r>
          </a:p>
          <a:p>
            <a:pPr lvl="1"/>
            <a:r>
              <a:rPr lang="en-US" dirty="0"/>
              <a:t>Coordinates of previous two trips</a:t>
            </a:r>
          </a:p>
          <a:p>
            <a:pPr marL="457200" lvl="1" indent="0">
              <a:buNone/>
            </a:pPr>
            <a:endParaRPr lang="en-US" dirty="0"/>
          </a:p>
          <a:p>
            <a:r>
              <a:rPr lang="en-US" sz="3200" dirty="0"/>
              <a:t>Results</a:t>
            </a:r>
          </a:p>
          <a:p>
            <a:pPr lvl="1"/>
            <a:r>
              <a:rPr lang="en-US" dirty="0"/>
              <a:t>Mean Square Error on training Data:0.00013</a:t>
            </a:r>
          </a:p>
          <a:p>
            <a:pPr lvl="1"/>
            <a:r>
              <a:rPr lang="en-US" dirty="0"/>
              <a:t>Mean Square Error on </a:t>
            </a:r>
            <a:r>
              <a:rPr lang="en-US" dirty="0" err="1"/>
              <a:t>testting</a:t>
            </a:r>
            <a:r>
              <a:rPr lang="en-US" dirty="0"/>
              <a:t> Data:0.00076</a:t>
            </a:r>
          </a:p>
          <a:p>
            <a:pPr lvl="1"/>
            <a:r>
              <a:rPr lang="en-GB" dirty="0"/>
              <a:t>Distance error in miles (average): 1,31 miles</a:t>
            </a:r>
            <a:endParaRPr lang="en-US" dirty="0"/>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12</a:t>
            </a:fld>
            <a:endParaRPr lang="en-GB"/>
          </a:p>
        </p:txBody>
      </p:sp>
    </p:spTree>
    <p:extLst>
      <p:ext uri="{BB962C8B-B14F-4D97-AF65-F5344CB8AC3E}">
        <p14:creationId xmlns:p14="http://schemas.microsoft.com/office/powerpoint/2010/main" val="265800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Prediction variable importance</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529774" y="1372459"/>
            <a:ext cx="3394166" cy="4844551"/>
          </a:xfrm>
        </p:spPr>
        <p:txBody>
          <a:bodyPr>
            <a:normAutofit/>
          </a:bodyPr>
          <a:lstStyle/>
          <a:p>
            <a:pPr marL="0" indent="0">
              <a:lnSpc>
                <a:spcPct val="120000"/>
              </a:lnSpc>
              <a:buNone/>
            </a:pPr>
            <a:r>
              <a:rPr lang="en-US" dirty="0"/>
              <a:t>The most important features are the coordinates of the previous trip, followed by the coordinates of the trip before. Hour of the day seem to be important as well.</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13</a:t>
            </a:fld>
            <a:endParaRPr lang="en-GB"/>
          </a:p>
        </p:txBody>
      </p:sp>
      <p:pic>
        <p:nvPicPr>
          <p:cNvPr id="7" name="Picture 2">
            <a:extLst>
              <a:ext uri="{FF2B5EF4-FFF2-40B4-BE49-F238E27FC236}">
                <a16:creationId xmlns:a16="http://schemas.microsoft.com/office/drawing/2014/main" id="{D0430089-D4B6-444D-A71A-83F3B73B8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5705"/>
            <a:ext cx="8476827" cy="520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17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Recommendations</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38200" y="1341120"/>
            <a:ext cx="10515600" cy="4844551"/>
          </a:xfrm>
        </p:spPr>
        <p:txBody>
          <a:bodyPr>
            <a:normAutofit/>
          </a:bodyPr>
          <a:lstStyle/>
          <a:p>
            <a:pPr>
              <a:lnSpc>
                <a:spcPct val="200000"/>
              </a:lnSpc>
            </a:pPr>
            <a:r>
              <a:rPr lang="en-US" dirty="0"/>
              <a:t>The created features are important in the model</a:t>
            </a:r>
          </a:p>
          <a:p>
            <a:pPr>
              <a:lnSpc>
                <a:spcPct val="150000"/>
              </a:lnSpc>
            </a:pPr>
            <a:r>
              <a:rPr lang="en-US" dirty="0"/>
              <a:t>Incorporating additional external data</a:t>
            </a:r>
          </a:p>
          <a:p>
            <a:pPr lvl="1">
              <a:lnSpc>
                <a:spcPct val="150000"/>
              </a:lnSpc>
            </a:pPr>
            <a:r>
              <a:rPr lang="en-US" dirty="0"/>
              <a:t>E.g. Foursquare POI</a:t>
            </a:r>
          </a:p>
          <a:p>
            <a:pPr>
              <a:lnSpc>
                <a:spcPct val="200000"/>
              </a:lnSpc>
            </a:pPr>
            <a:r>
              <a:rPr lang="en-US" dirty="0"/>
              <a:t>Use a different model that accounts for sequential data (e.g. LSTM)</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14</a:t>
            </a:fld>
            <a:endParaRPr lang="en-GB"/>
          </a:p>
        </p:txBody>
      </p:sp>
    </p:spTree>
    <p:extLst>
      <p:ext uri="{BB962C8B-B14F-4D97-AF65-F5344CB8AC3E}">
        <p14:creationId xmlns:p14="http://schemas.microsoft.com/office/powerpoint/2010/main" val="104188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Clustering of taxi cabs (Ideas)</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38200" y="1341120"/>
            <a:ext cx="10515600" cy="4844551"/>
          </a:xfrm>
        </p:spPr>
        <p:txBody>
          <a:bodyPr>
            <a:normAutofit fontScale="85000" lnSpcReduction="10000"/>
          </a:bodyPr>
          <a:lstStyle/>
          <a:p>
            <a:pPr>
              <a:lnSpc>
                <a:spcPct val="200000"/>
              </a:lnSpc>
            </a:pPr>
            <a:r>
              <a:rPr lang="en-US" dirty="0"/>
              <a:t>Clusters per routes (to identify preference and probably weird routes)</a:t>
            </a:r>
          </a:p>
          <a:p>
            <a:pPr>
              <a:lnSpc>
                <a:spcPct val="160000"/>
              </a:lnSpc>
            </a:pPr>
            <a:r>
              <a:rPr lang="en-US" dirty="0"/>
              <a:t>Clusters per routes and time/day (to identify preference and probably weird routes)</a:t>
            </a:r>
          </a:p>
          <a:p>
            <a:pPr>
              <a:lnSpc>
                <a:spcPct val="170000"/>
              </a:lnSpc>
            </a:pPr>
            <a:r>
              <a:rPr lang="en-US" dirty="0"/>
              <a:t>Discover if specific taxi cabs show weird behavior (wondering around with/without passengers for a long time, on specific time/day)</a:t>
            </a:r>
          </a:p>
          <a:p>
            <a:pPr>
              <a:lnSpc>
                <a:spcPct val="250000"/>
              </a:lnSpc>
            </a:pPr>
            <a:r>
              <a:rPr lang="en-US" dirty="0"/>
              <a:t>Intersection of routes to increase/reduce taxi cab presence in specific locations</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15</a:t>
            </a:fld>
            <a:endParaRPr lang="en-GB"/>
          </a:p>
        </p:txBody>
      </p:sp>
    </p:spTree>
    <p:extLst>
      <p:ext uri="{BB962C8B-B14F-4D97-AF65-F5344CB8AC3E}">
        <p14:creationId xmlns:p14="http://schemas.microsoft.com/office/powerpoint/2010/main" val="336009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Summary</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38200" y="1341120"/>
            <a:ext cx="10515600" cy="4844551"/>
          </a:xfrm>
        </p:spPr>
        <p:txBody>
          <a:bodyPr/>
          <a:lstStyle/>
          <a:p>
            <a:r>
              <a:rPr lang="en-US" dirty="0"/>
              <a:t>This work estimates the pollution reduction when the taxicab fleet changes from combustion engine-powered vehicles to electric vehicles and by predicts when the next taxi pick up will happen.</a:t>
            </a:r>
          </a:p>
          <a:p>
            <a:r>
              <a:rPr lang="en-US" dirty="0"/>
              <a:t>By changing 15% of the fleet each month, there will be </a:t>
            </a:r>
            <a:r>
              <a:rPr lang="en-GB" dirty="0"/>
              <a:t>619196678.45 grams.</a:t>
            </a:r>
          </a:p>
          <a:p>
            <a:r>
              <a:rPr lang="en-GB" dirty="0"/>
              <a:t>The developed approach predicts when the next pick up will take place with an accuracy of 1,31 miles.</a:t>
            </a:r>
          </a:p>
          <a:p>
            <a:r>
              <a:rPr lang="en-GB" dirty="0"/>
              <a:t>The approach seems promising but further developments can lead to more accurate predictions.</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DD16678-CD44-48FF-9213-1CE25EDAB197}"/>
              </a:ext>
            </a:extLst>
          </p:cNvPr>
          <p:cNvSpPr>
            <a:spLocks noGrp="1"/>
          </p:cNvSpPr>
          <p:nvPr>
            <p:ph type="sldNum" sz="quarter" idx="12"/>
          </p:nvPr>
        </p:nvSpPr>
        <p:spPr/>
        <p:txBody>
          <a:bodyPr/>
          <a:lstStyle/>
          <a:p>
            <a:fld id="{EFAB283B-97EC-47FF-95A6-2EEE50AC1D29}" type="slidenum">
              <a:rPr lang="en-GB" smtClean="0"/>
              <a:t>2</a:t>
            </a:fld>
            <a:endParaRPr lang="en-GB"/>
          </a:p>
        </p:txBody>
      </p:sp>
    </p:spTree>
    <p:extLst>
      <p:ext uri="{BB962C8B-B14F-4D97-AF65-F5344CB8AC3E}">
        <p14:creationId xmlns:p14="http://schemas.microsoft.com/office/powerpoint/2010/main" val="412175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Problem description</a:t>
            </a:r>
            <a:endParaRPr lang="en-GB" sz="32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38200" y="1341120"/>
                <a:ext cx="10515600" cy="4844551"/>
              </a:xfrm>
            </p:spPr>
            <p:txBody>
              <a:bodyPr>
                <a:normAutofit fontScale="85000" lnSpcReduction="20000"/>
              </a:bodyPr>
              <a:lstStyle/>
              <a:p>
                <a:pPr marL="0" indent="0">
                  <a:buNone/>
                </a:pPr>
                <a:r>
                  <a:rPr lang="en-US" dirty="0"/>
                  <a:t>Heavy traffic can cause noise and atmospheric pollution. Optimizing the transportation system can therefore help in improving the quality of citizens’ lives, both by facilitating their mobility and ensuring their health.</a:t>
                </a:r>
              </a:p>
              <a:p>
                <a:pPr marL="0" indent="0">
                  <a:buNone/>
                </a:pPr>
                <a:r>
                  <a:rPr lang="en-US" dirty="0"/>
                  <a:t>In this challenge, this problem is addressed by estimating the pollution reduction when the taxicab fleet changes from combustion engine-powered vehicles to electric vehicles and by predicting when the next taxi pick up will happen. More specifically, we answer the following questions:</a:t>
                </a:r>
              </a:p>
              <a:p>
                <a:r>
                  <a:rPr lang="en-US" dirty="0"/>
                  <a:t>Calculate the potential for a yearly reduction in </a:t>
                </a:r>
                <a14:m>
                  <m:oMath xmlns:m="http://schemas.openxmlformats.org/officeDocument/2006/math">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CO</m:t>
                        </m:r>
                      </m:e>
                      <m:sub>
                        <m:r>
                          <a:rPr lang="en-US" b="0" i="0" smtClean="0">
                            <a:latin typeface="Cambria Math" panose="02040503050406030204" pitchFamily="18" charset="0"/>
                          </a:rPr>
                          <m:t>2</m:t>
                        </m:r>
                      </m:sub>
                    </m:sSub>
                  </m:oMath>
                </a14:m>
                <a:r>
                  <a:rPr lang="en-US" dirty="0"/>
                  <a:t> emissions, caused by the taxi cabs roaming without passengers. Assume that the taxicab fleet is changing at the rate of 15% per month (from combustion engine-powered vehicles to electric vehicles). Assume also that the average passenger vehicle emits about 404 grams of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CO</m:t>
                        </m:r>
                      </m:e>
                      <m:sub>
                        <m:r>
                          <a:rPr lang="en-US" b="0" i="0" smtClean="0">
                            <a:latin typeface="Cambria Math" panose="02040503050406030204" pitchFamily="18" charset="0"/>
                          </a:rPr>
                          <m:t>2</m:t>
                        </m:r>
                      </m:sub>
                    </m:sSub>
                  </m:oMath>
                </a14:m>
                <a:r>
                  <a:rPr lang="en-US" dirty="0"/>
                  <a:t> per mile.</a:t>
                </a:r>
              </a:p>
              <a:p>
                <a:r>
                  <a:rPr lang="en-US" dirty="0"/>
                  <a:t>Build a predictor for taxi drivers, predicting the next place a passenger will hail a cab.</a:t>
                </a:r>
              </a:p>
              <a:p>
                <a:r>
                  <a:rPr lang="en-US" dirty="0"/>
                  <a:t>Identify clusters of taxi cabs that you find being relevant from the taxi cab company point of view.</a:t>
                </a:r>
              </a:p>
              <a:p>
                <a:endParaRPr lang="en-GB" dirty="0"/>
              </a:p>
            </p:txBody>
          </p:sp>
        </mc:Choice>
        <mc:Fallback>
          <p:sp>
            <p:nvSpPr>
              <p:cNvPr id="3" name="Content Placeholder 2">
                <a:extLst>
                  <a:ext uri="{FF2B5EF4-FFF2-40B4-BE49-F238E27FC236}">
                    <a16:creationId xmlns:a16="http://schemas.microsoft.com/office/drawing/2014/main" id="{0AB23884-0602-4C32-97E9-27DAD1ACAB98}"/>
                  </a:ext>
                </a:extLst>
              </p:cNvPr>
              <p:cNvSpPr>
                <a:spLocks noGrp="1" noRot="1" noChangeAspect="1" noMove="1" noResize="1" noEditPoints="1" noAdjustHandles="1" noChangeArrowheads="1" noChangeShapeType="1" noTextEdit="1"/>
              </p:cNvSpPr>
              <p:nvPr>
                <p:ph idx="1"/>
              </p:nvPr>
            </p:nvSpPr>
            <p:spPr>
              <a:xfrm>
                <a:off x="838200" y="1341120"/>
                <a:ext cx="10515600" cy="4844551"/>
              </a:xfrm>
              <a:blipFill>
                <a:blip r:embed="rId2"/>
                <a:stretch>
                  <a:fillRect l="-928" t="-2893" r="-928" b="-126"/>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3</a:t>
            </a:fld>
            <a:endParaRPr lang="en-GB"/>
          </a:p>
        </p:txBody>
      </p:sp>
    </p:spTree>
    <p:extLst>
      <p:ext uri="{BB962C8B-B14F-4D97-AF65-F5344CB8AC3E}">
        <p14:creationId xmlns:p14="http://schemas.microsoft.com/office/powerpoint/2010/main" val="21051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Data description</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38200" y="1341120"/>
            <a:ext cx="10515600" cy="4844551"/>
          </a:xfrm>
        </p:spPr>
        <p:txBody>
          <a:bodyPr>
            <a:normAutofit/>
          </a:bodyPr>
          <a:lstStyle/>
          <a:p>
            <a:pPr>
              <a:lnSpc>
                <a:spcPct val="200000"/>
              </a:lnSpc>
            </a:pPr>
            <a:r>
              <a:rPr lang="en-US" dirty="0"/>
              <a:t>Mobility traces of 537 taxi cabs in San Francisco</a:t>
            </a:r>
          </a:p>
          <a:p>
            <a:pPr>
              <a:lnSpc>
                <a:spcPct val="200000"/>
              </a:lnSpc>
            </a:pPr>
            <a:r>
              <a:rPr lang="en-US" dirty="0"/>
              <a:t>~30 days</a:t>
            </a:r>
          </a:p>
          <a:p>
            <a:pPr>
              <a:lnSpc>
                <a:spcPct val="200000"/>
              </a:lnSpc>
            </a:pPr>
            <a:r>
              <a:rPr lang="en-US" dirty="0"/>
              <a:t>Variables:</a:t>
            </a:r>
          </a:p>
          <a:p>
            <a:pPr lvl="1"/>
            <a:r>
              <a:rPr lang="en-US" dirty="0"/>
              <a:t>Latitude</a:t>
            </a:r>
          </a:p>
          <a:p>
            <a:pPr lvl="1"/>
            <a:r>
              <a:rPr lang="en-US" dirty="0"/>
              <a:t>Longitude</a:t>
            </a:r>
          </a:p>
          <a:p>
            <a:pPr lvl="1"/>
            <a:r>
              <a:rPr lang="en-US" dirty="0"/>
              <a:t>Occupancy</a:t>
            </a:r>
          </a:p>
          <a:p>
            <a:pPr lvl="1"/>
            <a:r>
              <a:rPr lang="en-US" dirty="0"/>
              <a:t>Time</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4</a:t>
            </a:fld>
            <a:endParaRPr lang="en-GB"/>
          </a:p>
        </p:txBody>
      </p:sp>
    </p:spTree>
    <p:extLst>
      <p:ext uri="{BB962C8B-B14F-4D97-AF65-F5344CB8AC3E}">
        <p14:creationId xmlns:p14="http://schemas.microsoft.com/office/powerpoint/2010/main" val="4014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Data validity</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38200" y="1341120"/>
            <a:ext cx="10515600" cy="4844551"/>
          </a:xfrm>
        </p:spPr>
        <p:txBody>
          <a:bodyPr>
            <a:normAutofit/>
          </a:bodyPr>
          <a:lstStyle/>
          <a:p>
            <a:pPr>
              <a:lnSpc>
                <a:spcPct val="100000"/>
              </a:lnSpc>
            </a:pPr>
            <a:r>
              <a:rPr lang="en-US" dirty="0"/>
              <a:t>No missing values</a:t>
            </a:r>
          </a:p>
          <a:p>
            <a:pPr>
              <a:lnSpc>
                <a:spcPct val="100000"/>
              </a:lnSpc>
            </a:pPr>
            <a:r>
              <a:rPr lang="en-US" dirty="0"/>
              <a:t>No profound outliers (coordinates or time)</a:t>
            </a:r>
          </a:p>
          <a:p>
            <a:pPr>
              <a:lnSpc>
                <a:spcPct val="100000"/>
              </a:lnSpc>
            </a:pPr>
            <a:r>
              <a:rPr lang="en-US" dirty="0"/>
              <a:t>Not stable data frequency (sometimes missing days)</a:t>
            </a:r>
          </a:p>
          <a:p>
            <a:pPr>
              <a:lnSpc>
                <a:spcPct val="100000"/>
              </a:lnSpc>
            </a:pPr>
            <a:r>
              <a:rPr lang="en-US" dirty="0"/>
              <a:t>Some weird occurrences in duration of trips and idle time</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5</a:t>
            </a:fld>
            <a:endParaRPr lang="en-GB"/>
          </a:p>
        </p:txBody>
      </p:sp>
      <p:pic>
        <p:nvPicPr>
          <p:cNvPr id="3074" name="Picture 2">
            <a:extLst>
              <a:ext uri="{FF2B5EF4-FFF2-40B4-BE49-F238E27FC236}">
                <a16:creationId xmlns:a16="http://schemas.microsoft.com/office/drawing/2014/main" id="{5E964139-BD90-443B-9767-8758EDDC6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63395"/>
            <a:ext cx="4271010" cy="28149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EE1922D-3DC6-41C6-A3F7-6C3F1A15C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059" y="3763395"/>
            <a:ext cx="4271010" cy="281498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F0DA679F-78D0-4D8D-ACC0-C46EDA55F394}"/>
              </a:ext>
            </a:extLst>
          </p:cNvPr>
          <p:cNvSpPr/>
          <p:nvPr/>
        </p:nvSpPr>
        <p:spPr>
          <a:xfrm>
            <a:off x="1497874" y="6185671"/>
            <a:ext cx="3611336" cy="392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0881C3B2-28AD-496F-B226-AF78E7438C21}"/>
              </a:ext>
            </a:extLst>
          </p:cNvPr>
          <p:cNvSpPr/>
          <p:nvPr/>
        </p:nvSpPr>
        <p:spPr>
          <a:xfrm>
            <a:off x="6516733" y="6149518"/>
            <a:ext cx="3611336" cy="392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675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Assumptions</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38200" y="1341120"/>
            <a:ext cx="10515600" cy="4844551"/>
          </a:xfrm>
        </p:spPr>
        <p:txBody>
          <a:bodyPr>
            <a:normAutofit/>
          </a:bodyPr>
          <a:lstStyle/>
          <a:p>
            <a:pPr>
              <a:lnSpc>
                <a:spcPct val="200000"/>
              </a:lnSpc>
            </a:pPr>
            <a:r>
              <a:rPr lang="en-US" dirty="0"/>
              <a:t>If data missing &gt; 15 minutes, it is considered as a different trajectory</a:t>
            </a:r>
          </a:p>
          <a:p>
            <a:pPr>
              <a:lnSpc>
                <a:spcPct val="200000"/>
              </a:lnSpc>
            </a:pPr>
            <a:r>
              <a:rPr lang="en-US" dirty="0"/>
              <a:t>Keep only data where trip &lt; 180 minutes</a:t>
            </a:r>
          </a:p>
          <a:p>
            <a:pPr>
              <a:lnSpc>
                <a:spcPct val="200000"/>
              </a:lnSpc>
            </a:pPr>
            <a:r>
              <a:rPr lang="en-US" dirty="0"/>
              <a:t>Keep only data where idle time &lt; 50 minutes</a:t>
            </a:r>
          </a:p>
          <a:p>
            <a:pPr>
              <a:lnSpc>
                <a:spcPct val="200000"/>
              </a:lnSpc>
            </a:pPr>
            <a:r>
              <a:rPr lang="en-US" dirty="0"/>
              <a:t>Under these assumptions, there are 231479 identified rides</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6</a:t>
            </a:fld>
            <a:endParaRPr lang="en-GB"/>
          </a:p>
        </p:txBody>
      </p:sp>
    </p:spTree>
    <p:extLst>
      <p:ext uri="{BB962C8B-B14F-4D97-AF65-F5344CB8AC3E}">
        <p14:creationId xmlns:p14="http://schemas.microsoft.com/office/powerpoint/2010/main" val="412071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Exploratory data analysis – Fares per cab</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529774" y="1372459"/>
            <a:ext cx="3394166" cy="4844551"/>
          </a:xfrm>
        </p:spPr>
        <p:txBody>
          <a:bodyPr>
            <a:normAutofit/>
          </a:bodyPr>
          <a:lstStyle/>
          <a:p>
            <a:pPr marL="0" indent="0">
              <a:lnSpc>
                <a:spcPct val="120000"/>
              </a:lnSpc>
              <a:buNone/>
            </a:pPr>
            <a:r>
              <a:rPr lang="en-US" dirty="0"/>
              <a:t>Most of the cabs have ~1000 fares within a month. There are just a few cabs that have more than 1200 fares in a month.</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7</a:t>
            </a:fld>
            <a:endParaRPr lang="en-GB"/>
          </a:p>
        </p:txBody>
      </p:sp>
      <p:pic>
        <p:nvPicPr>
          <p:cNvPr id="4098" name="Picture 2">
            <a:extLst>
              <a:ext uri="{FF2B5EF4-FFF2-40B4-BE49-F238E27FC236}">
                <a16:creationId xmlns:a16="http://schemas.microsoft.com/office/drawing/2014/main" id="{31630D27-FB64-4CCE-BD9A-88A5A8C05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60" y="1200105"/>
            <a:ext cx="8162025" cy="552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88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4C995BF-3D45-4D86-B76D-800B910CC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9" y="1200104"/>
            <a:ext cx="8462585" cy="54845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Exploratory data analysis – Fares per day of the week</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529774" y="1372459"/>
            <a:ext cx="3394166" cy="4844551"/>
          </a:xfrm>
        </p:spPr>
        <p:txBody>
          <a:bodyPr>
            <a:normAutofit/>
          </a:bodyPr>
          <a:lstStyle/>
          <a:p>
            <a:pPr marL="0" indent="0">
              <a:lnSpc>
                <a:spcPct val="120000"/>
              </a:lnSpc>
              <a:buNone/>
            </a:pPr>
            <a:r>
              <a:rPr lang="en-US" dirty="0"/>
              <a:t>Most of the fares occur during the weekend. Nothing surprising here since it is connected to the people having free time and going out for entertainment.</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8</a:t>
            </a:fld>
            <a:endParaRPr lang="en-GB"/>
          </a:p>
        </p:txBody>
      </p:sp>
    </p:spTree>
    <p:extLst>
      <p:ext uri="{BB962C8B-B14F-4D97-AF65-F5344CB8AC3E}">
        <p14:creationId xmlns:p14="http://schemas.microsoft.com/office/powerpoint/2010/main" val="343566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AA17104-B700-4A32-8CDF-62FE89CEB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9" y="1188381"/>
            <a:ext cx="8466545" cy="55202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B247CB-CD58-471E-8016-C076435C5A18}"/>
              </a:ext>
            </a:extLst>
          </p:cNvPr>
          <p:cNvSpPr>
            <a:spLocks noGrp="1"/>
          </p:cNvSpPr>
          <p:nvPr>
            <p:ph type="title"/>
          </p:nvPr>
        </p:nvSpPr>
        <p:spPr>
          <a:xfrm>
            <a:off x="838200" y="365125"/>
            <a:ext cx="10515600" cy="636361"/>
          </a:xfrm>
        </p:spPr>
        <p:txBody>
          <a:bodyPr>
            <a:normAutofit/>
          </a:bodyPr>
          <a:lstStyle/>
          <a:p>
            <a:r>
              <a:rPr lang="en-US" sz="3200" b="1" dirty="0"/>
              <a:t>Exploratory data analysis – Fares per hour of the day</a:t>
            </a:r>
            <a:endParaRPr lang="en-GB" sz="3200" b="1" dirty="0"/>
          </a:p>
        </p:txBody>
      </p:sp>
      <p:sp>
        <p:nvSpPr>
          <p:cNvPr id="3" name="Content Placeholder 2">
            <a:extLst>
              <a:ext uri="{FF2B5EF4-FFF2-40B4-BE49-F238E27FC236}">
                <a16:creationId xmlns:a16="http://schemas.microsoft.com/office/drawing/2014/main" id="{0AB23884-0602-4C32-97E9-27DAD1ACAB98}"/>
              </a:ext>
            </a:extLst>
          </p:cNvPr>
          <p:cNvSpPr>
            <a:spLocks noGrp="1"/>
          </p:cNvSpPr>
          <p:nvPr>
            <p:ph idx="1"/>
          </p:nvPr>
        </p:nvSpPr>
        <p:spPr>
          <a:xfrm>
            <a:off x="8529774" y="1372459"/>
            <a:ext cx="3394166" cy="4844551"/>
          </a:xfrm>
        </p:spPr>
        <p:txBody>
          <a:bodyPr>
            <a:normAutofit/>
          </a:bodyPr>
          <a:lstStyle/>
          <a:p>
            <a:pPr marL="0" indent="0">
              <a:lnSpc>
                <a:spcPct val="120000"/>
              </a:lnSpc>
              <a:buNone/>
            </a:pPr>
            <a:r>
              <a:rPr lang="en-US" dirty="0"/>
              <a:t>Most of the fares occur during the nighttime hours. Nothing surprising here since it is connected to the people going out for entertainment.</a:t>
            </a:r>
          </a:p>
        </p:txBody>
      </p:sp>
      <p:cxnSp>
        <p:nvCxnSpPr>
          <p:cNvPr id="5" name="Straight Connector 4">
            <a:extLst>
              <a:ext uri="{FF2B5EF4-FFF2-40B4-BE49-F238E27FC236}">
                <a16:creationId xmlns:a16="http://schemas.microsoft.com/office/drawing/2014/main" id="{8E54AE0F-8176-4766-A2FD-D2B118561999}"/>
              </a:ext>
            </a:extLst>
          </p:cNvPr>
          <p:cNvCxnSpPr/>
          <p:nvPr/>
        </p:nvCxnSpPr>
        <p:spPr>
          <a:xfrm>
            <a:off x="838200" y="957940"/>
            <a:ext cx="10515600"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E06AB27-EF8A-43C1-8073-27C42492D359}"/>
              </a:ext>
            </a:extLst>
          </p:cNvPr>
          <p:cNvSpPr>
            <a:spLocks noGrp="1"/>
          </p:cNvSpPr>
          <p:nvPr>
            <p:ph type="sldNum" sz="quarter" idx="12"/>
          </p:nvPr>
        </p:nvSpPr>
        <p:spPr/>
        <p:txBody>
          <a:bodyPr/>
          <a:lstStyle/>
          <a:p>
            <a:fld id="{EFAB283B-97EC-47FF-95A6-2EEE50AC1D29}" type="slidenum">
              <a:rPr lang="en-GB" smtClean="0"/>
              <a:t>9</a:t>
            </a:fld>
            <a:endParaRPr lang="en-GB"/>
          </a:p>
        </p:txBody>
      </p:sp>
    </p:spTree>
    <p:extLst>
      <p:ext uri="{BB962C8B-B14F-4D97-AF65-F5344CB8AC3E}">
        <p14:creationId xmlns:p14="http://schemas.microsoft.com/office/powerpoint/2010/main" val="267218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750</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Taxi mobility challenge</vt:lpstr>
      <vt:lpstr>Summary</vt:lpstr>
      <vt:lpstr>Problem description</vt:lpstr>
      <vt:lpstr>Data description</vt:lpstr>
      <vt:lpstr>Data validity</vt:lpstr>
      <vt:lpstr>Assumptions</vt:lpstr>
      <vt:lpstr>Exploratory data analysis – Fares per cab</vt:lpstr>
      <vt:lpstr>Exploratory data analysis – Fares per day of the week</vt:lpstr>
      <vt:lpstr>Exploratory data analysis – Fares per hour of the day</vt:lpstr>
      <vt:lpstr>Exploratory data analysis – Fares per day and time</vt:lpstr>
      <vt:lpstr>CO2 emissions reduction</vt:lpstr>
      <vt:lpstr>Prediction of next pick up</vt:lpstr>
      <vt:lpstr>Prediction variable importance</vt:lpstr>
      <vt:lpstr>Recommendations</vt:lpstr>
      <vt:lpstr>Clustering of taxi cabs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mobility challenge</dc:title>
  <dc:creator>Nikolaou, Mania (External)</dc:creator>
  <cp:lastModifiedBy>Nikolaou, Mania (External)</cp:lastModifiedBy>
  <cp:revision>16</cp:revision>
  <dcterms:created xsi:type="dcterms:W3CDTF">2021-09-09T07:20:18Z</dcterms:created>
  <dcterms:modified xsi:type="dcterms:W3CDTF">2021-09-09T10:12:40Z</dcterms:modified>
</cp:coreProperties>
</file>