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85" r:id="rId4"/>
    <p:sldId id="288" r:id="rId5"/>
    <p:sldId id="289" r:id="rId6"/>
    <p:sldId id="297" r:id="rId7"/>
    <p:sldId id="298" r:id="rId8"/>
    <p:sldId id="286" r:id="rId9"/>
    <p:sldId id="291" r:id="rId10"/>
    <p:sldId id="292" r:id="rId11"/>
    <p:sldId id="293" r:id="rId12"/>
    <p:sldId id="294" r:id="rId13"/>
    <p:sldId id="295" r:id="rId14"/>
    <p:sldId id="296" r:id="rId15"/>
    <p:sldId id="290" r:id="rId16"/>
    <p:sldId id="275" r:id="rId17"/>
    <p:sldId id="279" r:id="rId18"/>
    <p:sldId id="280" r:id="rId19"/>
    <p:sldId id="281" r:id="rId20"/>
    <p:sldId id="277" r:id="rId21"/>
    <p:sldId id="278" r:id="rId22"/>
    <p:sldId id="282" r:id="rId23"/>
    <p:sldId id="284" r:id="rId24"/>
    <p:sldId id="265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83638" autoAdjust="0"/>
  </p:normalViewPr>
  <p:slideViewPr>
    <p:cSldViewPr>
      <p:cViewPr varScale="1">
        <p:scale>
          <a:sx n="98" d="100"/>
          <a:sy n="98" d="100"/>
        </p:scale>
        <p:origin x="1152" y="184"/>
      </p:cViewPr>
      <p:guideLst>
        <p:guide pos="3840"/>
        <p:guide orient="horz" pos="1008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5:34.9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5:39.6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 dirty="0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219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70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1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2056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8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87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279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97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148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16822544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714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87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189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AF0568E-8F8D-724A-B357-F423141E14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0776007" y="6495019"/>
            <a:ext cx="1042416" cy="190644"/>
          </a:xfrm>
          <a:custGeom>
            <a:avLst/>
            <a:gdLst>
              <a:gd name="connsiteX0" fmla="*/ 3294826 w 3504841"/>
              <a:gd name="connsiteY0" fmla="*/ 214318 h 640991"/>
              <a:gd name="connsiteX1" fmla="*/ 3198090 w 3504841"/>
              <a:gd name="connsiteY1" fmla="*/ 323592 h 640991"/>
              <a:gd name="connsiteX2" fmla="*/ 3198090 w 3504841"/>
              <a:gd name="connsiteY2" fmla="*/ 324670 h 640991"/>
              <a:gd name="connsiteX3" fmla="*/ 3294826 w 3504841"/>
              <a:gd name="connsiteY3" fmla="*/ 434304 h 640991"/>
              <a:gd name="connsiteX4" fmla="*/ 3391922 w 3504841"/>
              <a:gd name="connsiteY4" fmla="*/ 324670 h 640991"/>
              <a:gd name="connsiteX5" fmla="*/ 3391922 w 3504841"/>
              <a:gd name="connsiteY5" fmla="*/ 323592 h 640991"/>
              <a:gd name="connsiteX6" fmla="*/ 3294826 w 3504841"/>
              <a:gd name="connsiteY6" fmla="*/ 214318 h 640991"/>
              <a:gd name="connsiteX7" fmla="*/ 2831785 w 3504841"/>
              <a:gd name="connsiteY7" fmla="*/ 214318 h 640991"/>
              <a:gd name="connsiteX8" fmla="*/ 2735408 w 3504841"/>
              <a:gd name="connsiteY8" fmla="*/ 323592 h 640991"/>
              <a:gd name="connsiteX9" fmla="*/ 2735408 w 3504841"/>
              <a:gd name="connsiteY9" fmla="*/ 324670 h 640991"/>
              <a:gd name="connsiteX10" fmla="*/ 2831785 w 3504841"/>
              <a:gd name="connsiteY10" fmla="*/ 434304 h 640991"/>
              <a:gd name="connsiteX11" fmla="*/ 2929240 w 3504841"/>
              <a:gd name="connsiteY11" fmla="*/ 324670 h 640991"/>
              <a:gd name="connsiteX12" fmla="*/ 2929240 w 3504841"/>
              <a:gd name="connsiteY12" fmla="*/ 323592 h 640991"/>
              <a:gd name="connsiteX13" fmla="*/ 2831785 w 3504841"/>
              <a:gd name="connsiteY13" fmla="*/ 214318 h 640991"/>
              <a:gd name="connsiteX14" fmla="*/ 1564332 w 3504841"/>
              <a:gd name="connsiteY14" fmla="*/ 209816 h 640991"/>
              <a:gd name="connsiteX15" fmla="*/ 1478061 w 3504841"/>
              <a:gd name="connsiteY15" fmla="*/ 293948 h 640991"/>
              <a:gd name="connsiteX16" fmla="*/ 1647368 w 3504841"/>
              <a:gd name="connsiteY16" fmla="*/ 293948 h 640991"/>
              <a:gd name="connsiteX17" fmla="*/ 1564332 w 3504841"/>
              <a:gd name="connsiteY17" fmla="*/ 209816 h 640991"/>
              <a:gd name="connsiteX18" fmla="*/ 2327603 w 3504841"/>
              <a:gd name="connsiteY18" fmla="*/ 137236 h 640991"/>
              <a:gd name="connsiteX19" fmla="*/ 2258507 w 3504841"/>
              <a:gd name="connsiteY19" fmla="*/ 305808 h 640991"/>
              <a:gd name="connsiteX20" fmla="*/ 2396699 w 3504841"/>
              <a:gd name="connsiteY20" fmla="*/ 305808 h 640991"/>
              <a:gd name="connsiteX21" fmla="*/ 1564332 w 3504841"/>
              <a:gd name="connsiteY21" fmla="*/ 120650 h 640991"/>
              <a:gd name="connsiteX22" fmla="*/ 1757004 w 3504841"/>
              <a:gd name="connsiteY22" fmla="*/ 335295 h 640991"/>
              <a:gd name="connsiteX23" fmla="*/ 1755925 w 3504841"/>
              <a:gd name="connsiteY23" fmla="*/ 364777 h 640991"/>
              <a:gd name="connsiteX24" fmla="*/ 1480218 w 3504841"/>
              <a:gd name="connsiteY24" fmla="*/ 364777 h 640991"/>
              <a:gd name="connsiteX25" fmla="*/ 1577273 w 3504841"/>
              <a:gd name="connsiteY25" fmla="*/ 442796 h 640991"/>
              <a:gd name="connsiteX26" fmla="*/ 1673968 w 3504841"/>
              <a:gd name="connsiteY26" fmla="*/ 402169 h 640991"/>
              <a:gd name="connsiteX27" fmla="*/ 1737593 w 3504841"/>
              <a:gd name="connsiteY27" fmla="*/ 458976 h 640991"/>
              <a:gd name="connsiteX28" fmla="*/ 1575475 w 3504841"/>
              <a:gd name="connsiteY28" fmla="*/ 533041 h 640991"/>
              <a:gd name="connsiteX29" fmla="*/ 1368425 w 3504841"/>
              <a:gd name="connsiteY29" fmla="*/ 327025 h 640991"/>
              <a:gd name="connsiteX30" fmla="*/ 1368425 w 3504841"/>
              <a:gd name="connsiteY30" fmla="*/ 326306 h 640991"/>
              <a:gd name="connsiteX31" fmla="*/ 1564332 w 3504841"/>
              <a:gd name="connsiteY31" fmla="*/ 120650 h 640991"/>
              <a:gd name="connsiteX32" fmla="*/ 3323955 w 3504841"/>
              <a:gd name="connsiteY32" fmla="*/ 119062 h 640991"/>
              <a:gd name="connsiteX33" fmla="*/ 3504841 w 3504841"/>
              <a:gd name="connsiteY33" fmla="*/ 323592 h 640991"/>
              <a:gd name="connsiteX34" fmla="*/ 3504841 w 3504841"/>
              <a:gd name="connsiteY34" fmla="*/ 324670 h 640991"/>
              <a:gd name="connsiteX35" fmla="*/ 3323955 w 3504841"/>
              <a:gd name="connsiteY35" fmla="*/ 529560 h 640991"/>
              <a:gd name="connsiteX36" fmla="*/ 3200247 w 3504841"/>
              <a:gd name="connsiteY36" fmla="*/ 470609 h 640991"/>
              <a:gd name="connsiteX37" fmla="*/ 3200247 w 3504841"/>
              <a:gd name="connsiteY37" fmla="*/ 640991 h 640991"/>
              <a:gd name="connsiteX38" fmla="*/ 3087688 w 3504841"/>
              <a:gd name="connsiteY38" fmla="*/ 640991 h 640991"/>
              <a:gd name="connsiteX39" fmla="*/ 3087688 w 3504841"/>
              <a:gd name="connsiteY39" fmla="*/ 126251 h 640991"/>
              <a:gd name="connsiteX40" fmla="*/ 3200247 w 3504841"/>
              <a:gd name="connsiteY40" fmla="*/ 126251 h 640991"/>
              <a:gd name="connsiteX41" fmla="*/ 3200247 w 3504841"/>
              <a:gd name="connsiteY41" fmla="*/ 183045 h 640991"/>
              <a:gd name="connsiteX42" fmla="*/ 3323955 w 3504841"/>
              <a:gd name="connsiteY42" fmla="*/ 119062 h 640991"/>
              <a:gd name="connsiteX43" fmla="*/ 2861992 w 3504841"/>
              <a:gd name="connsiteY43" fmla="*/ 119062 h 640991"/>
              <a:gd name="connsiteX44" fmla="*/ 3042879 w 3504841"/>
              <a:gd name="connsiteY44" fmla="*/ 323592 h 640991"/>
              <a:gd name="connsiteX45" fmla="*/ 3042879 w 3504841"/>
              <a:gd name="connsiteY45" fmla="*/ 324670 h 640991"/>
              <a:gd name="connsiteX46" fmla="*/ 2861992 w 3504841"/>
              <a:gd name="connsiteY46" fmla="*/ 529560 h 640991"/>
              <a:gd name="connsiteX47" fmla="*/ 2738285 w 3504841"/>
              <a:gd name="connsiteY47" fmla="*/ 470609 h 640991"/>
              <a:gd name="connsiteX48" fmla="*/ 2738285 w 3504841"/>
              <a:gd name="connsiteY48" fmla="*/ 640991 h 640991"/>
              <a:gd name="connsiteX49" fmla="*/ 2625725 w 3504841"/>
              <a:gd name="connsiteY49" fmla="*/ 640991 h 640991"/>
              <a:gd name="connsiteX50" fmla="*/ 2625725 w 3504841"/>
              <a:gd name="connsiteY50" fmla="*/ 126251 h 640991"/>
              <a:gd name="connsiteX51" fmla="*/ 2738285 w 3504841"/>
              <a:gd name="connsiteY51" fmla="*/ 126251 h 640991"/>
              <a:gd name="connsiteX52" fmla="*/ 2738285 w 3504841"/>
              <a:gd name="connsiteY52" fmla="*/ 183045 h 640991"/>
              <a:gd name="connsiteX53" fmla="*/ 2861992 w 3504841"/>
              <a:gd name="connsiteY53" fmla="*/ 119062 h 640991"/>
              <a:gd name="connsiteX54" fmla="*/ 1828929 w 3504841"/>
              <a:gd name="connsiteY54" fmla="*/ 25400 h 640991"/>
              <a:gd name="connsiteX55" fmla="*/ 1939876 w 3504841"/>
              <a:gd name="connsiteY55" fmla="*/ 25400 h 640991"/>
              <a:gd name="connsiteX56" fmla="*/ 1939876 w 3504841"/>
              <a:gd name="connsiteY56" fmla="*/ 127331 h 640991"/>
              <a:gd name="connsiteX57" fmla="*/ 2033229 w 3504841"/>
              <a:gd name="connsiteY57" fmla="*/ 127331 h 640991"/>
              <a:gd name="connsiteX58" fmla="*/ 2033229 w 3504841"/>
              <a:gd name="connsiteY58" fmla="*/ 223859 h 640991"/>
              <a:gd name="connsiteX59" fmla="*/ 1939876 w 3504841"/>
              <a:gd name="connsiteY59" fmla="*/ 223859 h 640991"/>
              <a:gd name="connsiteX60" fmla="*/ 1939876 w 3504841"/>
              <a:gd name="connsiteY60" fmla="*/ 393143 h 640991"/>
              <a:gd name="connsiteX61" fmla="*/ 1976499 w 3504841"/>
              <a:gd name="connsiteY61" fmla="*/ 431682 h 640991"/>
              <a:gd name="connsiteX62" fmla="*/ 2032152 w 3504841"/>
              <a:gd name="connsiteY62" fmla="*/ 417635 h 640991"/>
              <a:gd name="connsiteX63" fmla="*/ 2032152 w 3504841"/>
              <a:gd name="connsiteY63" fmla="*/ 508040 h 640991"/>
              <a:gd name="connsiteX64" fmla="*/ 1942748 w 3504841"/>
              <a:gd name="connsiteY64" fmla="*/ 531452 h 640991"/>
              <a:gd name="connsiteX65" fmla="*/ 1828929 w 3504841"/>
              <a:gd name="connsiteY65" fmla="*/ 411512 h 640991"/>
              <a:gd name="connsiteX66" fmla="*/ 1828929 w 3504841"/>
              <a:gd name="connsiteY66" fmla="*/ 223859 h 640991"/>
              <a:gd name="connsiteX67" fmla="*/ 1781175 w 3504841"/>
              <a:gd name="connsiteY67" fmla="*/ 223859 h 640991"/>
              <a:gd name="connsiteX68" fmla="*/ 1781175 w 3504841"/>
              <a:gd name="connsiteY68" fmla="*/ 127331 h 640991"/>
              <a:gd name="connsiteX69" fmla="*/ 1828929 w 3504841"/>
              <a:gd name="connsiteY69" fmla="*/ 127331 h 640991"/>
              <a:gd name="connsiteX70" fmla="*/ 852488 w 3504841"/>
              <a:gd name="connsiteY70" fmla="*/ 1587 h 640991"/>
              <a:gd name="connsiteX71" fmla="*/ 958347 w 3504841"/>
              <a:gd name="connsiteY71" fmla="*/ 1587 h 640991"/>
              <a:gd name="connsiteX72" fmla="*/ 1201030 w 3504841"/>
              <a:gd name="connsiteY72" fmla="*/ 324325 h 640991"/>
              <a:gd name="connsiteX73" fmla="*/ 1201030 w 3504841"/>
              <a:gd name="connsiteY73" fmla="*/ 1587 h 640991"/>
              <a:gd name="connsiteX74" fmla="*/ 1314090 w 3504841"/>
              <a:gd name="connsiteY74" fmla="*/ 1587 h 640991"/>
              <a:gd name="connsiteX75" fmla="*/ 1314090 w 3504841"/>
              <a:gd name="connsiteY75" fmla="*/ 523515 h 640991"/>
              <a:gd name="connsiteX76" fmla="*/ 1216513 w 3504841"/>
              <a:gd name="connsiteY76" fmla="*/ 523515 h 640991"/>
              <a:gd name="connsiteX77" fmla="*/ 965548 w 3504841"/>
              <a:gd name="connsiteY77" fmla="*/ 193573 h 640991"/>
              <a:gd name="connsiteX78" fmla="*/ 965548 w 3504841"/>
              <a:gd name="connsiteY78" fmla="*/ 523515 h 640991"/>
              <a:gd name="connsiteX79" fmla="*/ 852488 w 3504841"/>
              <a:gd name="connsiteY79" fmla="*/ 523515 h 640991"/>
              <a:gd name="connsiteX80" fmla="*/ 0 w 3504841"/>
              <a:gd name="connsiteY80" fmla="*/ 1587 h 640991"/>
              <a:gd name="connsiteX81" fmla="*/ 626703 w 3504841"/>
              <a:gd name="connsiteY81" fmla="*/ 1587 h 640991"/>
              <a:gd name="connsiteX82" fmla="*/ 626703 w 3504841"/>
              <a:gd name="connsiteY82" fmla="*/ 523515 h 640991"/>
              <a:gd name="connsiteX83" fmla="*/ 383005 w 3504841"/>
              <a:gd name="connsiteY83" fmla="*/ 523515 h 640991"/>
              <a:gd name="connsiteX84" fmla="*/ 383005 w 3504841"/>
              <a:gd name="connsiteY84" fmla="*/ 209782 h 640991"/>
              <a:gd name="connsiteX85" fmla="*/ 243698 w 3504841"/>
              <a:gd name="connsiteY85" fmla="*/ 209782 h 640991"/>
              <a:gd name="connsiteX86" fmla="*/ 243698 w 3504841"/>
              <a:gd name="connsiteY86" fmla="*/ 523515 h 640991"/>
              <a:gd name="connsiteX87" fmla="*/ 0 w 3504841"/>
              <a:gd name="connsiteY87" fmla="*/ 523515 h 640991"/>
              <a:gd name="connsiteX88" fmla="*/ 2277940 w 3504841"/>
              <a:gd name="connsiteY88" fmla="*/ 0 h 640991"/>
              <a:gd name="connsiteX89" fmla="*/ 2380505 w 3504841"/>
              <a:gd name="connsiteY89" fmla="*/ 0 h 640991"/>
              <a:gd name="connsiteX90" fmla="*/ 2596790 w 3504841"/>
              <a:gd name="connsiteY90" fmla="*/ 521927 h 640991"/>
              <a:gd name="connsiteX91" fmla="*/ 2478031 w 3504841"/>
              <a:gd name="connsiteY91" fmla="*/ 521927 h 640991"/>
              <a:gd name="connsiteX92" fmla="*/ 2430168 w 3504841"/>
              <a:gd name="connsiteY92" fmla="*/ 405223 h 640991"/>
              <a:gd name="connsiteX93" fmla="*/ 2223959 w 3504841"/>
              <a:gd name="connsiteY93" fmla="*/ 405223 h 640991"/>
              <a:gd name="connsiteX94" fmla="*/ 2176095 w 3504841"/>
              <a:gd name="connsiteY94" fmla="*/ 521927 h 640991"/>
              <a:gd name="connsiteX95" fmla="*/ 2060575 w 3504841"/>
              <a:gd name="connsiteY95" fmla="*/ 521927 h 64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504841" h="640991">
                <a:moveTo>
                  <a:pt x="3294826" y="214318"/>
                </a:moveTo>
                <a:cubicBezTo>
                  <a:pt x="3242322" y="214318"/>
                  <a:pt x="3198090" y="258171"/>
                  <a:pt x="3198090" y="323592"/>
                </a:cubicBezTo>
                <a:lnTo>
                  <a:pt x="3198090" y="324670"/>
                </a:lnTo>
                <a:cubicBezTo>
                  <a:pt x="3198090" y="390451"/>
                  <a:pt x="3242322" y="434304"/>
                  <a:pt x="3294826" y="434304"/>
                </a:cubicBezTo>
                <a:cubicBezTo>
                  <a:pt x="3347689" y="434304"/>
                  <a:pt x="3391922" y="391529"/>
                  <a:pt x="3391922" y="324670"/>
                </a:cubicBezTo>
                <a:lnTo>
                  <a:pt x="3391922" y="323592"/>
                </a:lnTo>
                <a:cubicBezTo>
                  <a:pt x="3391922" y="258171"/>
                  <a:pt x="3347689" y="214318"/>
                  <a:pt x="3294826" y="214318"/>
                </a:cubicBezTo>
                <a:close/>
                <a:moveTo>
                  <a:pt x="2831785" y="214318"/>
                </a:moveTo>
                <a:cubicBezTo>
                  <a:pt x="2778921" y="214318"/>
                  <a:pt x="2735408" y="258171"/>
                  <a:pt x="2735408" y="323592"/>
                </a:cubicBezTo>
                <a:lnTo>
                  <a:pt x="2735408" y="324670"/>
                </a:lnTo>
                <a:cubicBezTo>
                  <a:pt x="2735408" y="390451"/>
                  <a:pt x="2778921" y="434304"/>
                  <a:pt x="2831785" y="434304"/>
                </a:cubicBezTo>
                <a:cubicBezTo>
                  <a:pt x="2885367" y="434304"/>
                  <a:pt x="2929240" y="391529"/>
                  <a:pt x="2929240" y="324670"/>
                </a:cubicBezTo>
                <a:lnTo>
                  <a:pt x="2929240" y="323592"/>
                </a:lnTo>
                <a:cubicBezTo>
                  <a:pt x="2929240" y="258171"/>
                  <a:pt x="2884288" y="214318"/>
                  <a:pt x="2831785" y="214318"/>
                </a:cubicBezTo>
                <a:close/>
                <a:moveTo>
                  <a:pt x="1564332" y="209816"/>
                </a:moveTo>
                <a:cubicBezTo>
                  <a:pt x="1517602" y="209816"/>
                  <a:pt x="1487048" y="243253"/>
                  <a:pt x="1478061" y="293948"/>
                </a:cubicBezTo>
                <a:lnTo>
                  <a:pt x="1647368" y="293948"/>
                </a:lnTo>
                <a:cubicBezTo>
                  <a:pt x="1640179" y="243253"/>
                  <a:pt x="1611062" y="209816"/>
                  <a:pt x="1564332" y="209816"/>
                </a:cubicBezTo>
                <a:close/>
                <a:moveTo>
                  <a:pt x="2327603" y="137236"/>
                </a:moveTo>
                <a:lnTo>
                  <a:pt x="2258507" y="305808"/>
                </a:lnTo>
                <a:lnTo>
                  <a:pt x="2396699" y="305808"/>
                </a:lnTo>
                <a:close/>
                <a:moveTo>
                  <a:pt x="1564332" y="120650"/>
                </a:moveTo>
                <a:cubicBezTo>
                  <a:pt x="1696974" y="120650"/>
                  <a:pt x="1757004" y="223119"/>
                  <a:pt x="1757004" y="335295"/>
                </a:cubicBezTo>
                <a:cubicBezTo>
                  <a:pt x="1757004" y="344283"/>
                  <a:pt x="1755925" y="354710"/>
                  <a:pt x="1755925" y="364777"/>
                </a:cubicBezTo>
                <a:lnTo>
                  <a:pt x="1480218" y="364777"/>
                </a:lnTo>
                <a:cubicBezTo>
                  <a:pt x="1491361" y="415472"/>
                  <a:pt x="1526589" y="442796"/>
                  <a:pt x="1577273" y="442796"/>
                </a:cubicBezTo>
                <a:cubicBezTo>
                  <a:pt x="1615016" y="442796"/>
                  <a:pt x="1642335" y="430572"/>
                  <a:pt x="1673968" y="402169"/>
                </a:cubicBezTo>
                <a:lnTo>
                  <a:pt x="1737593" y="458976"/>
                </a:lnTo>
                <a:cubicBezTo>
                  <a:pt x="1701287" y="504637"/>
                  <a:pt x="1647368" y="533041"/>
                  <a:pt x="1575475" y="533041"/>
                </a:cubicBezTo>
                <a:cubicBezTo>
                  <a:pt x="1455775" y="531962"/>
                  <a:pt x="1368425" y="447830"/>
                  <a:pt x="1368425" y="327025"/>
                </a:cubicBezTo>
                <a:lnTo>
                  <a:pt x="1368425" y="326306"/>
                </a:lnTo>
                <a:cubicBezTo>
                  <a:pt x="1368425" y="213051"/>
                  <a:pt x="1449664" y="120650"/>
                  <a:pt x="1564332" y="120650"/>
                </a:cubicBezTo>
                <a:close/>
                <a:moveTo>
                  <a:pt x="3323955" y="119062"/>
                </a:moveTo>
                <a:cubicBezTo>
                  <a:pt x="3416376" y="119062"/>
                  <a:pt x="3504841" y="190953"/>
                  <a:pt x="3504841" y="323592"/>
                </a:cubicBezTo>
                <a:lnTo>
                  <a:pt x="3504841" y="324670"/>
                </a:lnTo>
                <a:cubicBezTo>
                  <a:pt x="3504841" y="457309"/>
                  <a:pt x="3418533" y="529560"/>
                  <a:pt x="3323955" y="529560"/>
                </a:cubicBezTo>
                <a:cubicBezTo>
                  <a:pt x="3264259" y="529560"/>
                  <a:pt x="3226499" y="502241"/>
                  <a:pt x="3200247" y="470609"/>
                </a:cubicBezTo>
                <a:lnTo>
                  <a:pt x="3200247" y="640991"/>
                </a:lnTo>
                <a:lnTo>
                  <a:pt x="3087688" y="640991"/>
                </a:lnTo>
                <a:lnTo>
                  <a:pt x="3087688" y="126251"/>
                </a:lnTo>
                <a:lnTo>
                  <a:pt x="3200247" y="126251"/>
                </a:lnTo>
                <a:lnTo>
                  <a:pt x="3200247" y="183045"/>
                </a:lnTo>
                <a:cubicBezTo>
                  <a:pt x="3227578" y="146381"/>
                  <a:pt x="3265338" y="119062"/>
                  <a:pt x="3323955" y="119062"/>
                </a:cubicBezTo>
                <a:close/>
                <a:moveTo>
                  <a:pt x="2861992" y="119062"/>
                </a:moveTo>
                <a:cubicBezTo>
                  <a:pt x="2954413" y="119062"/>
                  <a:pt x="3042879" y="190953"/>
                  <a:pt x="3042879" y="323592"/>
                </a:cubicBezTo>
                <a:lnTo>
                  <a:pt x="3042879" y="324670"/>
                </a:lnTo>
                <a:cubicBezTo>
                  <a:pt x="3042879" y="457309"/>
                  <a:pt x="2956571" y="529560"/>
                  <a:pt x="2861992" y="529560"/>
                </a:cubicBezTo>
                <a:cubicBezTo>
                  <a:pt x="2802296" y="529560"/>
                  <a:pt x="2764537" y="502241"/>
                  <a:pt x="2738285" y="470609"/>
                </a:cubicBezTo>
                <a:lnTo>
                  <a:pt x="2738285" y="640991"/>
                </a:lnTo>
                <a:lnTo>
                  <a:pt x="2625725" y="640991"/>
                </a:lnTo>
                <a:lnTo>
                  <a:pt x="2625725" y="126251"/>
                </a:lnTo>
                <a:lnTo>
                  <a:pt x="2738285" y="126251"/>
                </a:lnTo>
                <a:lnTo>
                  <a:pt x="2738285" y="183045"/>
                </a:lnTo>
                <a:cubicBezTo>
                  <a:pt x="2765615" y="146381"/>
                  <a:pt x="2803375" y="119062"/>
                  <a:pt x="2861992" y="119062"/>
                </a:cubicBezTo>
                <a:close/>
                <a:moveTo>
                  <a:pt x="1828929" y="25400"/>
                </a:moveTo>
                <a:lnTo>
                  <a:pt x="1939876" y="25400"/>
                </a:lnTo>
                <a:lnTo>
                  <a:pt x="1939876" y="127331"/>
                </a:lnTo>
                <a:lnTo>
                  <a:pt x="2033229" y="127331"/>
                </a:lnTo>
                <a:lnTo>
                  <a:pt x="2033229" y="223859"/>
                </a:lnTo>
                <a:lnTo>
                  <a:pt x="1939876" y="223859"/>
                </a:lnTo>
                <a:lnTo>
                  <a:pt x="1939876" y="393143"/>
                </a:lnTo>
                <a:cubicBezTo>
                  <a:pt x="1939876" y="419436"/>
                  <a:pt x="1951006" y="431682"/>
                  <a:pt x="1976499" y="431682"/>
                </a:cubicBezTo>
                <a:cubicBezTo>
                  <a:pt x="1996606" y="431682"/>
                  <a:pt x="2015995" y="426640"/>
                  <a:pt x="2032152" y="417635"/>
                </a:cubicBezTo>
                <a:lnTo>
                  <a:pt x="2032152" y="508040"/>
                </a:lnTo>
                <a:cubicBezTo>
                  <a:pt x="2008814" y="522087"/>
                  <a:pt x="1981526" y="531452"/>
                  <a:pt x="1942748" y="531452"/>
                </a:cubicBezTo>
                <a:cubicBezTo>
                  <a:pt x="1874888" y="530371"/>
                  <a:pt x="1828929" y="502998"/>
                  <a:pt x="1828929" y="411512"/>
                </a:cubicBezTo>
                <a:lnTo>
                  <a:pt x="1828929" y="223859"/>
                </a:lnTo>
                <a:lnTo>
                  <a:pt x="1781175" y="223859"/>
                </a:lnTo>
                <a:lnTo>
                  <a:pt x="1781175" y="127331"/>
                </a:lnTo>
                <a:lnTo>
                  <a:pt x="1828929" y="127331"/>
                </a:lnTo>
                <a:close/>
                <a:moveTo>
                  <a:pt x="852488" y="1587"/>
                </a:moveTo>
                <a:lnTo>
                  <a:pt x="958347" y="1587"/>
                </a:lnTo>
                <a:lnTo>
                  <a:pt x="1201030" y="324325"/>
                </a:lnTo>
                <a:lnTo>
                  <a:pt x="1201030" y="1587"/>
                </a:lnTo>
                <a:lnTo>
                  <a:pt x="1314090" y="1587"/>
                </a:lnTo>
                <a:lnTo>
                  <a:pt x="1314090" y="523515"/>
                </a:lnTo>
                <a:lnTo>
                  <a:pt x="1216513" y="523515"/>
                </a:lnTo>
                <a:lnTo>
                  <a:pt x="965548" y="193573"/>
                </a:lnTo>
                <a:lnTo>
                  <a:pt x="965548" y="523515"/>
                </a:lnTo>
                <a:lnTo>
                  <a:pt x="852488" y="523515"/>
                </a:lnTo>
                <a:close/>
                <a:moveTo>
                  <a:pt x="0" y="1587"/>
                </a:moveTo>
                <a:lnTo>
                  <a:pt x="626703" y="1587"/>
                </a:lnTo>
                <a:lnTo>
                  <a:pt x="626703" y="523515"/>
                </a:lnTo>
                <a:lnTo>
                  <a:pt x="383005" y="523515"/>
                </a:lnTo>
                <a:lnTo>
                  <a:pt x="383005" y="209782"/>
                </a:lnTo>
                <a:lnTo>
                  <a:pt x="243698" y="209782"/>
                </a:lnTo>
                <a:lnTo>
                  <a:pt x="243698" y="523515"/>
                </a:lnTo>
                <a:lnTo>
                  <a:pt x="0" y="523515"/>
                </a:lnTo>
                <a:close/>
                <a:moveTo>
                  <a:pt x="2277940" y="0"/>
                </a:moveTo>
                <a:lnTo>
                  <a:pt x="2380505" y="0"/>
                </a:lnTo>
                <a:lnTo>
                  <a:pt x="2596790" y="521927"/>
                </a:lnTo>
                <a:lnTo>
                  <a:pt x="2478031" y="521927"/>
                </a:lnTo>
                <a:lnTo>
                  <a:pt x="2430168" y="405223"/>
                </a:lnTo>
                <a:lnTo>
                  <a:pt x="2223959" y="405223"/>
                </a:lnTo>
                <a:lnTo>
                  <a:pt x="2176095" y="521927"/>
                </a:lnTo>
                <a:lnTo>
                  <a:pt x="2060575" y="5219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B7E66A5-61A5-A44B-A9EF-FCCE4773B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80681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112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10564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72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8930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52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260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12573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1" r:id="rId22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app.sharepoint.com/:f:/r/sites/CTO/ATG/Interns/ASHES/Shared%20Documents/AsupTraces?csf=1&amp;e=CtpTY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sine_similarit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ngage.netapp.com/scm/atg-bb/ashes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144" y="2398080"/>
            <a:ext cx="7466206" cy="2061839"/>
          </a:xfrm>
        </p:spPr>
        <p:txBody>
          <a:bodyPr/>
          <a:lstStyle/>
          <a:p>
            <a:r>
              <a:rPr lang="en-US" dirty="0"/>
              <a:t>ASUP Hadoop Environment Statistics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74736" y="6472734"/>
            <a:ext cx="6540464" cy="240489"/>
          </a:xfrm>
        </p:spPr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Mania Abdi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ATG Intern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37363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66A3-D489-424F-A35B-2DC4AAC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submission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5160-8200-5747-8091-D5BB33975F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4AM-10AM: 30 days, binned for 10 minutes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A8982-E000-C746-BF4E-AD250DDE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10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20FA-EDB3-0843-B1FF-74DC8A8C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 descr="A picture containing screenshot, game&#10;&#10;Description automatically generated">
            <a:extLst>
              <a:ext uri="{FF2B5EF4-FFF2-40B4-BE49-F238E27FC236}">
                <a16:creationId xmlns:a16="http://schemas.microsoft.com/office/drawing/2014/main" id="{64000F3E-1CAE-B341-8CCB-25210933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90" y="3951792"/>
            <a:ext cx="6248400" cy="2499360"/>
          </a:xfrm>
          <a:prstGeom prst="rect">
            <a:avLst/>
          </a:prstGeom>
        </p:spPr>
      </p:pic>
      <p:pic>
        <p:nvPicPr>
          <p:cNvPr id="15" name="Picture 14" descr="A picture containing screenshot, game&#10;&#10;Description automatically generated">
            <a:extLst>
              <a:ext uri="{FF2B5EF4-FFF2-40B4-BE49-F238E27FC236}">
                <a16:creationId xmlns:a16="http://schemas.microsoft.com/office/drawing/2014/main" id="{40A6BA65-5309-6549-B519-25D87942E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" y="1656528"/>
            <a:ext cx="5638800" cy="2255520"/>
          </a:xfrm>
          <a:prstGeom prst="rect">
            <a:avLst/>
          </a:prstGeom>
        </p:spPr>
      </p:pic>
      <p:pic>
        <p:nvPicPr>
          <p:cNvPr id="11" name="Picture 10" descr="A picture containing screenshot, game&#10;&#10;Description automatically generated">
            <a:extLst>
              <a:ext uri="{FF2B5EF4-FFF2-40B4-BE49-F238E27FC236}">
                <a16:creationId xmlns:a16="http://schemas.microsoft.com/office/drawing/2014/main" id="{CFFEFB1E-8061-0341-8274-A1434CDB6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7" y="4046664"/>
            <a:ext cx="5612826" cy="224513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97654A-C234-F541-A0CD-E9C0EF03C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10" y="1601400"/>
            <a:ext cx="5875980" cy="235039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7F3A278-FECA-1947-AA01-8014DEC276C1}"/>
              </a:ext>
            </a:extLst>
          </p:cNvPr>
          <p:cNvSpPr/>
          <p:nvPr/>
        </p:nvSpPr>
        <p:spPr>
          <a:xfrm>
            <a:off x="3505200" y="2286000"/>
            <a:ext cx="508176" cy="490596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69F249-F6B7-3646-BEB0-BA6643A04655}"/>
              </a:ext>
            </a:extLst>
          </p:cNvPr>
          <p:cNvSpPr/>
          <p:nvPr/>
        </p:nvSpPr>
        <p:spPr>
          <a:xfrm>
            <a:off x="3497007" y="4678633"/>
            <a:ext cx="508176" cy="490596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3551536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B886A1-737F-8A45-AE38-55A2454E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3" y="1506528"/>
            <a:ext cx="5748505" cy="2299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566A3-D489-424F-A35B-2DC4AAC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submission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5160-8200-5747-8091-D5BB33975F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10AM-9PM: 30 days, binned for 10 minutes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A8982-E000-C746-BF4E-AD250DDE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11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20FA-EDB3-0843-B1FF-74DC8A8C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F3A278-FECA-1947-AA01-8014DEC276C1}"/>
              </a:ext>
            </a:extLst>
          </p:cNvPr>
          <p:cNvSpPr/>
          <p:nvPr/>
        </p:nvSpPr>
        <p:spPr>
          <a:xfrm>
            <a:off x="3505200" y="2067714"/>
            <a:ext cx="508176" cy="490596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7C7832-B8CE-0149-AC72-154D40D1F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3" y="3774230"/>
            <a:ext cx="5748506" cy="229940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E28FF-FDC2-DE42-A8E0-82762B556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90" y="1412130"/>
            <a:ext cx="6015839" cy="240633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069F249-F6B7-3646-BEB0-BA6643A04655}"/>
              </a:ext>
            </a:extLst>
          </p:cNvPr>
          <p:cNvSpPr/>
          <p:nvPr/>
        </p:nvSpPr>
        <p:spPr>
          <a:xfrm>
            <a:off x="8522162" y="2068719"/>
            <a:ext cx="508176" cy="490596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35A40-A2A6-2B46-9E2C-9146919B5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09" y="3706499"/>
            <a:ext cx="6166414" cy="24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1967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CE8F6-014F-B54F-8E8B-D920626AF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68" y="3903855"/>
            <a:ext cx="6058921" cy="2423568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7ECD4C-ECA2-B646-B48C-73F5C702E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9" y="1545717"/>
            <a:ext cx="5774013" cy="2309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566A3-D489-424F-A35B-2DC4AAC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submission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5160-8200-5747-8091-D5BB33975F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4AM-10AM: 30 days, binned for 10 minutes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A8982-E000-C746-BF4E-AD250DDE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55333" y="6337249"/>
            <a:ext cx="448654" cy="260809"/>
          </a:xfrm>
        </p:spPr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12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20FA-EDB3-0843-B1FF-74DC8A8C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F3A278-FECA-1947-AA01-8014DEC276C1}"/>
              </a:ext>
            </a:extLst>
          </p:cNvPr>
          <p:cNvSpPr/>
          <p:nvPr/>
        </p:nvSpPr>
        <p:spPr>
          <a:xfrm>
            <a:off x="3505200" y="2286000"/>
            <a:ext cx="508176" cy="490596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69F249-F6B7-3646-BEB0-BA6643A04655}"/>
              </a:ext>
            </a:extLst>
          </p:cNvPr>
          <p:cNvSpPr/>
          <p:nvPr/>
        </p:nvSpPr>
        <p:spPr>
          <a:xfrm>
            <a:off x="9457850" y="4553308"/>
            <a:ext cx="508176" cy="490596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B556A-D975-5846-94B8-2F451FFFE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" y="3894971"/>
            <a:ext cx="6103341" cy="24413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630A-4950-104E-B8E1-45F24ED8E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86" y="1499453"/>
            <a:ext cx="6103342" cy="24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94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8A78076-69E7-44DF-9648-FC62814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/>
          <a:lstStyle/>
          <a:p>
            <a:r>
              <a:rPr lang="en-US" dirty="0"/>
              <a:t>WORKLOAD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914F-3106-484F-9C2E-692F54867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52AD2-54C2-7F42-BD51-3DED6CD48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D7E879-BD29-C748-B6CD-6A5423A55F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Get start time and length of trace in minute as input</a:t>
            </a:r>
          </a:p>
          <a:p>
            <a:r>
              <a:rPr lang="en-US" dirty="0"/>
              <a:t>Select # of submitted DAGs for each 10 minutes bin randomly from the values observed for it within the one month.</a:t>
            </a:r>
          </a:p>
          <a:p>
            <a:pPr lvl="1"/>
            <a:r>
              <a:rPr lang="en-US" dirty="0"/>
              <a:t>Generate DAGs (currently single job) with the fitted interarrival model.</a:t>
            </a:r>
          </a:p>
          <a:p>
            <a:pPr lvl="1"/>
            <a:r>
              <a:rPr lang="en-US" dirty="0"/>
              <a:t>For each bin, randomly assign DAG sizes based on the observed empirical distribution.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4278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FC3D-819D-674B-A2DE-2CA4DEF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9E7D-BEA8-A94F-83A3-139B919ECE4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Model DAG structure </a:t>
            </a:r>
          </a:p>
          <a:p>
            <a:r>
              <a:rPr lang="en-US" dirty="0"/>
              <a:t>Model inputs access pattern</a:t>
            </a:r>
          </a:p>
          <a:p>
            <a:pPr lvl="1"/>
            <a:r>
              <a:rPr lang="en-US" dirty="0"/>
              <a:t>Assign inputs to each job</a:t>
            </a:r>
          </a:p>
          <a:p>
            <a:pPr lvl="1"/>
            <a:r>
              <a:rPr lang="en-US" dirty="0"/>
              <a:t>Assign input size and output size to each job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0F4D4-7157-B841-B18A-FF4649FF7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14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D210-3694-5F4E-A1F3-E9FD758F8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5679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C7B1676-9F0C-A444-8E00-857602D7C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Evaluations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E2CC8-AC1A-2640-AD28-A441D9F3F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15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1F11-4401-DC47-A099-BCBD3971A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1583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99C8-5C16-034D-AD26-6C57782A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Workload behavior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AD8C69-7A3D-4007-BD72-EC113CAF3C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2" y="1733423"/>
            <a:ext cx="5743093" cy="4480055"/>
          </a:xfrm>
        </p:spPr>
        <p:txBody>
          <a:bodyPr/>
          <a:lstStyle/>
          <a:p>
            <a:r>
              <a:rPr lang="en-US" dirty="0"/>
              <a:t>The workload has diurnal query submission pattern. </a:t>
            </a:r>
          </a:p>
          <a:p>
            <a:r>
              <a:rPr lang="en-US" dirty="0"/>
              <a:t>The first month of trace</a:t>
            </a:r>
          </a:p>
          <a:p>
            <a:r>
              <a:rPr lang="en-US" dirty="0"/>
              <a:t>Binned for </a:t>
            </a:r>
            <a:r>
              <a:rPr lang="en-US"/>
              <a:t>one month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FC4A-DE07-4745-A78B-CC5C1A1BA4C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63030" y="1106419"/>
            <a:ext cx="11661637" cy="40010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Job submission rate per hour for a sample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31DEE-451A-E040-B624-CB3E51EC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2916-9174-7C48-9A56-347B3A41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C2138CC2-3B88-B549-8993-0BC081F4982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06" y="584805"/>
            <a:ext cx="5743093" cy="2297235"/>
          </a:xfrm>
          <a:noFill/>
        </p:spPr>
      </p:pic>
    </p:spTree>
    <p:extLst>
      <p:ext uri="{BB962C8B-B14F-4D97-AF65-F5344CB8AC3E}">
        <p14:creationId xmlns:p14="http://schemas.microsoft.com/office/powerpoint/2010/main" val="223207452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13A5-F684-224B-AD2F-D6942AB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Statistics</a:t>
            </a:r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618D971B-F9EB-1149-836B-B7171137F4B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5" y="1787165"/>
            <a:ext cx="11504013" cy="43140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CC97A-A2A0-B74D-8D74-A648AF8E12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Job submission rate per second for a sample week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B6582-00E4-6141-932C-30CF9812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17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59765-D655-1847-A4F0-CD3EA97A8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1972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A734-B286-D548-95BD-4FAAAC88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Utilization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1A76B-5A47-334C-9C20-505F50676A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601912"/>
            <a:ext cx="8229600" cy="2743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DD14-B28A-464E-81E6-8FA2049202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Average cluster utilization for a sample day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A5C26-B174-374B-8F1F-46DC67E4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18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09F1-5A06-9347-8F28-BA8DC61C2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1154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9B85-4FE3-F442-8F83-B0EC99D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Utilization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F9F132-8F76-CB48-8C31-663D55AA10D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144712"/>
            <a:ext cx="8229600" cy="365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57A9-F349-4D47-9C1B-3ED512021E0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# of running  tasks (mappers + reduces) for a sample day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0A248-D6FC-504B-8A3A-A67D97C88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19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2844-4615-9543-B5E8-FD80F1962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1814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0018-E1CD-9B40-BD0C-4145A022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5919EF-234E-814D-9A10-98661A40A0E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ASUP traces are 4-month long Hadoop jobs that were executed on ASUP Hadoop cluster.</a:t>
            </a:r>
          </a:p>
          <a:p>
            <a:r>
              <a:rPr lang="en-US" dirty="0"/>
              <a:t>Cluster specifications</a:t>
            </a:r>
          </a:p>
          <a:p>
            <a:pPr lvl="1"/>
            <a:r>
              <a:rPr lang="en-US" dirty="0"/>
              <a:t>The cluster is accessed by multiple users across the company,</a:t>
            </a:r>
          </a:p>
          <a:p>
            <a:pPr lvl="1"/>
            <a:r>
              <a:rPr lang="en-US" dirty="0"/>
              <a:t>The number of distinct users was 178 in the overall 4 months. </a:t>
            </a:r>
          </a:p>
          <a:p>
            <a:r>
              <a:rPr lang="en-US" dirty="0"/>
              <a:t>Jobs specifications</a:t>
            </a:r>
          </a:p>
          <a:p>
            <a:pPr lvl="1"/>
            <a:r>
              <a:rPr lang="en-US" dirty="0"/>
              <a:t>Jobs are mostly Hive queries executed on MapReduce framework,</a:t>
            </a:r>
          </a:p>
          <a:p>
            <a:pPr lvl="1"/>
            <a:r>
              <a:rPr lang="en-US" dirty="0"/>
              <a:t>There are some Sqoop jobs that were responsible for transferring data from JDBC databases to Hive databases,</a:t>
            </a:r>
          </a:p>
          <a:p>
            <a:pPr lvl="1"/>
            <a:r>
              <a:rPr lang="en-US" dirty="0"/>
              <a:t>The job failure rate is %0.09.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5D9D32-A9D8-034E-948F-03271E98B9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200E-7A99-7C41-94FE-82AC44D6B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DE18C-020D-1241-B896-548F50E1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8CC5E-A7A9-574D-BDAB-8F39B7B3E1C6}"/>
              </a:ext>
            </a:extLst>
          </p:cNvPr>
          <p:cNvSpPr txBox="1"/>
          <p:nvPr/>
        </p:nvSpPr>
        <p:spPr>
          <a:xfrm>
            <a:off x="10281684" y="2413591"/>
            <a:ext cx="184731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1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966A-E243-A84A-AEF2-9C16404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utilization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B8F715-B0CD-BF44-99C3-3F05EBE7039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1" y="1981522"/>
            <a:ext cx="11922042" cy="39740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BF2F-0FFD-6040-8007-292751517B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Time series of CPU utilization for a sample day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29DFB-4CCB-F746-B2DA-8B328697B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20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6B2A-56B8-6343-9F91-E202B7A44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78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9D-47B1-404F-A9ED-F7388F9D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Statistics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C0276-7239-D944-A4CE-28B3061E81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" t="7955" r="8313"/>
          <a:stretch/>
        </p:blipFill>
        <p:spPr>
          <a:xfrm>
            <a:off x="743144" y="1895145"/>
            <a:ext cx="10705468" cy="42231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EFD5D-03D7-DC44-A705-5B750953A23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Time series of percentage of objects shared by different users.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9D02-B189-204C-ADDE-93C76AEC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21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0208-059E-3E41-AF8A-156B22B2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778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B0A-47E2-DF48-894C-A7FE31C6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Statistics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147924F-3CC4-704B-95B6-669EE71CFD8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3"/>
          <a:stretch/>
        </p:blipFill>
        <p:spPr>
          <a:xfrm>
            <a:off x="484181" y="1849413"/>
            <a:ext cx="10642404" cy="37131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E18-65A1-A945-9198-DBBDC32FF8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Cumulative distribution of number of stages (nodes) in DAGs submitted to the ASUP cluster.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9DE0A-1501-374C-B2EB-76DD343D1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22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5056-2D15-BE4F-807F-5FDC86DBF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9847F-EA28-6C4E-8423-A0CADE366C2B}"/>
              </a:ext>
            </a:extLst>
          </p:cNvPr>
          <p:cNvSpPr txBox="1"/>
          <p:nvPr/>
        </p:nvSpPr>
        <p:spPr>
          <a:xfrm>
            <a:off x="5105400" y="5654647"/>
            <a:ext cx="3200399" cy="5016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Number of nodes </a:t>
            </a:r>
          </a:p>
        </p:txBody>
      </p:sp>
    </p:spTree>
    <p:extLst>
      <p:ext uri="{BB962C8B-B14F-4D97-AF65-F5344CB8AC3E}">
        <p14:creationId xmlns:p14="http://schemas.microsoft.com/office/powerpoint/2010/main" val="2073571881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B0A-47E2-DF48-894C-A7FE31C6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E18-65A1-A945-9198-DBBDC32FF8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Cumulative distribution of number of edges in DAGs submitted to the ASUP cluster.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9DE0A-1501-374C-B2EB-76DD343D1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23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5056-2D15-BE4F-807F-5FDC86DBF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0532ABF0-A58C-E64E-AA52-D22A14BE88C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1" y="1516688"/>
            <a:ext cx="10894674" cy="393238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66C866-843F-FA49-89FE-1278BA0E47A2}"/>
              </a:ext>
            </a:extLst>
          </p:cNvPr>
          <p:cNvSpPr txBox="1"/>
          <p:nvPr/>
        </p:nvSpPr>
        <p:spPr>
          <a:xfrm>
            <a:off x="5029200" y="5532347"/>
            <a:ext cx="3200399" cy="5016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Number of edges </a:t>
            </a:r>
          </a:p>
        </p:txBody>
      </p:sp>
    </p:spTree>
    <p:extLst>
      <p:ext uri="{BB962C8B-B14F-4D97-AF65-F5344CB8AC3E}">
        <p14:creationId xmlns:p14="http://schemas.microsoft.com/office/powerpoint/2010/main" val="418451406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E7DF-CAE6-B549-82A2-9A511C91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E29C1B-3D94-6947-9DC3-1F188CED59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Build a workload generator based on ASUP traces:</a:t>
            </a:r>
          </a:p>
          <a:p>
            <a:pPr lvl="1"/>
            <a:r>
              <a:rPr lang="en-US" dirty="0"/>
              <a:t>Capture query statistics and I/O statistics and DAG structure.</a:t>
            </a:r>
          </a:p>
          <a:p>
            <a:pPr lvl="1"/>
            <a:r>
              <a:rPr lang="en-US" dirty="0"/>
              <a:t>Build a workload generator that generates queries using DAGs.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3C998-4FF0-6245-BC2A-CC527A0B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24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C544-BE3A-904F-BEE3-8F8EEEB3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F5D07-F54E-754D-9DDB-4C60AB412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4B8C-A609-B04B-A491-CB0AD7606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78C8E-62C7-3046-8673-637A7482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975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482-2DBB-DB45-B0A7-23EE300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D4D7-E30A-1B49-B6F9-558EC4C652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dataset was in the raw json format and it was converted to csv format.  Example of information that contains in the csv files are:</a:t>
            </a:r>
          </a:p>
          <a:p>
            <a:pPr lvl="1"/>
            <a:r>
              <a:rPr lang="en-US" dirty="0"/>
              <a:t>Extract the workflow information that is generated by Hive compiler for each query in the form of directed acyclic graph (DAG),</a:t>
            </a:r>
          </a:p>
          <a:p>
            <a:pPr lvl="1"/>
            <a:r>
              <a:rPr lang="en-US" dirty="0"/>
              <a:t>The job utilization information e.g. memory usage, CPU usage,</a:t>
            </a:r>
          </a:p>
          <a:p>
            <a:pPr lvl="1"/>
            <a:r>
              <a:rPr lang="en-US" dirty="0"/>
              <a:t>Input/output paths and their sizes,</a:t>
            </a:r>
          </a:p>
          <a:p>
            <a:pPr lvl="1"/>
            <a:r>
              <a:rPr lang="en-US" dirty="0"/>
              <a:t>The user who access the query,</a:t>
            </a:r>
          </a:p>
          <a:p>
            <a:pPr lvl="1"/>
            <a:r>
              <a:rPr lang="en-US" dirty="0"/>
              <a:t>The job runtime statistics e.g. number of mappers/reducers, the runtime of each phase, </a:t>
            </a:r>
          </a:p>
          <a:p>
            <a:pPr lvl="1"/>
            <a:r>
              <a:rPr lang="en-US" dirty="0"/>
              <a:t>Selectivity of Hive query e.g. number of records that were read and written. 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99238-DDAE-654E-85F3-D8BC41EA2B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Clean up the traces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2683-842B-F04C-BD88-7A299B2B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3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7FDA-A0B7-1F49-AD5B-B361CAB39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D2152D7-AC72-E141-8C8C-1872F856AEA3}"/>
              </a:ext>
            </a:extLst>
          </p:cNvPr>
          <p:cNvSpPr txBox="1">
            <a:spLocks/>
          </p:cNvSpPr>
          <p:nvPr/>
        </p:nvSpPr>
        <p:spPr bwMode="gray">
          <a:xfrm>
            <a:off x="488337" y="5181600"/>
            <a:ext cx="11661637" cy="400109"/>
          </a:xfrm>
          <a:prstGeom prst="rect">
            <a:avLst/>
          </a:prstGeom>
        </p:spPr>
        <p:txBody>
          <a:bodyPr vert="horz" wrap="square" lIns="91521" tIns="45761" rIns="91521" bIns="45761" rtlCol="0" anchor="t">
            <a:noAutofit/>
          </a:bodyPr>
          <a:lstStyle>
            <a:lvl1pPr marL="0" indent="0" algn="l" defTabSz="915216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608" indent="0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16" indent="0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22" indent="0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30" marR="0" indent="0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None/>
              <a:tabLst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38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46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53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61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find the cleaned up version of the traces </a:t>
            </a:r>
            <a:r>
              <a:rPr lang="en-US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751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482-2DBB-DB45-B0A7-23EE300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D4D7-E30A-1B49-B6F9-558EC4C652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Cluster utilization statistics</a:t>
            </a:r>
          </a:p>
          <a:p>
            <a:pPr lvl="1"/>
            <a:r>
              <a:rPr lang="en-US" dirty="0"/>
              <a:t>How many jobs where submitted to the cluster?</a:t>
            </a:r>
          </a:p>
          <a:p>
            <a:pPr lvl="1"/>
            <a:r>
              <a:rPr lang="en-US" dirty="0"/>
              <a:t>How was the cluster utilization in terms of memory and CPU?</a:t>
            </a:r>
          </a:p>
          <a:p>
            <a:pPr lvl="1"/>
            <a:r>
              <a:rPr lang="en-US" dirty="0"/>
              <a:t>Represent cluster utilization in terms of timeseries. </a:t>
            </a:r>
          </a:p>
          <a:p>
            <a:r>
              <a:rPr lang="en-US" dirty="0"/>
              <a:t> Query similarities</a:t>
            </a:r>
          </a:p>
          <a:p>
            <a:pPr lvl="1"/>
            <a:r>
              <a:rPr lang="en-US" dirty="0"/>
              <a:t>Regularized and vectorized Hive queries based on SQL keywords,</a:t>
            </a:r>
          </a:p>
          <a:p>
            <a:pPr lvl="1"/>
            <a:r>
              <a:rPr lang="en-US" dirty="0"/>
              <a:t>Found similarity among queries using </a:t>
            </a:r>
            <a:r>
              <a:rPr lang="en-US" dirty="0">
                <a:hlinkClick r:id="rId2"/>
              </a:rPr>
              <a:t>cosine similarity</a:t>
            </a:r>
            <a:r>
              <a:rPr lang="en-US" dirty="0"/>
              <a:t> method,</a:t>
            </a:r>
          </a:p>
          <a:p>
            <a:pPr lvl="1"/>
            <a:r>
              <a:rPr lang="en-US" dirty="0"/>
              <a:t>Cluster queries based on the cosine similarity metric. </a:t>
            </a:r>
          </a:p>
          <a:p>
            <a:r>
              <a:rPr lang="en-US" dirty="0"/>
              <a:t>Job execution statistics:</a:t>
            </a:r>
          </a:p>
          <a:p>
            <a:pPr lvl="1"/>
            <a:r>
              <a:rPr lang="en-US" dirty="0"/>
              <a:t>The correlation between the number of mappers and the input size,</a:t>
            </a:r>
          </a:p>
          <a:p>
            <a:pPr lvl="1"/>
            <a:r>
              <a:rPr lang="en-US" dirty="0"/>
              <a:t>The correlation between the runtime, the input sizes, number of inputs.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99238-DDAE-654E-85F3-D8BC41EA2B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These information that were extracted from the traces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2683-842B-F04C-BD88-7A299B2B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7FDA-A0B7-1F49-AD5B-B361CAB39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6961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482-2DBB-DB45-B0A7-23EE300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D4D7-E30A-1B49-B6F9-558EC4C652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I/O statistics</a:t>
            </a:r>
          </a:p>
          <a:p>
            <a:pPr lvl="1"/>
            <a:r>
              <a:rPr lang="en-US" dirty="0"/>
              <a:t>Data sharing among different users represented as timeseries,</a:t>
            </a:r>
          </a:p>
          <a:p>
            <a:pPr lvl="1"/>
            <a:r>
              <a:rPr lang="en-US" dirty="0"/>
              <a:t>The spatial locality among object (implemented using the stack counter), </a:t>
            </a:r>
          </a:p>
          <a:p>
            <a:pPr lvl="1"/>
            <a:r>
              <a:rPr lang="en-US" dirty="0"/>
              <a:t>The temporal locality among object (implemented as correlation matrix),</a:t>
            </a:r>
          </a:p>
          <a:p>
            <a:pPr lvl="1"/>
            <a:r>
              <a:rPr lang="en-US" dirty="0"/>
              <a:t>The MRC based on different algorithm (LRU, LFU, Min).</a:t>
            </a:r>
          </a:p>
          <a:p>
            <a:r>
              <a:rPr lang="en-US" dirty="0"/>
              <a:t>DAGs statistics</a:t>
            </a:r>
          </a:p>
          <a:p>
            <a:pPr lvl="1"/>
            <a:r>
              <a:rPr lang="en-US" dirty="0"/>
              <a:t>DAG statistics such as number of jobs and their dependencies,</a:t>
            </a:r>
          </a:p>
          <a:p>
            <a:pPr lvl="1"/>
            <a:r>
              <a:rPr lang="en-US" dirty="0"/>
              <a:t>In/out degree of each job in the DAG,</a:t>
            </a:r>
          </a:p>
          <a:p>
            <a:pPr lvl="1"/>
            <a:r>
              <a:rPr lang="en-US" dirty="0"/>
              <a:t>The structure of each workflow.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99238-DDAE-654E-85F3-D8BC41EA2B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These information that were extracted from the traces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2683-842B-F04C-BD88-7A299B2B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7FDA-A0B7-1F49-AD5B-B361CAB39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730D3A6-C6D8-234B-8FD3-02E57CC14C7E}"/>
              </a:ext>
            </a:extLst>
          </p:cNvPr>
          <p:cNvSpPr txBox="1">
            <a:spLocks/>
          </p:cNvSpPr>
          <p:nvPr/>
        </p:nvSpPr>
        <p:spPr bwMode="gray">
          <a:xfrm>
            <a:off x="488337" y="5181600"/>
            <a:ext cx="11661637" cy="400109"/>
          </a:xfrm>
          <a:prstGeom prst="rect">
            <a:avLst/>
          </a:prstGeom>
        </p:spPr>
        <p:txBody>
          <a:bodyPr vert="horz" wrap="square" lIns="91521" tIns="45761" rIns="91521" bIns="45761" rtlCol="0" anchor="t">
            <a:noAutofit/>
          </a:bodyPr>
          <a:lstStyle>
            <a:lvl1pPr marL="0" indent="0" algn="l" defTabSz="915216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608" indent="0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16" indent="0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22" indent="0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30" marR="0" indent="0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None/>
              <a:tabLst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38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46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53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61" indent="0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find the source code for these evaluation in </a:t>
            </a:r>
            <a:r>
              <a:rPr lang="en-US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39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C7B1676-9F0C-A444-8E00-857602D7C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Modeling Intermediate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E2CC8-AC1A-2640-AD28-A441D9F3F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1F11-4401-DC47-A099-BCBD3971A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2100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8A78076-69E7-44DF-9648-FC62814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Intermediate data statistics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ACF25B-EE08-4567-8D21-E801AD41696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2" y="1296481"/>
            <a:ext cx="8305209" cy="228492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 first month of the trace.</a:t>
            </a:r>
          </a:p>
          <a:p>
            <a:pPr marL="571704" lvl="1" indent="-342900">
              <a:buFontTx/>
              <a:buChar char="-"/>
            </a:pPr>
            <a:r>
              <a:rPr lang="en-US" dirty="0"/>
              <a:t>Total number of jobs: ~400K</a:t>
            </a:r>
          </a:p>
          <a:p>
            <a:pPr marL="571704" lvl="1" indent="-342900">
              <a:buFontTx/>
              <a:buChar char="-"/>
            </a:pPr>
            <a:r>
              <a:rPr lang="en-US" dirty="0"/>
              <a:t>Total amount of data read: 11.39 PB</a:t>
            </a:r>
          </a:p>
          <a:p>
            <a:pPr marL="571704" lvl="1" indent="-342900">
              <a:buFontTx/>
              <a:buChar char="-"/>
            </a:pPr>
            <a:r>
              <a:rPr lang="en-US" dirty="0"/>
              <a:t>Total amount of intermediate data: 540.39 TB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914F-3106-484F-9C2E-692F54867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52AD2-54C2-7F42-BD51-3DED6CD48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0BE904-9334-3A44-BC3D-D5464422026C}"/>
                  </a:ext>
                </a:extLst>
              </p14:cNvPr>
              <p14:cNvContentPartPr/>
              <p14:nvPr/>
            </p14:nvContentPartPr>
            <p14:xfrm>
              <a:off x="7911360" y="693534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0BE904-9334-3A44-BC3D-D546442202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3360" y="682734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33C1FE-67F6-AB4B-82C3-45EEC9235654}"/>
                  </a:ext>
                </a:extLst>
              </p14:cNvPr>
              <p14:cNvContentPartPr/>
              <p14:nvPr/>
            </p14:nvContentPartPr>
            <p14:xfrm>
              <a:off x="9559920" y="188410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33C1FE-67F6-AB4B-82C3-45EEC92356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42280" y="177646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E416615-7689-2144-B99C-CDFC3F3D8347}"/>
              </a:ext>
            </a:extLst>
          </p:cNvPr>
          <p:cNvSpPr/>
          <p:nvPr/>
        </p:nvSpPr>
        <p:spPr>
          <a:xfrm>
            <a:off x="9753600" y="1884107"/>
            <a:ext cx="1981200" cy="6626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Scan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8A98910-F02F-EC45-B870-28501C3C59F8}"/>
              </a:ext>
            </a:extLst>
          </p:cNvPr>
          <p:cNvSpPr/>
          <p:nvPr/>
        </p:nvSpPr>
        <p:spPr>
          <a:xfrm>
            <a:off x="9753600" y="3053654"/>
            <a:ext cx="1981200" cy="6626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dirty="0" err="1">
                <a:solidFill>
                  <a:sysClr val="windowText" lastClr="000000"/>
                </a:solidFill>
              </a:rPr>
              <a:t>Fiter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16F2597-A5F7-1342-A82A-5227C04FB6E1}"/>
              </a:ext>
            </a:extLst>
          </p:cNvPr>
          <p:cNvSpPr/>
          <p:nvPr/>
        </p:nvSpPr>
        <p:spPr>
          <a:xfrm>
            <a:off x="9753600" y="4267200"/>
            <a:ext cx="1981200" cy="6626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Write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6AA977-CD91-2B4D-A995-362AC0CB5932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0744200" y="3716349"/>
            <a:ext cx="0" cy="55085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4411C-6C6B-B540-8307-9B7EC220CD29}"/>
              </a:ext>
            </a:extLst>
          </p:cNvPr>
          <p:cNvCxnSpPr>
            <a:stCxn id="38" idx="2"/>
          </p:cNvCxnSpPr>
          <p:nvPr/>
        </p:nvCxnSpPr>
        <p:spPr>
          <a:xfrm>
            <a:off x="10744200" y="2546802"/>
            <a:ext cx="0" cy="56277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D5CAD8-3E32-D440-A97E-5E88622A283D}"/>
              </a:ext>
            </a:extLst>
          </p:cNvPr>
          <p:cNvSpPr/>
          <p:nvPr/>
        </p:nvSpPr>
        <p:spPr>
          <a:xfrm>
            <a:off x="10591800" y="2648683"/>
            <a:ext cx="304796" cy="2029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A5F11F-3257-284B-AC2E-B6623F919A86}"/>
              </a:ext>
            </a:extLst>
          </p:cNvPr>
          <p:cNvSpPr/>
          <p:nvPr/>
        </p:nvSpPr>
        <p:spPr>
          <a:xfrm>
            <a:off x="10591800" y="3859835"/>
            <a:ext cx="304796" cy="2029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9A9124-8E85-8147-9D3A-707AFB4EF4BC}"/>
              </a:ext>
            </a:extLst>
          </p:cNvPr>
          <p:cNvSpPr txBox="1"/>
          <p:nvPr/>
        </p:nvSpPr>
        <p:spPr>
          <a:xfrm>
            <a:off x="8672828" y="2601902"/>
            <a:ext cx="1576072" cy="2970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Intermediate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4DC0FC-53E4-3640-BCBE-143533DB6BD8}"/>
              </a:ext>
            </a:extLst>
          </p:cNvPr>
          <p:cNvCxnSpPr>
            <a:stCxn id="49" idx="3"/>
            <a:endCxn id="45" idx="1"/>
          </p:cNvCxnSpPr>
          <p:nvPr/>
        </p:nvCxnSpPr>
        <p:spPr>
          <a:xfrm flipV="1">
            <a:off x="10248900" y="2750143"/>
            <a:ext cx="342900" cy="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83107AB-372C-B24F-97B9-6BFDC51E9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15234"/>
              </p:ext>
            </p:extLst>
          </p:nvPr>
        </p:nvGraphicFramePr>
        <p:xfrm>
          <a:off x="914401" y="3738510"/>
          <a:ext cx="8645159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3929">
                  <a:extLst>
                    <a:ext uri="{9D8B030D-6E8A-4147-A177-3AD203B41FA5}">
                      <a16:colId xmlns:a16="http://schemas.microsoft.com/office/drawing/2014/main" val="2152862091"/>
                    </a:ext>
                  </a:extLst>
                </a:gridCol>
                <a:gridCol w="2728650">
                  <a:extLst>
                    <a:ext uri="{9D8B030D-6E8A-4147-A177-3AD203B41FA5}">
                      <a16:colId xmlns:a16="http://schemas.microsoft.com/office/drawing/2014/main" val="3068374709"/>
                    </a:ext>
                  </a:extLst>
                </a:gridCol>
                <a:gridCol w="2611620">
                  <a:extLst>
                    <a:ext uri="{9D8B030D-6E8A-4147-A177-3AD203B41FA5}">
                      <a16:colId xmlns:a16="http://schemas.microsoft.com/office/drawing/2014/main" val="2701994552"/>
                    </a:ext>
                  </a:extLst>
                </a:gridCol>
                <a:gridCol w="1710960">
                  <a:extLst>
                    <a:ext uri="{9D8B030D-6E8A-4147-A177-3AD203B41FA5}">
                      <a16:colId xmlns:a16="http://schemas.microsoft.com/office/drawing/2014/main" val="2248191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bytes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 of objects (jobs)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&lt; 1KiB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4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&lt; 1MiB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&lt; 1GiB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&lt;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191.21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&gt;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2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70045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C7B1676-9F0C-A444-8E00-857602D7C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Modeling Query submission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E2CC8-AC1A-2640-AD28-A441D9F3F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1F11-4401-DC47-A099-BCBD3971A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4224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99C8-5C16-034D-AD26-6C57782A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Workload behavior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AD8C69-7A3D-4007-BD72-EC113CAF3C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2" y="1733423"/>
            <a:ext cx="5743093" cy="1394771"/>
          </a:xfrm>
        </p:spPr>
        <p:txBody>
          <a:bodyPr/>
          <a:lstStyle/>
          <a:p>
            <a:r>
              <a:rPr lang="en-US" dirty="0"/>
              <a:t>The workload has diurnal query submission pattern. </a:t>
            </a:r>
          </a:p>
          <a:p>
            <a:r>
              <a:rPr lang="en-US" dirty="0"/>
              <a:t>The first month of trace, bin 10 minutes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FC4A-DE07-4745-A78B-CC5C1A1BA4C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63030" y="1106419"/>
            <a:ext cx="11661637" cy="40010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Query submission rate per hour for a sample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31DEE-451A-E040-B624-CB3E51EC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2916-9174-7C48-9A56-347B3A41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C2138CC2-3B88-B549-8993-0BC081F4982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9745"/>
            <a:ext cx="6248400" cy="2499358"/>
          </a:xfrm>
          <a:noFill/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C17699A-37C4-0247-8488-A5BD09B5D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23706"/>
            <a:ext cx="6248400" cy="249936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E709D1F-F984-7341-A0C3-F184346A4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0385"/>
            <a:ext cx="5323379" cy="26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454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  <a:extLst>
    <a:ext uri="{05A4C25C-085E-4340-85A3-A5531E510DB2}">
      <thm15:themeFamily xmlns:thm15="http://schemas.microsoft.com/office/thememl/2012/main" name="NetApp 2019 Light" id="{B49FF35E-BBD6-3E48-BDC4-45CDEF1771B2}" vid="{78208EDB-BD55-3647-B87E-11B484475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1243</Words>
  <Application>Microsoft Macintosh PowerPoint</Application>
  <PresentationFormat>Widescreen</PresentationFormat>
  <Paragraphs>197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Light</vt:lpstr>
      <vt:lpstr>ASUP Hadoop Environment Statistics  </vt:lpstr>
      <vt:lpstr>Introduction</vt:lpstr>
      <vt:lpstr>Completed work</vt:lpstr>
      <vt:lpstr>Completed work</vt:lpstr>
      <vt:lpstr>Completed work</vt:lpstr>
      <vt:lpstr>Modeling Intermediate data</vt:lpstr>
      <vt:lpstr>Intermediate data statistics</vt:lpstr>
      <vt:lpstr>Modeling Query submission</vt:lpstr>
      <vt:lpstr>Workload behavior</vt:lpstr>
      <vt:lpstr>Query submission modeling</vt:lpstr>
      <vt:lpstr>Query submission modeling</vt:lpstr>
      <vt:lpstr>Query submission modeling</vt:lpstr>
      <vt:lpstr>WORKLOAD GENERATOR</vt:lpstr>
      <vt:lpstr>Next Steps</vt:lpstr>
      <vt:lpstr>Evaluations</vt:lpstr>
      <vt:lpstr>Workload behavior</vt:lpstr>
      <vt:lpstr>Cluster Statistics</vt:lpstr>
      <vt:lpstr>Cluster Utilization</vt:lpstr>
      <vt:lpstr>Cluster Utilization</vt:lpstr>
      <vt:lpstr>Cluster utilization</vt:lpstr>
      <vt:lpstr>I/O Statistics </vt:lpstr>
      <vt:lpstr>DAG Statistics</vt:lpstr>
      <vt:lpstr>DAG Statistics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ASUP Hadoop Environment Statistics  </dc:title>
  <dc:creator>Abdi, Mania</dc:creator>
  <cp:lastModifiedBy>Abdi, Mania</cp:lastModifiedBy>
  <cp:revision>10</cp:revision>
  <dcterms:created xsi:type="dcterms:W3CDTF">2020-06-01T21:45:32Z</dcterms:created>
  <dcterms:modified xsi:type="dcterms:W3CDTF">2020-06-10T14:13:31Z</dcterms:modified>
</cp:coreProperties>
</file>