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ileron" charset="1" panose="00000500000000000000"/>
      <p:regular r:id="rId23"/>
    </p:embeddedFont>
    <p:embeddedFont>
      <p:font typeface="Aileron Ultra-Bold" charset="1" panose="00000A00000000000000"/>
      <p:regular r:id="rId24"/>
    </p:embeddedFont>
    <p:embeddedFont>
      <p:font typeface="Aileron Bold" charset="1" panose="00000800000000000000"/>
      <p:regular r:id="rId25"/>
    </p:embeddedFont>
    <p:embeddedFont>
      <p:font typeface="Aileron Heavy" charset="1" panose="00000A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jpeg" Type="http://schemas.openxmlformats.org/officeDocument/2006/relationships/image"/><Relationship Id="rId3" Target="../media/image35.jpeg" Type="http://schemas.openxmlformats.org/officeDocument/2006/relationships/image"/><Relationship Id="rId4" Target="../media/image36.jpeg" Type="http://schemas.openxmlformats.org/officeDocument/2006/relationships/image"/><Relationship Id="rId5" Target="../media/image37.jpeg" Type="http://schemas.openxmlformats.org/officeDocument/2006/relationships/image"/><Relationship Id="rId6" Target="../media/image3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39.png" Type="http://schemas.openxmlformats.org/officeDocument/2006/relationships/image"/><Relationship Id="rId20" Target="../media/image57.png" Type="http://schemas.openxmlformats.org/officeDocument/2006/relationships/image"/><Relationship Id="rId21" Target="../media/image58.svg" Type="http://schemas.openxmlformats.org/officeDocument/2006/relationships/image"/><Relationship Id="rId22" Target="../media/image59.png" Type="http://schemas.openxmlformats.org/officeDocument/2006/relationships/image"/><Relationship Id="rId23" Target="../media/image60.svg" Type="http://schemas.openxmlformats.org/officeDocument/2006/relationships/image"/><Relationship Id="rId24" Target="../media/image61.png" Type="http://schemas.openxmlformats.org/officeDocument/2006/relationships/image"/><Relationship Id="rId25" Target="../media/image62.svg" Type="http://schemas.openxmlformats.org/officeDocument/2006/relationships/image"/><Relationship Id="rId26" Target="../media/image63.png" Type="http://schemas.openxmlformats.org/officeDocument/2006/relationships/image"/><Relationship Id="rId27" Target="../media/image64.svg" Type="http://schemas.openxmlformats.org/officeDocument/2006/relationships/image"/><Relationship Id="rId28" Target="../media/image65.png" Type="http://schemas.openxmlformats.org/officeDocument/2006/relationships/image"/><Relationship Id="rId29" Target="../media/image66.svg" Type="http://schemas.openxmlformats.org/officeDocument/2006/relationships/image"/><Relationship Id="rId3" Target="../media/image40.svg" Type="http://schemas.openxmlformats.org/officeDocument/2006/relationships/image"/><Relationship Id="rId30" Target="../media/image67.png" Type="http://schemas.openxmlformats.org/officeDocument/2006/relationships/image"/><Relationship Id="rId31" Target="../media/image68.svg" Type="http://schemas.openxmlformats.org/officeDocument/2006/relationships/image"/><Relationship Id="rId32" Target="../media/image69.png" Type="http://schemas.openxmlformats.org/officeDocument/2006/relationships/image"/><Relationship Id="rId33" Target="../media/image70.svg" Type="http://schemas.openxmlformats.org/officeDocument/2006/relationships/image"/><Relationship Id="rId34" Target="../media/image71.png" Type="http://schemas.openxmlformats.org/officeDocument/2006/relationships/image"/><Relationship Id="rId35" Target="../media/image72.svg" Type="http://schemas.openxmlformats.org/officeDocument/2006/relationships/image"/><Relationship Id="rId36" Target="../media/image73.png" Type="http://schemas.openxmlformats.org/officeDocument/2006/relationships/image"/><Relationship Id="rId37" Target="../media/image74.svg" Type="http://schemas.openxmlformats.org/officeDocument/2006/relationships/image"/><Relationship Id="rId38" Target="../media/image75.png" Type="http://schemas.openxmlformats.org/officeDocument/2006/relationships/image"/><Relationship Id="rId39" Target="../media/image76.svg" Type="http://schemas.openxmlformats.org/officeDocument/2006/relationships/image"/><Relationship Id="rId4" Target="../media/image41.png" Type="http://schemas.openxmlformats.org/officeDocument/2006/relationships/image"/><Relationship Id="rId40" Target="../media/image77.png" Type="http://schemas.openxmlformats.org/officeDocument/2006/relationships/image"/><Relationship Id="rId41" Target="../media/image78.svg" Type="http://schemas.openxmlformats.org/officeDocument/2006/relationships/image"/><Relationship Id="rId42" Target="../media/image79.png" Type="http://schemas.openxmlformats.org/officeDocument/2006/relationships/image"/><Relationship Id="rId43" Target="../media/image80.svg" Type="http://schemas.openxmlformats.org/officeDocument/2006/relationships/image"/><Relationship Id="rId44" Target="../media/image81.png" Type="http://schemas.openxmlformats.org/officeDocument/2006/relationships/image"/><Relationship Id="rId45" Target="../media/image82.svg" Type="http://schemas.openxmlformats.org/officeDocument/2006/relationships/image"/><Relationship Id="rId46" Target="../media/image83.png" Type="http://schemas.openxmlformats.org/officeDocument/2006/relationships/image"/><Relationship Id="rId47" Target="../media/image84.svg" Type="http://schemas.openxmlformats.org/officeDocument/2006/relationships/image"/><Relationship Id="rId48" Target="../media/image85.png" Type="http://schemas.openxmlformats.org/officeDocument/2006/relationships/image"/><Relationship Id="rId49" Target="../media/image86.sv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33584" y="1059045"/>
            <a:ext cx="9420833" cy="1010038"/>
            <a:chOff x="0" y="0"/>
            <a:chExt cx="12561110" cy="13467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73692"/>
              <a:ext cx="12561110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Zenith Central Bank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2561110" cy="76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b="true" sz="3600" spc="107" u="none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FINANCIAL PLANNING CYCLE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221368" y="3276429"/>
            <a:ext cx="5845264" cy="5816038"/>
          </a:xfrm>
          <a:custGeom>
            <a:avLst/>
            <a:gdLst/>
            <a:ahLst/>
            <a:cxnLst/>
            <a:rect r="r" b="b" t="t" l="l"/>
            <a:pathLst>
              <a:path h="5816038" w="5845264">
                <a:moveTo>
                  <a:pt x="0" y="0"/>
                </a:moveTo>
                <a:lnTo>
                  <a:pt x="5845264" y="0"/>
                </a:lnTo>
                <a:lnTo>
                  <a:pt x="5845264" y="5816038"/>
                </a:lnTo>
                <a:lnTo>
                  <a:pt x="0" y="5816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295066" y="7683300"/>
            <a:ext cx="3964234" cy="1232136"/>
            <a:chOff x="0" y="0"/>
            <a:chExt cx="5285645" cy="164284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661773"/>
              <a:ext cx="528564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Refine your budget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as needed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528564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6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295066" y="5679639"/>
            <a:ext cx="3964234" cy="1232136"/>
            <a:chOff x="0" y="0"/>
            <a:chExt cx="5285645" cy="164284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61773"/>
              <a:ext cx="528564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Monitor your expenses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and budget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528564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5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295066" y="3676052"/>
            <a:ext cx="3964234" cy="1232136"/>
            <a:chOff x="0" y="0"/>
            <a:chExt cx="5285645" cy="164284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61773"/>
              <a:ext cx="528564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Follow a schedule of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budgeting and stick to it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528564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7680299"/>
            <a:ext cx="3964234" cy="1232061"/>
            <a:chOff x="0" y="0"/>
            <a:chExt cx="5285645" cy="164274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61773"/>
              <a:ext cx="5285645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Create funds essential</a:t>
              </a:r>
            </a:p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to your survival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528564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5679713"/>
            <a:ext cx="3964234" cy="1232061"/>
            <a:chOff x="0" y="0"/>
            <a:chExt cx="5285645" cy="164274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661773"/>
              <a:ext cx="5285645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Assess your current</a:t>
              </a:r>
            </a:p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financial state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528564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3679128"/>
            <a:ext cx="3964234" cy="1232061"/>
            <a:chOff x="0" y="0"/>
            <a:chExt cx="5285645" cy="1642749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661773"/>
              <a:ext cx="5285645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Understand your</a:t>
              </a:r>
            </a:p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needs and goals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47625"/>
              <a:ext cx="528564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1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8584650" y="5936680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b="true" sz="2500" spc="97" u="non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07203" y="4082905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b="true" sz="2500" spc="97" u="non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59129" y="4454380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b="true" sz="2500" spc="97" u="non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551225" y="6155873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b="true" sz="2500" spc="97" u="non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06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166553" y="7970721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b="true" sz="2500" spc="97" u="non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05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426247" y="6808571"/>
            <a:ext cx="111870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5"/>
              </a:lnSpc>
              <a:spcBef>
                <a:spcPct val="0"/>
              </a:spcBef>
            </a:pPr>
            <a:r>
              <a:rPr lang="en-US" b="true" sz="2500" spc="97" u="non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04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3086116" y="1028700"/>
            <a:ext cx="8229633" cy="8229600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976" t="0" r="-2497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15318710" y="-326920"/>
            <a:ext cx="3366703" cy="3366703"/>
          </a:xfrm>
          <a:custGeom>
            <a:avLst/>
            <a:gdLst/>
            <a:ahLst/>
            <a:cxnLst/>
            <a:rect r="r" b="b" t="t" l="l"/>
            <a:pathLst>
              <a:path h="3366703" w="3366703">
                <a:moveTo>
                  <a:pt x="0" y="0"/>
                </a:moveTo>
                <a:lnTo>
                  <a:pt x="3366703" y="0"/>
                </a:lnTo>
                <a:lnTo>
                  <a:pt x="3366703" y="3366703"/>
                </a:lnTo>
                <a:lnTo>
                  <a:pt x="0" y="3366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82428" y="2218941"/>
            <a:ext cx="1261089" cy="126108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7" id="7"/>
          <p:cNvSpPr txBox="true"/>
          <p:nvPr/>
        </p:nvSpPr>
        <p:spPr>
          <a:xfrm rot="5400000">
            <a:off x="14124412" y="6094838"/>
            <a:ext cx="5894527" cy="43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0"/>
              </a:lnSpc>
            </a:pPr>
            <a:r>
              <a:rPr lang="en-US" b="true" sz="2700" spc="108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Public Speaking 101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685084" y="2068725"/>
            <a:ext cx="8342013" cy="6149549"/>
            <a:chOff x="0" y="0"/>
            <a:chExt cx="11122683" cy="819939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675"/>
              <a:ext cx="11122683" cy="6989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679"/>
                </a:lnSpc>
              </a:pPr>
              <a:r>
                <a:rPr lang="en-US" b="true" sz="12000" spc="120">
                  <a:solidFill>
                    <a:srgbClr val="191919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The Power of Visual Charts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613379"/>
              <a:ext cx="11122683" cy="586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8"/>
                </a:lnSpc>
              </a:pPr>
              <a:r>
                <a:rPr lang="en-US" sz="2800" spc="5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Bring your presentation to the next level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725121" y="-2583082"/>
            <a:ext cx="8371329" cy="8371296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8888" t="0" r="-38888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-325123" y="7237781"/>
            <a:ext cx="3366703" cy="3366703"/>
          </a:xfrm>
          <a:custGeom>
            <a:avLst/>
            <a:gdLst/>
            <a:ahLst/>
            <a:cxnLst/>
            <a:rect r="r" b="b" t="t" l="l"/>
            <a:pathLst>
              <a:path h="3366703" w="3366703">
                <a:moveTo>
                  <a:pt x="0" y="0"/>
                </a:moveTo>
                <a:lnTo>
                  <a:pt x="3366702" y="0"/>
                </a:lnTo>
                <a:lnTo>
                  <a:pt x="3366702" y="3366703"/>
                </a:lnTo>
                <a:lnTo>
                  <a:pt x="0" y="3366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35224" y="3882411"/>
            <a:ext cx="1261089" cy="126108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8670491"/>
            <a:ext cx="7978739" cy="58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16"/>
              </a:lnSpc>
              <a:spcBef>
                <a:spcPct val="0"/>
              </a:spcBef>
            </a:pPr>
            <a:r>
              <a:rPr lang="en-US" b="true" sz="3600" spc="107" u="none">
                <a:solidFill>
                  <a:srgbClr val="19191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SHARE INFO THAT RESONATES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65261" y="1028700"/>
            <a:ext cx="7978739" cy="3399343"/>
            <a:chOff x="0" y="0"/>
            <a:chExt cx="10638319" cy="453245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10638319" cy="2888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09"/>
                </a:lnSpc>
              </a:pPr>
              <a:r>
                <a:rPr lang="en-US" sz="6999" spc="69" b="true">
                  <a:solidFill>
                    <a:srgbClr val="191919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Empower with visual charts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01098"/>
              <a:ext cx="10638319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Visual charts make data and numbers on</a:t>
              </a:r>
            </a:p>
            <a:p>
              <a:pPr algn="l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presentations interesting and memorable.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5400000">
            <a:off x="15816394" y="7767770"/>
            <a:ext cx="227938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spc="1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The Power of Visual Charts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5118987" y="7180571"/>
            <a:ext cx="3366703" cy="3366703"/>
          </a:xfrm>
          <a:custGeom>
            <a:avLst/>
            <a:gdLst/>
            <a:ahLst/>
            <a:cxnLst/>
            <a:rect r="r" b="b" t="t" l="l"/>
            <a:pathLst>
              <a:path h="3366703" w="3366703">
                <a:moveTo>
                  <a:pt x="3366702" y="0"/>
                </a:moveTo>
                <a:lnTo>
                  <a:pt x="0" y="0"/>
                </a:lnTo>
                <a:lnTo>
                  <a:pt x="0" y="3366702"/>
                </a:lnTo>
                <a:lnTo>
                  <a:pt x="3366702" y="3366702"/>
                </a:lnTo>
                <a:lnTo>
                  <a:pt x="33667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44804"/>
            <a:ext cx="1261089" cy="126108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356905"/>
            <a:ext cx="1261089" cy="126108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5669006"/>
            <a:ext cx="1261089" cy="126108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7981107"/>
            <a:ext cx="1261089" cy="126108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430824" y="1423078"/>
            <a:ext cx="456840" cy="504542"/>
          </a:xfrm>
          <a:custGeom>
            <a:avLst/>
            <a:gdLst/>
            <a:ahLst/>
            <a:cxnLst/>
            <a:rect r="r" b="b" t="t" l="l"/>
            <a:pathLst>
              <a:path h="504542" w="456840">
                <a:moveTo>
                  <a:pt x="0" y="0"/>
                </a:moveTo>
                <a:lnTo>
                  <a:pt x="456840" y="0"/>
                </a:lnTo>
                <a:lnTo>
                  <a:pt x="456840" y="504542"/>
                </a:lnTo>
                <a:lnTo>
                  <a:pt x="0" y="50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053508" y="1028700"/>
            <a:ext cx="7205792" cy="3433431"/>
            <a:chOff x="0" y="0"/>
            <a:chExt cx="9607723" cy="4577908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9607723" cy="2888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609"/>
                </a:lnSpc>
              </a:pPr>
              <a:r>
                <a:rPr lang="en-US" b="true" sz="6999" spc="69">
                  <a:solidFill>
                    <a:srgbClr val="191919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Advantages of Visual Charts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3446549"/>
              <a:ext cx="9607723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Convey a great number of</a:t>
              </a:r>
            </a:p>
            <a:p>
              <a:pPr algn="r">
                <a:lnSpc>
                  <a:spcPts val="3499"/>
                </a:lnSpc>
              </a:pPr>
              <a:r>
                <a:rPr lang="en-US" sz="2499" spc="97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information in an effective manner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985180" y="1053973"/>
            <a:ext cx="5383038" cy="1252239"/>
            <a:chOff x="0" y="0"/>
            <a:chExt cx="7177384" cy="166965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88677"/>
              <a:ext cx="7177384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Use visual charts to communicate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info more effectively.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717738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Simplifies statistics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985180" y="3366074"/>
            <a:ext cx="5383038" cy="1252239"/>
            <a:chOff x="0" y="0"/>
            <a:chExt cx="7177384" cy="166965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688677"/>
              <a:ext cx="7177384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Use visual charts to communicate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info more effectively.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717738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Easy to understand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985180" y="5678175"/>
            <a:ext cx="5383038" cy="1252239"/>
            <a:chOff x="0" y="0"/>
            <a:chExt cx="7177384" cy="1669653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688677"/>
              <a:ext cx="7177384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Use visual charts to communicate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info more effectively.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47625"/>
              <a:ext cx="717738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Adds credibility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985180" y="7990275"/>
            <a:ext cx="5383038" cy="1252239"/>
            <a:chOff x="0" y="0"/>
            <a:chExt cx="7177384" cy="1669653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688677"/>
              <a:ext cx="7177384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Use visual charts to communicate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info more effectively.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-47625"/>
              <a:ext cx="717738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Makes an impact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430824" y="3735179"/>
            <a:ext cx="456840" cy="504542"/>
          </a:xfrm>
          <a:custGeom>
            <a:avLst/>
            <a:gdLst/>
            <a:ahLst/>
            <a:cxnLst/>
            <a:rect r="r" b="b" t="t" l="l"/>
            <a:pathLst>
              <a:path h="504542" w="456840">
                <a:moveTo>
                  <a:pt x="0" y="0"/>
                </a:moveTo>
                <a:lnTo>
                  <a:pt x="456840" y="0"/>
                </a:lnTo>
                <a:lnTo>
                  <a:pt x="456840" y="504542"/>
                </a:lnTo>
                <a:lnTo>
                  <a:pt x="0" y="50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30824" y="6047279"/>
            <a:ext cx="456840" cy="504542"/>
          </a:xfrm>
          <a:custGeom>
            <a:avLst/>
            <a:gdLst/>
            <a:ahLst/>
            <a:cxnLst/>
            <a:rect r="r" b="b" t="t" l="l"/>
            <a:pathLst>
              <a:path h="504542" w="456840">
                <a:moveTo>
                  <a:pt x="0" y="0"/>
                </a:moveTo>
                <a:lnTo>
                  <a:pt x="456840" y="0"/>
                </a:lnTo>
                <a:lnTo>
                  <a:pt x="456840" y="504542"/>
                </a:lnTo>
                <a:lnTo>
                  <a:pt x="0" y="50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30824" y="8359380"/>
            <a:ext cx="456840" cy="504542"/>
          </a:xfrm>
          <a:custGeom>
            <a:avLst/>
            <a:gdLst/>
            <a:ahLst/>
            <a:cxnLst/>
            <a:rect r="r" b="b" t="t" l="l"/>
            <a:pathLst>
              <a:path h="504542" w="456840">
                <a:moveTo>
                  <a:pt x="0" y="0"/>
                </a:moveTo>
                <a:lnTo>
                  <a:pt x="456840" y="0"/>
                </a:lnTo>
                <a:lnTo>
                  <a:pt x="456840" y="504542"/>
                </a:lnTo>
                <a:lnTo>
                  <a:pt x="0" y="504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C9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418499" y="3091873"/>
            <a:ext cx="840801" cy="840798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1746" r="0" b="-1746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418499" y="2060287"/>
            <a:ext cx="840801" cy="840798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50850" t="-20619" r="-30008" b="-150331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418499" y="1028700"/>
            <a:ext cx="840801" cy="840798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65082" t="0" r="-32152" b="-196037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515278" y="2796425"/>
            <a:ext cx="2506383" cy="1451986"/>
            <a:chOff x="0" y="0"/>
            <a:chExt cx="1035847" cy="6000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35847" cy="600082"/>
            </a:xfrm>
            <a:custGeom>
              <a:avLst/>
              <a:gdLst/>
              <a:ahLst/>
              <a:cxnLst/>
              <a:rect r="r" b="b" t="t" l="l"/>
              <a:pathLst>
                <a:path h="600082" w="1035847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538304"/>
                  </a:lnTo>
                  <a:cubicBezTo>
                    <a:pt x="1035847" y="554689"/>
                    <a:pt x="1029338" y="570402"/>
                    <a:pt x="1017753" y="581988"/>
                  </a:cubicBezTo>
                  <a:cubicBezTo>
                    <a:pt x="1006167" y="593573"/>
                    <a:pt x="990454" y="600082"/>
                    <a:pt x="974070" y="600082"/>
                  </a:cubicBezTo>
                  <a:lnTo>
                    <a:pt x="61778" y="600082"/>
                  </a:lnTo>
                  <a:cubicBezTo>
                    <a:pt x="27659" y="600082"/>
                    <a:pt x="0" y="572423"/>
                    <a:pt x="0" y="538304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35847" cy="63818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Write a note here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5503" y="3828011"/>
            <a:ext cx="2109563" cy="210956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Write a note here</a:t>
              </a: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1348069" y="2376026"/>
            <a:ext cx="840801" cy="840798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5013" t="-37908" r="-31464" b="-126975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459884" y="3407612"/>
            <a:ext cx="840801" cy="840798"/>
            <a:chOff x="0" y="0"/>
            <a:chExt cx="6350000" cy="6349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5466216" y="7434938"/>
            <a:ext cx="1793084" cy="179308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6353" y="0"/>
                  </a:moveTo>
                  <a:lnTo>
                    <a:pt x="726447" y="0"/>
                  </a:lnTo>
                  <a:cubicBezTo>
                    <a:pt x="749349" y="0"/>
                    <a:pt x="771313" y="9098"/>
                    <a:pt x="787508" y="25292"/>
                  </a:cubicBezTo>
                  <a:cubicBezTo>
                    <a:pt x="803702" y="41487"/>
                    <a:pt x="812800" y="63451"/>
                    <a:pt x="812800" y="86353"/>
                  </a:cubicBezTo>
                  <a:lnTo>
                    <a:pt x="812800" y="726447"/>
                  </a:lnTo>
                  <a:cubicBezTo>
                    <a:pt x="812800" y="749349"/>
                    <a:pt x="803702" y="771313"/>
                    <a:pt x="787508" y="787508"/>
                  </a:cubicBezTo>
                  <a:cubicBezTo>
                    <a:pt x="771313" y="803702"/>
                    <a:pt x="749349" y="812800"/>
                    <a:pt x="726447" y="812800"/>
                  </a:cubicBezTo>
                  <a:lnTo>
                    <a:pt x="86353" y="812800"/>
                  </a:lnTo>
                  <a:cubicBezTo>
                    <a:pt x="63451" y="812800"/>
                    <a:pt x="41487" y="803702"/>
                    <a:pt x="25292" y="787508"/>
                  </a:cubicBezTo>
                  <a:cubicBezTo>
                    <a:pt x="9098" y="771313"/>
                    <a:pt x="0" y="749349"/>
                    <a:pt x="0" y="726447"/>
                  </a:cubicBezTo>
                  <a:lnTo>
                    <a:pt x="0" y="86353"/>
                  </a:lnTo>
                  <a:cubicBezTo>
                    <a:pt x="0" y="63451"/>
                    <a:pt x="9098" y="41487"/>
                    <a:pt x="25292" y="25292"/>
                  </a:cubicBezTo>
                  <a:cubicBezTo>
                    <a:pt x="41487" y="9098"/>
                    <a:pt x="63451" y="0"/>
                    <a:pt x="86353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Copy a note, drag to the board, and write your ideas.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366311" y="7434938"/>
            <a:ext cx="1793084" cy="179308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Copy a note, drag to the board, and write your ideas.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28700" y="1000125"/>
            <a:ext cx="6086153" cy="21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9"/>
              </a:lnSpc>
            </a:pPr>
            <a:r>
              <a:rPr lang="en-US" sz="6999" spc="69" b="true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Whiteboard Page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8700" y="7468046"/>
            <a:ext cx="6023403" cy="1790254"/>
            <a:chOff x="0" y="0"/>
            <a:chExt cx="4544142" cy="13505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544142" cy="1350593"/>
            </a:xfrm>
            <a:custGeom>
              <a:avLst/>
              <a:gdLst/>
              <a:ahLst/>
              <a:cxnLst/>
              <a:rect r="r" b="b" t="t" l="l"/>
              <a:pathLst>
                <a:path h="1350593" w="4544142">
                  <a:moveTo>
                    <a:pt x="38559" y="0"/>
                  </a:moveTo>
                  <a:lnTo>
                    <a:pt x="4505582" y="0"/>
                  </a:lnTo>
                  <a:cubicBezTo>
                    <a:pt x="4526878" y="0"/>
                    <a:pt x="4544142" y="17264"/>
                    <a:pt x="4544142" y="38559"/>
                  </a:cubicBezTo>
                  <a:lnTo>
                    <a:pt x="4544142" y="1312034"/>
                  </a:lnTo>
                  <a:cubicBezTo>
                    <a:pt x="4544142" y="1333329"/>
                    <a:pt x="4526878" y="1350593"/>
                    <a:pt x="4505582" y="1350593"/>
                  </a:cubicBezTo>
                  <a:lnTo>
                    <a:pt x="38559" y="1350593"/>
                  </a:lnTo>
                  <a:cubicBezTo>
                    <a:pt x="17264" y="1350593"/>
                    <a:pt x="0" y="1333329"/>
                    <a:pt x="0" y="1312034"/>
                  </a:cubicBezTo>
                  <a:lnTo>
                    <a:pt x="0" y="38559"/>
                  </a:lnTo>
                  <a:cubicBezTo>
                    <a:pt x="0" y="17264"/>
                    <a:pt x="17264" y="0"/>
                    <a:pt x="3855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4544142" cy="1379168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1960"/>
                </a:lnSpc>
              </a:pP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Tip: 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Collaboration makes teamwork easier! Click "Share" and invite your teammates to fill this up. Use this page for bulletins, brainstorms, and other fun team ideas. </a:t>
              </a:r>
            </a:p>
            <a:p>
              <a:pPr algn="l">
                <a:lnSpc>
                  <a:spcPts val="1960"/>
                </a:lnSpc>
              </a:pPr>
            </a:p>
            <a:p>
              <a:pPr algn="l">
                <a:lnSpc>
                  <a:spcPts val="1960"/>
                </a:lnSpc>
              </a:pP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Right-click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on the </a:t>
              </a: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background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of the slide, or on the </a:t>
              </a: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thumbnail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below, for the option to </a:t>
              </a: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expand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this page into a </a:t>
              </a: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whiteboard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for more space!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00950" y="4822849"/>
            <a:ext cx="3086100" cy="1543050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150519" y="0"/>
                  </a:moveTo>
                  <a:lnTo>
                    <a:pt x="662281" y="0"/>
                  </a:lnTo>
                  <a:cubicBezTo>
                    <a:pt x="702201" y="0"/>
                    <a:pt x="740486" y="15858"/>
                    <a:pt x="768714" y="44086"/>
                  </a:cubicBezTo>
                  <a:cubicBezTo>
                    <a:pt x="796942" y="72314"/>
                    <a:pt x="812800" y="110599"/>
                    <a:pt x="812800" y="150519"/>
                  </a:cubicBezTo>
                  <a:lnTo>
                    <a:pt x="812800" y="255881"/>
                  </a:lnTo>
                  <a:cubicBezTo>
                    <a:pt x="812800" y="295801"/>
                    <a:pt x="796942" y="334086"/>
                    <a:pt x="768714" y="362314"/>
                  </a:cubicBezTo>
                  <a:cubicBezTo>
                    <a:pt x="740486" y="390542"/>
                    <a:pt x="702201" y="406400"/>
                    <a:pt x="662281" y="406400"/>
                  </a:cubicBezTo>
                  <a:lnTo>
                    <a:pt x="150519" y="406400"/>
                  </a:lnTo>
                  <a:cubicBezTo>
                    <a:pt x="110599" y="406400"/>
                    <a:pt x="72314" y="390542"/>
                    <a:pt x="44086" y="362314"/>
                  </a:cubicBezTo>
                  <a:cubicBezTo>
                    <a:pt x="15858" y="334086"/>
                    <a:pt x="0" y="295801"/>
                    <a:pt x="0" y="255881"/>
                  </a:cubicBezTo>
                  <a:lnTo>
                    <a:pt x="0" y="150519"/>
                  </a:lnTo>
                  <a:cubicBezTo>
                    <a:pt x="0" y="110599"/>
                    <a:pt x="15858" y="72314"/>
                    <a:pt x="44086" y="44086"/>
                  </a:cubicBezTo>
                  <a:cubicBezTo>
                    <a:pt x="72314" y="15858"/>
                    <a:pt x="110599" y="0"/>
                    <a:pt x="150519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a main topic</a:t>
              </a:r>
            </a:p>
          </p:txBody>
        </p:sp>
      </p:grpSp>
      <p:sp>
        <p:nvSpPr>
          <p:cNvPr name="AutoShape 5" id="5"/>
          <p:cNvSpPr/>
          <p:nvPr/>
        </p:nvSpPr>
        <p:spPr>
          <a:xfrm>
            <a:off x="10505824" y="6155359"/>
            <a:ext cx="1977220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8696488" y="4365812"/>
            <a:ext cx="895024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8796011" y="6704363"/>
            <a:ext cx="69597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6218223" y="5577266"/>
            <a:ext cx="1496557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3722712" y="5112483"/>
            <a:ext cx="2495550" cy="933450"/>
            <a:chOff x="0" y="0"/>
            <a:chExt cx="657264" cy="2458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0" y="0"/>
                  </a:moveTo>
                  <a:lnTo>
                    <a:pt x="657264" y="0"/>
                  </a:lnTo>
                  <a:lnTo>
                    <a:pt x="65726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a related idea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96225" y="2994375"/>
            <a:ext cx="2495550" cy="933450"/>
            <a:chOff x="0" y="0"/>
            <a:chExt cx="657264" cy="2458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0" y="0"/>
                  </a:moveTo>
                  <a:lnTo>
                    <a:pt x="657264" y="0"/>
                  </a:lnTo>
                  <a:lnTo>
                    <a:pt x="65726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a related idea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96225" y="7061877"/>
            <a:ext cx="2495550" cy="933450"/>
            <a:chOff x="0" y="0"/>
            <a:chExt cx="657264" cy="2458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0" y="0"/>
                  </a:moveTo>
                  <a:lnTo>
                    <a:pt x="657264" y="0"/>
                  </a:lnTo>
                  <a:lnTo>
                    <a:pt x="65726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a related idea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301818" y="6268669"/>
            <a:ext cx="2495550" cy="933450"/>
            <a:chOff x="0" y="0"/>
            <a:chExt cx="657264" cy="2458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0" y="0"/>
                  </a:moveTo>
                  <a:lnTo>
                    <a:pt x="657264" y="0"/>
                  </a:lnTo>
                  <a:lnTo>
                    <a:pt x="65726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a related idea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580880" y="3889399"/>
            <a:ext cx="2495550" cy="933450"/>
            <a:chOff x="0" y="0"/>
            <a:chExt cx="657264" cy="2458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0" y="0"/>
                  </a:moveTo>
                  <a:lnTo>
                    <a:pt x="657264" y="0"/>
                  </a:lnTo>
                  <a:lnTo>
                    <a:pt x="65726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more sub-ideas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242177" y="3899087"/>
            <a:ext cx="1488301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5" id="25"/>
          <p:cNvGrpSpPr/>
          <p:nvPr/>
        </p:nvGrpSpPr>
        <p:grpSpPr>
          <a:xfrm rot="0">
            <a:off x="11589057" y="2626426"/>
            <a:ext cx="2495550" cy="933450"/>
            <a:chOff x="0" y="0"/>
            <a:chExt cx="657264" cy="24584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0" y="0"/>
                  </a:moveTo>
                  <a:lnTo>
                    <a:pt x="657264" y="0"/>
                  </a:lnTo>
                  <a:lnTo>
                    <a:pt x="65726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more sub-ideas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0364143" y="3267601"/>
            <a:ext cx="1252546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>
            <a:off x="13994984" y="4667576"/>
            <a:ext cx="1346409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13914524" y="3879874"/>
            <a:ext cx="1507329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15259947" y="4531353"/>
            <a:ext cx="1866900" cy="933450"/>
            <a:chOff x="0" y="0"/>
            <a:chExt cx="491694" cy="24584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0" y="0"/>
                  </a:moveTo>
                  <a:lnTo>
                    <a:pt x="491694" y="0"/>
                  </a:lnTo>
                  <a:lnTo>
                    <a:pt x="49169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even more sub-ideas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5259947" y="2955949"/>
            <a:ext cx="1866900" cy="933450"/>
            <a:chOff x="0" y="0"/>
            <a:chExt cx="491694" cy="2458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0" y="0"/>
                  </a:moveTo>
                  <a:lnTo>
                    <a:pt x="491694" y="0"/>
                  </a:lnTo>
                  <a:lnTo>
                    <a:pt x="49169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even more sub-ideas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278543" y="8324850"/>
            <a:ext cx="2495550" cy="933450"/>
            <a:chOff x="0" y="0"/>
            <a:chExt cx="657264" cy="24584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0" y="0"/>
                  </a:moveTo>
                  <a:lnTo>
                    <a:pt x="657264" y="0"/>
                  </a:lnTo>
                  <a:lnTo>
                    <a:pt x="65726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more sub-ideas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6490428" y="8150563"/>
            <a:ext cx="1689462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1" id="41"/>
          <p:cNvGrpSpPr/>
          <p:nvPr/>
        </p:nvGrpSpPr>
        <p:grpSpPr>
          <a:xfrm rot="0">
            <a:off x="4286720" y="7061877"/>
            <a:ext cx="2495550" cy="933450"/>
            <a:chOff x="0" y="0"/>
            <a:chExt cx="657264" cy="24584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0" y="0"/>
                  </a:moveTo>
                  <a:lnTo>
                    <a:pt x="657264" y="0"/>
                  </a:lnTo>
                  <a:lnTo>
                    <a:pt x="65726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more sub-ideas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6782270" y="7519077"/>
            <a:ext cx="1113955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>
            <a:off x="3025114" y="8842923"/>
            <a:ext cx="1256386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2769706" y="8157707"/>
            <a:ext cx="1767184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7" id="47"/>
          <p:cNvGrpSpPr/>
          <p:nvPr/>
        </p:nvGrpSpPr>
        <p:grpSpPr>
          <a:xfrm rot="0">
            <a:off x="1161170" y="8446597"/>
            <a:ext cx="1866900" cy="933450"/>
            <a:chOff x="0" y="0"/>
            <a:chExt cx="491694" cy="24584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0" y="0"/>
                  </a:moveTo>
                  <a:lnTo>
                    <a:pt x="491694" y="0"/>
                  </a:lnTo>
                  <a:lnTo>
                    <a:pt x="49169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even more sub-ideas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161153" y="7076164"/>
            <a:ext cx="1866900" cy="933450"/>
            <a:chOff x="0" y="0"/>
            <a:chExt cx="491694" cy="24584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0" y="0"/>
                  </a:moveTo>
                  <a:lnTo>
                    <a:pt x="491694" y="0"/>
                  </a:lnTo>
                  <a:lnTo>
                    <a:pt x="491694" y="245847"/>
                  </a:lnTo>
                  <a:lnTo>
                    <a:pt x="0" y="245847"/>
                  </a:ln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even more sub-ideas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785241" y="715669"/>
            <a:ext cx="6986604" cy="21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9"/>
              </a:lnSpc>
            </a:pPr>
            <a:r>
              <a:rPr lang="en-US" sz="6999" spc="69" b="true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Collaborate on a Whiteboard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11785666" y="8173669"/>
            <a:ext cx="6023403" cy="1790254"/>
            <a:chOff x="0" y="0"/>
            <a:chExt cx="4544142" cy="135059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544142" cy="1350593"/>
            </a:xfrm>
            <a:custGeom>
              <a:avLst/>
              <a:gdLst/>
              <a:ahLst/>
              <a:cxnLst/>
              <a:rect r="r" b="b" t="t" l="l"/>
              <a:pathLst>
                <a:path h="1350593" w="4544142">
                  <a:moveTo>
                    <a:pt x="38559" y="0"/>
                  </a:moveTo>
                  <a:lnTo>
                    <a:pt x="4505582" y="0"/>
                  </a:lnTo>
                  <a:cubicBezTo>
                    <a:pt x="4526878" y="0"/>
                    <a:pt x="4544142" y="17264"/>
                    <a:pt x="4544142" y="38559"/>
                  </a:cubicBezTo>
                  <a:lnTo>
                    <a:pt x="4544142" y="1312034"/>
                  </a:lnTo>
                  <a:cubicBezTo>
                    <a:pt x="4544142" y="1333329"/>
                    <a:pt x="4526878" y="1350593"/>
                    <a:pt x="4505582" y="1350593"/>
                  </a:cubicBezTo>
                  <a:lnTo>
                    <a:pt x="38559" y="1350593"/>
                  </a:lnTo>
                  <a:cubicBezTo>
                    <a:pt x="17264" y="1350593"/>
                    <a:pt x="0" y="1333329"/>
                    <a:pt x="0" y="1312034"/>
                  </a:cubicBezTo>
                  <a:lnTo>
                    <a:pt x="0" y="38559"/>
                  </a:lnTo>
                  <a:cubicBezTo>
                    <a:pt x="0" y="17264"/>
                    <a:pt x="17264" y="0"/>
                    <a:pt x="38559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4544142" cy="1379168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1960"/>
                </a:lnSpc>
              </a:pP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Tip: 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Collaboration makes teamwork easier! Click "Share" and invite your teammates to fill this up. Use this page for bulletins, brainstorms, and other fun team ideas. </a:t>
              </a:r>
            </a:p>
            <a:p>
              <a:pPr algn="l">
                <a:lnSpc>
                  <a:spcPts val="1960"/>
                </a:lnSpc>
              </a:pPr>
            </a:p>
            <a:p>
              <a:pPr algn="l">
                <a:lnSpc>
                  <a:spcPts val="1960"/>
                </a:lnSpc>
              </a:pP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Right-click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on the </a:t>
              </a: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background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of the slide, or on the </a:t>
              </a: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thumbnail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below, for the option to </a:t>
              </a: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expand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this page into a </a:t>
              </a:r>
              <a:r>
                <a:rPr lang="en-US" sz="14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whiteboard</a:t>
              </a:r>
              <a:r>
                <a:rPr lang="en-US" sz="14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for more space!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63011"/>
            <a:ext cx="5243646" cy="189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Find the magic and fun in presenting with Canva Presentations. Press the following keys while on Present mode! 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Delete or hide this page before presenting.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00125"/>
            <a:ext cx="5243646" cy="21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9"/>
              </a:lnSpc>
            </a:pPr>
            <a:r>
              <a:rPr lang="en-US" sz="6999" spc="69" b="true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Resource Page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003668" y="1522308"/>
            <a:ext cx="1154468" cy="1053714"/>
          </a:xfrm>
          <a:custGeom>
            <a:avLst/>
            <a:gdLst/>
            <a:ahLst/>
            <a:cxnLst/>
            <a:rect r="r" b="b" t="t" l="l"/>
            <a:pathLst>
              <a:path h="1053714" w="1154468">
                <a:moveTo>
                  <a:pt x="0" y="0"/>
                </a:moveTo>
                <a:lnTo>
                  <a:pt x="1154468" y="0"/>
                </a:lnTo>
                <a:lnTo>
                  <a:pt x="1154468" y="1053715"/>
                </a:lnTo>
                <a:lnTo>
                  <a:pt x="0" y="1053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07669" y="1655150"/>
            <a:ext cx="1271016" cy="788030"/>
          </a:xfrm>
          <a:custGeom>
            <a:avLst/>
            <a:gdLst/>
            <a:ahLst/>
            <a:cxnLst/>
            <a:rect r="r" b="b" t="t" l="l"/>
            <a:pathLst>
              <a:path h="788030" w="1271016">
                <a:moveTo>
                  <a:pt x="0" y="0"/>
                </a:moveTo>
                <a:lnTo>
                  <a:pt x="1271016" y="0"/>
                </a:lnTo>
                <a:lnTo>
                  <a:pt x="1271016" y="788031"/>
                </a:lnTo>
                <a:lnTo>
                  <a:pt x="0" y="78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95861" y="1627931"/>
            <a:ext cx="1374950" cy="842469"/>
          </a:xfrm>
          <a:custGeom>
            <a:avLst/>
            <a:gdLst/>
            <a:ahLst/>
            <a:cxnLst/>
            <a:rect r="r" b="b" t="t" l="l"/>
            <a:pathLst>
              <a:path h="842469" w="1374950">
                <a:moveTo>
                  <a:pt x="0" y="0"/>
                </a:moveTo>
                <a:lnTo>
                  <a:pt x="1374950" y="0"/>
                </a:lnTo>
                <a:lnTo>
                  <a:pt x="1374950" y="842469"/>
                </a:lnTo>
                <a:lnTo>
                  <a:pt x="0" y="8424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68042" y="1566474"/>
            <a:ext cx="1159303" cy="965384"/>
          </a:xfrm>
          <a:custGeom>
            <a:avLst/>
            <a:gdLst/>
            <a:ahLst/>
            <a:cxnLst/>
            <a:rect r="r" b="b" t="t" l="l"/>
            <a:pathLst>
              <a:path h="965384" w="1159303">
                <a:moveTo>
                  <a:pt x="0" y="0"/>
                </a:moveTo>
                <a:lnTo>
                  <a:pt x="1159303" y="0"/>
                </a:lnTo>
                <a:lnTo>
                  <a:pt x="1159303" y="965383"/>
                </a:lnTo>
                <a:lnTo>
                  <a:pt x="0" y="9653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30244" y="3621608"/>
            <a:ext cx="1301315" cy="970072"/>
          </a:xfrm>
          <a:custGeom>
            <a:avLst/>
            <a:gdLst/>
            <a:ahLst/>
            <a:cxnLst/>
            <a:rect r="r" b="b" t="t" l="l"/>
            <a:pathLst>
              <a:path h="970072" w="1301315">
                <a:moveTo>
                  <a:pt x="0" y="0"/>
                </a:moveTo>
                <a:lnTo>
                  <a:pt x="1301316" y="0"/>
                </a:lnTo>
                <a:lnTo>
                  <a:pt x="1301316" y="970072"/>
                </a:lnTo>
                <a:lnTo>
                  <a:pt x="0" y="970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07669" y="3606326"/>
            <a:ext cx="1271016" cy="1000636"/>
          </a:xfrm>
          <a:custGeom>
            <a:avLst/>
            <a:gdLst/>
            <a:ahLst/>
            <a:cxnLst/>
            <a:rect r="r" b="b" t="t" l="l"/>
            <a:pathLst>
              <a:path h="1000636" w="1271016">
                <a:moveTo>
                  <a:pt x="0" y="0"/>
                </a:moveTo>
                <a:lnTo>
                  <a:pt x="1271016" y="0"/>
                </a:lnTo>
                <a:lnTo>
                  <a:pt x="1271016" y="1000636"/>
                </a:lnTo>
                <a:lnTo>
                  <a:pt x="0" y="10006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84055" y="3606326"/>
            <a:ext cx="598563" cy="1000636"/>
          </a:xfrm>
          <a:custGeom>
            <a:avLst/>
            <a:gdLst/>
            <a:ahLst/>
            <a:cxnLst/>
            <a:rect r="r" b="b" t="t" l="l"/>
            <a:pathLst>
              <a:path h="1000636" w="598563">
                <a:moveTo>
                  <a:pt x="0" y="0"/>
                </a:moveTo>
                <a:lnTo>
                  <a:pt x="598562" y="0"/>
                </a:lnTo>
                <a:lnTo>
                  <a:pt x="598562" y="1000636"/>
                </a:lnTo>
                <a:lnTo>
                  <a:pt x="0" y="10006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32038" y="3606326"/>
            <a:ext cx="631311" cy="1000636"/>
          </a:xfrm>
          <a:custGeom>
            <a:avLst/>
            <a:gdLst/>
            <a:ahLst/>
            <a:cxnLst/>
            <a:rect r="r" b="b" t="t" l="l"/>
            <a:pathLst>
              <a:path h="1000636" w="631311">
                <a:moveTo>
                  <a:pt x="0" y="0"/>
                </a:moveTo>
                <a:lnTo>
                  <a:pt x="631311" y="0"/>
                </a:lnTo>
                <a:lnTo>
                  <a:pt x="631311" y="1000636"/>
                </a:lnTo>
                <a:lnTo>
                  <a:pt x="0" y="10006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01086" y="5665714"/>
            <a:ext cx="959631" cy="1092748"/>
          </a:xfrm>
          <a:custGeom>
            <a:avLst/>
            <a:gdLst/>
            <a:ahLst/>
            <a:cxnLst/>
            <a:rect r="r" b="b" t="t" l="l"/>
            <a:pathLst>
              <a:path h="1092748" w="959631">
                <a:moveTo>
                  <a:pt x="0" y="0"/>
                </a:moveTo>
                <a:lnTo>
                  <a:pt x="959632" y="0"/>
                </a:lnTo>
                <a:lnTo>
                  <a:pt x="959632" y="1092748"/>
                </a:lnTo>
                <a:lnTo>
                  <a:pt x="0" y="109274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21897" y="5690808"/>
            <a:ext cx="1042560" cy="1042560"/>
          </a:xfrm>
          <a:custGeom>
            <a:avLst/>
            <a:gdLst/>
            <a:ahLst/>
            <a:cxnLst/>
            <a:rect r="r" b="b" t="t" l="l"/>
            <a:pathLst>
              <a:path h="1042560" w="1042560">
                <a:moveTo>
                  <a:pt x="0" y="0"/>
                </a:moveTo>
                <a:lnTo>
                  <a:pt x="1042560" y="0"/>
                </a:lnTo>
                <a:lnTo>
                  <a:pt x="1042560" y="1042560"/>
                </a:lnTo>
                <a:lnTo>
                  <a:pt x="0" y="104256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569305" y="5684021"/>
            <a:ext cx="1228062" cy="1056134"/>
          </a:xfrm>
          <a:custGeom>
            <a:avLst/>
            <a:gdLst/>
            <a:ahLst/>
            <a:cxnLst/>
            <a:rect r="r" b="b" t="t" l="l"/>
            <a:pathLst>
              <a:path h="1056134" w="1228062">
                <a:moveTo>
                  <a:pt x="0" y="0"/>
                </a:moveTo>
                <a:lnTo>
                  <a:pt x="1228062" y="0"/>
                </a:lnTo>
                <a:lnTo>
                  <a:pt x="1228062" y="1056134"/>
                </a:lnTo>
                <a:lnTo>
                  <a:pt x="0" y="105613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293345" y="5768610"/>
            <a:ext cx="1108697" cy="886957"/>
          </a:xfrm>
          <a:custGeom>
            <a:avLst/>
            <a:gdLst/>
            <a:ahLst/>
            <a:cxnLst/>
            <a:rect r="r" b="b" t="t" l="l"/>
            <a:pathLst>
              <a:path h="886957" w="1108697">
                <a:moveTo>
                  <a:pt x="0" y="0"/>
                </a:moveTo>
                <a:lnTo>
                  <a:pt x="1108697" y="0"/>
                </a:lnTo>
                <a:lnTo>
                  <a:pt x="1108697" y="886957"/>
                </a:lnTo>
                <a:lnTo>
                  <a:pt x="0" y="88695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941594" y="5585429"/>
            <a:ext cx="1212300" cy="1253318"/>
          </a:xfrm>
          <a:custGeom>
            <a:avLst/>
            <a:gdLst/>
            <a:ahLst/>
            <a:cxnLst/>
            <a:rect r="r" b="b" t="t" l="l"/>
            <a:pathLst>
              <a:path h="1253318" w="1212300">
                <a:moveTo>
                  <a:pt x="0" y="0"/>
                </a:moveTo>
                <a:lnTo>
                  <a:pt x="1212300" y="0"/>
                </a:lnTo>
                <a:lnTo>
                  <a:pt x="1212300" y="1253318"/>
                </a:lnTo>
                <a:lnTo>
                  <a:pt x="0" y="125331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83183" y="8066280"/>
            <a:ext cx="1063547" cy="1063547"/>
          </a:xfrm>
          <a:custGeom>
            <a:avLst/>
            <a:gdLst/>
            <a:ahLst/>
            <a:cxnLst/>
            <a:rect r="r" b="b" t="t" l="l"/>
            <a:pathLst>
              <a:path h="1063547" w="1063547">
                <a:moveTo>
                  <a:pt x="0" y="0"/>
                </a:moveTo>
                <a:lnTo>
                  <a:pt x="1063547" y="0"/>
                </a:lnTo>
                <a:lnTo>
                  <a:pt x="1063547" y="1063547"/>
                </a:lnTo>
                <a:lnTo>
                  <a:pt x="0" y="106354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901641" y="8027696"/>
            <a:ext cx="1151181" cy="1140715"/>
          </a:xfrm>
          <a:custGeom>
            <a:avLst/>
            <a:gdLst/>
            <a:ahLst/>
            <a:cxnLst/>
            <a:rect r="r" b="b" t="t" l="l"/>
            <a:pathLst>
              <a:path h="1140715" w="1151181">
                <a:moveTo>
                  <a:pt x="0" y="0"/>
                </a:moveTo>
                <a:lnTo>
                  <a:pt x="1151180" y="0"/>
                </a:lnTo>
                <a:lnTo>
                  <a:pt x="1151180" y="1140715"/>
                </a:lnTo>
                <a:lnTo>
                  <a:pt x="0" y="1140715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643133" y="8077037"/>
            <a:ext cx="1348513" cy="1042033"/>
          </a:xfrm>
          <a:custGeom>
            <a:avLst/>
            <a:gdLst/>
            <a:ahLst/>
            <a:cxnLst/>
            <a:rect r="r" b="b" t="t" l="l"/>
            <a:pathLst>
              <a:path h="1042033" w="1348513">
                <a:moveTo>
                  <a:pt x="0" y="0"/>
                </a:moveTo>
                <a:lnTo>
                  <a:pt x="1348514" y="0"/>
                </a:lnTo>
                <a:lnTo>
                  <a:pt x="1348514" y="1042033"/>
                </a:lnTo>
                <a:lnTo>
                  <a:pt x="0" y="1042033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41077" y="7957383"/>
            <a:ext cx="1281341" cy="1281341"/>
          </a:xfrm>
          <a:custGeom>
            <a:avLst/>
            <a:gdLst/>
            <a:ahLst/>
            <a:cxnLst/>
            <a:rect r="r" b="b" t="t" l="l"/>
            <a:pathLst>
              <a:path h="1281341" w="1281341">
                <a:moveTo>
                  <a:pt x="0" y="0"/>
                </a:moveTo>
                <a:lnTo>
                  <a:pt x="1281341" y="0"/>
                </a:lnTo>
                <a:lnTo>
                  <a:pt x="1281341" y="1281341"/>
                </a:lnTo>
                <a:lnTo>
                  <a:pt x="0" y="1281341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923168" y="3482068"/>
            <a:ext cx="1249151" cy="1249151"/>
          </a:xfrm>
          <a:custGeom>
            <a:avLst/>
            <a:gdLst/>
            <a:ahLst/>
            <a:cxnLst/>
            <a:rect r="r" b="b" t="t" l="l"/>
            <a:pathLst>
              <a:path h="1249151" w="1249151">
                <a:moveTo>
                  <a:pt x="0" y="0"/>
                </a:moveTo>
                <a:lnTo>
                  <a:pt x="1249151" y="0"/>
                </a:lnTo>
                <a:lnTo>
                  <a:pt x="1249151" y="1249151"/>
                </a:lnTo>
                <a:lnTo>
                  <a:pt x="0" y="1249151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970241" y="7886497"/>
            <a:ext cx="1423113" cy="1423113"/>
          </a:xfrm>
          <a:custGeom>
            <a:avLst/>
            <a:gdLst/>
            <a:ahLst/>
            <a:cxnLst/>
            <a:rect r="r" b="b" t="t" l="l"/>
            <a:pathLst>
              <a:path h="1423113" w="1423113">
                <a:moveTo>
                  <a:pt x="0" y="0"/>
                </a:moveTo>
                <a:lnTo>
                  <a:pt x="1423113" y="0"/>
                </a:lnTo>
                <a:lnTo>
                  <a:pt x="1423113" y="1423113"/>
                </a:lnTo>
                <a:lnTo>
                  <a:pt x="0" y="142311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949841" y="1451262"/>
            <a:ext cx="1195806" cy="1195806"/>
          </a:xfrm>
          <a:custGeom>
            <a:avLst/>
            <a:gdLst/>
            <a:ahLst/>
            <a:cxnLst/>
            <a:rect r="r" b="b" t="t" l="l"/>
            <a:pathLst>
              <a:path h="1195806" w="1195806">
                <a:moveTo>
                  <a:pt x="0" y="0"/>
                </a:moveTo>
                <a:lnTo>
                  <a:pt x="1195806" y="0"/>
                </a:lnTo>
                <a:lnTo>
                  <a:pt x="1195806" y="1195807"/>
                </a:lnTo>
                <a:lnTo>
                  <a:pt x="0" y="1195807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491534" y="1615398"/>
            <a:ext cx="820215" cy="867535"/>
          </a:xfrm>
          <a:custGeom>
            <a:avLst/>
            <a:gdLst/>
            <a:ahLst/>
            <a:cxnLst/>
            <a:rect r="r" b="b" t="t" l="l"/>
            <a:pathLst>
              <a:path h="867535" w="820215">
                <a:moveTo>
                  <a:pt x="0" y="0"/>
                </a:moveTo>
                <a:lnTo>
                  <a:pt x="820215" y="0"/>
                </a:lnTo>
                <a:lnTo>
                  <a:pt x="820215" y="867535"/>
                </a:lnTo>
                <a:lnTo>
                  <a:pt x="0" y="867535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374030" y="3598219"/>
            <a:ext cx="1055222" cy="1016851"/>
          </a:xfrm>
          <a:custGeom>
            <a:avLst/>
            <a:gdLst/>
            <a:ahLst/>
            <a:cxnLst/>
            <a:rect r="r" b="b" t="t" l="l"/>
            <a:pathLst>
              <a:path h="1016851" w="1055222">
                <a:moveTo>
                  <a:pt x="0" y="0"/>
                </a:moveTo>
                <a:lnTo>
                  <a:pt x="1055222" y="0"/>
                </a:lnTo>
                <a:lnTo>
                  <a:pt x="1055222" y="1016850"/>
                </a:lnTo>
                <a:lnTo>
                  <a:pt x="0" y="1016850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491534" y="8052337"/>
            <a:ext cx="1088323" cy="1091433"/>
          </a:xfrm>
          <a:custGeom>
            <a:avLst/>
            <a:gdLst/>
            <a:ahLst/>
            <a:cxnLst/>
            <a:rect r="r" b="b" t="t" l="l"/>
            <a:pathLst>
              <a:path h="1091433" w="1088323">
                <a:moveTo>
                  <a:pt x="0" y="0"/>
                </a:moveTo>
                <a:lnTo>
                  <a:pt x="1088323" y="0"/>
                </a:lnTo>
                <a:lnTo>
                  <a:pt x="1088323" y="1091433"/>
                </a:lnTo>
                <a:lnTo>
                  <a:pt x="0" y="1091433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518699" y="5789160"/>
            <a:ext cx="765884" cy="845856"/>
          </a:xfrm>
          <a:custGeom>
            <a:avLst/>
            <a:gdLst/>
            <a:ahLst/>
            <a:cxnLst/>
            <a:rect r="r" b="b" t="t" l="l"/>
            <a:pathLst>
              <a:path h="845856" w="765884">
                <a:moveTo>
                  <a:pt x="0" y="0"/>
                </a:moveTo>
                <a:lnTo>
                  <a:pt x="765884" y="0"/>
                </a:lnTo>
                <a:lnTo>
                  <a:pt x="765884" y="845856"/>
                </a:lnTo>
                <a:lnTo>
                  <a:pt x="0" y="845856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363011"/>
            <a:ext cx="5243646" cy="189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Find the magic and fun in presenting with Canva Presentations. Press the following keys while on Present mode! 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Delete or hide this page before presenting.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00125"/>
            <a:ext cx="5243646" cy="21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9"/>
              </a:lnSpc>
            </a:pPr>
            <a:r>
              <a:rPr lang="en-US" sz="6999" spc="69" b="true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Resource Page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469614" y="3827910"/>
            <a:ext cx="2515458" cy="251545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86145" y="6742842"/>
            <a:ext cx="2515458" cy="251545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56965" y="0"/>
                  </a:moveTo>
                  <a:lnTo>
                    <a:pt x="655835" y="0"/>
                  </a:lnTo>
                  <a:cubicBezTo>
                    <a:pt x="742525" y="0"/>
                    <a:pt x="812800" y="70275"/>
                    <a:pt x="812800" y="156965"/>
                  </a:cubicBezTo>
                  <a:lnTo>
                    <a:pt x="812800" y="655835"/>
                  </a:lnTo>
                  <a:cubicBezTo>
                    <a:pt x="812800" y="742525"/>
                    <a:pt x="742525" y="812800"/>
                    <a:pt x="655835" y="812800"/>
                  </a:cubicBezTo>
                  <a:lnTo>
                    <a:pt x="156965" y="812800"/>
                  </a:lnTo>
                  <a:cubicBezTo>
                    <a:pt x="70275" y="812800"/>
                    <a:pt x="0" y="742525"/>
                    <a:pt x="0" y="655835"/>
                  </a:cubicBezTo>
                  <a:lnTo>
                    <a:pt x="0" y="156965"/>
                  </a:lnTo>
                  <a:cubicBezTo>
                    <a:pt x="0" y="70275"/>
                    <a:pt x="70275" y="0"/>
                    <a:pt x="156965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675370" y="951689"/>
            <a:ext cx="2515458" cy="251545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95694" y="6742842"/>
            <a:ext cx="2874809" cy="2515458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618416" y="3985127"/>
            <a:ext cx="2515458" cy="2201025"/>
            <a:chOff x="0" y="0"/>
            <a:chExt cx="812800" cy="7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618416" y="6742842"/>
            <a:ext cx="2515458" cy="251545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618416" y="1580553"/>
            <a:ext cx="2515458" cy="1257729"/>
            <a:chOff x="0" y="0"/>
            <a:chExt cx="812800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 rot="0">
            <a:off x="8210818" y="2026896"/>
            <a:ext cx="2515458" cy="0"/>
          </a:xfrm>
          <a:prstGeom prst="line">
            <a:avLst/>
          </a:prstGeom>
          <a:ln cap="flat" w="19050">
            <a:solidFill>
              <a:srgbClr val="19191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rot="0">
            <a:off x="8210818" y="2592686"/>
            <a:ext cx="2515458" cy="0"/>
          </a:xfrm>
          <a:prstGeom prst="line">
            <a:avLst/>
          </a:prstGeom>
          <a:ln cap="flat" w="19050">
            <a:solidFill>
              <a:srgbClr val="19191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0">
            <a:off x="8210818" y="3158476"/>
            <a:ext cx="2515458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8" id="28"/>
          <p:cNvGrpSpPr/>
          <p:nvPr/>
        </p:nvGrpSpPr>
        <p:grpSpPr>
          <a:xfrm rot="0">
            <a:off x="8210818" y="3772914"/>
            <a:ext cx="2625451" cy="26254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52400" y="114300"/>
              <a:ext cx="508000" cy="546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 rot="0">
            <a:off x="8210818" y="1461106"/>
            <a:ext cx="2515458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457581" y="1028700"/>
          <a:ext cx="9811244" cy="8239125"/>
        </p:xfrm>
        <a:graphic>
          <a:graphicData uri="http://schemas.openxmlformats.org/drawingml/2006/table">
            <a:tbl>
              <a:tblPr/>
              <a:tblGrid>
                <a:gridCol w="4905622"/>
                <a:gridCol w="4905622"/>
              </a:tblGrid>
              <a:tr h="20359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9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59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11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7363011"/>
            <a:ext cx="5243646" cy="189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Find the magic and fun in presenting with Canva Presentations. Press the following keys while on Present mode! 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Delete or hide this page before presenting.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00125"/>
            <a:ext cx="5243646" cy="21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9"/>
              </a:lnSpc>
            </a:pPr>
            <a:r>
              <a:rPr lang="en-US" sz="6999" spc="69" b="true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Resource Page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859661" y="1461631"/>
            <a:ext cx="1013825" cy="10138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B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321456" y="1749487"/>
            <a:ext cx="2514335" cy="37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for blur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59661" y="3542224"/>
            <a:ext cx="1013825" cy="101382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59661" y="5622817"/>
            <a:ext cx="1013825" cy="101382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59661" y="7703410"/>
            <a:ext cx="1013825" cy="101382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321456" y="3830080"/>
            <a:ext cx="2514335" cy="37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for a drumroll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21456" y="5910673"/>
            <a:ext cx="2514335" cy="37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for bubbles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21456" y="7991266"/>
            <a:ext cx="2514335" cy="37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for unveil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806015" y="1515698"/>
            <a:ext cx="1013825" cy="101382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4267809" y="1803554"/>
            <a:ext cx="2514335" cy="37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for confetti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806015" y="3596291"/>
            <a:ext cx="1013825" cy="1013825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806015" y="5676884"/>
            <a:ext cx="1013825" cy="1013825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Q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806015" y="7757477"/>
            <a:ext cx="1013825" cy="1013825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#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4267809" y="3884147"/>
            <a:ext cx="2514335" cy="37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for mic drop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267809" y="5964740"/>
            <a:ext cx="2514335" cy="37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for quiet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267809" y="7854852"/>
            <a:ext cx="2658514" cy="75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Any number from 0-9</a:t>
            </a:r>
          </a:p>
          <a:p>
            <a:pPr algn="l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for a timer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7484" y="3674485"/>
            <a:ext cx="1617575" cy="161757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</a:t>
              </a:r>
            </a:p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6552100"/>
            <a:ext cx="18288000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95307" y="5843499"/>
            <a:ext cx="112192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03871" y="6413988"/>
            <a:ext cx="304800" cy="3048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33584" y="1059045"/>
            <a:ext cx="9420833" cy="997185"/>
            <a:chOff x="0" y="0"/>
            <a:chExt cx="12561110" cy="132958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56555"/>
              <a:ext cx="12561110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Zenith Central Bank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12561110" cy="76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b="true" sz="3600" spc="107" u="none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FINANCIAL PLANNING CYCLE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162104" y="3674485"/>
            <a:ext cx="1617575" cy="161757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</a:t>
              </a:r>
            </a:p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4409927" y="5843499"/>
            <a:ext cx="112192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4818491" y="6413988"/>
            <a:ext cx="304800" cy="3048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76724" y="3674485"/>
            <a:ext cx="1617575" cy="161757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</a:t>
              </a:r>
            </a:p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7224547" y="5843499"/>
            <a:ext cx="112192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7633111" y="6413988"/>
            <a:ext cx="304800" cy="30480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791344" y="3674485"/>
            <a:ext cx="1617575" cy="1617575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</a:t>
              </a:r>
            </a:p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4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0039167" y="5843499"/>
            <a:ext cx="112192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10447731" y="6413988"/>
            <a:ext cx="304800" cy="304800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605964" y="3674485"/>
            <a:ext cx="1617575" cy="1617575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</a:t>
              </a:r>
            </a:p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5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>
            <a:off x="12853787" y="5843499"/>
            <a:ext cx="112192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13262351" y="6413988"/>
            <a:ext cx="304800" cy="304800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5420584" y="3674485"/>
            <a:ext cx="1617575" cy="1617575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</a:t>
              </a:r>
            </a:p>
            <a:p>
              <a:pPr algn="ctr">
                <a:lnSpc>
                  <a:spcPts val="2499"/>
                </a:lnSpc>
              </a:pPr>
              <a:r>
                <a:rPr lang="en-US" b="true" sz="2499" spc="7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6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15668407" y="5843499"/>
            <a:ext cx="112192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16076971" y="6413988"/>
            <a:ext cx="304800" cy="304800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23937" y="7134516"/>
            <a:ext cx="2237401" cy="75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Understand your</a:t>
            </a:r>
          </a:p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needs and goals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713919" y="7134442"/>
            <a:ext cx="252347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Assess your current</a:t>
            </a:r>
          </a:p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financial state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625980" y="7134516"/>
            <a:ext cx="2237401" cy="113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Create funds essential to</a:t>
            </a:r>
          </a:p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your survival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424619" y="7134516"/>
            <a:ext cx="2237401" cy="113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Follow a schedule of budgeting</a:t>
            </a:r>
          </a:p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and stick to it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223259" y="7134516"/>
            <a:ext cx="2237401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Monitor your expenses</a:t>
            </a:r>
          </a:p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and budget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021899" y="7134516"/>
            <a:ext cx="223740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6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Refine your budget as needed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807708" y="3955817"/>
            <a:ext cx="68682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3668429" y="1059045"/>
            <a:ext cx="10951142" cy="1010038"/>
            <a:chOff x="0" y="0"/>
            <a:chExt cx="14601523" cy="134671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73692"/>
              <a:ext cx="14601523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Zenith Central Bank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14601523" cy="76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b="true" sz="3600" spc="107" u="none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FINANCIAL PLANNING CYCLE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96304" y="3307706"/>
            <a:ext cx="309636" cy="314222"/>
            <a:chOff x="0" y="0"/>
            <a:chExt cx="812800" cy="8248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24840"/>
            </a:xfrm>
            <a:custGeom>
              <a:avLst/>
              <a:gdLst/>
              <a:ahLst/>
              <a:cxnLst/>
              <a:rect r="r" b="b" t="t" l="l"/>
              <a:pathLst>
                <a:path h="824840" w="812800">
                  <a:moveTo>
                    <a:pt x="406400" y="0"/>
                  </a:moveTo>
                  <a:cubicBezTo>
                    <a:pt x="181951" y="0"/>
                    <a:pt x="0" y="184647"/>
                    <a:pt x="0" y="412420"/>
                  </a:cubicBezTo>
                  <a:cubicBezTo>
                    <a:pt x="0" y="640193"/>
                    <a:pt x="181951" y="824840"/>
                    <a:pt x="406400" y="824840"/>
                  </a:cubicBezTo>
                  <a:cubicBezTo>
                    <a:pt x="630849" y="824840"/>
                    <a:pt x="812800" y="640193"/>
                    <a:pt x="812800" y="412420"/>
                  </a:cubicBezTo>
                  <a:cubicBezTo>
                    <a:pt x="812800" y="18464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CD4D2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0654"/>
              <a:ext cx="660400" cy="736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9305933" y="3452771"/>
            <a:ext cx="64301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8803460" y="4952620"/>
            <a:ext cx="695325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8996304" y="4308756"/>
            <a:ext cx="309636" cy="305726"/>
            <a:chOff x="0" y="0"/>
            <a:chExt cx="812800" cy="8025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02537"/>
            </a:xfrm>
            <a:custGeom>
              <a:avLst/>
              <a:gdLst/>
              <a:ahLst/>
              <a:cxnLst/>
              <a:rect r="r" b="b" t="t" l="l"/>
              <a:pathLst>
                <a:path h="802537" w="812800">
                  <a:moveTo>
                    <a:pt x="406400" y="0"/>
                  </a:moveTo>
                  <a:cubicBezTo>
                    <a:pt x="181951" y="0"/>
                    <a:pt x="0" y="179654"/>
                    <a:pt x="0" y="401268"/>
                  </a:cubicBezTo>
                  <a:cubicBezTo>
                    <a:pt x="0" y="622883"/>
                    <a:pt x="181951" y="802537"/>
                    <a:pt x="406400" y="802537"/>
                  </a:cubicBezTo>
                  <a:cubicBezTo>
                    <a:pt x="630849" y="802537"/>
                    <a:pt x="812800" y="622883"/>
                    <a:pt x="812800" y="401268"/>
                  </a:cubicBezTo>
                  <a:cubicBezTo>
                    <a:pt x="812800" y="1796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AB1B4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8563"/>
              <a:ext cx="660400" cy="71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8381820" y="4453072"/>
            <a:ext cx="614486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8803460" y="5953670"/>
            <a:ext cx="695325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8996304" y="5309807"/>
            <a:ext cx="309636" cy="305726"/>
            <a:chOff x="0" y="0"/>
            <a:chExt cx="812800" cy="8025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02537"/>
            </a:xfrm>
            <a:custGeom>
              <a:avLst/>
              <a:gdLst/>
              <a:ahLst/>
              <a:cxnLst/>
              <a:rect r="r" b="b" t="t" l="l"/>
              <a:pathLst>
                <a:path h="802537" w="812800">
                  <a:moveTo>
                    <a:pt x="406400" y="0"/>
                  </a:moveTo>
                  <a:cubicBezTo>
                    <a:pt x="181951" y="0"/>
                    <a:pt x="0" y="179654"/>
                    <a:pt x="0" y="401268"/>
                  </a:cubicBezTo>
                  <a:cubicBezTo>
                    <a:pt x="0" y="622883"/>
                    <a:pt x="181951" y="802537"/>
                    <a:pt x="406400" y="802537"/>
                  </a:cubicBezTo>
                  <a:cubicBezTo>
                    <a:pt x="630849" y="802537"/>
                    <a:pt x="812800" y="622883"/>
                    <a:pt x="812800" y="401268"/>
                  </a:cubicBezTo>
                  <a:cubicBezTo>
                    <a:pt x="812800" y="1796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8563"/>
              <a:ext cx="660400" cy="71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9305938" y="5454122"/>
            <a:ext cx="643079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8803460" y="6954721"/>
            <a:ext cx="695325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8996304" y="6310858"/>
            <a:ext cx="309636" cy="305726"/>
            <a:chOff x="0" y="0"/>
            <a:chExt cx="812800" cy="80253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02537"/>
            </a:xfrm>
            <a:custGeom>
              <a:avLst/>
              <a:gdLst/>
              <a:ahLst/>
              <a:cxnLst/>
              <a:rect r="r" b="b" t="t" l="l"/>
              <a:pathLst>
                <a:path h="802537" w="812800">
                  <a:moveTo>
                    <a:pt x="406400" y="0"/>
                  </a:moveTo>
                  <a:cubicBezTo>
                    <a:pt x="181951" y="0"/>
                    <a:pt x="0" y="179654"/>
                    <a:pt x="0" y="401268"/>
                  </a:cubicBezTo>
                  <a:cubicBezTo>
                    <a:pt x="0" y="622883"/>
                    <a:pt x="181951" y="802537"/>
                    <a:pt x="406400" y="802537"/>
                  </a:cubicBezTo>
                  <a:cubicBezTo>
                    <a:pt x="630849" y="802537"/>
                    <a:pt x="812800" y="622883"/>
                    <a:pt x="812800" y="401268"/>
                  </a:cubicBezTo>
                  <a:cubicBezTo>
                    <a:pt x="812800" y="1796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8563"/>
              <a:ext cx="660400" cy="71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8381820" y="6455173"/>
            <a:ext cx="614486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8814523" y="7966835"/>
            <a:ext cx="673198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8996304" y="7311909"/>
            <a:ext cx="309636" cy="327853"/>
            <a:chOff x="0" y="0"/>
            <a:chExt cx="812800" cy="86062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0622"/>
            </a:xfrm>
            <a:custGeom>
              <a:avLst/>
              <a:gdLst/>
              <a:ahLst/>
              <a:cxnLst/>
              <a:rect r="r" b="b" t="t" l="l"/>
              <a:pathLst>
                <a:path h="860622" w="812800">
                  <a:moveTo>
                    <a:pt x="406400" y="0"/>
                  </a:moveTo>
                  <a:cubicBezTo>
                    <a:pt x="181951" y="0"/>
                    <a:pt x="0" y="192657"/>
                    <a:pt x="0" y="430311"/>
                  </a:cubicBezTo>
                  <a:cubicBezTo>
                    <a:pt x="0" y="667965"/>
                    <a:pt x="181951" y="860622"/>
                    <a:pt x="406400" y="860622"/>
                  </a:cubicBezTo>
                  <a:cubicBezTo>
                    <a:pt x="630849" y="860622"/>
                    <a:pt x="812800" y="667965"/>
                    <a:pt x="812800" y="430311"/>
                  </a:cubicBezTo>
                  <a:cubicBezTo>
                    <a:pt x="812800" y="19265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4008"/>
              <a:ext cx="660400" cy="765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9305908" y="7461756"/>
            <a:ext cx="643140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8789474" y="8978620"/>
            <a:ext cx="723297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8996304" y="8312959"/>
            <a:ext cx="309636" cy="313537"/>
            <a:chOff x="0" y="0"/>
            <a:chExt cx="812800" cy="82304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23041"/>
            </a:xfrm>
            <a:custGeom>
              <a:avLst/>
              <a:gdLst/>
              <a:ahLst/>
              <a:cxnLst/>
              <a:rect r="r" b="b" t="t" l="l"/>
              <a:pathLst>
                <a:path h="823041" w="812800">
                  <a:moveTo>
                    <a:pt x="406400" y="0"/>
                  </a:moveTo>
                  <a:cubicBezTo>
                    <a:pt x="181951" y="0"/>
                    <a:pt x="0" y="184244"/>
                    <a:pt x="0" y="411521"/>
                  </a:cubicBezTo>
                  <a:cubicBezTo>
                    <a:pt x="0" y="638797"/>
                    <a:pt x="181951" y="823041"/>
                    <a:pt x="406400" y="823041"/>
                  </a:cubicBezTo>
                  <a:cubicBezTo>
                    <a:pt x="630849" y="823041"/>
                    <a:pt x="812800" y="638797"/>
                    <a:pt x="812800" y="411521"/>
                  </a:cubicBezTo>
                  <a:cubicBezTo>
                    <a:pt x="812800" y="18424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10485"/>
              <a:ext cx="660400" cy="735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8381820" y="8459227"/>
            <a:ext cx="614486" cy="1905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10719570" y="3050555"/>
            <a:ext cx="4956102" cy="851099"/>
            <a:chOff x="0" y="0"/>
            <a:chExt cx="6608135" cy="1134798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661773"/>
              <a:ext cx="6608135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Understand your needs and goals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-47625"/>
              <a:ext cx="660813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1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719570" y="5025232"/>
            <a:ext cx="4956102" cy="851099"/>
            <a:chOff x="0" y="0"/>
            <a:chExt cx="6608135" cy="1134798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661773"/>
              <a:ext cx="6608135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Create funds essential to your survival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-47625"/>
              <a:ext cx="660813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3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719570" y="7055909"/>
            <a:ext cx="4956102" cy="851136"/>
            <a:chOff x="0" y="0"/>
            <a:chExt cx="6608135" cy="1134848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661773"/>
              <a:ext cx="6608135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Monitor your expenses </a:t>
              </a: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and budget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-47625"/>
              <a:ext cx="660813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5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903852" y="4081332"/>
            <a:ext cx="5664578" cy="847924"/>
            <a:chOff x="0" y="0"/>
            <a:chExt cx="7552771" cy="1130565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657540"/>
              <a:ext cx="7552771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Assess your current financial state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-47625"/>
              <a:ext cx="7552771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2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903852" y="6143545"/>
            <a:ext cx="5664578" cy="851099"/>
            <a:chOff x="0" y="0"/>
            <a:chExt cx="7552771" cy="1134798"/>
          </a:xfrm>
        </p:grpSpPr>
        <p:sp>
          <p:nvSpPr>
            <p:cNvPr name="TextBox 48" id="48"/>
            <p:cNvSpPr txBox="true"/>
            <p:nvPr/>
          </p:nvSpPr>
          <p:spPr>
            <a:xfrm rot="0">
              <a:off x="0" y="661773"/>
              <a:ext cx="7552771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Follow a schedule of budgeting and stick to it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0" y="-47625"/>
              <a:ext cx="7552771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4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2612329" y="8085535"/>
            <a:ext cx="4956102" cy="851136"/>
            <a:chOff x="0" y="0"/>
            <a:chExt cx="6608135" cy="1134848"/>
          </a:xfrm>
        </p:grpSpPr>
        <p:sp>
          <p:nvSpPr>
            <p:cNvPr name="TextBox 51" id="51"/>
            <p:cNvSpPr txBox="true"/>
            <p:nvPr/>
          </p:nvSpPr>
          <p:spPr>
            <a:xfrm rot="0">
              <a:off x="0" y="661773"/>
              <a:ext cx="6608135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Refine your budget as needed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-47625"/>
              <a:ext cx="660813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6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68429" y="1059045"/>
            <a:ext cx="10951142" cy="1010038"/>
            <a:chOff x="0" y="0"/>
            <a:chExt cx="14601523" cy="13467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73692"/>
              <a:ext cx="14601523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Zenith Central Bank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4601523" cy="76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b="true" sz="3600" spc="107" u="none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FINANCIAL PLANNING CYCLE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224814" y="5936992"/>
            <a:ext cx="2639729" cy="477959"/>
          </a:xfrm>
          <a:prstGeom prst="rect">
            <a:avLst/>
          </a:prstGeom>
          <a:solidFill>
            <a:srgbClr val="7CD4D2"/>
          </a:solidFill>
        </p:spPr>
      </p:sp>
      <p:sp>
        <p:nvSpPr>
          <p:cNvPr name="AutoShape 6" id="6"/>
          <p:cNvSpPr/>
          <p:nvPr/>
        </p:nvSpPr>
        <p:spPr>
          <a:xfrm rot="0">
            <a:off x="3864542" y="5936992"/>
            <a:ext cx="2639729" cy="477959"/>
          </a:xfrm>
          <a:prstGeom prst="rect">
            <a:avLst/>
          </a:prstGeom>
          <a:solidFill>
            <a:srgbClr val="4AB1B4"/>
          </a:solidFill>
        </p:spPr>
      </p:sp>
      <p:sp>
        <p:nvSpPr>
          <p:cNvPr name="AutoShape 7" id="7"/>
          <p:cNvSpPr/>
          <p:nvPr/>
        </p:nvSpPr>
        <p:spPr>
          <a:xfrm rot="0">
            <a:off x="6504271" y="5936992"/>
            <a:ext cx="2639729" cy="477959"/>
          </a:xfrm>
          <a:prstGeom prst="rect">
            <a:avLst/>
          </a:prstGeom>
          <a:solidFill>
            <a:srgbClr val="37C9EF"/>
          </a:solidFill>
        </p:spPr>
      </p:sp>
      <p:sp>
        <p:nvSpPr>
          <p:cNvPr name="AutoShape 8" id="8"/>
          <p:cNvSpPr/>
          <p:nvPr/>
        </p:nvSpPr>
        <p:spPr>
          <a:xfrm rot="0">
            <a:off x="9144000" y="5936992"/>
            <a:ext cx="2639729" cy="477959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9" id="9"/>
          <p:cNvSpPr/>
          <p:nvPr/>
        </p:nvSpPr>
        <p:spPr>
          <a:xfrm rot="0">
            <a:off x="11783729" y="5936992"/>
            <a:ext cx="2639729" cy="477959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10" id="10"/>
          <p:cNvSpPr/>
          <p:nvPr/>
        </p:nvSpPr>
        <p:spPr>
          <a:xfrm rot="0">
            <a:off x="14423458" y="5936992"/>
            <a:ext cx="2639729" cy="477959"/>
          </a:xfrm>
          <a:prstGeom prst="rect">
            <a:avLst/>
          </a:prstGeom>
          <a:solidFill>
            <a:srgbClr val="191919"/>
          </a:solidFill>
        </p:spPr>
      </p:sp>
      <p:grpSp>
        <p:nvGrpSpPr>
          <p:cNvPr name="Group 11" id="11"/>
          <p:cNvGrpSpPr/>
          <p:nvPr/>
        </p:nvGrpSpPr>
        <p:grpSpPr>
          <a:xfrm rot="0">
            <a:off x="1322870" y="7265116"/>
            <a:ext cx="2443615" cy="1345416"/>
            <a:chOff x="0" y="0"/>
            <a:chExt cx="3258154" cy="179388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812912"/>
              <a:ext cx="3258154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Understand your</a:t>
              </a:r>
            </a:p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needs and goals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325815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962599" y="3741410"/>
            <a:ext cx="2443615" cy="1345416"/>
            <a:chOff x="0" y="0"/>
            <a:chExt cx="3258154" cy="179388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812912"/>
              <a:ext cx="3258154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Assess your current</a:t>
              </a:r>
            </a:p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financial state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325815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602328" y="7265116"/>
            <a:ext cx="2443615" cy="1726379"/>
            <a:chOff x="0" y="0"/>
            <a:chExt cx="3258154" cy="230183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812912"/>
              <a:ext cx="3258154" cy="14889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Create funds essential to</a:t>
              </a:r>
            </a:p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your survival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325815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42057" y="3360448"/>
            <a:ext cx="2443615" cy="1726379"/>
            <a:chOff x="0" y="0"/>
            <a:chExt cx="3258154" cy="230183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812912"/>
              <a:ext cx="3258154" cy="14889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Follow a schedule of budgeting and stick to it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325815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881786" y="7265116"/>
            <a:ext cx="2443615" cy="1726490"/>
            <a:chOff x="0" y="0"/>
            <a:chExt cx="3258154" cy="2301987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812912"/>
              <a:ext cx="3258154" cy="1489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Monitor your expenses</a:t>
              </a:r>
            </a:p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and budget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47625"/>
              <a:ext cx="325815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521514" y="3741336"/>
            <a:ext cx="2443615" cy="1345490"/>
            <a:chOff x="0" y="0"/>
            <a:chExt cx="3258154" cy="179398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812912"/>
              <a:ext cx="3258154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Refine your budget as needed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47625"/>
              <a:ext cx="325815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6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-10800000">
            <a:off x="2384163" y="6405426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5023892" y="5668825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2"/>
                </a:lnTo>
                <a:lnTo>
                  <a:pt x="0" y="27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7663620" y="6405426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1" y="0"/>
                </a:lnTo>
                <a:lnTo>
                  <a:pt x="321031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12943078" y="6405426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303349" y="5668825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1" y="0"/>
                </a:lnTo>
                <a:lnTo>
                  <a:pt x="321031" y="277692"/>
                </a:lnTo>
                <a:lnTo>
                  <a:pt x="0" y="2776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5582807" y="5668825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2"/>
                </a:lnTo>
                <a:lnTo>
                  <a:pt x="0" y="2776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68429" y="1059045"/>
            <a:ext cx="10951142" cy="1010038"/>
            <a:chOff x="0" y="0"/>
            <a:chExt cx="14601523" cy="13467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73692"/>
              <a:ext cx="14601523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Zenith Central Bank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4601523" cy="76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b="true" sz="3600" spc="107" u="none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FINANCIAL PLANNING CYCLE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19570" y="3043771"/>
            <a:ext cx="4956102" cy="851099"/>
            <a:chOff x="0" y="0"/>
            <a:chExt cx="6608135" cy="113479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661773"/>
              <a:ext cx="6608135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Understand your needs and goals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660813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719570" y="5148855"/>
            <a:ext cx="4956102" cy="851099"/>
            <a:chOff x="0" y="0"/>
            <a:chExt cx="6608135" cy="113479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1773"/>
              <a:ext cx="6608135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Create funds essential to your survival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660813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719570" y="7253919"/>
            <a:ext cx="4956102" cy="851136"/>
            <a:chOff x="0" y="0"/>
            <a:chExt cx="6608135" cy="113484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61773"/>
              <a:ext cx="6608135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Monitor your expenses </a:t>
              </a: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and budget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660813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5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03852" y="4096313"/>
            <a:ext cx="5664578" cy="851099"/>
            <a:chOff x="0" y="0"/>
            <a:chExt cx="7552771" cy="113479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61773"/>
              <a:ext cx="7552771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Assess your current financial state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7552771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03852" y="6201396"/>
            <a:ext cx="5664578" cy="851099"/>
            <a:chOff x="0" y="0"/>
            <a:chExt cx="7552771" cy="113479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61773"/>
              <a:ext cx="7552771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Follow a schedule of budgeting and stick to it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7552771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4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612329" y="8306461"/>
            <a:ext cx="4956102" cy="851136"/>
            <a:chOff x="0" y="0"/>
            <a:chExt cx="6608135" cy="113484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661773"/>
              <a:ext cx="6608135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Refine your budget as needed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660813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6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0">
            <a:off x="8851962" y="2943050"/>
            <a:ext cx="584075" cy="1052542"/>
          </a:xfrm>
          <a:prstGeom prst="rect">
            <a:avLst/>
          </a:prstGeom>
          <a:solidFill>
            <a:srgbClr val="7CD4D2"/>
          </a:solidFill>
        </p:spPr>
      </p:sp>
      <p:sp>
        <p:nvSpPr>
          <p:cNvPr name="AutoShape 24" id="24"/>
          <p:cNvSpPr/>
          <p:nvPr/>
        </p:nvSpPr>
        <p:spPr>
          <a:xfrm rot="0">
            <a:off x="8851962" y="3995591"/>
            <a:ext cx="584075" cy="1052542"/>
          </a:xfrm>
          <a:prstGeom prst="rect">
            <a:avLst/>
          </a:prstGeom>
          <a:solidFill>
            <a:srgbClr val="4AB1B4"/>
          </a:solidFill>
        </p:spPr>
      </p:sp>
      <p:sp>
        <p:nvSpPr>
          <p:cNvPr name="AutoShape 25" id="25"/>
          <p:cNvSpPr/>
          <p:nvPr/>
        </p:nvSpPr>
        <p:spPr>
          <a:xfrm rot="0">
            <a:off x="8851962" y="5048133"/>
            <a:ext cx="584075" cy="1052542"/>
          </a:xfrm>
          <a:prstGeom prst="rect">
            <a:avLst/>
          </a:prstGeom>
          <a:solidFill>
            <a:srgbClr val="37C9EF"/>
          </a:solidFill>
        </p:spPr>
      </p:sp>
      <p:sp>
        <p:nvSpPr>
          <p:cNvPr name="AutoShape 26" id="26"/>
          <p:cNvSpPr/>
          <p:nvPr/>
        </p:nvSpPr>
        <p:spPr>
          <a:xfrm rot="0">
            <a:off x="8851962" y="6100675"/>
            <a:ext cx="584075" cy="1052542"/>
          </a:xfrm>
          <a:prstGeom prst="rect">
            <a:avLst/>
          </a:prstGeom>
          <a:solidFill>
            <a:srgbClr val="2C92D5"/>
          </a:solidFill>
        </p:spPr>
      </p:sp>
      <p:sp>
        <p:nvSpPr>
          <p:cNvPr name="AutoShape 27" id="27"/>
          <p:cNvSpPr/>
          <p:nvPr/>
        </p:nvSpPr>
        <p:spPr>
          <a:xfrm rot="0">
            <a:off x="8851962" y="7153217"/>
            <a:ext cx="584075" cy="1052542"/>
          </a:xfrm>
          <a:prstGeom prst="rect">
            <a:avLst/>
          </a:prstGeom>
          <a:solidFill>
            <a:srgbClr val="13538A"/>
          </a:solidFill>
        </p:spPr>
      </p:sp>
      <p:sp>
        <p:nvSpPr>
          <p:cNvPr name="AutoShape 28" id="28"/>
          <p:cNvSpPr/>
          <p:nvPr/>
        </p:nvSpPr>
        <p:spPr>
          <a:xfrm rot="0">
            <a:off x="8851962" y="8205758"/>
            <a:ext cx="584075" cy="1052542"/>
          </a:xfrm>
          <a:prstGeom prst="rect">
            <a:avLst/>
          </a:prstGeom>
          <a:solidFill>
            <a:srgbClr val="191919"/>
          </a:solidFill>
        </p:spPr>
      </p:sp>
      <p:sp>
        <p:nvSpPr>
          <p:cNvPr name="Freeform 29" id="29"/>
          <p:cNvSpPr/>
          <p:nvPr/>
        </p:nvSpPr>
        <p:spPr>
          <a:xfrm flipH="false" flipV="false" rot="5400000">
            <a:off x="9386029" y="3330475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1" y="0"/>
                </a:lnTo>
                <a:lnTo>
                  <a:pt x="321031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9386029" y="5435558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1" y="0"/>
                </a:lnTo>
                <a:lnTo>
                  <a:pt x="321031" y="277692"/>
                </a:lnTo>
                <a:lnTo>
                  <a:pt x="0" y="27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5400000">
            <a:off x="9386029" y="7540642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1" y="0"/>
                </a:lnTo>
                <a:lnTo>
                  <a:pt x="321031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400000">
            <a:off x="8565302" y="8593184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5400000">
            <a:off x="8565302" y="6488100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5400000">
            <a:off x="8565302" y="4383017"/>
            <a:ext cx="321030" cy="277691"/>
          </a:xfrm>
          <a:custGeom>
            <a:avLst/>
            <a:gdLst/>
            <a:ahLst/>
            <a:cxnLst/>
            <a:rect r="r" b="b" t="t" l="l"/>
            <a:pathLst>
              <a:path h="277691" w="321030">
                <a:moveTo>
                  <a:pt x="0" y="0"/>
                </a:moveTo>
                <a:lnTo>
                  <a:pt x="321030" y="0"/>
                </a:lnTo>
                <a:lnTo>
                  <a:pt x="321030" y="277691"/>
                </a:lnTo>
                <a:lnTo>
                  <a:pt x="0" y="277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68429" y="1059045"/>
            <a:ext cx="10951142" cy="1010038"/>
            <a:chOff x="0" y="0"/>
            <a:chExt cx="14601523" cy="13467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73692"/>
              <a:ext cx="14601523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Zenith Central Bank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4601523" cy="76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b="true" sz="3600" spc="107" u="none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FINANCIAL PLANNING CYCLE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86732" y="4825855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4434180" y="6042961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53836" y="4825855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60" y="0"/>
                </a:lnTo>
                <a:lnTo>
                  <a:pt x="2463760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9092646" y="6047886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413234" y="4830780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3747357" y="6047886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81476" y="7561386"/>
            <a:ext cx="3064424" cy="1232061"/>
            <a:chOff x="0" y="0"/>
            <a:chExt cx="4085898" cy="164274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61773"/>
              <a:ext cx="4085898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Understand your</a:t>
              </a:r>
            </a:p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needs and goals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408589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16393" y="7558229"/>
            <a:ext cx="3101987" cy="1232061"/>
            <a:chOff x="0" y="0"/>
            <a:chExt cx="4135983" cy="164274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61773"/>
              <a:ext cx="4135983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Create funds essential to your survival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413598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088875" y="7558229"/>
            <a:ext cx="3071595" cy="1232136"/>
            <a:chOff x="0" y="0"/>
            <a:chExt cx="4095460" cy="164284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61773"/>
              <a:ext cx="4095460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Monitor your expenses</a:t>
              </a:r>
            </a:p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and budget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409546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5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132630" y="2898469"/>
            <a:ext cx="3064768" cy="1232061"/>
            <a:chOff x="0" y="0"/>
            <a:chExt cx="4086357" cy="164274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661773"/>
              <a:ext cx="4086357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Assess your current financial state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40863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2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817576" y="2898469"/>
            <a:ext cx="2988534" cy="1232061"/>
            <a:chOff x="0" y="0"/>
            <a:chExt cx="3984712" cy="1642749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1773"/>
              <a:ext cx="3984712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Follow a schedule of budgeting and stick to it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47625"/>
              <a:ext cx="398471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4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434170" y="2874744"/>
            <a:ext cx="3064768" cy="1232136"/>
            <a:chOff x="0" y="0"/>
            <a:chExt cx="4086357" cy="1642848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661773"/>
              <a:ext cx="4086357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Refine your budget as needed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47625"/>
              <a:ext cx="40863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6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445812" y="5189860"/>
            <a:ext cx="1735751" cy="17357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7CD4D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01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797139" y="5143500"/>
            <a:ext cx="1735751" cy="17357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4AB1B4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02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099512" y="5189860"/>
            <a:ext cx="1735751" cy="17357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37C9EF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03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427146" y="5143500"/>
            <a:ext cx="1735751" cy="17357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2C92D5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04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756797" y="5321155"/>
            <a:ext cx="1735751" cy="17357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13538A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05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076695" y="5143500"/>
            <a:ext cx="1735751" cy="17357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33584" y="1059045"/>
            <a:ext cx="9420833" cy="1010038"/>
            <a:chOff x="0" y="0"/>
            <a:chExt cx="12561110" cy="13467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73692"/>
              <a:ext cx="12561110" cy="47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Zenith Central Bank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2561110" cy="76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  <a:r>
                <a:rPr lang="en-US" b="true" sz="3600" spc="107" u="none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FINANCIAL PLANNING CYCLE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81698" y="2860830"/>
            <a:ext cx="1735751" cy="17357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7CD4D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01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0117449" y="3714418"/>
            <a:ext cx="2402364" cy="28575"/>
          </a:xfrm>
          <a:prstGeom prst="line">
            <a:avLst/>
          </a:prstGeom>
          <a:ln cap="rnd" w="28575">
            <a:solidFill>
              <a:srgbClr val="7CD4D2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2701508" y="3112674"/>
            <a:ext cx="3142401" cy="1232061"/>
            <a:chOff x="0" y="0"/>
            <a:chExt cx="4189868" cy="164274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61773"/>
              <a:ext cx="4189868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Understand your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needs and goals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418986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93848" y="4344899"/>
            <a:ext cx="1735751" cy="173575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4AB1B4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695649" y="4344899"/>
            <a:ext cx="1735751" cy="1735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06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893848" y="6263455"/>
            <a:ext cx="1735751" cy="17357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37C9E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03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95649" y="6263455"/>
            <a:ext cx="1735751" cy="17357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13538A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05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381698" y="7747524"/>
            <a:ext cx="1735751" cy="17357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52425" cap="sq">
              <a:solidFill>
                <a:srgbClr val="2C92D5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  <a:r>
                <a:rPr lang="en-US" sz="2499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04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>
            <a:off x="11629599" y="5198487"/>
            <a:ext cx="2471433" cy="28575"/>
          </a:xfrm>
          <a:prstGeom prst="line">
            <a:avLst/>
          </a:prstGeom>
          <a:ln cap="rnd" w="28575">
            <a:solidFill>
              <a:srgbClr val="4AB1B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1629599" y="7117043"/>
            <a:ext cx="2471433" cy="28575"/>
          </a:xfrm>
          <a:prstGeom prst="line">
            <a:avLst/>
          </a:prstGeom>
          <a:ln cap="rnd" w="28575">
            <a:solidFill>
              <a:srgbClr val="37C9EF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14272708" y="4596743"/>
            <a:ext cx="2765957" cy="1232061"/>
            <a:chOff x="0" y="0"/>
            <a:chExt cx="3687943" cy="1642749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661773"/>
              <a:ext cx="3687943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Assess your current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financial state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47625"/>
              <a:ext cx="368794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460930" y="6515300"/>
            <a:ext cx="2765957" cy="1232061"/>
            <a:chOff x="0" y="0"/>
            <a:chExt cx="3687943" cy="1642749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661773"/>
              <a:ext cx="3687943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Create funds essential to your survival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-47625"/>
              <a:ext cx="368794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3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>
            <a:off x="4204797" y="5198487"/>
            <a:ext cx="2490852" cy="28575"/>
          </a:xfrm>
          <a:prstGeom prst="line">
            <a:avLst/>
          </a:prstGeom>
          <a:ln cap="rnd" w="28575">
            <a:solidFill>
              <a:srgbClr val="19191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4204797" y="7117043"/>
            <a:ext cx="2490852" cy="28575"/>
          </a:xfrm>
          <a:prstGeom prst="line">
            <a:avLst/>
          </a:prstGeom>
          <a:ln cap="rnd" w="28575">
            <a:solidFill>
              <a:srgbClr val="13538A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5908696" y="8601112"/>
            <a:ext cx="2473002" cy="28575"/>
          </a:xfrm>
          <a:prstGeom prst="line">
            <a:avLst/>
          </a:prstGeom>
          <a:ln cap="rnd" w="28575">
            <a:solidFill>
              <a:srgbClr val="2C92D5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1135668" y="4596706"/>
            <a:ext cx="2802332" cy="1232136"/>
            <a:chOff x="0" y="0"/>
            <a:chExt cx="3736443" cy="1642848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661773"/>
              <a:ext cx="3736443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Refine your budget as needed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-47625"/>
              <a:ext cx="373644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6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28700" y="6515263"/>
            <a:ext cx="2802332" cy="1232136"/>
            <a:chOff x="0" y="0"/>
            <a:chExt cx="3736443" cy="1642848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661773"/>
              <a:ext cx="3736443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Monitor your expenses</a:t>
              </a:r>
            </a:p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and budget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-47625"/>
              <a:ext cx="373644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5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2425777" y="7999369"/>
            <a:ext cx="3024446" cy="1232061"/>
            <a:chOff x="0" y="0"/>
            <a:chExt cx="4032595" cy="1642749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661773"/>
              <a:ext cx="4032595" cy="98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Follow a schedule of budgeting and stick to it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-47625"/>
              <a:ext cx="403259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499"/>
                </a:lnSpc>
              </a:pPr>
              <a:r>
                <a:rPr lang="en-US" b="true" sz="2499" spc="97" u="non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Stage 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3012436"/>
          <a:ext cx="16211550" cy="6182623"/>
        </p:xfrm>
        <a:graphic>
          <a:graphicData uri="http://schemas.openxmlformats.org/drawingml/2006/table">
            <a:tbl>
              <a:tblPr/>
              <a:tblGrid>
                <a:gridCol w="2701925"/>
                <a:gridCol w="2701925"/>
                <a:gridCol w="2701925"/>
                <a:gridCol w="2701925"/>
                <a:gridCol w="2701925"/>
                <a:gridCol w="2701925"/>
              </a:tblGrid>
              <a:tr h="10304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Stage 1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D4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Stage 2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B1B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Stage 3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Stage 4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92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Stage 5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Stage 6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0304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 spc="44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Understand your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b="true" sz="1500" spc="44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needs and goals</a:t>
                      </a:r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 spc="44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Assess your current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b="true" sz="1500" spc="44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financial state</a:t>
                      </a:r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Create funds essential to your survival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Follow a schedule of budgeting and stick to it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b="true" sz="1500" spc="44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Monitor your expenses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b="true" sz="1500" spc="44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and budget</a:t>
                      </a:r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Refine your budget as needed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04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04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04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04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6152116" y="8708363"/>
            <a:ext cx="5983767" cy="954342"/>
            <a:chOff x="0" y="0"/>
            <a:chExt cx="8870583" cy="141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870583" cy="1414756"/>
            </a:xfrm>
            <a:custGeom>
              <a:avLst/>
              <a:gdLst/>
              <a:ahLst/>
              <a:cxnLst/>
              <a:rect r="r" b="b" t="t" l="l"/>
              <a:pathLst>
                <a:path h="1414756" w="8870583">
                  <a:moveTo>
                    <a:pt x="38815" y="0"/>
                  </a:moveTo>
                  <a:lnTo>
                    <a:pt x="8831769" y="0"/>
                  </a:lnTo>
                  <a:cubicBezTo>
                    <a:pt x="8842063" y="0"/>
                    <a:pt x="8851936" y="4089"/>
                    <a:pt x="8859215" y="11369"/>
                  </a:cubicBezTo>
                  <a:cubicBezTo>
                    <a:pt x="8866494" y="18648"/>
                    <a:pt x="8870583" y="28520"/>
                    <a:pt x="8870583" y="38815"/>
                  </a:cubicBezTo>
                  <a:lnTo>
                    <a:pt x="8870583" y="1375942"/>
                  </a:lnTo>
                  <a:cubicBezTo>
                    <a:pt x="8870583" y="1397378"/>
                    <a:pt x="8853205" y="1414756"/>
                    <a:pt x="8831769" y="1414756"/>
                  </a:cubicBezTo>
                  <a:lnTo>
                    <a:pt x="38815" y="1414756"/>
                  </a:lnTo>
                  <a:cubicBezTo>
                    <a:pt x="28520" y="1414756"/>
                    <a:pt x="18648" y="1410667"/>
                    <a:pt x="11369" y="1403388"/>
                  </a:cubicBezTo>
                  <a:cubicBezTo>
                    <a:pt x="4089" y="1396108"/>
                    <a:pt x="0" y="1386236"/>
                    <a:pt x="0" y="1375942"/>
                  </a:cubicBezTo>
                  <a:lnTo>
                    <a:pt x="0" y="38815"/>
                  </a:lnTo>
                  <a:cubicBezTo>
                    <a:pt x="0" y="28520"/>
                    <a:pt x="4089" y="18648"/>
                    <a:pt x="11369" y="11369"/>
                  </a:cubicBezTo>
                  <a:cubicBezTo>
                    <a:pt x="18648" y="4089"/>
                    <a:pt x="28520" y="0"/>
                    <a:pt x="38815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870583" cy="145285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Highlight</a:t>
              </a:r>
              <a:r>
                <a:rPr lang="en-US" sz="15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two or more cells, </a:t>
              </a:r>
              <a:r>
                <a:rPr lang="en-US" sz="1500" b="true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right-click</a:t>
              </a:r>
              <a:r>
                <a:rPr lang="en-US" sz="15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then choose</a:t>
              </a:r>
            </a:p>
            <a:p>
              <a:pPr algn="ctr">
                <a:lnSpc>
                  <a:spcPts val="2100"/>
                </a:lnSpc>
              </a:pPr>
              <a:r>
                <a:rPr lang="en-US" b="true" sz="15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"Merge Cells" </a:t>
              </a:r>
              <a:r>
                <a:rPr lang="en-US" sz="150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to organize your table according to your needs!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14402" y="1101065"/>
            <a:ext cx="11659195" cy="1022676"/>
            <a:chOff x="0" y="0"/>
            <a:chExt cx="15545594" cy="136356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98265"/>
              <a:ext cx="15545594" cy="465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Zenith Central Bank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15545594" cy="778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5"/>
                </a:lnSpc>
                <a:spcBef>
                  <a:spcPct val="0"/>
                </a:spcBef>
              </a:pPr>
              <a:r>
                <a:rPr lang="en-US" b="true" sz="3599" spc="107" u="none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FINANCIAL PLANNING CYCLE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591480" y="1814339"/>
            <a:ext cx="9105042" cy="799340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900130" y="1042286"/>
            <a:ext cx="10487740" cy="1022676"/>
            <a:chOff x="0" y="0"/>
            <a:chExt cx="13983654" cy="136356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98265"/>
              <a:ext cx="13983654" cy="465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Zenith Central Bank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13983654" cy="778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5"/>
                </a:lnSpc>
                <a:spcBef>
                  <a:spcPct val="0"/>
                </a:spcBef>
              </a:pPr>
              <a:r>
                <a:rPr lang="en-US" b="true" sz="3599" spc="107" u="none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FINANCIAL PLANNING CYCLE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DAGtphlOumI</dc:identifier>
  <dcterms:modified xsi:type="dcterms:W3CDTF">2011-08-01T06:04:30Z</dcterms:modified>
  <cp:revision>1</cp:revision>
  <dc:title>Timeline Cycle Visual Charts Presentation in Blue White Teal Simple Style</dc:title>
</cp:coreProperties>
</file>