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Mon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31BBCE-2B15-4410-BD38-6D1609805BE9}">
  <a:tblStyle styleId="{9B31BBCE-2B15-4410-BD38-6D1609805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3"/>
  </p:normalViewPr>
  <p:slideViewPr>
    <p:cSldViewPr snapToGrid="0">
      <p:cViewPr varScale="1">
        <p:scale>
          <a:sx n="155" d="100"/>
          <a:sy n="155" d="100"/>
        </p:scale>
        <p:origin x="1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d43d008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d43d008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d43d008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d43d008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06e28a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06e28a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170bb53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170bb53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06e28a9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06e28a9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06e28a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06e28a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0a04248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0a04248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0a04248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0a04248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0a0424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0a0424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d43d008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d43d008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d43d00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d43d008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actions-2/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nsole.actions.goog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ctions/develop/s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s.google.com/actions/extending-the-assistan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67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Actions on Google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5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Dialogflow</a:t>
            </a:r>
            <a:r>
              <a:rPr lang="en-GB" dirty="0"/>
              <a:t> &amp; Actions on Google</a:t>
            </a:r>
            <a:endParaRPr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-161746" y="-60973"/>
            <a:ext cx="3641593" cy="2636876"/>
            <a:chOff x="-161746" y="-60969"/>
            <a:chExt cx="3946671" cy="2846061"/>
          </a:xfrm>
        </p:grpSpPr>
        <p:sp>
          <p:nvSpPr>
            <p:cNvPr id="57" name="Google Shape;57;p13"/>
            <p:cNvSpPr/>
            <p:nvPr/>
          </p:nvSpPr>
          <p:spPr>
            <a:xfrm rot="5400000">
              <a:off x="1043825" y="-1037299"/>
              <a:ext cx="1697400" cy="3784800"/>
            </a:xfrm>
            <a:prstGeom prst="rtTriangle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444234">
              <a:off x="17470" y="775514"/>
              <a:ext cx="3371036" cy="1382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419131">
              <a:off x="-146947" y="444784"/>
              <a:ext cx="2653071" cy="62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3"/>
          <p:cNvSpPr txBox="1"/>
          <p:nvPr/>
        </p:nvSpPr>
        <p:spPr>
          <a:xfrm>
            <a:off x="6767275" y="4443225"/>
            <a:ext cx="2164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2"/>
                </a:solidFill>
              </a:rPr>
              <a:t>Zubin Pratap | </a:t>
            </a:r>
            <a:r>
              <a:rPr lang="en-GB" sz="1100" dirty="0" err="1">
                <a:solidFill>
                  <a:schemeClr val="lt2"/>
                </a:solidFill>
              </a:rPr>
              <a:t>Manindra</a:t>
            </a:r>
            <a:r>
              <a:rPr lang="en-GB" sz="1100" dirty="0">
                <a:solidFill>
                  <a:schemeClr val="lt2"/>
                </a:solidFill>
              </a:rPr>
              <a:t> Arora</a:t>
            </a:r>
            <a:endParaRPr sz="1100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2"/>
                </a:solidFill>
              </a:rPr>
              <a:t>@</a:t>
            </a:r>
            <a:r>
              <a:rPr lang="en-GB" sz="1100" dirty="0" err="1">
                <a:solidFill>
                  <a:schemeClr val="lt2"/>
                </a:solidFill>
              </a:rPr>
              <a:t>ZubinPratap</a:t>
            </a:r>
            <a:endParaRPr sz="1100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2"/>
                </a:solidFill>
              </a:rPr>
              <a:t>Melbourne, 19 June 2019</a:t>
            </a:r>
            <a:endParaRPr sz="11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79550" y="189950"/>
            <a:ext cx="278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SSML*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812350" y="4646100"/>
            <a:ext cx="35193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* Speech Synthesis Markup Language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35475" y="966700"/>
            <a:ext cx="9047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DD0E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saySSML(conv) {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050">
                <a:solidFill>
                  <a:srgbClr val="4DD0E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ssml =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&lt;speak&gt;'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'Here are </a:t>
            </a:r>
            <a:r>
              <a:rPr lang="en-GB" sz="1050">
                <a:solidFill>
                  <a:srgbClr val="F6B26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&lt;say-as interpret-as="characters"&gt;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SSML</a:t>
            </a:r>
            <a:r>
              <a:rPr lang="en-GB" sz="1050">
                <a:solidFill>
                  <a:srgbClr val="F6B26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&lt;/say-as&gt;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samples. 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'I can pause </a:t>
            </a:r>
            <a:r>
              <a:rPr lang="en-GB" sz="1050">
                <a:solidFill>
                  <a:srgbClr val="F6B26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&lt;break time="3" /&gt;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 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'I can play a sound 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&lt;audio src="https://www.example.com/MY_WAVE_FILE.wav"&gt;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your wave file</a:t>
            </a:r>
            <a:r>
              <a:rPr lang="en-GB" sz="1050">
                <a:solidFill>
                  <a:srgbClr val="F6B26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&lt;/audio&gt;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 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'I can speak in cardinals. Your position is 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&lt;say-as interpret-as="cardinal"&gt;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&lt;/say-as&gt;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in line. 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'Or I can speak in ordinals. You are 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&lt;say-as interpret-as="ordinal"&gt;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&lt;/say-as&gt;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in line. 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'Or I can even speak in digits. Your position in line is 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&lt;say-as interpret-as="digits"&gt;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&lt;/say-as&gt;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 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'I can also substitute phrases, like the 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&lt;sub alias="World Wide Web Consortium"&gt;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W3C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&lt;/sub&gt;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 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'Finally, I can speak a paragraph with two sentences. 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&lt;p&gt;&lt;s&gt;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This is sentence one.&lt;/s&gt;&lt;s&gt;This is sentence two.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&lt;/s&gt;&lt;/p&gt;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GB" sz="1050">
                <a:solidFill>
                  <a:srgbClr val="E691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&lt;/speak&gt;</a:t>
            </a:r>
            <a:r>
              <a:rPr lang="en-GB" sz="1050">
                <a:solidFill>
                  <a:srgbClr val="9CCC65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conv.ask(ssml);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CEFF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ECEFF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878575"/>
            <a:ext cx="8695500" cy="2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setup and code!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26550"/>
            <a:ext cx="8695500" cy="2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Codelabs: 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https://codelabs.developers.google.com/codelabs/actions-2/#0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69138"/>
                </a:solidFill>
              </a:rPr>
              <a:t>( Or just google “google actions + codelabs 2”)</a:t>
            </a:r>
            <a:endParaRPr sz="1400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E6913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Console: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4"/>
              </a:rPr>
              <a:t>https://console.actions.google.com/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Conversational Interface for the Google Assistant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336900" y="1710300"/>
            <a:ext cx="4495200" cy="24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Assistant - Virtual Personal  Assistant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&gt; 1 Billion devices (speakers, phones, cars, speakers, headphones, TVs…)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Conversational UI </a:t>
            </a:r>
            <a:r>
              <a:rPr lang="en-GB" i="1"/>
              <a:t>and </a:t>
            </a:r>
            <a:r>
              <a:rPr lang="en-GB"/>
              <a:t>Visual U/I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“Actions on Google” :  Actions that you create extend Google Assistant’s functionality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40251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Part Workshop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66450" y="793625"/>
            <a:ext cx="841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Part 1: Codelabs 1 - Terminology, Tools, Basic Concepts, simple app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Part 2: Codelabs 2 - API concepts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Part 3:  Intermediate API Concepts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206300" y="2187600"/>
            <a:ext cx="4585800" cy="7683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7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Today:  Workshop 2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-56950" y="759300"/>
            <a:ext cx="91440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Refresher on Workshop 1 concepts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Deep link to directly launch into specific parts of the dialog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Google helper intents to fetch user name and location (permissions)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understand follow up responses to a specific interaction, that further the conversation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rich visual elements to the response so it’s more than just voice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SSML!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session storage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2800" y="4442700"/>
            <a:ext cx="84648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9138"/>
                </a:solidFill>
              </a:rPr>
              <a:t>Deep Linking | Firebase CLI | DialogFlow Agent  | NLU follow ups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9138"/>
                </a:solidFill>
              </a:rPr>
              <a:t>“Custom” entities  |  user permissions | visual interactive UI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types of Conversation Projects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11700" y="12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{9B31BBCE-2B15-4410-BD38-6D1609805BE9}</a:tableStyleId>
              </a:tblPr>
              <a:tblGrid>
                <a:gridCol w="413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Dialogflow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Actions SDK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NLU Engine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BYO NLU Engine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Dialogflow is a conversational platform that lets you design and build Actions by </a:t>
                      </a:r>
                      <a:r>
                        <a:rPr lang="en-GB" sz="1200">
                          <a:solidFill>
                            <a:srgbClr val="FF9900"/>
                          </a:solidFill>
                        </a:rPr>
                        <a:t>wrapping the functionality of the </a:t>
                      </a:r>
                      <a:r>
                        <a:rPr lang="en-GB" sz="1200">
                          <a:solidFill>
                            <a:srgbClr val="FF9900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Actions SDK</a:t>
                      </a:r>
                      <a:r>
                        <a:rPr lang="en-GB" sz="1200">
                          <a:solidFill>
                            <a:srgbClr val="FF9900"/>
                          </a:solidFill>
                        </a:rPr>
                        <a:t> and providing additional features 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such as an easy-to-use IDE, natural language understanding (NLU), machine learning, and more.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Actions on Google lets you </a:t>
                      </a:r>
                      <a:r>
                        <a:rPr lang="en-GB" sz="1200">
                          <a:solidFill>
                            <a:srgbClr val="FF9900"/>
                          </a:solidFill>
                        </a:rPr>
                        <a:t>extend the functionality of the Google Assistant 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with Actions. Actions let users get things done through a conversational interface that can range from a quick command to turn on some lights or a longer conversation, such as playing a trivia game.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More commonly used, with lots of custom, built in, out-of-the-box functionality, IDE, ML etc.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Very useful functionality includes built in intents (eg: Welcome Intent, fallback intent, exit intent) etc. 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Provides the key interfaces and APIs that extend the Google Assistant.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352775" y="4577475"/>
            <a:ext cx="68991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Reference:</a:t>
            </a:r>
            <a:r>
              <a:rPr lang="en-GB"/>
              <a:t>: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https://developers.google.com/actions/extending-the-assistant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75725" y="7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Concepts for Voice Apps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439750" y="65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{9B31BBCE-2B15-4410-BD38-6D1609805BE9}</a:tableStyleId>
              </a:tblPr>
              <a:tblGrid>
                <a:gridCol w="185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Term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Meaning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Actions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“</a:t>
                      </a:r>
                      <a:r>
                        <a:rPr lang="en-GB" sz="1200" i="1">
                          <a:solidFill>
                            <a:srgbClr val="D9D9D9"/>
                          </a:solidFill>
                        </a:rPr>
                        <a:t>An Action is an </a:t>
                      </a:r>
                      <a:r>
                        <a:rPr lang="en-GB" sz="1200" i="1">
                          <a:solidFill>
                            <a:srgbClr val="E69138"/>
                          </a:solidFill>
                        </a:rPr>
                        <a:t>entry point</a:t>
                      </a:r>
                      <a:r>
                        <a:rPr lang="en-GB" sz="1200" i="1">
                          <a:solidFill>
                            <a:srgbClr val="D9D9D9"/>
                          </a:solidFill>
                        </a:rPr>
                        <a:t> into an interaction that you build for the Assistant. Users can request your Action by typing or speaking to the Assistant.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”   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 collection of Actions makes up your voice app and is equivalent to an Alexa “skill”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Actions are broadly in 3 categories : conversational, smarthome/IoT and content distribution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Invocation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The “trigger” </a:t>
                      </a:r>
                      <a:r>
                        <a:rPr lang="en-GB" sz="1200">
                          <a:solidFill>
                            <a:srgbClr val="E69138"/>
                          </a:solidFill>
                        </a:rPr>
                        <a:t>phrase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 that starts the voice app interaction.  Equivalent to the “wake word” in Alexa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Utterance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Whatever a user says that the Action is designed to handle/respond to.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Entities (slots)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 </a:t>
                      </a:r>
                      <a:r>
                        <a:rPr lang="en-GB" sz="1200">
                          <a:solidFill>
                            <a:srgbClr val="E69138"/>
                          </a:solidFill>
                        </a:rPr>
                        <a:t>category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 of thing that the NLU model is trained to identify members of (eg colours, weights, fruit) - two types : user created and “system” (platform provided) entities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Intent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NLP term to describe the purpose of a given utterance. What is the intent (</a:t>
                      </a:r>
                      <a:r>
                        <a:rPr lang="en-GB" sz="1200">
                          <a:solidFill>
                            <a:srgbClr val="E69138"/>
                          </a:solidFill>
                        </a:rPr>
                        <a:t>purpose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) behind the user’s utterance? What do they want to achieve?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Fulfillment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Every Intent needs to be “fulfilled”. Responded to.  That is typically done either using DialogFlow and/ or a fulfillment webservice accessed via a HTTP endpoint.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972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1 recap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91225" y="762650"/>
            <a:ext cx="8520600" cy="4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Our first voice app: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Explicit invocation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Asked for your favourite colour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Returned your luck number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Handled a situation where you did not answer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Skills you learned: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Using Dialogflow to create your first few intents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Using Dialogflow to create entities (slots) and train the Dialogflow agent to recognise them to produce values ( user says ‘blue’ which is identified by Dialogflow as a ‘color’ entity)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Nodejs webhook to fulfil conversation intents, using FIrebase Cloud Functions + Actions-on-google nodejs SDK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Google Actions console, linking it with Dialogflow, and using the simulator to test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75725" y="189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Implicit Invocations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152825" y="1227450"/>
            <a:ext cx="7743600" cy="25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7B7B7"/>
                </a:solidFill>
              </a:rPr>
              <a:t>Invocations:</a:t>
            </a:r>
            <a:endParaRPr sz="24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</a:rPr>
              <a:t>=&gt;  Explicit :  “Hey Google, </a:t>
            </a:r>
            <a:r>
              <a:rPr lang="en-GB" sz="1800">
                <a:solidFill>
                  <a:srgbClr val="F6B26B"/>
                </a:solidFill>
              </a:rPr>
              <a:t>talk to My Cool App</a:t>
            </a:r>
            <a:endParaRPr sz="1800"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0000" lvl="0" indent="-450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</a:rPr>
              <a:t>=&gt;  Deep Link:  “Hey Google, talk to My Cool App, </a:t>
            </a:r>
            <a:r>
              <a:rPr lang="en-GB" sz="1800">
                <a:solidFill>
                  <a:srgbClr val="F6B26B"/>
                </a:solidFill>
              </a:rPr>
              <a:t>about getting this cool data</a:t>
            </a:r>
            <a:r>
              <a:rPr lang="en-GB" sz="1800">
                <a:solidFill>
                  <a:srgbClr val="B7B7B7"/>
                </a:solidFill>
              </a:rPr>
              <a:t>”</a:t>
            </a:r>
            <a:endParaRPr sz="1800">
              <a:solidFill>
                <a:srgbClr val="B7B7B7"/>
              </a:solidFill>
            </a:endParaRPr>
          </a:p>
          <a:p>
            <a:pPr marL="450000" lvl="0" indent="-450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0000" lvl="0" indent="-450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</a:rPr>
              <a:t>=&gt; Implicit invocation: “Hey Google, </a:t>
            </a:r>
            <a:r>
              <a:rPr lang="en-GB" sz="1800">
                <a:solidFill>
                  <a:srgbClr val="E69138"/>
                </a:solidFill>
              </a:rPr>
              <a:t>I want this cool data</a:t>
            </a:r>
            <a:r>
              <a:rPr lang="en-GB" sz="1800">
                <a:solidFill>
                  <a:srgbClr val="B7B7B7"/>
                </a:solidFill>
              </a:rPr>
              <a:t>”</a:t>
            </a:r>
            <a:endParaRPr sz="1800">
              <a:solidFill>
                <a:srgbClr val="B7B7B7"/>
              </a:solidFill>
            </a:endParaRPr>
          </a:p>
          <a:p>
            <a:pPr marL="450000" lvl="0" indent="-450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</a:endParaRPr>
          </a:p>
          <a:p>
            <a:pPr marL="450000" lvl="0" indent="-450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</a:rPr>
              <a:t>In each case, the invocation needs to match to an “intent” in your app.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447600"/>
            <a:ext cx="6096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524000" y="3456250"/>
            <a:ext cx="24918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Realtime database X 2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Cloud Functions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Authentication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165400" y="3456250"/>
            <a:ext cx="24918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Hosting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MLKit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Cloud Storage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1044</Words>
  <Application>Microsoft Macintosh PowerPoint</Application>
  <PresentationFormat>On-screen Show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 Mono</vt:lpstr>
      <vt:lpstr>Simple Dark</vt:lpstr>
      <vt:lpstr>Actions on Google</vt:lpstr>
      <vt:lpstr>Conversational Interface for the Google Assistant</vt:lpstr>
      <vt:lpstr>3 Part Workshop</vt:lpstr>
      <vt:lpstr>Today:  Workshop 2</vt:lpstr>
      <vt:lpstr>Two types of Conversation Projects</vt:lpstr>
      <vt:lpstr>Key Concepts for Voice Apps</vt:lpstr>
      <vt:lpstr>Workshop 1 recap</vt:lpstr>
      <vt:lpstr>Implicit Invocations</vt:lpstr>
      <vt:lpstr>PowerPoint Presentation</vt:lpstr>
      <vt:lpstr>SSML*</vt:lpstr>
      <vt:lpstr>PowerPoint Presentation</vt:lpstr>
      <vt:lpstr>Let’s get setup and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Actions on Google</dc:title>
  <cp:lastModifiedBy>Arora, Mani</cp:lastModifiedBy>
  <cp:revision>4</cp:revision>
  <dcterms:modified xsi:type="dcterms:W3CDTF">2021-01-26T04:42:16Z</dcterms:modified>
</cp:coreProperties>
</file>