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29FB65-AB2E-4A0F-B19F-0EA65310A4F0}">
  <a:tblStyle styleId="{CB29FB65-AB2E-4A0F-B19F-0EA65310A4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3"/>
  </p:normalViewPr>
  <p:slideViewPr>
    <p:cSldViewPr snapToGrid="0">
      <p:cViewPr varScale="1">
        <p:scale>
          <a:sx n="155" d="100"/>
          <a:sy n="155" d="100"/>
        </p:scale>
        <p:origin x="184" y="2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6170bb53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6170bb53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a06e28a9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a06e28a9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a06e28a9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a06e28a9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10a04248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10a04248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10a04248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10a04248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bd43d008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bd43d008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a06e28a9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a06e28a9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actions.google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1678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Actions on Google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257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Dialogflow</a:t>
            </a:r>
            <a:r>
              <a:rPr lang="en-GB" dirty="0"/>
              <a:t> &amp; Actions on Google</a:t>
            </a:r>
            <a:endParaRPr dirty="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-161746" y="-60973"/>
            <a:ext cx="3641593" cy="2636876"/>
            <a:chOff x="-161746" y="-60969"/>
            <a:chExt cx="3946671" cy="2846061"/>
          </a:xfrm>
        </p:grpSpPr>
        <p:sp>
          <p:nvSpPr>
            <p:cNvPr id="57" name="Google Shape;57;p13"/>
            <p:cNvSpPr/>
            <p:nvPr/>
          </p:nvSpPr>
          <p:spPr>
            <a:xfrm rot="5400000">
              <a:off x="1043825" y="-1037299"/>
              <a:ext cx="1697400" cy="3784800"/>
            </a:xfrm>
            <a:prstGeom prst="rtTriangle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8" name="Google Shape;58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1444234">
              <a:off x="17470" y="775514"/>
              <a:ext cx="3371036" cy="13822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1419131">
              <a:off x="-146947" y="444784"/>
              <a:ext cx="2653071" cy="6292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" name="Google Shape;60;p13"/>
          <p:cNvSpPr txBox="1"/>
          <p:nvPr/>
        </p:nvSpPr>
        <p:spPr>
          <a:xfrm>
            <a:off x="6767275" y="4443225"/>
            <a:ext cx="21642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2"/>
                </a:solidFill>
              </a:rPr>
              <a:t>Zubin Pratap | </a:t>
            </a:r>
            <a:r>
              <a:rPr lang="en-GB" sz="1100" dirty="0" err="1">
                <a:solidFill>
                  <a:schemeClr val="lt2"/>
                </a:solidFill>
              </a:rPr>
              <a:t>Manindra</a:t>
            </a:r>
            <a:r>
              <a:rPr lang="en-GB" sz="1100" dirty="0">
                <a:solidFill>
                  <a:schemeClr val="lt2"/>
                </a:solidFill>
              </a:rPr>
              <a:t> Arora</a:t>
            </a:r>
            <a:endParaRPr lang="en-AU" sz="1100" dirty="0">
              <a:solidFill>
                <a:schemeClr val="l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dirty="0">
                <a:solidFill>
                  <a:schemeClr val="lt2"/>
                </a:solidFill>
              </a:rPr>
              <a:t>@</a:t>
            </a:r>
            <a:r>
              <a:rPr lang="en-AU" sz="1100" dirty="0" err="1">
                <a:solidFill>
                  <a:schemeClr val="lt2"/>
                </a:solidFill>
              </a:rPr>
              <a:t>ZubinPratap</a:t>
            </a:r>
            <a:endParaRPr lang="en-AU" sz="1100" dirty="0">
              <a:solidFill>
                <a:schemeClr val="l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lt2"/>
                </a:solidFill>
              </a:rPr>
              <a:t>Melbourne, </a:t>
            </a:r>
            <a:r>
              <a:rPr lang="en-GB" sz="1100">
                <a:solidFill>
                  <a:schemeClr val="lt2"/>
                </a:solidFill>
              </a:rPr>
              <a:t>17 July 2019</a:t>
            </a:r>
            <a:endParaRPr sz="110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Conversational Interface for the Google Assistant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4336900" y="1710300"/>
            <a:ext cx="4495200" cy="24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Google Assistant - Virtual Personal  Assistant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&gt; 1 Billion devices (speakers, phones, cars, speakers, headphones, TVs…)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Conversational UI </a:t>
            </a:r>
            <a:r>
              <a:rPr lang="en-GB" i="1"/>
              <a:t>and </a:t>
            </a:r>
            <a:r>
              <a:rPr lang="en-GB"/>
              <a:t>Visual U/I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“Actions on Google” :  Actions that you create extend Google Assistant’s functionality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152475"/>
            <a:ext cx="402519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Three-Part Workshop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66450" y="793625"/>
            <a:ext cx="8411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Part 1: Codelabs 1 - Terminology, Tools, Basic Concepts, simple app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Part 2: Codelabs 2 - API concepts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Part 3:  Intermediate API Concepts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2184725" y="3276675"/>
            <a:ext cx="4585800" cy="7683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75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Today:  Workshop 3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-56950" y="759300"/>
            <a:ext cx="9144000" cy="3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=&gt; Refresher on Workshop 1 &amp; 2 concepts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=&gt; Replace session storage with persistent storage (store between invocations)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=&gt;  re - prompts (handle user silence)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=&gt; gracefully exit conversations at any point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=&gt; rich visual elements - a selection of UI for responding via devices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312800" y="4442700"/>
            <a:ext cx="84648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69138"/>
                </a:solidFill>
              </a:rPr>
              <a:t>SDK storage objects | Firebase CLI | DialogFlow Agent  | NLU follow ups</a:t>
            </a:r>
            <a:endParaRPr>
              <a:solidFill>
                <a:srgbClr val="E6913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69138"/>
                </a:solidFill>
              </a:rPr>
              <a:t>Custom re prompts  |  custom exits |  visual interactive UI</a:t>
            </a:r>
            <a:endParaRPr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75725" y="78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Concepts for Voice Apps</a:t>
            </a:r>
            <a:endParaRPr/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439750" y="65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{CB29FB65-AB2E-4A0F-B19F-0EA65310A4F0}</a:tableStyleId>
              </a:tblPr>
              <a:tblGrid>
                <a:gridCol w="185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D9D9D9"/>
                          </a:solidFill>
                        </a:rPr>
                        <a:t>Term</a:t>
                      </a:r>
                      <a:endParaRPr b="1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D9D9D9"/>
                          </a:solidFill>
                        </a:rPr>
                        <a:t>Meaning</a:t>
                      </a:r>
                      <a:endParaRPr b="1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Actions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“</a:t>
                      </a:r>
                      <a:r>
                        <a:rPr lang="en-GB" sz="1200" i="1">
                          <a:solidFill>
                            <a:srgbClr val="D9D9D9"/>
                          </a:solidFill>
                        </a:rPr>
                        <a:t>An Action is an </a:t>
                      </a:r>
                      <a:r>
                        <a:rPr lang="en-GB" sz="1200" i="1">
                          <a:solidFill>
                            <a:srgbClr val="E69138"/>
                          </a:solidFill>
                        </a:rPr>
                        <a:t>entry point</a:t>
                      </a:r>
                      <a:r>
                        <a:rPr lang="en-GB" sz="1200" i="1">
                          <a:solidFill>
                            <a:srgbClr val="D9D9D9"/>
                          </a:solidFill>
                        </a:rPr>
                        <a:t> into an interaction that you build for the Assistant. Users can request your Action by typing or speaking to the Assistant.</a:t>
                      </a: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”   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A collection of Actions makes up your voice app and is equivalent to an Alexa “skill”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D9D9D9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Actions are broadly in 3 categories : conversational, smarthome/IoT and content distribution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Invocation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The “trigger” </a:t>
                      </a:r>
                      <a:r>
                        <a:rPr lang="en-GB" sz="1200">
                          <a:solidFill>
                            <a:srgbClr val="E69138"/>
                          </a:solidFill>
                        </a:rPr>
                        <a:t>phrase</a:t>
                      </a: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 that starts the voice app interaction.  Equivalent to the “wake word” in Alexa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Utterance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Whatever a user says that the Action is designed to handle/respond to.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Entities (slots)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A </a:t>
                      </a:r>
                      <a:r>
                        <a:rPr lang="en-GB" sz="1200">
                          <a:solidFill>
                            <a:srgbClr val="E69138"/>
                          </a:solidFill>
                        </a:rPr>
                        <a:t>category</a:t>
                      </a: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 of thing that the NLU model is trained to identify members of (eg colours, weights, fruit) - two types : user created and “system” (platform provided) entities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Intent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NLP term to describe the purpose of a given utterance. What is the intent (</a:t>
                      </a:r>
                      <a:r>
                        <a:rPr lang="en-GB" sz="1200">
                          <a:solidFill>
                            <a:srgbClr val="E69138"/>
                          </a:solidFill>
                        </a:rPr>
                        <a:t>purpose</a:t>
                      </a: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) behind the user’s utterance? What do they want to achieve?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Fulfillment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9D9D9"/>
                          </a:solidFill>
                        </a:rPr>
                        <a:t>Every Intent needs to be “fulfilled”. Responded to.  That is typically done either using DialogFlow and/ or a fulfillment webservice accessed via a HTTP endpoint.</a:t>
                      </a:r>
                      <a:endParaRPr sz="12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9727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Workshop 1 &amp; 2 recap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311700" y="484500"/>
            <a:ext cx="8520600" cy="41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D7E6B"/>
                </a:solidFill>
              </a:rPr>
              <a:t>Our first voice app:</a:t>
            </a:r>
            <a:endParaRPr>
              <a:solidFill>
                <a:srgbClr val="DD7E6B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en-GB">
                <a:solidFill>
                  <a:srgbClr val="B7B7B7"/>
                </a:solidFill>
              </a:rPr>
              <a:t>Explicit invocation , Implicit invocation</a:t>
            </a:r>
            <a:endParaRPr>
              <a:solidFill>
                <a:srgbClr val="B7B7B7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en-GB">
                <a:solidFill>
                  <a:srgbClr val="B7B7B7"/>
                </a:solidFill>
              </a:rPr>
              <a:t>Intent matching, including via server-based fulfilment using Firebase Functions</a:t>
            </a:r>
            <a:endParaRPr>
              <a:solidFill>
                <a:srgbClr val="B7B7B7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en-GB">
                <a:solidFill>
                  <a:srgbClr val="B7B7B7"/>
                </a:solidFill>
              </a:rPr>
              <a:t>Custom responses, by resolving ‘entities’</a:t>
            </a:r>
            <a:endParaRPr>
              <a:solidFill>
                <a:srgbClr val="B7B7B7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en-GB">
                <a:solidFill>
                  <a:srgbClr val="B7B7B7"/>
                </a:solidFill>
              </a:rPr>
              <a:t>Rich visual responses (Device UI), for multi modal interaction</a:t>
            </a:r>
            <a:endParaRPr>
              <a:solidFill>
                <a:srgbClr val="B7B7B7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en-GB">
                <a:solidFill>
                  <a:srgbClr val="B7B7B7"/>
                </a:solidFill>
              </a:rPr>
              <a:t>Store data between turns of a single conversation</a:t>
            </a:r>
            <a:endParaRPr>
              <a:solidFill>
                <a:srgbClr val="B7B7B7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en-GB">
                <a:solidFill>
                  <a:srgbClr val="B7B7B7"/>
                </a:solidFill>
              </a:rPr>
              <a:t>SSML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D7E6B"/>
                </a:solidFill>
              </a:rPr>
              <a:t>Skills you learned:</a:t>
            </a:r>
            <a:endParaRPr>
              <a:solidFill>
                <a:srgbClr val="DD7E6B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en-GB">
                <a:solidFill>
                  <a:srgbClr val="B7B7B7"/>
                </a:solidFill>
              </a:rPr>
              <a:t>Using Dialogflow to create your first few intents &amp; entities (slots), and train the Dialogflow agent to recognise them to produce values ( user says ‘blue’ which is identified by Dialogflow as a ‘color’ entity)</a:t>
            </a:r>
            <a:endParaRPr>
              <a:solidFill>
                <a:srgbClr val="B7B7B7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en-GB">
                <a:solidFill>
                  <a:srgbClr val="B7B7B7"/>
                </a:solidFill>
              </a:rPr>
              <a:t>Nodejs webhook to fulfil conversation intents, using FIrebase Cloud Functions + Actions-on-google nodejs SDK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878575"/>
            <a:ext cx="8695500" cy="26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800"/>
              <a:t>QUESTIONS?</a:t>
            </a:r>
            <a:endParaRPr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get setup and code!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226550"/>
            <a:ext cx="8695500" cy="26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Codelabs:  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69138"/>
                </a:solidFill>
              </a:rPr>
              <a:t>just google “actions on google + codelabs 3”</a:t>
            </a:r>
            <a:endParaRPr sz="1400">
              <a:solidFill>
                <a:srgbClr val="E69138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E69138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Console: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 u="sng">
                <a:solidFill>
                  <a:schemeClr val="hlink"/>
                </a:solidFill>
                <a:hlinkClick r:id="rId3"/>
              </a:rPr>
              <a:t>https://console.actions.google.com/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535</Words>
  <Application>Microsoft Macintosh PowerPoint</Application>
  <PresentationFormat>On-screen Show (16:9)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Dark</vt:lpstr>
      <vt:lpstr>Actions on Google</vt:lpstr>
      <vt:lpstr>Conversational Interface for the Google Assistant</vt:lpstr>
      <vt:lpstr>Three-Part Workshop</vt:lpstr>
      <vt:lpstr>Today:  Workshop 3</vt:lpstr>
      <vt:lpstr>Key Concepts for Voice Apps</vt:lpstr>
      <vt:lpstr>Workshop 1 &amp; 2 recap</vt:lpstr>
      <vt:lpstr>PowerPoint Presentation</vt:lpstr>
      <vt:lpstr>Let’s get setup and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Actions on Google</dc:title>
  <cp:lastModifiedBy>Arora, Mani</cp:lastModifiedBy>
  <cp:revision>2</cp:revision>
  <dcterms:modified xsi:type="dcterms:W3CDTF">2021-01-26T04:45:54Z</dcterms:modified>
</cp:coreProperties>
</file>