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6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3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3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6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7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8/12/2020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Validation in Reactive Form</a:t>
            </a:r>
            <a:endParaRPr lang="en-IN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66C0E-E64A-4A28-9DDA-E25F597542A4}"/>
              </a:ext>
            </a:extLst>
          </p:cNvPr>
          <p:cNvSpPr txBox="1"/>
          <p:nvPr/>
        </p:nvSpPr>
        <p:spPr>
          <a:xfrm>
            <a:off x="680321" y="1872024"/>
            <a:ext cx="109297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Import the Validators in the Component file</a:t>
            </a:r>
            <a:br>
              <a:rPr lang="en-US" sz="1800" dirty="0"/>
            </a:br>
            <a:r>
              <a:rPr lang="en-US" sz="1800" dirty="0"/>
              <a:t>import { Validators } from '@angular/forms’;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Declare on whatever the form control needs validation with the type of validation.</a:t>
            </a:r>
            <a:br>
              <a:rPr lang="en-US" dirty="0"/>
            </a:br>
            <a:r>
              <a:rPr lang="en-US" dirty="0" err="1"/>
              <a:t>userName</a:t>
            </a:r>
            <a:r>
              <a:rPr lang="en-US" dirty="0"/>
              <a:t>: ['</a:t>
            </a:r>
            <a:r>
              <a:rPr lang="en-US" dirty="0" err="1"/>
              <a:t>Testuser</a:t>
            </a:r>
            <a:r>
              <a:rPr lang="en-US" dirty="0"/>
              <a:t>', </a:t>
            </a:r>
            <a:r>
              <a:rPr lang="en-US" dirty="0" err="1"/>
              <a:t>Validators.required</a:t>
            </a:r>
            <a:r>
              <a:rPr lang="en-US" dirty="0"/>
              <a:t>],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Display appropriate error message in the component.</a:t>
            </a:r>
          </a:p>
          <a:p>
            <a:r>
              <a:rPr lang="en-US" dirty="0"/>
              <a:t>    {{ </a:t>
            </a:r>
            <a:r>
              <a:rPr lang="en-US" dirty="0" err="1"/>
              <a:t>registrationForm.get</a:t>
            </a:r>
            <a:r>
              <a:rPr lang="en-US" dirty="0"/>
              <a:t>('</a:t>
            </a:r>
            <a:r>
              <a:rPr lang="en-US" dirty="0" err="1"/>
              <a:t>userName</a:t>
            </a:r>
            <a:r>
              <a:rPr lang="en-US" dirty="0"/>
              <a:t>').valid }}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-   Multiple Validators can be applied on single form control</a:t>
            </a:r>
            <a:br>
              <a:rPr lang="en-US" dirty="0"/>
            </a:br>
            <a:r>
              <a:rPr lang="en-US" dirty="0"/>
              <a:t>    Example: </a:t>
            </a:r>
            <a:r>
              <a:rPr lang="en-US" dirty="0" err="1"/>
              <a:t>userName</a:t>
            </a:r>
            <a:r>
              <a:rPr lang="en-US" dirty="0"/>
              <a:t>: ['</a:t>
            </a:r>
            <a:r>
              <a:rPr lang="en-US" dirty="0" err="1"/>
              <a:t>Testuser</a:t>
            </a:r>
            <a:r>
              <a:rPr lang="en-US" dirty="0"/>
              <a:t>', [</a:t>
            </a:r>
            <a:r>
              <a:rPr lang="en-US" dirty="0" err="1"/>
              <a:t>Validators.required</a:t>
            </a:r>
            <a:r>
              <a:rPr lang="en-US" dirty="0"/>
              <a:t>, </a:t>
            </a:r>
            <a:r>
              <a:rPr lang="en-US" dirty="0" err="1"/>
              <a:t>Validators.minLength</a:t>
            </a:r>
            <a:r>
              <a:rPr lang="en-US" dirty="0"/>
              <a:t>(2)]],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  And Access it like</a:t>
            </a:r>
          </a:p>
          <a:p>
            <a:r>
              <a:rPr lang="en-US" dirty="0"/>
              <a:t>   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registrationForm.get</a:t>
            </a:r>
            <a:r>
              <a:rPr lang="en-US" dirty="0"/>
              <a:t>('</a:t>
            </a:r>
            <a:r>
              <a:rPr lang="en-US" dirty="0" err="1"/>
              <a:t>userName</a:t>
            </a:r>
            <a:r>
              <a:rPr lang="en-US" dirty="0"/>
              <a:t>').errors?.</a:t>
            </a:r>
            <a:r>
              <a:rPr lang="en-US" dirty="0" err="1"/>
              <a:t>minlength</a:t>
            </a:r>
            <a:endParaRPr lang="en-US" dirty="0"/>
          </a:p>
          <a:p>
            <a:r>
              <a:rPr lang="en-US" dirty="0"/>
              <a:t>   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registrationForm.get</a:t>
            </a:r>
            <a:r>
              <a:rPr lang="en-US" dirty="0"/>
              <a:t>('</a:t>
            </a:r>
            <a:r>
              <a:rPr lang="en-US" dirty="0" err="1"/>
              <a:t>userName</a:t>
            </a:r>
            <a:r>
              <a:rPr lang="en-US" dirty="0"/>
              <a:t>').</a:t>
            </a:r>
            <a:r>
              <a:rPr lang="en-US" dirty="0" err="1"/>
              <a:t>errors?.required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57004"/>
            <a:ext cx="104829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Template Driven Forms</a:t>
            </a:r>
          </a:p>
          <a:p>
            <a:r>
              <a:rPr lang="en-US" sz="2800" dirty="0"/>
              <a:t>- Most of the logic written in HTML</a:t>
            </a:r>
          </a:p>
          <a:p>
            <a:endParaRPr lang="en-US" sz="2800" dirty="0"/>
          </a:p>
          <a:p>
            <a:r>
              <a:rPr lang="en-US" sz="2800" dirty="0"/>
              <a:t>Reactive Forms</a:t>
            </a:r>
          </a:p>
          <a:p>
            <a:r>
              <a:rPr lang="en-US" sz="2800" dirty="0"/>
              <a:t>- Everything written on the component class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Two Approaches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Purpose</a:t>
            </a:r>
            <a:br>
              <a:rPr lang="en-US" sz="2800" dirty="0"/>
            </a:br>
            <a:br>
              <a:rPr lang="en-US" sz="2000" dirty="0"/>
            </a:br>
            <a:r>
              <a:rPr lang="en-US" sz="2000" dirty="0"/>
              <a:t>- Easy to use </a:t>
            </a:r>
          </a:p>
          <a:p>
            <a:r>
              <a:rPr lang="en-US" sz="2000" dirty="0"/>
              <a:t>- Two way data binding with </a:t>
            </a:r>
            <a:r>
              <a:rPr lang="en-US" sz="2000" dirty="0" err="1"/>
              <a:t>ngModel</a:t>
            </a:r>
            <a:endParaRPr lang="en-US" sz="2000" dirty="0"/>
          </a:p>
          <a:p>
            <a:r>
              <a:rPr lang="en-US" sz="2000" dirty="0"/>
              <a:t>- Unit testing is challenging</a:t>
            </a:r>
          </a:p>
          <a:p>
            <a:r>
              <a:rPr lang="en-US" sz="2000" dirty="0"/>
              <a:t>- Automatically tracks the form and form elements</a:t>
            </a:r>
          </a:p>
          <a:p>
            <a:r>
              <a:rPr lang="en-US" sz="2000" dirty="0"/>
              <a:t>- Readability decreases</a:t>
            </a:r>
          </a:p>
          <a:p>
            <a:r>
              <a:rPr lang="en-US" sz="2000" dirty="0"/>
              <a:t>- When should we use the TDF? Simple validation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Template Drive From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Add Bootstrap to an Angular CLI project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&gt; </a:t>
            </a:r>
            <a:r>
              <a:rPr lang="en-US" sz="2400" dirty="0" err="1"/>
              <a:t>npm</a:t>
            </a:r>
            <a:r>
              <a:rPr lang="en-US" sz="2400" dirty="0"/>
              <a:t> install bootstrap</a:t>
            </a:r>
          </a:p>
          <a:p>
            <a:endParaRPr lang="en-US" sz="2400" dirty="0"/>
          </a:p>
          <a:p>
            <a:r>
              <a:rPr lang="en-US" sz="2400" dirty="0"/>
              <a:t>&gt; In </a:t>
            </a:r>
            <a:r>
              <a:rPr lang="en-US" sz="2400" dirty="0" err="1"/>
              <a:t>angular.json</a:t>
            </a:r>
            <a:r>
              <a:rPr lang="en-US" sz="2400" dirty="0"/>
              <a:t> file:</a:t>
            </a:r>
            <a:br>
              <a:rPr lang="en-US" sz="2400" dirty="0"/>
            </a:br>
            <a:r>
              <a:rPr lang="en-US" sz="2400" dirty="0"/>
              <a:t>"styles": [</a:t>
            </a:r>
          </a:p>
          <a:p>
            <a:r>
              <a:rPr lang="en-US" sz="2400" dirty="0"/>
              <a:t>              "</a:t>
            </a:r>
            <a:r>
              <a:rPr lang="en-US" sz="2400" dirty="0" err="1"/>
              <a:t>src</a:t>
            </a:r>
            <a:r>
              <a:rPr lang="en-US" sz="2400" dirty="0"/>
              <a:t>/styles.css",</a:t>
            </a:r>
          </a:p>
          <a:p>
            <a:r>
              <a:rPr lang="en-US" sz="2400" dirty="0"/>
              <a:t>              "</a:t>
            </a:r>
            <a:r>
              <a:rPr lang="en-US" sz="2400" dirty="0" err="1"/>
              <a:t>node_modules</a:t>
            </a:r>
            <a:r>
              <a:rPr lang="en-US" sz="2400" dirty="0"/>
              <a:t>/bootstrap/</a:t>
            </a:r>
            <a:r>
              <a:rPr lang="en-US" sz="2400" dirty="0" err="1"/>
              <a:t>dist</a:t>
            </a:r>
            <a:r>
              <a:rPr lang="en-US" sz="2400" dirty="0"/>
              <a:t>/</a:t>
            </a:r>
            <a:r>
              <a:rPr lang="en-US" sz="2400" dirty="0" err="1"/>
              <a:t>css</a:t>
            </a:r>
            <a:r>
              <a:rPr lang="en-US" sz="2400" dirty="0"/>
              <a:t>/bootstrap.css"</a:t>
            </a:r>
          </a:p>
          <a:p>
            <a:r>
              <a:rPr lang="en-US" sz="2400" dirty="0"/>
              <a:t>            ],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Adding third party </a:t>
            </a:r>
            <a:r>
              <a:rPr lang="en-US" sz="4000" dirty="0" err="1"/>
              <a:t>css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9483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400" dirty="0"/>
            </a:br>
            <a:r>
              <a:rPr lang="en-US" sz="2400" dirty="0"/>
              <a:t>Need To import</a:t>
            </a:r>
            <a:br>
              <a:rPr lang="en-US" sz="2400" dirty="0"/>
            </a:br>
            <a:r>
              <a:rPr lang="en-US" sz="2400" dirty="0" err="1"/>
              <a:t>import</a:t>
            </a:r>
            <a:r>
              <a:rPr lang="en-US" sz="2400" dirty="0"/>
              <a:t> { </a:t>
            </a:r>
            <a:r>
              <a:rPr lang="en-US" sz="2400" dirty="0" err="1"/>
              <a:t>FormsModule</a:t>
            </a:r>
            <a:r>
              <a:rPr lang="en-US" sz="2400" dirty="0"/>
              <a:t> } from '@angular/forms’;</a:t>
            </a:r>
          </a:p>
          <a:p>
            <a:r>
              <a:rPr lang="en-US" sz="2400" dirty="0"/>
              <a:t>And declare it in the import array [</a:t>
            </a:r>
            <a:r>
              <a:rPr lang="en-US" sz="2400" dirty="0" err="1"/>
              <a:t>FormsModule</a:t>
            </a:r>
            <a:r>
              <a:rPr lang="en-US" sz="2400" dirty="0"/>
              <a:t>]</a:t>
            </a:r>
            <a:endParaRPr lang="en-I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400" dirty="0"/>
            </a:br>
            <a:r>
              <a:rPr lang="en-IN" sz="2400" dirty="0"/>
              <a:t>- </a:t>
            </a:r>
            <a:r>
              <a:rPr lang="en-IN" sz="2400" dirty="0" err="1"/>
              <a:t>ngForm</a:t>
            </a:r>
            <a:r>
              <a:rPr lang="en-IN" sz="2400" dirty="0"/>
              <a:t>: use it with template reference variable</a:t>
            </a:r>
            <a:br>
              <a:rPr lang="en-IN" sz="2400" dirty="0"/>
            </a:br>
            <a:r>
              <a:rPr lang="en-IN" sz="2400" dirty="0"/>
              <a:t>- </a:t>
            </a:r>
            <a:r>
              <a:rPr lang="en-IN" sz="2400" dirty="0" err="1"/>
              <a:t>ngModel</a:t>
            </a:r>
            <a:r>
              <a:rPr lang="en-IN" sz="2400" dirty="0"/>
              <a:t>: use it with each form control to bind</a:t>
            </a:r>
            <a:br>
              <a:rPr lang="en-IN" sz="2400" dirty="0"/>
            </a:br>
            <a:r>
              <a:rPr lang="en-IN" sz="2400" dirty="0"/>
              <a:t>- </a:t>
            </a:r>
            <a:r>
              <a:rPr lang="en-IN" sz="2400" dirty="0" err="1"/>
              <a:t>ngFormGroup</a:t>
            </a:r>
            <a:r>
              <a:rPr lang="en-IN" sz="2400" dirty="0"/>
              <a:t>: when form data coming in the group like address</a:t>
            </a:r>
            <a:br>
              <a:rPr lang="en-IN" sz="2400" dirty="0"/>
            </a:br>
            <a:r>
              <a:rPr lang="en-IN" sz="2400" dirty="0"/>
              <a:t>- name: name attribute is must to declare for each input elements for binding to 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Template Driven Form Steps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0659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Validation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6F5CE-DE38-454C-8141-F370D4CE7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05" t="29590" r="41894" b="53266"/>
          <a:stretch/>
        </p:blipFill>
        <p:spPr>
          <a:xfrm>
            <a:off x="942109" y="2029266"/>
            <a:ext cx="8395408" cy="2416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551A8-E05D-4689-9D7D-47CCD4820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31" t="35690" r="60606" b="44243"/>
          <a:stretch/>
        </p:blipFill>
        <p:spPr>
          <a:xfrm>
            <a:off x="942109" y="4516582"/>
            <a:ext cx="3171388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Validation</a:t>
            </a:r>
            <a:endParaRPr lang="en-IN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20D9A-17C8-4E6D-B43B-4FDD427BEA38}"/>
              </a:ext>
            </a:extLst>
          </p:cNvPr>
          <p:cNvSpPr txBox="1"/>
          <p:nvPr/>
        </p:nvSpPr>
        <p:spPr>
          <a:xfrm>
            <a:off x="680321" y="2175029"/>
            <a:ext cx="84636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Check particular control validity</a:t>
            </a:r>
            <a:br>
              <a:rPr lang="en-IN" dirty="0"/>
            </a:br>
            <a:r>
              <a:rPr lang="en-IN" dirty="0"/>
              <a:t>Use reference variable and assign the </a:t>
            </a:r>
            <a:r>
              <a:rPr lang="en-IN" dirty="0" err="1"/>
              <a:t>ngModel</a:t>
            </a:r>
            <a:r>
              <a:rPr lang="en-IN" dirty="0"/>
              <a:t> directive to it.</a:t>
            </a:r>
            <a:br>
              <a:rPr lang="en-IN" dirty="0"/>
            </a:br>
            <a:r>
              <a:rPr lang="en-IN" dirty="0"/>
              <a:t>Example: &lt;input #name="ngModel“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Use reference variable with validation properties of </a:t>
            </a:r>
            <a:r>
              <a:rPr lang="en-IN" dirty="0" err="1"/>
              <a:t>ngModel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Example: </a:t>
            </a:r>
            <a:r>
              <a:rPr lang="en-US" dirty="0"/>
              <a:t>&lt;div class="error-msg"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name.invalid</a:t>
            </a:r>
            <a:r>
              <a:rPr lang="en-US" dirty="0"/>
              <a:t> &amp;&amp; </a:t>
            </a:r>
            <a:r>
              <a:rPr lang="en-US" dirty="0" err="1"/>
              <a:t>name.touched</a:t>
            </a:r>
            <a:r>
              <a:rPr lang="en-US" dirty="0"/>
              <a:t>"&gt;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r>
              <a:rPr lang="en-IN" dirty="0"/>
              <a:t>Checking Entire form validity</a:t>
            </a:r>
          </a:p>
          <a:p>
            <a:r>
              <a:rPr lang="en-IN" dirty="0"/>
              <a:t>    &lt;form name&gt;.</a:t>
            </a:r>
            <a:r>
              <a:rPr lang="en-IN" dirty="0" err="1"/>
              <a:t>form.valid</a:t>
            </a:r>
            <a:br>
              <a:rPr lang="en-IN" dirty="0"/>
            </a:br>
            <a:r>
              <a:rPr lang="en-IN" dirty="0"/>
              <a:t>    Example:  </a:t>
            </a:r>
            <a:r>
              <a:rPr lang="en-US" dirty="0"/>
              <a:t>&lt;button [disabled]="</a:t>
            </a:r>
            <a:r>
              <a:rPr lang="en-US" dirty="0" err="1"/>
              <a:t>employeeData.form.valid</a:t>
            </a:r>
            <a:r>
              <a:rPr lang="en-US" dirty="0"/>
              <a:t>" type="submit"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56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Reactive Forms</a:t>
            </a:r>
            <a:endParaRPr lang="en-IN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A4E74-2400-4773-B485-3A24E02480B5}"/>
              </a:ext>
            </a:extLst>
          </p:cNvPr>
          <p:cNvSpPr txBox="1"/>
          <p:nvPr/>
        </p:nvSpPr>
        <p:spPr>
          <a:xfrm>
            <a:off x="680321" y="2067124"/>
            <a:ext cx="846367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Purpose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Dynamic Validation possible on fields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forms fields come at run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validation possible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of the code performed on the component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Two way binding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Well suited for complex validation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Unit testing possible</a:t>
            </a:r>
          </a:p>
        </p:txBody>
      </p:sp>
    </p:spTree>
    <p:extLst>
      <p:ext uri="{BB962C8B-B14F-4D97-AF65-F5344CB8AC3E}">
        <p14:creationId xmlns:p14="http://schemas.microsoft.com/office/powerpoint/2010/main" val="257178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Steps</a:t>
            </a:r>
            <a:endParaRPr lang="en-IN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5F43-392E-41C9-82F6-B8D7C175C081}"/>
              </a:ext>
            </a:extLst>
          </p:cNvPr>
          <p:cNvSpPr txBox="1"/>
          <p:nvPr/>
        </p:nvSpPr>
        <p:spPr>
          <a:xfrm>
            <a:off x="748145" y="2061704"/>
            <a:ext cx="11351491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&gt; Import the </a:t>
            </a:r>
            <a:r>
              <a:rPr lang="en-US" sz="1700" dirty="0" err="1"/>
              <a:t>ReactiveFormsModule</a:t>
            </a:r>
            <a:r>
              <a:rPr lang="en-US" sz="1700" dirty="0"/>
              <a:t> in </a:t>
            </a:r>
            <a:r>
              <a:rPr lang="en-US" sz="1700" dirty="0" err="1"/>
              <a:t>app.module</a:t>
            </a:r>
            <a:r>
              <a:rPr lang="en-US" sz="1700" dirty="0"/>
              <a:t> file and import array.</a:t>
            </a:r>
          </a:p>
          <a:p>
            <a:r>
              <a:rPr lang="en-US" sz="1700" dirty="0"/>
              <a:t>import { </a:t>
            </a:r>
            <a:r>
              <a:rPr lang="en-US" sz="1700" dirty="0" err="1"/>
              <a:t>ReactiveFormsModule</a:t>
            </a:r>
            <a:r>
              <a:rPr lang="en-US" sz="1700" dirty="0"/>
              <a:t> } from '@angular/forms';</a:t>
            </a:r>
          </a:p>
          <a:p>
            <a:br>
              <a:rPr lang="en-US" sz="1700" dirty="0"/>
            </a:br>
            <a:r>
              <a:rPr lang="en-US" sz="1700" dirty="0"/>
              <a:t>&gt; Two ways to create the form control dynamically </a:t>
            </a:r>
            <a:br>
              <a:rPr lang="en-US" sz="1700" dirty="0"/>
            </a:br>
            <a:r>
              <a:rPr lang="en-US" sz="1700" dirty="0"/>
              <a:t>   - Using </a:t>
            </a:r>
            <a:r>
              <a:rPr lang="en-US" sz="1700" dirty="0" err="1"/>
              <a:t>FormGroup</a:t>
            </a:r>
            <a:r>
              <a:rPr lang="en-US" sz="1700" dirty="0"/>
              <a:t> and </a:t>
            </a:r>
            <a:r>
              <a:rPr lang="en-US" sz="1700" dirty="0" err="1"/>
              <a:t>FormControl</a:t>
            </a:r>
            <a:br>
              <a:rPr lang="en-US" sz="1700" dirty="0"/>
            </a:br>
            <a:r>
              <a:rPr lang="en-US" sz="1700" dirty="0"/>
              <a:t>   - Using Form Builder service </a:t>
            </a:r>
          </a:p>
          <a:p>
            <a:endParaRPr lang="en-US" sz="1700" dirty="0"/>
          </a:p>
          <a:p>
            <a:r>
              <a:rPr lang="en-US" sz="1700" dirty="0"/>
              <a:t>&gt; Use Form builder service to generating form control dynamically in component file.</a:t>
            </a:r>
            <a:br>
              <a:rPr lang="en-US" sz="1700" dirty="0"/>
            </a:br>
            <a:r>
              <a:rPr lang="en-US" sz="1700" dirty="0"/>
              <a:t>   - import { </a:t>
            </a:r>
            <a:r>
              <a:rPr lang="en-US" sz="1700" dirty="0" err="1"/>
              <a:t>FormBuilder</a:t>
            </a:r>
            <a:r>
              <a:rPr lang="en-US" sz="1700" dirty="0"/>
              <a:t> } from '@angular/forms’;</a:t>
            </a:r>
          </a:p>
          <a:p>
            <a:r>
              <a:rPr lang="en-US" sz="1700" dirty="0"/>
              <a:t>   - constructor(private </a:t>
            </a:r>
            <a:r>
              <a:rPr lang="en-US" sz="1700" dirty="0" err="1"/>
              <a:t>formbuilder</a:t>
            </a:r>
            <a:r>
              <a:rPr lang="en-US" sz="1700" dirty="0"/>
              <a:t>: </a:t>
            </a:r>
            <a:r>
              <a:rPr lang="en-US" sz="1700" dirty="0" err="1"/>
              <a:t>FormBuilder</a:t>
            </a:r>
            <a:r>
              <a:rPr lang="en-US" sz="1700" dirty="0"/>
              <a:t>) { }</a:t>
            </a:r>
            <a:br>
              <a:rPr lang="en-US" sz="1700" dirty="0"/>
            </a:br>
            <a:r>
              <a:rPr lang="en-US" sz="1700" dirty="0"/>
              <a:t>   - </a:t>
            </a:r>
            <a:r>
              <a:rPr lang="en-US" sz="1700" dirty="0" err="1"/>
              <a:t>registrationForm</a:t>
            </a:r>
            <a:r>
              <a:rPr lang="en-US" sz="1700" dirty="0"/>
              <a:t> = </a:t>
            </a:r>
            <a:r>
              <a:rPr lang="en-US" sz="1700" dirty="0" err="1"/>
              <a:t>this.formbuilder.group</a:t>
            </a:r>
            <a:r>
              <a:rPr lang="en-US" sz="1700" dirty="0"/>
              <a:t>({</a:t>
            </a:r>
          </a:p>
          <a:p>
            <a:r>
              <a:rPr lang="en-US" sz="1700" dirty="0"/>
              <a:t>          </a:t>
            </a:r>
            <a:r>
              <a:rPr lang="en-US" sz="1700" dirty="0" err="1"/>
              <a:t>userName</a:t>
            </a:r>
            <a:r>
              <a:rPr lang="en-US" sz="1700" dirty="0"/>
              <a:t>: ['</a:t>
            </a:r>
            <a:r>
              <a:rPr lang="en-US" sz="1700" dirty="0" err="1"/>
              <a:t>Testuser</a:t>
            </a:r>
            <a:r>
              <a:rPr lang="en-US" sz="1700" dirty="0"/>
              <a:t>'],</a:t>
            </a:r>
          </a:p>
          <a:p>
            <a:r>
              <a:rPr lang="en-US" sz="1700" dirty="0"/>
              <a:t>          ...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&gt; Bind Form controls in HTML file</a:t>
            </a:r>
            <a:br>
              <a:rPr lang="en-US" sz="1700" dirty="0"/>
            </a:br>
            <a:r>
              <a:rPr lang="en-US" sz="1700" dirty="0"/>
              <a:t>   - [</a:t>
            </a:r>
            <a:r>
              <a:rPr lang="en-US" sz="1700" dirty="0" err="1"/>
              <a:t>formGroup</a:t>
            </a:r>
            <a:r>
              <a:rPr lang="en-US" sz="1700" dirty="0"/>
              <a:t>]="</a:t>
            </a:r>
            <a:r>
              <a:rPr lang="en-US" sz="1700" dirty="0" err="1"/>
              <a:t>registrationForm</a:t>
            </a:r>
            <a:r>
              <a:rPr lang="en-US" sz="1700" dirty="0"/>
              <a:t>“ with &lt;form&gt; tag</a:t>
            </a:r>
          </a:p>
          <a:p>
            <a:r>
              <a:rPr lang="en-US" sz="1700" dirty="0"/>
              <a:t>   - </a:t>
            </a:r>
            <a:r>
              <a:rPr lang="en-US" sz="1700" dirty="0" err="1"/>
              <a:t>formControlName</a:t>
            </a:r>
            <a:r>
              <a:rPr lang="en-US" sz="1700" dirty="0"/>
              <a:t>="</a:t>
            </a:r>
            <a:r>
              <a:rPr lang="en-US" sz="1700" dirty="0" err="1"/>
              <a:t>userName</a:t>
            </a:r>
            <a:r>
              <a:rPr lang="en-US" sz="1700" dirty="0"/>
              <a:t>“ with &lt;input&gt; tag</a:t>
            </a:r>
          </a:p>
        </p:txBody>
      </p:sp>
    </p:spTree>
    <p:extLst>
      <p:ext uri="{BB962C8B-B14F-4D97-AF65-F5344CB8AC3E}">
        <p14:creationId xmlns:p14="http://schemas.microsoft.com/office/powerpoint/2010/main" val="18698186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1515</Words>
  <Application>Microsoft Office PowerPoint</Application>
  <PresentationFormat>Widescreen</PresentationFormat>
  <Paragraphs>153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Trebuchet MS</vt:lpstr>
      <vt:lpstr>Berlin</vt:lpstr>
      <vt:lpstr>Forms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2020-08-12T04:30:11Z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