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5" r:id="rId3"/>
    <p:sldId id="257" r:id="rId4"/>
    <p:sldId id="275" r:id="rId5"/>
    <p:sldId id="276" r:id="rId6"/>
    <p:sldId id="277" r:id="rId7"/>
    <p:sldId id="261" r:id="rId8"/>
    <p:sldId id="258" r:id="rId9"/>
    <p:sldId id="259" r:id="rId10"/>
    <p:sldId id="260" r:id="rId11"/>
    <p:sldId id="295" r:id="rId12"/>
    <p:sldId id="286" r:id="rId13"/>
    <p:sldId id="263" r:id="rId14"/>
    <p:sldId id="272" r:id="rId15"/>
    <p:sldId id="271" r:id="rId16"/>
    <p:sldId id="273" r:id="rId17"/>
    <p:sldId id="265" r:id="rId18"/>
    <p:sldId id="266" r:id="rId19"/>
    <p:sldId id="284" r:id="rId20"/>
    <p:sldId id="268" r:id="rId21"/>
    <p:sldId id="287" r:id="rId22"/>
    <p:sldId id="288" r:id="rId23"/>
    <p:sldId id="289" r:id="rId24"/>
    <p:sldId id="278" r:id="rId25"/>
    <p:sldId id="279" r:id="rId26"/>
    <p:sldId id="280" r:id="rId27"/>
    <p:sldId id="281" r:id="rId28"/>
    <p:sldId id="294" r:id="rId29"/>
    <p:sldId id="290" r:id="rId30"/>
    <p:sldId id="291" r:id="rId31"/>
    <p:sldId id="292" r:id="rId32"/>
    <p:sldId id="293" r:id="rId33"/>
    <p:sldId id="283"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9AF"/>
    <a:srgbClr val="FA2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varScale="1">
        <p:scale>
          <a:sx n="74" d="100"/>
          <a:sy n="74" d="100"/>
        </p:scale>
        <p:origin x="94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43DA9-D823-4030-8CB4-6C8E54426892}"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5124D-7CA9-4B6A-951F-2537C73539D5}" type="slidenum">
              <a:rPr lang="en-US" smtClean="0"/>
              <a:t>‹#›</a:t>
            </a:fld>
            <a:endParaRPr lang="en-US"/>
          </a:p>
        </p:txBody>
      </p:sp>
    </p:spTree>
    <p:extLst>
      <p:ext uri="{BB962C8B-B14F-4D97-AF65-F5344CB8AC3E}">
        <p14:creationId xmlns:p14="http://schemas.microsoft.com/office/powerpoint/2010/main" val="86035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65124D-7CA9-4B6A-951F-2537C73539D5}" type="slidenum">
              <a:rPr lang="en-US" smtClean="0"/>
              <a:t>24</a:t>
            </a:fld>
            <a:endParaRPr lang="en-US"/>
          </a:p>
        </p:txBody>
      </p:sp>
    </p:spTree>
    <p:extLst>
      <p:ext uri="{BB962C8B-B14F-4D97-AF65-F5344CB8AC3E}">
        <p14:creationId xmlns:p14="http://schemas.microsoft.com/office/powerpoint/2010/main" val="196338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7F616-02A3-C5C2-4C3E-076632EB5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B1E972-50F0-E319-DC95-923BAE132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E67E635-0D96-AE13-1D08-407C7FD72BC8}"/>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6A49B042-383C-094F-ABF3-72A41CA3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CC272A-3BEC-6176-2A3F-8DB34B222213}"/>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367876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9E220-7BA5-844A-86A0-21DF2A6DEB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F477892-D6F0-CF85-0ECB-9154F691E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491AA8-DD87-E33B-0DDA-41EE66313E2A}"/>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F52BE04C-A2E0-E8F6-08DD-21158DB1B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B6A329-0E98-5AB3-2095-5DB2F7638869}"/>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158054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FA7B539-BD08-89A2-B709-D03A943B67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FB14B18-07FA-C5A2-AAE7-4227723BB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8DEB8F3-35D3-0D13-ED13-3B30E7CBD06F}"/>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27CEF6EA-DA2A-2E0A-3284-8353D72A0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22BAAA-8D21-15A0-5283-D90F02536857}"/>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258552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A6756-6C48-4446-81A3-A4FC48CE9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E7635D-C4C1-DF4A-2278-2FEFA4A04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11DE83-219F-A84D-13EB-D5E6C1F2DBF7}"/>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63009C72-6410-D5E0-CAE3-1BCC06EF1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7C54B2-F532-AC3B-BBB3-D432A4C48B46}"/>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403597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3621F-FFFD-479C-4A52-782512FB0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B7279FE-213B-FD2C-309F-39B678109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A43386B-5C7A-B03F-3143-5649B1B1C384}"/>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C6464E17-3ED0-FA49-D9AD-1E2C05213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E2CEFFB-CC2C-5AE0-6F66-339817B52002}"/>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365359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E9D47-D662-A4AE-307D-37F5815A5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887FCD-06BF-CD5F-667F-506291250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757589B-DB4D-A3DE-6E81-275802394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4441E7D-7D7E-962E-4EE3-59077D97599B}"/>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6" name="Footer Placeholder 5">
            <a:extLst>
              <a:ext uri="{FF2B5EF4-FFF2-40B4-BE49-F238E27FC236}">
                <a16:creationId xmlns:a16="http://schemas.microsoft.com/office/drawing/2014/main" xmlns="" id="{94ED73B2-AA72-0A78-F2C9-32BFF07F6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77BD47-8126-FD56-DBBB-87E85CF7FD81}"/>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164700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FCDD6-4458-477D-FEC0-D074121F00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2CA44DE-688D-81B6-FEDE-4E028D396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056D491-EC8B-713B-3356-8ECE4348B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F84E97E-5E86-3FF7-D993-1A277D378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AFD1EF5-B3DB-29AA-B2FF-EBA6D35A1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2EEBF76-B89E-3374-ED66-8EA9023210F5}"/>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8" name="Footer Placeholder 7">
            <a:extLst>
              <a:ext uri="{FF2B5EF4-FFF2-40B4-BE49-F238E27FC236}">
                <a16:creationId xmlns:a16="http://schemas.microsoft.com/office/drawing/2014/main" xmlns="" id="{205F1E7E-3A0B-BDED-4DB8-C21CB3D16A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A05B734-A1D9-3A50-55AA-35C46A616B33}"/>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422454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2566-1C65-A081-25EE-FB4BACC7EE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EC6558E-E3B5-7CDC-ED64-81C33E35A600}"/>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4" name="Footer Placeholder 3">
            <a:extLst>
              <a:ext uri="{FF2B5EF4-FFF2-40B4-BE49-F238E27FC236}">
                <a16:creationId xmlns:a16="http://schemas.microsoft.com/office/drawing/2014/main" xmlns="" id="{3E3E1A51-8301-671D-2A4C-234CE20726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920AF36-C77B-7C40-4C72-14997613DFF4}"/>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208827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D64213F-3A41-BADD-E18A-94EF249049D3}"/>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3" name="Footer Placeholder 2">
            <a:extLst>
              <a:ext uri="{FF2B5EF4-FFF2-40B4-BE49-F238E27FC236}">
                <a16:creationId xmlns:a16="http://schemas.microsoft.com/office/drawing/2014/main" xmlns="" id="{87A51913-85E1-DED6-3096-776B46AE96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4916AEB-6D63-24BE-CEBF-F0379296BE65}"/>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41778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1C0FD8-122D-8E41-30C9-3156912E2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A12DC56-B225-D052-FD28-8CDEA3CBD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78EA99E-99C4-6093-FC1B-9AA6BBF4A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3AA5AB-02DF-2ACA-BAF5-C98FA434185F}"/>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6" name="Footer Placeholder 5">
            <a:extLst>
              <a:ext uri="{FF2B5EF4-FFF2-40B4-BE49-F238E27FC236}">
                <a16:creationId xmlns:a16="http://schemas.microsoft.com/office/drawing/2014/main" xmlns="" id="{68B3C1E3-BD8D-E977-9216-B58D1B237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3C843B8-B413-37D0-E5CF-35AE1FDAEBD7}"/>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256069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1080E-81CE-46F7-1165-F41774A28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0C2B72F-9706-DC33-3D31-8751D8C12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050F990-D846-7A60-21C6-0AAE55BAF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CB0BD9-3E2B-5E93-B7BC-421DB9E21412}"/>
              </a:ext>
            </a:extLst>
          </p:cNvPr>
          <p:cNvSpPr>
            <a:spLocks noGrp="1"/>
          </p:cNvSpPr>
          <p:nvPr>
            <p:ph type="dt" sz="half" idx="10"/>
          </p:nvPr>
        </p:nvSpPr>
        <p:spPr/>
        <p:txBody>
          <a:bodyPr/>
          <a:lstStyle/>
          <a:p>
            <a:fld id="{CAE0D0DE-C3D3-434D-850A-E6B31D7C7C0B}" type="datetimeFigureOut">
              <a:rPr lang="en-IN" smtClean="0"/>
              <a:pPr/>
              <a:t>31-08-2024</a:t>
            </a:fld>
            <a:endParaRPr lang="en-IN"/>
          </a:p>
        </p:txBody>
      </p:sp>
      <p:sp>
        <p:nvSpPr>
          <p:cNvPr id="6" name="Footer Placeholder 5">
            <a:extLst>
              <a:ext uri="{FF2B5EF4-FFF2-40B4-BE49-F238E27FC236}">
                <a16:creationId xmlns:a16="http://schemas.microsoft.com/office/drawing/2014/main" xmlns="" id="{DB3282DE-5581-E7C3-70C1-658074E56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6817F4C-9E4C-603F-0F6A-10C1424DEAC3}"/>
              </a:ext>
            </a:extLst>
          </p:cNvPr>
          <p:cNvSpPr>
            <a:spLocks noGrp="1"/>
          </p:cNvSpPr>
          <p:nvPr>
            <p:ph type="sldNum" sz="quarter" idx="12"/>
          </p:nvPr>
        </p:nvSpPr>
        <p:spPr/>
        <p:txBody>
          <a:bodyPr/>
          <a:lstStyle/>
          <a:p>
            <a:fld id="{949479D2-8D6D-4529-AA24-E781381C5B71}" type="slidenum">
              <a:rPr lang="en-IN" smtClean="0"/>
              <a:pPr/>
              <a:t>‹#›</a:t>
            </a:fld>
            <a:endParaRPr lang="en-IN"/>
          </a:p>
        </p:txBody>
      </p:sp>
    </p:spTree>
    <p:extLst>
      <p:ext uri="{BB962C8B-B14F-4D97-AF65-F5344CB8AC3E}">
        <p14:creationId xmlns:p14="http://schemas.microsoft.com/office/powerpoint/2010/main" val="137905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C11723-A6F7-EC6B-83FB-FF7F88775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77DED01-0589-A9C1-120E-C74618042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9C2DA71-5B60-B729-82D7-A440A7541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0DE-C3D3-434D-850A-E6B31D7C7C0B}" type="datetimeFigureOut">
              <a:rPr lang="en-IN" smtClean="0"/>
              <a:pPr/>
              <a:t>31-08-2024</a:t>
            </a:fld>
            <a:endParaRPr lang="en-IN"/>
          </a:p>
        </p:txBody>
      </p:sp>
      <p:sp>
        <p:nvSpPr>
          <p:cNvPr id="5" name="Footer Placeholder 4">
            <a:extLst>
              <a:ext uri="{FF2B5EF4-FFF2-40B4-BE49-F238E27FC236}">
                <a16:creationId xmlns:a16="http://schemas.microsoft.com/office/drawing/2014/main" xmlns="" id="{EEF8C6B0-0A5B-9599-9209-D034313C7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7D1997A-59BB-7741-DB4A-7AEFA688C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479D2-8D6D-4529-AA24-E781381C5B71}" type="slidenum">
              <a:rPr lang="en-IN" smtClean="0"/>
              <a:pPr/>
              <a:t>‹#›</a:t>
            </a:fld>
            <a:endParaRPr lang="en-IN"/>
          </a:p>
        </p:txBody>
      </p:sp>
    </p:spTree>
    <p:extLst>
      <p:ext uri="{BB962C8B-B14F-4D97-AF65-F5344CB8AC3E}">
        <p14:creationId xmlns:p14="http://schemas.microsoft.com/office/powerpoint/2010/main" val="320943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C90D95C-DA11-FD22-868A-BD6C9C57A307}"/>
              </a:ext>
            </a:extLst>
          </p:cNvPr>
          <p:cNvSpPr>
            <a:spLocks noGrp="1"/>
          </p:cNvSpPr>
          <p:nvPr>
            <p:ph type="subTitle" idx="1"/>
          </p:nvPr>
        </p:nvSpPr>
        <p:spPr>
          <a:xfrm>
            <a:off x="1240972" y="1511981"/>
            <a:ext cx="9703836" cy="904648"/>
          </a:xfrm>
        </p:spPr>
        <p:txBody>
          <a:bodyPr>
            <a:noAutofit/>
          </a:bodyPr>
          <a:lstStyle/>
          <a:p>
            <a:pPr>
              <a:lnSpc>
                <a:spcPct val="100000"/>
              </a:lnSpc>
            </a:pPr>
            <a:r>
              <a:rPr lang="en-US" sz="3200" dirty="0">
                <a:solidFill>
                  <a:srgbClr val="FF3131"/>
                </a:solidFill>
                <a:latin typeface="Cooper Black" panose="0208090404030B020404" pitchFamily="18" charset="0"/>
              </a:rPr>
              <a:t>AI CHATBOT TO SUGGEST THERAPY TO TREAT MENTAL ILLNESS</a:t>
            </a:r>
            <a:endParaRPr lang="en-IN" sz="3200" dirty="0">
              <a:latin typeface="Cooper Black" panose="0208090404030B020404" pitchFamily="18" charset="0"/>
            </a:endParaRPr>
          </a:p>
        </p:txBody>
      </p:sp>
      <p:sp>
        <p:nvSpPr>
          <p:cNvPr id="8" name="TextBox 7">
            <a:extLst>
              <a:ext uri="{FF2B5EF4-FFF2-40B4-BE49-F238E27FC236}">
                <a16:creationId xmlns:a16="http://schemas.microsoft.com/office/drawing/2014/main" xmlns="" id="{5B3A0D7F-EBC4-F4FD-17A5-8B1DC3E5055F}"/>
              </a:ext>
            </a:extLst>
          </p:cNvPr>
          <p:cNvSpPr txBox="1"/>
          <p:nvPr/>
        </p:nvSpPr>
        <p:spPr>
          <a:xfrm>
            <a:off x="2397967" y="2722305"/>
            <a:ext cx="7389845" cy="3416320"/>
          </a:xfrm>
          <a:prstGeom prst="rect">
            <a:avLst/>
          </a:prstGeom>
          <a:noFill/>
        </p:spPr>
        <p:txBody>
          <a:bodyPr wrap="square">
            <a:spAutoFit/>
          </a:bodyPr>
          <a:lstStyle/>
          <a:p>
            <a:pPr algn="ctr">
              <a:lnSpc>
                <a:spcPct val="150000"/>
              </a:lnSpc>
            </a:pPr>
            <a:r>
              <a:rPr lang="en-US" sz="1800" dirty="0">
                <a:solidFill>
                  <a:srgbClr val="9F09AF"/>
                </a:solidFill>
                <a:latin typeface="Copperplate Gothic Bold" panose="020E0705020206020404" pitchFamily="34" charset="0"/>
              </a:rPr>
              <a:t>SUBMITTED BY</a:t>
            </a:r>
          </a:p>
          <a:p>
            <a:pPr algn="ctr">
              <a:lnSpc>
                <a:spcPct val="150000"/>
              </a:lnSpc>
            </a:pPr>
            <a:r>
              <a:rPr lang="en-US" dirty="0" smtClean="0">
                <a:solidFill>
                  <a:schemeClr val="tx1">
                    <a:lumMod val="95000"/>
                    <a:lumOff val="5000"/>
                  </a:schemeClr>
                </a:solidFill>
                <a:latin typeface="Copperplate Gothic Bold"/>
              </a:rPr>
              <a:t>Dinesh </a:t>
            </a:r>
            <a:r>
              <a:rPr lang="en-US" dirty="0" err="1">
                <a:solidFill>
                  <a:schemeClr val="tx1">
                    <a:lumMod val="95000"/>
                    <a:lumOff val="5000"/>
                  </a:schemeClr>
                </a:solidFill>
                <a:latin typeface="Copperplate Gothic Bold"/>
              </a:rPr>
              <a:t>Varma</a:t>
            </a:r>
            <a:r>
              <a:rPr lang="en-US" dirty="0">
                <a:solidFill>
                  <a:schemeClr val="tx1">
                    <a:lumMod val="95000"/>
                    <a:lumOff val="5000"/>
                  </a:schemeClr>
                </a:solidFill>
                <a:latin typeface="Copperplate Gothic Bold"/>
              </a:rPr>
              <a:t> A</a:t>
            </a:r>
            <a:endParaRPr lang="en-US" dirty="0"/>
          </a:p>
          <a:p>
            <a:pPr algn="ctr">
              <a:lnSpc>
                <a:spcPct val="150000"/>
              </a:lnSpc>
            </a:pPr>
            <a:r>
              <a:rPr lang="en-US" dirty="0">
                <a:solidFill>
                  <a:schemeClr val="tx1">
                    <a:lumMod val="95000"/>
                    <a:lumOff val="5000"/>
                  </a:schemeClr>
                </a:solidFill>
                <a:latin typeface="Copperplate Gothic Bold"/>
              </a:rPr>
              <a:t>A22101PIT6187</a:t>
            </a:r>
            <a:endParaRPr lang="en-US" dirty="0">
              <a:solidFill>
                <a:schemeClr val="tx1">
                  <a:lumMod val="95000"/>
                  <a:lumOff val="5000"/>
                </a:schemeClr>
              </a:solidFill>
              <a:cs typeface="Calibri"/>
            </a:endParaRPr>
          </a:p>
          <a:p>
            <a:pPr algn="ctr">
              <a:lnSpc>
                <a:spcPct val="150000"/>
              </a:lnSpc>
            </a:pPr>
            <a:r>
              <a:rPr lang="en-US" dirty="0">
                <a:solidFill>
                  <a:schemeClr val="tx1">
                    <a:lumMod val="95000"/>
                    <a:lumOff val="5000"/>
                  </a:schemeClr>
                </a:solidFill>
                <a:latin typeface="Copperplate Gothic Bold"/>
              </a:rPr>
              <a:t>MSC </a:t>
            </a:r>
          </a:p>
          <a:p>
            <a:pPr algn="ctr">
              <a:lnSpc>
                <a:spcPct val="150000"/>
              </a:lnSpc>
            </a:pPr>
            <a:r>
              <a:rPr lang="en-US" sz="1800" dirty="0" smtClean="0">
                <a:solidFill>
                  <a:schemeClr val="tx1">
                    <a:lumMod val="95000"/>
                    <a:lumOff val="5000"/>
                  </a:schemeClr>
                </a:solidFill>
                <a:latin typeface="Copperplate Gothic Bold" panose="020E0705020206020404" pitchFamily="34" charset="0"/>
              </a:rPr>
              <a:t>Department </a:t>
            </a:r>
            <a:r>
              <a:rPr lang="en-US" sz="1800" dirty="0">
                <a:solidFill>
                  <a:schemeClr val="tx1">
                    <a:lumMod val="95000"/>
                    <a:lumOff val="5000"/>
                  </a:schemeClr>
                </a:solidFill>
                <a:latin typeface="Copperplate Gothic Bold" panose="020E0705020206020404" pitchFamily="34" charset="0"/>
              </a:rPr>
              <a:t>of </a:t>
            </a:r>
            <a:r>
              <a:rPr lang="en-US" dirty="0">
                <a:solidFill>
                  <a:schemeClr val="tx1">
                    <a:lumMod val="95000"/>
                    <a:lumOff val="5000"/>
                  </a:schemeClr>
                </a:solidFill>
                <a:latin typeface="Copperplate Gothic Bold"/>
              </a:rPr>
              <a:t>INFORMATION </a:t>
            </a:r>
            <a:r>
              <a:rPr lang="en-US" dirty="0" smtClean="0">
                <a:solidFill>
                  <a:schemeClr val="tx1">
                    <a:lumMod val="95000"/>
                    <a:lumOff val="5000"/>
                  </a:schemeClr>
                </a:solidFill>
                <a:latin typeface="Copperplate Gothic Bold"/>
              </a:rPr>
              <a:t>TECHNOLOGY</a:t>
            </a:r>
          </a:p>
          <a:p>
            <a:pPr algn="ctr">
              <a:lnSpc>
                <a:spcPct val="150000"/>
              </a:lnSpc>
            </a:pPr>
            <a:r>
              <a:rPr lang="en-US" dirty="0" smtClean="0">
                <a:solidFill>
                  <a:srgbClr val="9F09AF"/>
                </a:solidFill>
                <a:latin typeface="Copperplate Gothic Bold" panose="020E0705020206020404" pitchFamily="34" charset="0"/>
              </a:rPr>
              <a:t>GUIDE</a:t>
            </a:r>
            <a:endParaRPr lang="en-US" dirty="0" smtClean="0">
              <a:solidFill>
                <a:schemeClr val="tx1">
                  <a:lumMod val="95000"/>
                  <a:lumOff val="5000"/>
                </a:schemeClr>
              </a:solidFill>
              <a:latin typeface="Copperplate Gothic Bold"/>
            </a:endParaRPr>
          </a:p>
          <a:p>
            <a:pPr algn="ctr">
              <a:lnSpc>
                <a:spcPct val="150000"/>
              </a:lnSpc>
            </a:pPr>
            <a:r>
              <a:rPr lang="en-US" dirty="0">
                <a:solidFill>
                  <a:schemeClr val="tx1">
                    <a:lumMod val="95000"/>
                    <a:lumOff val="5000"/>
                  </a:schemeClr>
                </a:solidFill>
                <a:latin typeface="Copperplate Gothic Bold"/>
              </a:rPr>
              <a:t>Mr. </a:t>
            </a:r>
            <a:r>
              <a:rPr lang="en-US" dirty="0" err="1">
                <a:solidFill>
                  <a:schemeClr val="tx1">
                    <a:lumMod val="95000"/>
                    <a:lumOff val="5000"/>
                  </a:schemeClr>
                </a:solidFill>
                <a:latin typeface="Copperplate Gothic Bold"/>
              </a:rPr>
              <a:t>SivaKumar</a:t>
            </a:r>
            <a:endParaRPr lang="en-US" dirty="0">
              <a:solidFill>
                <a:schemeClr val="tx1">
                  <a:lumMod val="95000"/>
                  <a:lumOff val="5000"/>
                </a:schemeClr>
              </a:solidFill>
              <a:latin typeface="Copperplate Gothic Bold" panose="020E0705020206020404" pitchFamily="34" charset="0"/>
            </a:endParaRPr>
          </a:p>
          <a:p>
            <a:pPr algn="ctr">
              <a:lnSpc>
                <a:spcPct val="150000"/>
              </a:lnSpc>
            </a:pPr>
            <a:endParaRPr lang="en-US" dirty="0">
              <a:solidFill>
                <a:schemeClr val="tx1">
                  <a:lumMod val="95000"/>
                  <a:lumOff val="5000"/>
                </a:schemeClr>
              </a:solidFill>
              <a:latin typeface="Copperplate Gothic Bold"/>
            </a:endParaRPr>
          </a:p>
        </p:txBody>
      </p:sp>
      <p:sp>
        <p:nvSpPr>
          <p:cNvPr id="26626" name="AutoShape 2" descr="SKP ENGINEERING COLLEGE – SKP ENGINEERING COLL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670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9CE2E6D-BB2C-38EE-78A2-467DCA63138D}"/>
              </a:ext>
            </a:extLst>
          </p:cNvPr>
          <p:cNvSpPr txBox="1"/>
          <p:nvPr/>
        </p:nvSpPr>
        <p:spPr>
          <a:xfrm>
            <a:off x="130629" y="0"/>
            <a:ext cx="12061371" cy="2123658"/>
          </a:xfrm>
          <a:prstGeom prst="rect">
            <a:avLst/>
          </a:prstGeom>
          <a:noFill/>
        </p:spPr>
        <p:txBody>
          <a:bodyPr wrap="square">
            <a:spAutoFit/>
          </a:bodyPr>
          <a:lstStyle/>
          <a:p>
            <a:pPr algn="ctr"/>
            <a:r>
              <a:rPr lang="en-IN" sz="6600" dirty="0">
                <a:solidFill>
                  <a:srgbClr val="FF0000"/>
                </a:solidFill>
                <a:latin typeface="Cooper Black" panose="0208090404030B020404" pitchFamily="18" charset="0"/>
              </a:rPr>
              <a:t>HARDWARE REQUIREMENTS</a:t>
            </a:r>
          </a:p>
        </p:txBody>
      </p:sp>
      <p:sp>
        <p:nvSpPr>
          <p:cNvPr id="3" name="TextBox 2">
            <a:extLst>
              <a:ext uri="{FF2B5EF4-FFF2-40B4-BE49-F238E27FC236}">
                <a16:creationId xmlns:a16="http://schemas.microsoft.com/office/drawing/2014/main" xmlns="" id="{42274835-CA7F-E10D-CEC6-49E82D9B2044}"/>
              </a:ext>
            </a:extLst>
          </p:cNvPr>
          <p:cNvSpPr txBox="1"/>
          <p:nvPr/>
        </p:nvSpPr>
        <p:spPr>
          <a:xfrm>
            <a:off x="568569" y="2790256"/>
            <a:ext cx="11054861" cy="2544736"/>
          </a:xfrm>
          <a:prstGeom prst="rect">
            <a:avLst/>
          </a:prstGeom>
          <a:noFill/>
        </p:spPr>
        <p:txBody>
          <a:bodyPr wrap="square">
            <a:spAutoFit/>
          </a:bodyPr>
          <a:lstStyle/>
          <a:p>
            <a:pPr algn="just" rtl="0">
              <a:lnSpc>
                <a:spcPct val="200000"/>
              </a:lnSpc>
            </a:pPr>
            <a:r>
              <a:rPr lang="en-US" sz="2800" b="1" dirty="0">
                <a:solidFill>
                  <a:srgbClr val="282829"/>
                </a:solidFill>
                <a:latin typeface="Copperplate Gothic Light" panose="020E0507020206020404" pitchFamily="34" charset="0"/>
              </a:rPr>
              <a:t>Processor</a:t>
            </a:r>
            <a:r>
              <a:rPr lang="en-US" sz="2800" dirty="0">
                <a:solidFill>
                  <a:srgbClr val="282829"/>
                </a:solidFill>
                <a:latin typeface="Copperplate Gothic Light" panose="020E0507020206020404" pitchFamily="34" charset="0"/>
              </a:rPr>
              <a:t> : intel core i3 or higher/processor</a:t>
            </a:r>
          </a:p>
          <a:p>
            <a:pPr algn="just" rtl="0">
              <a:lnSpc>
                <a:spcPct val="200000"/>
              </a:lnSpc>
            </a:pPr>
            <a:r>
              <a:rPr lang="en-US" sz="2800" b="1" i="0" dirty="0">
                <a:solidFill>
                  <a:srgbClr val="282829"/>
                </a:solidFill>
                <a:effectLst/>
                <a:latin typeface="Copperplate Gothic Light" panose="020E0507020206020404" pitchFamily="34" charset="0"/>
              </a:rPr>
              <a:t>RAM : </a:t>
            </a:r>
            <a:r>
              <a:rPr lang="en-US" sz="2800" b="0" i="0" dirty="0">
                <a:solidFill>
                  <a:srgbClr val="282829"/>
                </a:solidFill>
                <a:effectLst/>
                <a:latin typeface="Copperplate Gothic Light" panose="020E0507020206020404" pitchFamily="34" charset="0"/>
              </a:rPr>
              <a:t>4GB or higher(recomm</a:t>
            </a:r>
            <a:r>
              <a:rPr lang="en-US" sz="2800" dirty="0">
                <a:solidFill>
                  <a:srgbClr val="282829"/>
                </a:solidFill>
                <a:latin typeface="Copperplate Gothic Light" panose="020E0507020206020404" pitchFamily="34" charset="0"/>
              </a:rPr>
              <a:t>ended)</a:t>
            </a:r>
          </a:p>
          <a:p>
            <a:pPr algn="just" rtl="0">
              <a:lnSpc>
                <a:spcPct val="200000"/>
              </a:lnSpc>
            </a:pPr>
            <a:r>
              <a:rPr lang="en-US" sz="2800" b="1" dirty="0">
                <a:solidFill>
                  <a:srgbClr val="282829"/>
                </a:solidFill>
                <a:latin typeface="Copperplate Gothic Light" panose="020E0507020206020404" pitchFamily="34" charset="0"/>
              </a:rPr>
              <a:t>HARD DISK : </a:t>
            </a:r>
            <a:r>
              <a:rPr lang="en-US" sz="2800" dirty="0">
                <a:solidFill>
                  <a:srgbClr val="282829"/>
                </a:solidFill>
                <a:latin typeface="Copperplate Gothic Light" panose="020E0507020206020404" pitchFamily="34" charset="0"/>
              </a:rPr>
              <a:t>50 GB or higher(recommended)</a:t>
            </a:r>
            <a:endParaRPr lang="en-US" sz="2800" b="0" i="0" dirty="0">
              <a:solidFill>
                <a:srgbClr val="282829"/>
              </a:solidFill>
              <a:effectLst/>
              <a:latin typeface="Copperplate Gothic Light" panose="020E0507020206020404" pitchFamily="34" charset="0"/>
            </a:endParaRPr>
          </a:p>
        </p:txBody>
      </p:sp>
    </p:spTree>
    <p:extLst>
      <p:ext uri="{BB962C8B-B14F-4D97-AF65-F5344CB8AC3E}">
        <p14:creationId xmlns:p14="http://schemas.microsoft.com/office/powerpoint/2010/main" val="92984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9CE2E6D-BB2C-38EE-78A2-467DCA63138D}"/>
              </a:ext>
            </a:extLst>
          </p:cNvPr>
          <p:cNvSpPr txBox="1"/>
          <p:nvPr/>
        </p:nvSpPr>
        <p:spPr>
          <a:xfrm>
            <a:off x="233659" y="103031"/>
            <a:ext cx="12061371" cy="1107996"/>
          </a:xfrm>
          <a:prstGeom prst="rect">
            <a:avLst/>
          </a:prstGeom>
          <a:noFill/>
        </p:spPr>
        <p:txBody>
          <a:bodyPr wrap="square">
            <a:spAutoFit/>
          </a:bodyPr>
          <a:lstStyle/>
          <a:p>
            <a:pPr algn="ctr"/>
            <a:r>
              <a:rPr lang="en-IN" sz="6600" dirty="0" smtClean="0">
                <a:solidFill>
                  <a:srgbClr val="FF0000"/>
                </a:solidFill>
                <a:latin typeface="Cooper Black" panose="0208090404030B020404" pitchFamily="18" charset="0"/>
              </a:rPr>
              <a:t>ALGORITHM</a:t>
            </a:r>
            <a:endParaRPr lang="en-IN" sz="6600" dirty="0">
              <a:solidFill>
                <a:srgbClr val="FF0000"/>
              </a:solidFill>
              <a:latin typeface="Cooper Black" panose="0208090404030B020404" pitchFamily="18" charset="0"/>
            </a:endParaRPr>
          </a:p>
        </p:txBody>
      </p:sp>
      <p:sp>
        <p:nvSpPr>
          <p:cNvPr id="3" name="Rectangle 2"/>
          <p:cNvSpPr/>
          <p:nvPr/>
        </p:nvSpPr>
        <p:spPr>
          <a:xfrm>
            <a:off x="531711" y="1211027"/>
            <a:ext cx="10715222" cy="6001643"/>
          </a:xfrm>
          <a:prstGeom prst="rect">
            <a:avLst/>
          </a:prstGeom>
        </p:spPr>
        <p:txBody>
          <a:bodyPr wrap="square">
            <a:spAutoFit/>
          </a:bodyPr>
          <a:lstStyle/>
          <a:p>
            <a:pPr algn="just">
              <a:lnSpc>
                <a:spcPct val="200000"/>
              </a:lnSpc>
            </a:pPr>
            <a:r>
              <a:rPr lang="en-US" sz="2000" b="1" dirty="0"/>
              <a:t>Sentiment Analysis</a:t>
            </a:r>
            <a:r>
              <a:rPr lang="en-US" sz="2000" dirty="0" smtClean="0"/>
              <a:t>:</a:t>
            </a:r>
          </a:p>
          <a:p>
            <a:pPr algn="just">
              <a:lnSpc>
                <a:spcPct val="200000"/>
              </a:lnSpc>
            </a:pPr>
            <a:r>
              <a:rPr lang="en-US" b="1" dirty="0"/>
              <a:t>Natural Language Processing (NLP)</a:t>
            </a:r>
            <a:r>
              <a:rPr lang="en-US" dirty="0"/>
              <a:t>: </a:t>
            </a:r>
            <a:r>
              <a:rPr lang="en-US" sz="1600" dirty="0"/>
              <a:t>To analyze the sentiment of the user's input, helping the </a:t>
            </a:r>
            <a:r>
              <a:rPr lang="en-US" sz="1600" dirty="0" err="1" smtClean="0"/>
              <a:t>chatbot</a:t>
            </a:r>
            <a:r>
              <a:rPr lang="en-US" sz="1600" dirty="0" smtClean="0"/>
              <a:t> understand </a:t>
            </a:r>
            <a:r>
              <a:rPr lang="en-US" sz="1600" dirty="0"/>
              <a:t>the user's emotional </a:t>
            </a:r>
            <a:r>
              <a:rPr lang="en-US" sz="1600" dirty="0" smtClean="0"/>
              <a:t>state.</a:t>
            </a:r>
          </a:p>
          <a:p>
            <a:pPr algn="just">
              <a:lnSpc>
                <a:spcPct val="200000"/>
              </a:lnSpc>
            </a:pPr>
            <a:r>
              <a:rPr lang="en-US" sz="2000" b="1" dirty="0" smtClean="0"/>
              <a:t>Text </a:t>
            </a:r>
            <a:r>
              <a:rPr lang="en-US" sz="2000" b="1" dirty="0"/>
              <a:t>Classification</a:t>
            </a:r>
            <a:r>
              <a:rPr lang="en-US" sz="2000" dirty="0" smtClean="0"/>
              <a:t>:</a:t>
            </a:r>
          </a:p>
          <a:p>
            <a:pPr lvl="0" eaLnBrk="0" fontAlgn="base" hangingPunct="0">
              <a:spcBef>
                <a:spcPct val="0"/>
              </a:spcBef>
              <a:spcAft>
                <a:spcPct val="0"/>
              </a:spcAft>
              <a:buFontTx/>
              <a:buChar char="•"/>
            </a:pPr>
            <a:r>
              <a:rPr lang="en-US" b="1" dirty="0">
                <a:latin typeface="Arial" panose="020B0604020202020204" pitchFamily="34" charset="0"/>
              </a:rPr>
              <a:t> NLP</a:t>
            </a:r>
            <a:r>
              <a:rPr lang="en-US" dirty="0">
                <a:latin typeface="Arial" panose="020B0604020202020204" pitchFamily="34" charset="0"/>
              </a:rPr>
              <a:t>: To categorize user inputs into different types of mental health issues or responses.</a:t>
            </a:r>
          </a:p>
          <a:p>
            <a:pPr lvl="0" eaLnBrk="0" fontAlgn="base" hangingPunct="0">
              <a:spcBef>
                <a:spcPct val="0"/>
              </a:spcBef>
              <a:spcAft>
                <a:spcPct val="0"/>
              </a:spcAft>
              <a:buFontTx/>
              <a:buChar char="•"/>
            </a:pPr>
            <a:r>
              <a:rPr lang="en-US" b="1" dirty="0">
                <a:latin typeface="Arial" panose="020B0604020202020204" pitchFamily="34" charset="0"/>
              </a:rPr>
              <a:t>Algorithms</a:t>
            </a:r>
            <a:r>
              <a:rPr lang="en-US" dirty="0">
                <a:latin typeface="Arial" panose="020B0604020202020204" pitchFamily="34" charset="0"/>
              </a:rPr>
              <a:t>: Logistic Regression, Decision Trees, Random Forest, or deep learning models. </a:t>
            </a:r>
            <a:endParaRPr lang="en-US" dirty="0" smtClean="0">
              <a:latin typeface="Arial" panose="020B0604020202020204" pitchFamily="34" charset="0"/>
            </a:endParaRPr>
          </a:p>
          <a:p>
            <a:pPr lvl="0" eaLnBrk="0" fontAlgn="base" hangingPunct="0">
              <a:spcBef>
                <a:spcPct val="0"/>
              </a:spcBef>
              <a:spcAft>
                <a:spcPct val="0"/>
              </a:spcAft>
            </a:pPr>
            <a:endParaRPr lang="en-US" dirty="0">
              <a:latin typeface="Arial" panose="020B0604020202020204" pitchFamily="34" charset="0"/>
            </a:endParaRPr>
          </a:p>
          <a:p>
            <a:pPr lvl="0" eaLnBrk="0" fontAlgn="base" hangingPunct="0">
              <a:spcBef>
                <a:spcPct val="0"/>
              </a:spcBef>
              <a:spcAft>
                <a:spcPct val="0"/>
              </a:spcAft>
            </a:pPr>
            <a:r>
              <a:rPr lang="en-US" sz="2000" b="1" dirty="0"/>
              <a:t>Response Generation</a:t>
            </a:r>
            <a:r>
              <a:rPr lang="en-US" sz="2000" dirty="0" smtClean="0"/>
              <a:t>:</a:t>
            </a:r>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a:latin typeface="Arial" panose="020B0604020202020204" pitchFamily="34" charset="0"/>
            </a:endParaRPr>
          </a:p>
          <a:p>
            <a:pPr algn="just">
              <a:lnSpc>
                <a:spcPct val="200000"/>
              </a:lnSpc>
            </a:pPr>
            <a:endParaRPr lang="en-US" dirty="0" smtClean="0"/>
          </a:p>
          <a:p>
            <a:pPr algn="just">
              <a:lnSpc>
                <a:spcPct val="200000"/>
              </a:lnSpc>
            </a:pPr>
            <a:endParaRPr lang="en-US" dirty="0" smtClean="0"/>
          </a:p>
          <a:p>
            <a:pPr algn="just">
              <a:lnSpc>
                <a:spcPct val="200000"/>
              </a:lnSpc>
            </a:pPr>
            <a:endParaRPr lang="en-US" dirty="0">
              <a:solidFill>
                <a:srgbClr val="282829"/>
              </a:solidFill>
              <a:latin typeface="Copperplate Gothic Light" panose="020E0507020206020404" pitchFamily="34" charset="0"/>
            </a:endParaRPr>
          </a:p>
        </p:txBody>
      </p:sp>
      <p:sp>
        <p:nvSpPr>
          <p:cNvPr id="7" name="Rectangle 4"/>
          <p:cNvSpPr>
            <a:spLocks noChangeArrowheads="1"/>
          </p:cNvSpPr>
          <p:nvPr/>
        </p:nvSpPr>
        <p:spPr bwMode="auto">
          <a:xfrm>
            <a:off x="581389" y="4807025"/>
            <a:ext cx="116106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n-US" sz="1600" b="1" dirty="0">
                <a:latin typeface="Arial" panose="020B0604020202020204" pitchFamily="34" charset="0"/>
              </a:rPr>
              <a:t>Language Models</a:t>
            </a:r>
            <a:r>
              <a:rPr lang="en-US" sz="1600" dirty="0">
                <a:latin typeface="Arial" panose="020B0604020202020204" pitchFamily="34" charset="0"/>
              </a:rPr>
              <a:t>: To generate appropriate responses based on the user's input</a:t>
            </a:r>
            <a:r>
              <a:rPr lang="en-US" sz="1600" dirty="0" smtClean="0">
                <a:latin typeface="Arial" panose="020B0604020202020204" pitchFamily="34" charset="0"/>
              </a:rPr>
              <a:t>.</a:t>
            </a:r>
            <a:endParaRPr kumimoji="0" 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Algorithms</a:t>
            </a:r>
            <a:r>
              <a:rPr kumimoji="0" lang="en-US" sz="1600" b="0" i="0" u="none" strike="noStrike" cap="none" normalizeH="0" baseline="0" dirty="0" smtClean="0">
                <a:ln>
                  <a:noFill/>
                </a:ln>
                <a:solidFill>
                  <a:schemeClr val="tx1"/>
                </a:solidFill>
                <a:effectLst/>
                <a:latin typeface="Arial" panose="020B0604020202020204" pitchFamily="34" charset="0"/>
              </a:rPr>
              <a:t>: GPT-3 (Generative Pre-trained Transformer 3), which is part of the Gemini API, can be used for this purpose </a:t>
            </a:r>
          </a:p>
        </p:txBody>
      </p:sp>
    </p:spTree>
    <p:extLst>
      <p:ext uri="{BB962C8B-B14F-4D97-AF65-F5344CB8AC3E}">
        <p14:creationId xmlns:p14="http://schemas.microsoft.com/office/powerpoint/2010/main" val="328559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AutoShape 8" descr="blob:https://web.whatsapp.com/fa21e019-41fb-4e10-9c67-18c288115a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fa21e019-41fb-4e10-9c67-18c288115a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fa21e019-41fb-4e10-9c67-18c288115a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fa21e019-41fb-4e10-9c67-18c288115a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aaa.jpg"/>
          <p:cNvPicPr>
            <a:picLocks noChangeAspect="1"/>
          </p:cNvPicPr>
          <p:nvPr/>
        </p:nvPicPr>
        <p:blipFill>
          <a:blip r:embed="rId2" cstate="print"/>
          <a:stretch>
            <a:fillRect/>
          </a:stretch>
        </p:blipFill>
        <p:spPr>
          <a:xfrm>
            <a:off x="1291771" y="1567543"/>
            <a:ext cx="9947729" cy="4357006"/>
          </a:xfrm>
          <a:prstGeom prst="rect">
            <a:avLst/>
          </a:prstGeom>
        </p:spPr>
      </p:pic>
      <p:sp>
        <p:nvSpPr>
          <p:cNvPr id="10" name="Rectangle 9"/>
          <p:cNvSpPr/>
          <p:nvPr/>
        </p:nvSpPr>
        <p:spPr>
          <a:xfrm>
            <a:off x="1599707" y="399533"/>
            <a:ext cx="7849093" cy="830997"/>
          </a:xfrm>
          <a:prstGeom prst="rect">
            <a:avLst/>
          </a:prstGeom>
        </p:spPr>
        <p:txBody>
          <a:bodyPr wrap="square">
            <a:spAutoFit/>
          </a:bodyPr>
          <a:lstStyle/>
          <a:p>
            <a:pPr algn="ctr"/>
            <a:r>
              <a:rPr lang="en-IN" sz="4800" dirty="0">
                <a:solidFill>
                  <a:srgbClr val="FF0000"/>
                </a:solidFill>
                <a:latin typeface="Cooper Black" panose="0208090404030B020404" pitchFamily="18" charset="0"/>
              </a:rPr>
              <a:t>GANTT CHART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8CE8889-1D7C-C76C-5C22-F468590899F5}"/>
              </a:ext>
            </a:extLst>
          </p:cNvPr>
          <p:cNvSpPr txBox="1"/>
          <p:nvPr/>
        </p:nvSpPr>
        <p:spPr>
          <a:xfrm>
            <a:off x="46653" y="74645"/>
            <a:ext cx="12098694" cy="923330"/>
          </a:xfrm>
          <a:prstGeom prst="rect">
            <a:avLst/>
          </a:prstGeom>
          <a:noFill/>
        </p:spPr>
        <p:txBody>
          <a:bodyPr wrap="square" rtlCol="0">
            <a:spAutoFit/>
          </a:bodyPr>
          <a:lstStyle/>
          <a:p>
            <a:pPr algn="ctr"/>
            <a:r>
              <a:rPr lang="en-IN" sz="5400" smtClean="0">
                <a:solidFill>
                  <a:srgbClr val="FF0000"/>
                </a:solidFill>
                <a:latin typeface="Cooper Black" panose="0208090404030B020404" pitchFamily="18" charset="0"/>
              </a:rPr>
              <a:t>BUSINESS </a:t>
            </a:r>
            <a:r>
              <a:rPr lang="en-IN" sz="5400" smtClean="0">
                <a:solidFill>
                  <a:srgbClr val="FF0000"/>
                </a:solidFill>
                <a:latin typeface="Cooper Black" panose="0208090404030B020404" pitchFamily="18" charset="0"/>
              </a:rPr>
              <a:t>FLOW </a:t>
            </a:r>
            <a:r>
              <a:rPr lang="en-IN" sz="5400" smtClean="0">
                <a:solidFill>
                  <a:srgbClr val="FF0000"/>
                </a:solidFill>
                <a:latin typeface="Cooper Black" panose="0208090404030B020404" pitchFamily="18" charset="0"/>
              </a:rPr>
              <a:t>DIAGRAM</a:t>
            </a:r>
            <a:endParaRPr lang="en-IN" sz="5400" dirty="0">
              <a:solidFill>
                <a:srgbClr val="FF0000"/>
              </a:solidFill>
              <a:latin typeface="Cooper Black" panose="0208090404030B020404" pitchFamily="18" charset="0"/>
            </a:endParaRPr>
          </a:p>
        </p:txBody>
      </p:sp>
      <p:pic>
        <p:nvPicPr>
          <p:cNvPr id="4" name="Picture 3">
            <a:extLst>
              <a:ext uri="{FF2B5EF4-FFF2-40B4-BE49-F238E27FC236}">
                <a16:creationId xmlns:a16="http://schemas.microsoft.com/office/drawing/2014/main" xmlns="" id="{628CEABD-5B9A-2807-EC1F-E4FC6B231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063" y="1146228"/>
            <a:ext cx="10844463" cy="5013939"/>
          </a:xfrm>
          <a:prstGeom prst="rect">
            <a:avLst/>
          </a:prstGeom>
        </p:spPr>
      </p:pic>
    </p:spTree>
    <p:extLst>
      <p:ext uri="{BB962C8B-B14F-4D97-AF65-F5344CB8AC3E}">
        <p14:creationId xmlns:p14="http://schemas.microsoft.com/office/powerpoint/2010/main" val="341607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8CE8889-1D7C-C76C-5C22-F468590899F5}"/>
              </a:ext>
            </a:extLst>
          </p:cNvPr>
          <p:cNvSpPr txBox="1"/>
          <p:nvPr/>
        </p:nvSpPr>
        <p:spPr>
          <a:xfrm>
            <a:off x="46653" y="2721114"/>
            <a:ext cx="12098694" cy="1200329"/>
          </a:xfrm>
          <a:prstGeom prst="rect">
            <a:avLst/>
          </a:prstGeom>
          <a:noFill/>
        </p:spPr>
        <p:txBody>
          <a:bodyPr wrap="square" rtlCol="0">
            <a:spAutoFit/>
          </a:bodyPr>
          <a:lstStyle/>
          <a:p>
            <a:pPr algn="ctr"/>
            <a:r>
              <a:rPr lang="en-IN" sz="7200" dirty="0">
                <a:solidFill>
                  <a:srgbClr val="FF0000"/>
                </a:solidFill>
                <a:latin typeface="Cooper Black" panose="0208090404030B020404" pitchFamily="18" charset="0"/>
              </a:rPr>
              <a:t>DATA FLOW DIAGRAM</a:t>
            </a:r>
          </a:p>
        </p:txBody>
      </p:sp>
    </p:spTree>
    <p:extLst>
      <p:ext uri="{BB962C8B-B14F-4D97-AF65-F5344CB8AC3E}">
        <p14:creationId xmlns:p14="http://schemas.microsoft.com/office/powerpoint/2010/main" val="136234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xmlns="" id="{A35ADDE9-452E-5287-F917-1848F0E7C622}"/>
              </a:ext>
            </a:extLst>
          </p:cNvPr>
          <p:cNvSpPr txBox="1"/>
          <p:nvPr/>
        </p:nvSpPr>
        <p:spPr>
          <a:xfrm>
            <a:off x="590938" y="662474"/>
            <a:ext cx="1564433" cy="615553"/>
          </a:xfrm>
          <a:prstGeom prst="rect">
            <a:avLst/>
          </a:prstGeom>
          <a:noFill/>
        </p:spPr>
        <p:txBody>
          <a:bodyPr wrap="square" rtlCol="0">
            <a:spAutoFit/>
          </a:bodyPr>
          <a:lstStyle/>
          <a:p>
            <a:r>
              <a:rPr lang="en-IN" sz="3400" dirty="0">
                <a:solidFill>
                  <a:srgbClr val="002060"/>
                </a:solidFill>
              </a:rPr>
              <a:t>Level 0</a:t>
            </a:r>
          </a:p>
        </p:txBody>
      </p:sp>
      <p:sp>
        <p:nvSpPr>
          <p:cNvPr id="2" name="Rectangle 1">
            <a:extLst>
              <a:ext uri="{FF2B5EF4-FFF2-40B4-BE49-F238E27FC236}">
                <a16:creationId xmlns:a16="http://schemas.microsoft.com/office/drawing/2014/main" xmlns="" id="{1FC402E7-D556-68F9-E9DC-21E6736571C5}"/>
              </a:ext>
            </a:extLst>
          </p:cNvPr>
          <p:cNvSpPr/>
          <p:nvPr/>
        </p:nvSpPr>
        <p:spPr>
          <a:xfrm>
            <a:off x="951723" y="2593909"/>
            <a:ext cx="1884784" cy="113833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rPr>
              <a:t>User </a:t>
            </a:r>
          </a:p>
        </p:txBody>
      </p:sp>
      <p:sp>
        <p:nvSpPr>
          <p:cNvPr id="4" name="Rectangle 3">
            <a:extLst>
              <a:ext uri="{FF2B5EF4-FFF2-40B4-BE49-F238E27FC236}">
                <a16:creationId xmlns:a16="http://schemas.microsoft.com/office/drawing/2014/main" xmlns="" id="{982CC770-EFE3-BAB7-0ACF-B4CBC7AF564B}"/>
              </a:ext>
            </a:extLst>
          </p:cNvPr>
          <p:cNvSpPr/>
          <p:nvPr/>
        </p:nvSpPr>
        <p:spPr>
          <a:xfrm>
            <a:off x="8413101" y="2593909"/>
            <a:ext cx="1884784" cy="113833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mtClean="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rPr>
              <a:t>Database </a:t>
            </a:r>
            <a:endParaRPr lang="en-IN"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endParaRPr>
          </a:p>
        </p:txBody>
      </p:sp>
      <p:sp>
        <p:nvSpPr>
          <p:cNvPr id="5" name="Oval 4">
            <a:extLst>
              <a:ext uri="{FF2B5EF4-FFF2-40B4-BE49-F238E27FC236}">
                <a16:creationId xmlns:a16="http://schemas.microsoft.com/office/drawing/2014/main" xmlns="" id="{A33E716B-6A7A-AA9E-669A-BCD774360753}"/>
              </a:ext>
            </a:extLst>
          </p:cNvPr>
          <p:cNvSpPr/>
          <p:nvPr/>
        </p:nvSpPr>
        <p:spPr>
          <a:xfrm>
            <a:off x="4545564" y="1961759"/>
            <a:ext cx="1884784" cy="240263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lumMod val="95000"/>
                      <a:lumOff val="5000"/>
                    </a:schemeClr>
                  </a:solidFill>
                </a:ln>
                <a:solidFill>
                  <a:schemeClr val="tx1"/>
                </a:solidFill>
              </a:rPr>
              <a:t>Chatbot</a:t>
            </a:r>
          </a:p>
        </p:txBody>
      </p:sp>
      <p:cxnSp>
        <p:nvCxnSpPr>
          <p:cNvPr id="10" name="Straight Arrow Connector 9">
            <a:extLst>
              <a:ext uri="{FF2B5EF4-FFF2-40B4-BE49-F238E27FC236}">
                <a16:creationId xmlns:a16="http://schemas.microsoft.com/office/drawing/2014/main" xmlns="" id="{7C2C1367-0EEB-F5D0-BF5E-E87CBAE2B5CE}"/>
              </a:ext>
            </a:extLst>
          </p:cNvPr>
          <p:cNvCxnSpPr>
            <a:cxnSpLocks/>
            <a:stCxn id="2" idx="3"/>
            <a:endCxn id="5" idx="2"/>
          </p:cNvCxnSpPr>
          <p:nvPr/>
        </p:nvCxnSpPr>
        <p:spPr>
          <a:xfrm flipV="1">
            <a:off x="2836507" y="3163076"/>
            <a:ext cx="17090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47F43672-8A40-4CFB-E170-538B6043BAC2}"/>
              </a:ext>
            </a:extLst>
          </p:cNvPr>
          <p:cNvCxnSpPr>
            <a:cxnSpLocks/>
          </p:cNvCxnSpPr>
          <p:nvPr/>
        </p:nvCxnSpPr>
        <p:spPr>
          <a:xfrm>
            <a:off x="6430348" y="3163075"/>
            <a:ext cx="19446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624A565C-7E49-0A3A-E3B8-F2DD707DEBA9}"/>
              </a:ext>
            </a:extLst>
          </p:cNvPr>
          <p:cNvSpPr txBox="1"/>
          <p:nvPr/>
        </p:nvSpPr>
        <p:spPr>
          <a:xfrm>
            <a:off x="2934476" y="2502130"/>
            <a:ext cx="1884784" cy="584775"/>
          </a:xfrm>
          <a:prstGeom prst="rect">
            <a:avLst/>
          </a:prstGeom>
          <a:noFill/>
        </p:spPr>
        <p:txBody>
          <a:bodyPr wrap="square" rtlCol="0">
            <a:spAutoFit/>
          </a:bodyPr>
          <a:lstStyle/>
          <a:p>
            <a:r>
              <a:rPr lang="en-IN" sz="1600" dirty="0"/>
              <a:t>Chat with text message</a:t>
            </a:r>
          </a:p>
        </p:txBody>
      </p:sp>
      <p:sp>
        <p:nvSpPr>
          <p:cNvPr id="19" name="TextBox 18">
            <a:extLst>
              <a:ext uri="{FF2B5EF4-FFF2-40B4-BE49-F238E27FC236}">
                <a16:creationId xmlns:a16="http://schemas.microsoft.com/office/drawing/2014/main" xmlns="" id="{C757F5AF-071E-3A4F-DA94-2AF85C4A404F}"/>
              </a:ext>
            </a:extLst>
          </p:cNvPr>
          <p:cNvSpPr txBox="1"/>
          <p:nvPr/>
        </p:nvSpPr>
        <p:spPr>
          <a:xfrm>
            <a:off x="6509267" y="2502130"/>
            <a:ext cx="1884784" cy="584775"/>
          </a:xfrm>
          <a:prstGeom prst="rect">
            <a:avLst/>
          </a:prstGeom>
          <a:noFill/>
        </p:spPr>
        <p:txBody>
          <a:bodyPr wrap="square" rtlCol="0">
            <a:spAutoFit/>
          </a:bodyPr>
          <a:lstStyle/>
          <a:p>
            <a:r>
              <a:rPr lang="en-IN" sz="1600" dirty="0"/>
              <a:t>Data related to chatbot</a:t>
            </a:r>
          </a:p>
        </p:txBody>
      </p:sp>
      <p:sp>
        <p:nvSpPr>
          <p:cNvPr id="21" name="TextBox 20">
            <a:extLst>
              <a:ext uri="{FF2B5EF4-FFF2-40B4-BE49-F238E27FC236}">
                <a16:creationId xmlns:a16="http://schemas.microsoft.com/office/drawing/2014/main" xmlns="" id="{B5A153DB-0AE9-AE23-412A-6CD2627FA14D}"/>
              </a:ext>
            </a:extLst>
          </p:cNvPr>
          <p:cNvSpPr txBox="1"/>
          <p:nvPr/>
        </p:nvSpPr>
        <p:spPr>
          <a:xfrm>
            <a:off x="6504215" y="3290563"/>
            <a:ext cx="1884784" cy="338554"/>
          </a:xfrm>
          <a:prstGeom prst="rect">
            <a:avLst/>
          </a:prstGeom>
          <a:noFill/>
        </p:spPr>
        <p:txBody>
          <a:bodyPr wrap="square" rtlCol="0">
            <a:spAutoFit/>
          </a:bodyPr>
          <a:lstStyle/>
          <a:p>
            <a:r>
              <a:rPr lang="en-IN" sz="1600" dirty="0"/>
              <a:t>Store to database</a:t>
            </a:r>
          </a:p>
        </p:txBody>
      </p:sp>
    </p:spTree>
    <p:extLst>
      <p:ext uri="{BB962C8B-B14F-4D97-AF65-F5344CB8AC3E}">
        <p14:creationId xmlns:p14="http://schemas.microsoft.com/office/powerpoint/2010/main" val="310691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xmlns="" id="{C90A2B72-9D76-FB49-DCBD-3E82EE49701B}"/>
              </a:ext>
            </a:extLst>
          </p:cNvPr>
          <p:cNvSpPr txBox="1"/>
          <p:nvPr/>
        </p:nvSpPr>
        <p:spPr>
          <a:xfrm>
            <a:off x="615820" y="1058253"/>
            <a:ext cx="1819470" cy="615553"/>
          </a:xfrm>
          <a:prstGeom prst="rect">
            <a:avLst/>
          </a:prstGeom>
          <a:noFill/>
        </p:spPr>
        <p:txBody>
          <a:bodyPr wrap="square" rtlCol="0">
            <a:spAutoFit/>
          </a:bodyPr>
          <a:lstStyle/>
          <a:p>
            <a:r>
              <a:rPr lang="en-IN" sz="3400" dirty="0">
                <a:solidFill>
                  <a:srgbClr val="002060"/>
                </a:solidFill>
              </a:rPr>
              <a:t>Level 1</a:t>
            </a:r>
          </a:p>
        </p:txBody>
      </p:sp>
      <p:sp>
        <p:nvSpPr>
          <p:cNvPr id="2" name="Rectangle 1">
            <a:extLst>
              <a:ext uri="{FF2B5EF4-FFF2-40B4-BE49-F238E27FC236}">
                <a16:creationId xmlns:a16="http://schemas.microsoft.com/office/drawing/2014/main" xmlns="" id="{8D3A13C8-6180-B5FB-A724-716A54543D53}"/>
              </a:ext>
            </a:extLst>
          </p:cNvPr>
          <p:cNvSpPr/>
          <p:nvPr/>
        </p:nvSpPr>
        <p:spPr>
          <a:xfrm>
            <a:off x="615819" y="2360645"/>
            <a:ext cx="1208699" cy="970384"/>
          </a:xfrm>
          <a:prstGeom prst="rect">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Input</a:t>
            </a:r>
          </a:p>
        </p:txBody>
      </p:sp>
      <p:sp>
        <p:nvSpPr>
          <p:cNvPr id="7" name="Oval 6">
            <a:extLst>
              <a:ext uri="{FF2B5EF4-FFF2-40B4-BE49-F238E27FC236}">
                <a16:creationId xmlns:a16="http://schemas.microsoft.com/office/drawing/2014/main" xmlns="" id="{31A4939E-4FE4-1E1E-9F41-1C4189F6BB20}"/>
              </a:ext>
            </a:extLst>
          </p:cNvPr>
          <p:cNvSpPr/>
          <p:nvPr/>
        </p:nvSpPr>
        <p:spPr>
          <a:xfrm>
            <a:off x="2967135" y="2281336"/>
            <a:ext cx="1464905" cy="1147664"/>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Chatting with chatbot</a:t>
            </a:r>
          </a:p>
        </p:txBody>
      </p:sp>
      <p:sp>
        <p:nvSpPr>
          <p:cNvPr id="8" name="Oval 7">
            <a:extLst>
              <a:ext uri="{FF2B5EF4-FFF2-40B4-BE49-F238E27FC236}">
                <a16:creationId xmlns:a16="http://schemas.microsoft.com/office/drawing/2014/main" xmlns="" id="{B2BD9234-C80B-D8A4-C6D0-3A1AA84120E2}"/>
              </a:ext>
            </a:extLst>
          </p:cNvPr>
          <p:cNvSpPr/>
          <p:nvPr/>
        </p:nvSpPr>
        <p:spPr>
          <a:xfrm>
            <a:off x="5574657" y="2281336"/>
            <a:ext cx="1464905" cy="1147664"/>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Fuzzy logic</a:t>
            </a:r>
          </a:p>
        </p:txBody>
      </p:sp>
      <p:sp>
        <p:nvSpPr>
          <p:cNvPr id="9" name="Oval 8">
            <a:extLst>
              <a:ext uri="{FF2B5EF4-FFF2-40B4-BE49-F238E27FC236}">
                <a16:creationId xmlns:a16="http://schemas.microsoft.com/office/drawing/2014/main" xmlns="" id="{3CCEA0E4-07AB-012F-C7F5-D979A31A5EF9}"/>
              </a:ext>
            </a:extLst>
          </p:cNvPr>
          <p:cNvSpPr/>
          <p:nvPr/>
        </p:nvSpPr>
        <p:spPr>
          <a:xfrm>
            <a:off x="8492411" y="2286778"/>
            <a:ext cx="1566386" cy="1118117"/>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NLP Algorithm</a:t>
            </a:r>
          </a:p>
        </p:txBody>
      </p:sp>
      <p:sp>
        <p:nvSpPr>
          <p:cNvPr id="10" name="Oval 9">
            <a:extLst>
              <a:ext uri="{FF2B5EF4-FFF2-40B4-BE49-F238E27FC236}">
                <a16:creationId xmlns:a16="http://schemas.microsoft.com/office/drawing/2014/main" xmlns="" id="{A3A9CA4A-5DD8-4A1E-D707-E23D8330479D}"/>
              </a:ext>
            </a:extLst>
          </p:cNvPr>
          <p:cNvSpPr/>
          <p:nvPr/>
        </p:nvSpPr>
        <p:spPr>
          <a:xfrm>
            <a:off x="8492411" y="4467810"/>
            <a:ext cx="1464905" cy="1147664"/>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Display output</a:t>
            </a:r>
          </a:p>
        </p:txBody>
      </p:sp>
      <p:cxnSp>
        <p:nvCxnSpPr>
          <p:cNvPr id="13" name="Straight Arrow Connector 12">
            <a:extLst>
              <a:ext uri="{FF2B5EF4-FFF2-40B4-BE49-F238E27FC236}">
                <a16:creationId xmlns:a16="http://schemas.microsoft.com/office/drawing/2014/main" xmlns="" id="{4B347CD4-5629-EA6D-BCA6-B6B0812C365F}"/>
              </a:ext>
            </a:extLst>
          </p:cNvPr>
          <p:cNvCxnSpPr>
            <a:cxnSpLocks/>
            <a:stCxn id="2" idx="3"/>
            <a:endCxn id="7" idx="2"/>
          </p:cNvCxnSpPr>
          <p:nvPr/>
        </p:nvCxnSpPr>
        <p:spPr>
          <a:xfrm>
            <a:off x="1824518" y="2845837"/>
            <a:ext cx="1142617" cy="9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BFFE5DA2-EC13-611C-4CA1-D351F3C0809F}"/>
              </a:ext>
            </a:extLst>
          </p:cNvPr>
          <p:cNvCxnSpPr>
            <a:cxnSpLocks/>
          </p:cNvCxnSpPr>
          <p:nvPr/>
        </p:nvCxnSpPr>
        <p:spPr>
          <a:xfrm>
            <a:off x="9275604" y="3426667"/>
            <a:ext cx="0" cy="1041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42A007A5-5E7B-4EC2-B32D-E1E13FF46EB9}"/>
              </a:ext>
            </a:extLst>
          </p:cNvPr>
          <p:cNvCxnSpPr>
            <a:cxnSpLocks/>
          </p:cNvCxnSpPr>
          <p:nvPr/>
        </p:nvCxnSpPr>
        <p:spPr>
          <a:xfrm>
            <a:off x="7006518" y="2915037"/>
            <a:ext cx="14858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6039CE9D-215B-8265-E57C-D5D872FC0740}"/>
              </a:ext>
            </a:extLst>
          </p:cNvPr>
          <p:cNvCxnSpPr>
            <a:cxnSpLocks/>
          </p:cNvCxnSpPr>
          <p:nvPr/>
        </p:nvCxnSpPr>
        <p:spPr>
          <a:xfrm>
            <a:off x="4419985" y="2855168"/>
            <a:ext cx="1142617" cy="9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C121D57B-160E-DA8A-D342-F8903EC85967}"/>
              </a:ext>
            </a:extLst>
          </p:cNvPr>
          <p:cNvSpPr txBox="1"/>
          <p:nvPr/>
        </p:nvSpPr>
        <p:spPr>
          <a:xfrm>
            <a:off x="7266260" y="2305800"/>
            <a:ext cx="999452" cy="584775"/>
          </a:xfrm>
          <a:prstGeom prst="rect">
            <a:avLst/>
          </a:prstGeom>
          <a:noFill/>
        </p:spPr>
        <p:txBody>
          <a:bodyPr wrap="square" rtlCol="0">
            <a:spAutoFit/>
          </a:bodyPr>
          <a:lstStyle/>
          <a:p>
            <a:r>
              <a:rPr lang="en-IN" sz="1600" dirty="0"/>
              <a:t>Pattern matching</a:t>
            </a:r>
          </a:p>
        </p:txBody>
      </p:sp>
      <p:sp>
        <p:nvSpPr>
          <p:cNvPr id="27" name="TextBox 26">
            <a:extLst>
              <a:ext uri="{FF2B5EF4-FFF2-40B4-BE49-F238E27FC236}">
                <a16:creationId xmlns:a16="http://schemas.microsoft.com/office/drawing/2014/main" xmlns="" id="{6237E921-1435-F7DD-A267-B8979BB766D4}"/>
              </a:ext>
            </a:extLst>
          </p:cNvPr>
          <p:cNvSpPr txBox="1"/>
          <p:nvPr/>
        </p:nvSpPr>
        <p:spPr>
          <a:xfrm>
            <a:off x="4643967" y="2331937"/>
            <a:ext cx="999452" cy="584775"/>
          </a:xfrm>
          <a:prstGeom prst="rect">
            <a:avLst/>
          </a:prstGeom>
          <a:noFill/>
        </p:spPr>
        <p:txBody>
          <a:bodyPr wrap="square" rtlCol="0">
            <a:spAutoFit/>
          </a:bodyPr>
          <a:lstStyle/>
          <a:p>
            <a:r>
              <a:rPr lang="en-IN" sz="1600" dirty="0"/>
              <a:t>Store to database</a:t>
            </a:r>
          </a:p>
        </p:txBody>
      </p:sp>
      <p:sp>
        <p:nvSpPr>
          <p:cNvPr id="28" name="TextBox 27">
            <a:extLst>
              <a:ext uri="{FF2B5EF4-FFF2-40B4-BE49-F238E27FC236}">
                <a16:creationId xmlns:a16="http://schemas.microsoft.com/office/drawing/2014/main" xmlns="" id="{C4AFAF34-D555-C7E3-723B-3E76B0EA0577}"/>
              </a:ext>
            </a:extLst>
          </p:cNvPr>
          <p:cNvSpPr txBox="1"/>
          <p:nvPr/>
        </p:nvSpPr>
        <p:spPr>
          <a:xfrm>
            <a:off x="9275604" y="3593034"/>
            <a:ext cx="1250295" cy="584775"/>
          </a:xfrm>
          <a:prstGeom prst="rect">
            <a:avLst/>
          </a:prstGeom>
          <a:noFill/>
        </p:spPr>
        <p:txBody>
          <a:bodyPr wrap="square" rtlCol="0">
            <a:spAutoFit/>
          </a:bodyPr>
          <a:lstStyle/>
          <a:p>
            <a:r>
              <a:rPr lang="en-IN" sz="1600" dirty="0"/>
              <a:t>By analysing data</a:t>
            </a:r>
          </a:p>
        </p:txBody>
      </p:sp>
    </p:spTree>
    <p:extLst>
      <p:ext uri="{BB962C8B-B14F-4D97-AF65-F5344CB8AC3E}">
        <p14:creationId xmlns:p14="http://schemas.microsoft.com/office/powerpoint/2010/main" val="358655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294CE5-A513-DF06-10EC-7DA7BC38200C}"/>
              </a:ext>
            </a:extLst>
          </p:cNvPr>
          <p:cNvSpPr txBox="1"/>
          <p:nvPr/>
        </p:nvSpPr>
        <p:spPr>
          <a:xfrm>
            <a:off x="1474236" y="0"/>
            <a:ext cx="11476653"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USE CASE DIAGRAM</a:t>
            </a:r>
          </a:p>
        </p:txBody>
      </p:sp>
      <p:sp>
        <p:nvSpPr>
          <p:cNvPr id="3" name="Oval 2">
            <a:extLst>
              <a:ext uri="{FF2B5EF4-FFF2-40B4-BE49-F238E27FC236}">
                <a16:creationId xmlns:a16="http://schemas.microsoft.com/office/drawing/2014/main" xmlns="" id="{0A88B363-411D-C010-A7B6-72047EA43281}"/>
              </a:ext>
            </a:extLst>
          </p:cNvPr>
          <p:cNvSpPr/>
          <p:nvPr/>
        </p:nvSpPr>
        <p:spPr>
          <a:xfrm>
            <a:off x="2133600" y="3031524"/>
            <a:ext cx="560173" cy="5931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0AC2463F-C471-9D52-F333-302108FC36EB}"/>
              </a:ext>
            </a:extLst>
          </p:cNvPr>
          <p:cNvCxnSpPr>
            <a:cxnSpLocks/>
          </p:cNvCxnSpPr>
          <p:nvPr/>
        </p:nvCxnSpPr>
        <p:spPr>
          <a:xfrm>
            <a:off x="2405448" y="3641177"/>
            <a:ext cx="0" cy="617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937100F1-9F89-AD5C-AB2F-B0B77290A213}"/>
              </a:ext>
            </a:extLst>
          </p:cNvPr>
          <p:cNvCxnSpPr>
            <a:cxnSpLocks/>
          </p:cNvCxnSpPr>
          <p:nvPr/>
        </p:nvCxnSpPr>
        <p:spPr>
          <a:xfrm flipH="1">
            <a:off x="2133600" y="3624649"/>
            <a:ext cx="288324" cy="238897"/>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DE611E3C-659E-2A87-50F3-D28014CBD6FD}"/>
              </a:ext>
            </a:extLst>
          </p:cNvPr>
          <p:cNvPicPr>
            <a:picLocks noChangeAspect="1"/>
          </p:cNvPicPr>
          <p:nvPr/>
        </p:nvPicPr>
        <p:blipFill>
          <a:blip r:embed="rId2" cstate="print"/>
          <a:stretch>
            <a:fillRect/>
          </a:stretch>
        </p:blipFill>
        <p:spPr>
          <a:xfrm>
            <a:off x="2106718" y="4267198"/>
            <a:ext cx="298730" cy="249958"/>
          </a:xfrm>
          <a:prstGeom prst="rect">
            <a:avLst/>
          </a:prstGeom>
        </p:spPr>
      </p:pic>
      <p:pic>
        <p:nvPicPr>
          <p:cNvPr id="16" name="Picture 15">
            <a:extLst>
              <a:ext uri="{FF2B5EF4-FFF2-40B4-BE49-F238E27FC236}">
                <a16:creationId xmlns:a16="http://schemas.microsoft.com/office/drawing/2014/main" xmlns="" id="{09E863F5-4D02-A50F-49D6-EFD0BAE06968}"/>
              </a:ext>
            </a:extLst>
          </p:cNvPr>
          <p:cNvPicPr>
            <a:picLocks noChangeAspect="1"/>
          </p:cNvPicPr>
          <p:nvPr/>
        </p:nvPicPr>
        <p:blipFill>
          <a:blip r:embed="rId2" cstate="print"/>
          <a:stretch>
            <a:fillRect/>
          </a:stretch>
        </p:blipFill>
        <p:spPr>
          <a:xfrm flipV="1">
            <a:off x="2421924" y="4258962"/>
            <a:ext cx="298728" cy="249956"/>
          </a:xfrm>
          <a:prstGeom prst="rect">
            <a:avLst/>
          </a:prstGeom>
        </p:spPr>
      </p:pic>
      <p:pic>
        <p:nvPicPr>
          <p:cNvPr id="24" name="Picture 23">
            <a:extLst>
              <a:ext uri="{FF2B5EF4-FFF2-40B4-BE49-F238E27FC236}">
                <a16:creationId xmlns:a16="http://schemas.microsoft.com/office/drawing/2014/main" xmlns="" id="{E33DE9BB-E9B5-0E22-3F28-8EC2907F74DB}"/>
              </a:ext>
            </a:extLst>
          </p:cNvPr>
          <p:cNvPicPr>
            <a:picLocks noChangeAspect="1"/>
          </p:cNvPicPr>
          <p:nvPr/>
        </p:nvPicPr>
        <p:blipFill>
          <a:blip r:embed="rId3" cstate="print"/>
          <a:stretch>
            <a:fillRect/>
          </a:stretch>
        </p:blipFill>
        <p:spPr>
          <a:xfrm>
            <a:off x="9026540" y="2939584"/>
            <a:ext cx="573074" cy="609653"/>
          </a:xfrm>
          <a:prstGeom prst="rect">
            <a:avLst/>
          </a:prstGeom>
        </p:spPr>
      </p:pic>
      <p:cxnSp>
        <p:nvCxnSpPr>
          <p:cNvPr id="26" name="Straight Connector 25">
            <a:extLst>
              <a:ext uri="{FF2B5EF4-FFF2-40B4-BE49-F238E27FC236}">
                <a16:creationId xmlns:a16="http://schemas.microsoft.com/office/drawing/2014/main" xmlns="" id="{4C6133B1-AB5C-65C0-7195-CDFBADB11703}"/>
              </a:ext>
            </a:extLst>
          </p:cNvPr>
          <p:cNvCxnSpPr>
            <a:cxnSpLocks/>
          </p:cNvCxnSpPr>
          <p:nvPr/>
        </p:nvCxnSpPr>
        <p:spPr>
          <a:xfrm>
            <a:off x="9300541" y="3528040"/>
            <a:ext cx="0" cy="617785"/>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xmlns="" id="{E10A3C0F-DAA3-6E7F-07F5-A8392B0EF54B}"/>
              </a:ext>
            </a:extLst>
          </p:cNvPr>
          <p:cNvPicPr>
            <a:picLocks noChangeAspect="1"/>
          </p:cNvPicPr>
          <p:nvPr/>
        </p:nvPicPr>
        <p:blipFill>
          <a:blip r:embed="rId2" cstate="print"/>
          <a:stretch>
            <a:fillRect/>
          </a:stretch>
        </p:blipFill>
        <p:spPr>
          <a:xfrm flipH="1" flipV="1">
            <a:off x="8991967" y="3549237"/>
            <a:ext cx="311258" cy="260440"/>
          </a:xfrm>
          <a:prstGeom prst="rect">
            <a:avLst/>
          </a:prstGeom>
        </p:spPr>
      </p:pic>
      <p:pic>
        <p:nvPicPr>
          <p:cNvPr id="28" name="Picture 27">
            <a:extLst>
              <a:ext uri="{FF2B5EF4-FFF2-40B4-BE49-F238E27FC236}">
                <a16:creationId xmlns:a16="http://schemas.microsoft.com/office/drawing/2014/main" xmlns="" id="{71F369D6-4BCA-35F9-E93B-72C98320B195}"/>
              </a:ext>
            </a:extLst>
          </p:cNvPr>
          <p:cNvPicPr>
            <a:picLocks noChangeAspect="1"/>
          </p:cNvPicPr>
          <p:nvPr/>
        </p:nvPicPr>
        <p:blipFill>
          <a:blip r:embed="rId4" cstate="print"/>
          <a:stretch>
            <a:fillRect/>
          </a:stretch>
        </p:blipFill>
        <p:spPr>
          <a:xfrm>
            <a:off x="9300541" y="3556844"/>
            <a:ext cx="298730" cy="249958"/>
          </a:xfrm>
          <a:prstGeom prst="rect">
            <a:avLst/>
          </a:prstGeom>
        </p:spPr>
      </p:pic>
      <p:pic>
        <p:nvPicPr>
          <p:cNvPr id="29" name="Picture 28">
            <a:extLst>
              <a:ext uri="{FF2B5EF4-FFF2-40B4-BE49-F238E27FC236}">
                <a16:creationId xmlns:a16="http://schemas.microsoft.com/office/drawing/2014/main" xmlns="" id="{53610D46-373E-0026-D014-EF2825F39167}"/>
              </a:ext>
            </a:extLst>
          </p:cNvPr>
          <p:cNvPicPr>
            <a:picLocks noChangeAspect="1"/>
          </p:cNvPicPr>
          <p:nvPr/>
        </p:nvPicPr>
        <p:blipFill>
          <a:blip r:embed="rId2" cstate="print"/>
          <a:stretch>
            <a:fillRect/>
          </a:stretch>
        </p:blipFill>
        <p:spPr>
          <a:xfrm>
            <a:off x="9001811" y="4098263"/>
            <a:ext cx="298730" cy="249958"/>
          </a:xfrm>
          <a:prstGeom prst="rect">
            <a:avLst/>
          </a:prstGeom>
        </p:spPr>
      </p:pic>
      <p:pic>
        <p:nvPicPr>
          <p:cNvPr id="30" name="Picture 29">
            <a:extLst>
              <a:ext uri="{FF2B5EF4-FFF2-40B4-BE49-F238E27FC236}">
                <a16:creationId xmlns:a16="http://schemas.microsoft.com/office/drawing/2014/main" xmlns="" id="{7336A589-22F6-5C17-4939-F55606BD3F35}"/>
              </a:ext>
            </a:extLst>
          </p:cNvPr>
          <p:cNvPicPr>
            <a:picLocks noChangeAspect="1"/>
          </p:cNvPicPr>
          <p:nvPr/>
        </p:nvPicPr>
        <p:blipFill>
          <a:blip r:embed="rId2" cstate="print"/>
          <a:stretch>
            <a:fillRect/>
          </a:stretch>
        </p:blipFill>
        <p:spPr>
          <a:xfrm flipV="1">
            <a:off x="9313547" y="4095613"/>
            <a:ext cx="298730" cy="249958"/>
          </a:xfrm>
          <a:prstGeom prst="rect">
            <a:avLst/>
          </a:prstGeom>
        </p:spPr>
      </p:pic>
      <p:sp>
        <p:nvSpPr>
          <p:cNvPr id="42" name="Oval 41">
            <a:extLst>
              <a:ext uri="{FF2B5EF4-FFF2-40B4-BE49-F238E27FC236}">
                <a16:creationId xmlns:a16="http://schemas.microsoft.com/office/drawing/2014/main" xmlns="" id="{93BE26BA-49A0-E235-CBD6-005B2BEDF2FA}"/>
              </a:ext>
            </a:extLst>
          </p:cNvPr>
          <p:cNvSpPr/>
          <p:nvPr/>
        </p:nvSpPr>
        <p:spPr>
          <a:xfrm>
            <a:off x="4386644" y="1926087"/>
            <a:ext cx="2685535" cy="65112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Open Site</a:t>
            </a:r>
          </a:p>
        </p:txBody>
      </p:sp>
      <p:sp>
        <p:nvSpPr>
          <p:cNvPr id="44" name="Oval 43">
            <a:extLst>
              <a:ext uri="{FF2B5EF4-FFF2-40B4-BE49-F238E27FC236}">
                <a16:creationId xmlns:a16="http://schemas.microsoft.com/office/drawing/2014/main" xmlns="" id="{19B73C64-C49A-368F-D4B3-4171A995AACB}"/>
              </a:ext>
            </a:extLst>
          </p:cNvPr>
          <p:cNvSpPr/>
          <p:nvPr/>
        </p:nvSpPr>
        <p:spPr>
          <a:xfrm>
            <a:off x="4416193" y="5409305"/>
            <a:ext cx="2685535" cy="65112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Close Site</a:t>
            </a:r>
          </a:p>
        </p:txBody>
      </p:sp>
      <p:sp>
        <p:nvSpPr>
          <p:cNvPr id="46" name="Oval 45">
            <a:extLst>
              <a:ext uri="{FF2B5EF4-FFF2-40B4-BE49-F238E27FC236}">
                <a16:creationId xmlns:a16="http://schemas.microsoft.com/office/drawing/2014/main" xmlns="" id="{8E1C3FA1-0E60-4AE8-2187-2A4797307F4A}"/>
              </a:ext>
            </a:extLst>
          </p:cNvPr>
          <p:cNvSpPr/>
          <p:nvPr/>
        </p:nvSpPr>
        <p:spPr>
          <a:xfrm>
            <a:off x="4386647" y="4450982"/>
            <a:ext cx="2685535" cy="65112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Ask Questions</a:t>
            </a:r>
          </a:p>
        </p:txBody>
      </p:sp>
      <p:sp>
        <p:nvSpPr>
          <p:cNvPr id="47" name="Oval 46">
            <a:extLst>
              <a:ext uri="{FF2B5EF4-FFF2-40B4-BE49-F238E27FC236}">
                <a16:creationId xmlns:a16="http://schemas.microsoft.com/office/drawing/2014/main" xmlns="" id="{91BE547F-1F3A-6E62-937A-80BA41BA7C4E}"/>
              </a:ext>
            </a:extLst>
          </p:cNvPr>
          <p:cNvSpPr/>
          <p:nvPr/>
        </p:nvSpPr>
        <p:spPr>
          <a:xfrm>
            <a:off x="4386647" y="2832911"/>
            <a:ext cx="2685535" cy="65112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 chat</a:t>
            </a:r>
          </a:p>
        </p:txBody>
      </p:sp>
      <p:sp>
        <p:nvSpPr>
          <p:cNvPr id="48" name="Oval 47">
            <a:extLst>
              <a:ext uri="{FF2B5EF4-FFF2-40B4-BE49-F238E27FC236}">
                <a16:creationId xmlns:a16="http://schemas.microsoft.com/office/drawing/2014/main" xmlns="" id="{E2384910-6817-52A6-BB2B-3163514399B7}"/>
              </a:ext>
            </a:extLst>
          </p:cNvPr>
          <p:cNvSpPr/>
          <p:nvPr/>
        </p:nvSpPr>
        <p:spPr>
          <a:xfrm>
            <a:off x="4386647" y="3583860"/>
            <a:ext cx="2685535" cy="65112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Response to </a:t>
            </a:r>
          </a:p>
        </p:txBody>
      </p:sp>
      <p:cxnSp>
        <p:nvCxnSpPr>
          <p:cNvPr id="50" name="Straight Arrow Connector 49">
            <a:extLst>
              <a:ext uri="{FF2B5EF4-FFF2-40B4-BE49-F238E27FC236}">
                <a16:creationId xmlns:a16="http://schemas.microsoft.com/office/drawing/2014/main" xmlns="" id="{294C7DF8-A57B-F309-A38F-E9A2D0B3AF82}"/>
              </a:ext>
            </a:extLst>
          </p:cNvPr>
          <p:cNvCxnSpPr>
            <a:cxnSpLocks/>
            <a:endCxn id="44" idx="2"/>
          </p:cNvCxnSpPr>
          <p:nvPr/>
        </p:nvCxnSpPr>
        <p:spPr>
          <a:xfrm>
            <a:off x="2772222" y="4265653"/>
            <a:ext cx="1643971" cy="1469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xmlns="" id="{3D2B59D4-194A-9D38-995D-860EF499BA04}"/>
              </a:ext>
            </a:extLst>
          </p:cNvPr>
          <p:cNvPicPr>
            <a:picLocks noChangeAspect="1"/>
          </p:cNvPicPr>
          <p:nvPr/>
        </p:nvPicPr>
        <p:blipFill>
          <a:blip r:embed="rId2" cstate="print"/>
          <a:stretch>
            <a:fillRect/>
          </a:stretch>
        </p:blipFill>
        <p:spPr>
          <a:xfrm flipV="1">
            <a:off x="2419413" y="3655320"/>
            <a:ext cx="298728" cy="249956"/>
          </a:xfrm>
          <a:prstGeom prst="rect">
            <a:avLst/>
          </a:prstGeom>
        </p:spPr>
      </p:pic>
      <p:cxnSp>
        <p:nvCxnSpPr>
          <p:cNvPr id="56" name="Straight Arrow Connector 55">
            <a:extLst>
              <a:ext uri="{FF2B5EF4-FFF2-40B4-BE49-F238E27FC236}">
                <a16:creationId xmlns:a16="http://schemas.microsoft.com/office/drawing/2014/main" xmlns="" id="{799FEEE8-95FF-8E8F-2832-CDC7793ED215}"/>
              </a:ext>
            </a:extLst>
          </p:cNvPr>
          <p:cNvCxnSpPr>
            <a:cxnSpLocks/>
          </p:cNvCxnSpPr>
          <p:nvPr/>
        </p:nvCxnSpPr>
        <p:spPr>
          <a:xfrm>
            <a:off x="2900443" y="3852286"/>
            <a:ext cx="1500147" cy="836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512C816F-7CD7-12B2-59A9-7112C3A035DD}"/>
              </a:ext>
            </a:extLst>
          </p:cNvPr>
          <p:cNvCxnSpPr>
            <a:cxnSpLocks/>
            <a:endCxn id="47" idx="2"/>
          </p:cNvCxnSpPr>
          <p:nvPr/>
        </p:nvCxnSpPr>
        <p:spPr>
          <a:xfrm flipV="1">
            <a:off x="2853870" y="3158472"/>
            <a:ext cx="1532777" cy="513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611FDC3B-C90E-B2B9-6F84-43DEE88BEBA8}"/>
              </a:ext>
            </a:extLst>
          </p:cNvPr>
          <p:cNvCxnSpPr>
            <a:cxnSpLocks/>
            <a:endCxn id="42" idx="2"/>
          </p:cNvCxnSpPr>
          <p:nvPr/>
        </p:nvCxnSpPr>
        <p:spPr>
          <a:xfrm flipV="1">
            <a:off x="2912022" y="2251648"/>
            <a:ext cx="1474622" cy="1209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8965682D-C70F-4DA3-0EAE-2E4FB48A713D}"/>
              </a:ext>
            </a:extLst>
          </p:cNvPr>
          <p:cNvCxnSpPr>
            <a:cxnSpLocks/>
          </p:cNvCxnSpPr>
          <p:nvPr/>
        </p:nvCxnSpPr>
        <p:spPr>
          <a:xfrm flipH="1" flipV="1">
            <a:off x="7066034" y="2232712"/>
            <a:ext cx="1717528" cy="1391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xmlns="" id="{E55CDA94-20D6-ABF1-5E0E-3242C10FD6EB}"/>
              </a:ext>
            </a:extLst>
          </p:cNvPr>
          <p:cNvPicPr>
            <a:picLocks noChangeAspect="1"/>
          </p:cNvPicPr>
          <p:nvPr/>
        </p:nvPicPr>
        <p:blipFill>
          <a:blip r:embed="rId5" cstate="print"/>
          <a:stretch>
            <a:fillRect/>
          </a:stretch>
        </p:blipFill>
        <p:spPr>
          <a:xfrm flipH="1">
            <a:off x="7024185" y="3115030"/>
            <a:ext cx="1815004" cy="682506"/>
          </a:xfrm>
          <a:prstGeom prst="rect">
            <a:avLst/>
          </a:prstGeom>
        </p:spPr>
      </p:pic>
      <p:pic>
        <p:nvPicPr>
          <p:cNvPr id="93" name="Picture 92">
            <a:extLst>
              <a:ext uri="{FF2B5EF4-FFF2-40B4-BE49-F238E27FC236}">
                <a16:creationId xmlns:a16="http://schemas.microsoft.com/office/drawing/2014/main" xmlns="" id="{2440BA6B-CB38-5B72-C41D-2B5928A1AAE9}"/>
              </a:ext>
            </a:extLst>
          </p:cNvPr>
          <p:cNvPicPr>
            <a:picLocks noChangeAspect="1"/>
          </p:cNvPicPr>
          <p:nvPr/>
        </p:nvPicPr>
        <p:blipFill>
          <a:blip r:embed="rId6" cstate="print"/>
          <a:stretch>
            <a:fillRect/>
          </a:stretch>
        </p:blipFill>
        <p:spPr>
          <a:xfrm flipH="1">
            <a:off x="6982204" y="4021854"/>
            <a:ext cx="1841349" cy="1912793"/>
          </a:xfrm>
          <a:prstGeom prst="rect">
            <a:avLst/>
          </a:prstGeom>
        </p:spPr>
      </p:pic>
      <p:cxnSp>
        <p:nvCxnSpPr>
          <p:cNvPr id="96" name="Straight Arrow Connector 95">
            <a:extLst>
              <a:ext uri="{FF2B5EF4-FFF2-40B4-BE49-F238E27FC236}">
                <a16:creationId xmlns:a16="http://schemas.microsoft.com/office/drawing/2014/main" xmlns="" id="{8D77206B-F235-2CB0-C629-12E696024D07}"/>
              </a:ext>
            </a:extLst>
          </p:cNvPr>
          <p:cNvCxnSpPr>
            <a:cxnSpLocks/>
          </p:cNvCxnSpPr>
          <p:nvPr/>
        </p:nvCxnSpPr>
        <p:spPr>
          <a:xfrm flipH="1">
            <a:off x="7072179" y="3950069"/>
            <a:ext cx="1711383" cy="738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12C69F67-81F7-494E-BF30-4C0AAD5519B4}"/>
              </a:ext>
            </a:extLst>
          </p:cNvPr>
          <p:cNvCxnSpPr>
            <a:cxnSpLocks/>
            <a:endCxn id="48" idx="2"/>
          </p:cNvCxnSpPr>
          <p:nvPr/>
        </p:nvCxnSpPr>
        <p:spPr>
          <a:xfrm>
            <a:off x="2900443" y="3797536"/>
            <a:ext cx="1486204" cy="11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56CF594F-16AA-CA23-023B-7518FDA8ED82}"/>
              </a:ext>
            </a:extLst>
          </p:cNvPr>
          <p:cNvCxnSpPr>
            <a:cxnSpLocks/>
            <a:endCxn id="48" idx="6"/>
          </p:cNvCxnSpPr>
          <p:nvPr/>
        </p:nvCxnSpPr>
        <p:spPr>
          <a:xfrm flipH="1" flipV="1">
            <a:off x="7072182" y="3909421"/>
            <a:ext cx="1711380" cy="15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xmlns="" id="{5382E812-B047-2562-377B-47EC4309B695}"/>
              </a:ext>
            </a:extLst>
          </p:cNvPr>
          <p:cNvSpPr txBox="1"/>
          <p:nvPr/>
        </p:nvSpPr>
        <p:spPr>
          <a:xfrm>
            <a:off x="2082285" y="4634662"/>
            <a:ext cx="756785" cy="369332"/>
          </a:xfrm>
          <a:prstGeom prst="rect">
            <a:avLst/>
          </a:prstGeom>
          <a:noFill/>
        </p:spPr>
        <p:txBody>
          <a:bodyPr wrap="square" rtlCol="0">
            <a:spAutoFit/>
          </a:bodyPr>
          <a:lstStyle/>
          <a:p>
            <a:r>
              <a:rPr lang="en-IN" dirty="0"/>
              <a:t>USER</a:t>
            </a:r>
          </a:p>
        </p:txBody>
      </p:sp>
      <p:sp>
        <p:nvSpPr>
          <p:cNvPr id="110" name="TextBox 109">
            <a:extLst>
              <a:ext uri="{FF2B5EF4-FFF2-40B4-BE49-F238E27FC236}">
                <a16:creationId xmlns:a16="http://schemas.microsoft.com/office/drawing/2014/main" xmlns="" id="{AC2473C2-CC58-EC05-C7BA-3F0092BFECCA}"/>
              </a:ext>
            </a:extLst>
          </p:cNvPr>
          <p:cNvSpPr txBox="1"/>
          <p:nvPr/>
        </p:nvSpPr>
        <p:spPr>
          <a:xfrm>
            <a:off x="8944580" y="4490032"/>
            <a:ext cx="864339" cy="369332"/>
          </a:xfrm>
          <a:prstGeom prst="rect">
            <a:avLst/>
          </a:prstGeom>
          <a:noFill/>
        </p:spPr>
        <p:txBody>
          <a:bodyPr wrap="none" rtlCol="0">
            <a:spAutoFit/>
          </a:bodyPr>
          <a:lstStyle/>
          <a:p>
            <a:r>
              <a:rPr lang="en-IN" dirty="0"/>
              <a:t>ADMIN</a:t>
            </a:r>
          </a:p>
        </p:txBody>
      </p:sp>
    </p:spTree>
    <p:extLst>
      <p:ext uri="{BB962C8B-B14F-4D97-AF65-F5344CB8AC3E}">
        <p14:creationId xmlns:p14="http://schemas.microsoft.com/office/powerpoint/2010/main" val="227104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611D52A-5AAA-EE7E-3F04-EC6059AD1F7A}"/>
              </a:ext>
            </a:extLst>
          </p:cNvPr>
          <p:cNvSpPr txBox="1"/>
          <p:nvPr/>
        </p:nvSpPr>
        <p:spPr>
          <a:xfrm>
            <a:off x="317240" y="0"/>
            <a:ext cx="11737911" cy="1754326"/>
          </a:xfrm>
          <a:prstGeom prst="rect">
            <a:avLst/>
          </a:prstGeom>
          <a:noFill/>
        </p:spPr>
        <p:txBody>
          <a:bodyPr wrap="square" rtlCol="0">
            <a:spAutoFit/>
          </a:bodyPr>
          <a:lstStyle/>
          <a:p>
            <a:pPr algn="ctr"/>
            <a:r>
              <a:rPr lang="en-US" sz="5400" dirty="0">
                <a:solidFill>
                  <a:srgbClr val="FF0000"/>
                </a:solidFill>
                <a:latin typeface="Cooper Black" panose="0208090404030B020404" pitchFamily="18" charset="0"/>
              </a:rPr>
              <a:t>ENTITY RELATIONSHIP DIAGRAM</a:t>
            </a:r>
            <a:endParaRPr lang="en-IN" sz="5400" dirty="0">
              <a:solidFill>
                <a:srgbClr val="FF0000"/>
              </a:solidFill>
              <a:latin typeface="Cooper Black" panose="0208090404030B020404" pitchFamily="18" charset="0"/>
            </a:endParaRPr>
          </a:p>
        </p:txBody>
      </p:sp>
      <p:pic>
        <p:nvPicPr>
          <p:cNvPr id="5" name="Picture 4">
            <a:extLst>
              <a:ext uri="{FF2B5EF4-FFF2-40B4-BE49-F238E27FC236}">
                <a16:creationId xmlns:a16="http://schemas.microsoft.com/office/drawing/2014/main" xmlns="" id="{76E2EC4B-E596-45D2-DC2C-EF94C63F5CB5}"/>
              </a:ext>
            </a:extLst>
          </p:cNvPr>
          <p:cNvPicPr>
            <a:picLocks noChangeAspect="1"/>
          </p:cNvPicPr>
          <p:nvPr/>
        </p:nvPicPr>
        <p:blipFill>
          <a:blip r:embed="rId2" cstate="print"/>
          <a:stretch>
            <a:fillRect/>
          </a:stretch>
        </p:blipFill>
        <p:spPr>
          <a:xfrm>
            <a:off x="441814" y="1309117"/>
            <a:ext cx="1436436" cy="766965"/>
          </a:xfrm>
          <a:prstGeom prst="rect">
            <a:avLst/>
          </a:prstGeom>
        </p:spPr>
      </p:pic>
      <p:pic>
        <p:nvPicPr>
          <p:cNvPr id="6" name="Picture 5">
            <a:extLst>
              <a:ext uri="{FF2B5EF4-FFF2-40B4-BE49-F238E27FC236}">
                <a16:creationId xmlns:a16="http://schemas.microsoft.com/office/drawing/2014/main" xmlns="" id="{AF0B5CFF-AE01-196B-9006-D21BBE0C6AB1}"/>
              </a:ext>
            </a:extLst>
          </p:cNvPr>
          <p:cNvPicPr>
            <a:picLocks noChangeAspect="1"/>
          </p:cNvPicPr>
          <p:nvPr/>
        </p:nvPicPr>
        <p:blipFill>
          <a:blip r:embed="rId2" cstate="print"/>
          <a:stretch>
            <a:fillRect/>
          </a:stretch>
        </p:blipFill>
        <p:spPr>
          <a:xfrm>
            <a:off x="2405317" y="1497026"/>
            <a:ext cx="1281848" cy="719390"/>
          </a:xfrm>
          <a:prstGeom prst="rect">
            <a:avLst/>
          </a:prstGeom>
        </p:spPr>
      </p:pic>
      <p:pic>
        <p:nvPicPr>
          <p:cNvPr id="7" name="Picture 6">
            <a:extLst>
              <a:ext uri="{FF2B5EF4-FFF2-40B4-BE49-F238E27FC236}">
                <a16:creationId xmlns:a16="http://schemas.microsoft.com/office/drawing/2014/main" xmlns="" id="{F6585EF7-AC40-90D6-2C86-C782288CBEF2}"/>
              </a:ext>
            </a:extLst>
          </p:cNvPr>
          <p:cNvPicPr>
            <a:picLocks noChangeAspect="1"/>
          </p:cNvPicPr>
          <p:nvPr/>
        </p:nvPicPr>
        <p:blipFill>
          <a:blip r:embed="rId2" cstate="print"/>
          <a:stretch>
            <a:fillRect/>
          </a:stretch>
        </p:blipFill>
        <p:spPr>
          <a:xfrm>
            <a:off x="9493513" y="2044983"/>
            <a:ext cx="1182345" cy="719390"/>
          </a:xfrm>
          <a:prstGeom prst="rect">
            <a:avLst/>
          </a:prstGeom>
        </p:spPr>
      </p:pic>
      <p:pic>
        <p:nvPicPr>
          <p:cNvPr id="8" name="Picture 7">
            <a:extLst>
              <a:ext uri="{FF2B5EF4-FFF2-40B4-BE49-F238E27FC236}">
                <a16:creationId xmlns:a16="http://schemas.microsoft.com/office/drawing/2014/main" xmlns="" id="{63B2DA94-049C-806C-54F3-2B84B9619ED4}"/>
              </a:ext>
            </a:extLst>
          </p:cNvPr>
          <p:cNvPicPr>
            <a:picLocks noChangeAspect="1"/>
          </p:cNvPicPr>
          <p:nvPr/>
        </p:nvPicPr>
        <p:blipFill>
          <a:blip r:embed="rId3" cstate="print"/>
          <a:stretch>
            <a:fillRect/>
          </a:stretch>
        </p:blipFill>
        <p:spPr>
          <a:xfrm>
            <a:off x="1160032" y="2345335"/>
            <a:ext cx="1497048" cy="668018"/>
          </a:xfrm>
          <a:prstGeom prst="rect">
            <a:avLst/>
          </a:prstGeom>
        </p:spPr>
      </p:pic>
      <p:pic>
        <p:nvPicPr>
          <p:cNvPr id="12" name="Picture 11">
            <a:extLst>
              <a:ext uri="{FF2B5EF4-FFF2-40B4-BE49-F238E27FC236}">
                <a16:creationId xmlns:a16="http://schemas.microsoft.com/office/drawing/2014/main" xmlns="" id="{E826A4B3-C93D-2AB6-DE7C-9BEAB0F8A639}"/>
              </a:ext>
            </a:extLst>
          </p:cNvPr>
          <p:cNvPicPr>
            <a:picLocks noChangeAspect="1"/>
          </p:cNvPicPr>
          <p:nvPr/>
        </p:nvPicPr>
        <p:blipFill>
          <a:blip r:embed="rId2" cstate="print"/>
          <a:stretch>
            <a:fillRect/>
          </a:stretch>
        </p:blipFill>
        <p:spPr>
          <a:xfrm>
            <a:off x="7961422" y="2018922"/>
            <a:ext cx="1313449" cy="701298"/>
          </a:xfrm>
          <a:prstGeom prst="rect">
            <a:avLst/>
          </a:prstGeom>
        </p:spPr>
      </p:pic>
      <p:pic>
        <p:nvPicPr>
          <p:cNvPr id="13" name="Picture 12">
            <a:extLst>
              <a:ext uri="{FF2B5EF4-FFF2-40B4-BE49-F238E27FC236}">
                <a16:creationId xmlns:a16="http://schemas.microsoft.com/office/drawing/2014/main" xmlns="" id="{D9C55E16-D58C-CF86-21C1-67673F654D61}"/>
              </a:ext>
            </a:extLst>
          </p:cNvPr>
          <p:cNvPicPr>
            <a:picLocks noChangeAspect="1"/>
          </p:cNvPicPr>
          <p:nvPr/>
        </p:nvPicPr>
        <p:blipFill>
          <a:blip r:embed="rId4" cstate="print"/>
          <a:stretch>
            <a:fillRect/>
          </a:stretch>
        </p:blipFill>
        <p:spPr>
          <a:xfrm>
            <a:off x="8569252" y="3587540"/>
            <a:ext cx="1370030" cy="747521"/>
          </a:xfrm>
          <a:prstGeom prst="rect">
            <a:avLst/>
          </a:prstGeom>
          <a:noFill/>
        </p:spPr>
      </p:pic>
      <p:pic>
        <p:nvPicPr>
          <p:cNvPr id="14" name="Picture 13">
            <a:extLst>
              <a:ext uri="{FF2B5EF4-FFF2-40B4-BE49-F238E27FC236}">
                <a16:creationId xmlns:a16="http://schemas.microsoft.com/office/drawing/2014/main" xmlns="" id="{CDA374BB-A66B-A0A9-5011-0F5FDC5AA063}"/>
              </a:ext>
            </a:extLst>
          </p:cNvPr>
          <p:cNvPicPr>
            <a:picLocks noChangeAspect="1"/>
          </p:cNvPicPr>
          <p:nvPr/>
        </p:nvPicPr>
        <p:blipFill>
          <a:blip r:embed="rId5" cstate="print"/>
          <a:stretch>
            <a:fillRect/>
          </a:stretch>
        </p:blipFill>
        <p:spPr>
          <a:xfrm>
            <a:off x="1674522" y="3596268"/>
            <a:ext cx="1371719" cy="743776"/>
          </a:xfrm>
          <a:prstGeom prst="rect">
            <a:avLst/>
          </a:prstGeom>
        </p:spPr>
      </p:pic>
      <p:sp>
        <p:nvSpPr>
          <p:cNvPr id="15" name="Diamond 14">
            <a:extLst>
              <a:ext uri="{FF2B5EF4-FFF2-40B4-BE49-F238E27FC236}">
                <a16:creationId xmlns:a16="http://schemas.microsoft.com/office/drawing/2014/main" xmlns="" id="{D5B22337-A376-C5DE-25ED-54072CC4DE95}"/>
              </a:ext>
            </a:extLst>
          </p:cNvPr>
          <p:cNvSpPr/>
          <p:nvPr/>
        </p:nvSpPr>
        <p:spPr>
          <a:xfrm>
            <a:off x="4714025" y="3649235"/>
            <a:ext cx="1878372" cy="701298"/>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76956F90-36C2-F75C-BF38-54D3D782749B}"/>
              </a:ext>
            </a:extLst>
          </p:cNvPr>
          <p:cNvSpPr txBox="1"/>
          <p:nvPr/>
        </p:nvSpPr>
        <p:spPr>
          <a:xfrm>
            <a:off x="918996" y="1492672"/>
            <a:ext cx="680650" cy="369332"/>
          </a:xfrm>
          <a:prstGeom prst="rect">
            <a:avLst/>
          </a:prstGeom>
          <a:noFill/>
        </p:spPr>
        <p:txBody>
          <a:bodyPr wrap="square">
            <a:spAutoFit/>
          </a:bodyPr>
          <a:lstStyle/>
          <a:p>
            <a:r>
              <a:rPr lang="en-IN" dirty="0"/>
              <a:t>DL</a:t>
            </a:r>
          </a:p>
        </p:txBody>
      </p:sp>
      <p:sp>
        <p:nvSpPr>
          <p:cNvPr id="23" name="TextBox 22">
            <a:extLst>
              <a:ext uri="{FF2B5EF4-FFF2-40B4-BE49-F238E27FC236}">
                <a16:creationId xmlns:a16="http://schemas.microsoft.com/office/drawing/2014/main" xmlns="" id="{82743233-82ED-6A5B-8832-033CFAFFEF65}"/>
              </a:ext>
            </a:extLst>
          </p:cNvPr>
          <p:cNvSpPr txBox="1"/>
          <p:nvPr/>
        </p:nvSpPr>
        <p:spPr>
          <a:xfrm>
            <a:off x="2775687" y="1692977"/>
            <a:ext cx="655378" cy="366497"/>
          </a:xfrm>
          <a:prstGeom prst="rect">
            <a:avLst/>
          </a:prstGeom>
          <a:noFill/>
        </p:spPr>
        <p:txBody>
          <a:bodyPr wrap="square">
            <a:spAutoFit/>
          </a:bodyPr>
          <a:lstStyle/>
          <a:p>
            <a:r>
              <a:rPr lang="en-IN" dirty="0"/>
              <a:t>NLP</a:t>
            </a:r>
          </a:p>
        </p:txBody>
      </p:sp>
      <p:sp>
        <p:nvSpPr>
          <p:cNvPr id="24" name="TextBox 23">
            <a:extLst>
              <a:ext uri="{FF2B5EF4-FFF2-40B4-BE49-F238E27FC236}">
                <a16:creationId xmlns:a16="http://schemas.microsoft.com/office/drawing/2014/main" xmlns="" id="{33E3F4CE-F079-A449-FA8D-1D21BAD843A4}"/>
              </a:ext>
            </a:extLst>
          </p:cNvPr>
          <p:cNvSpPr txBox="1"/>
          <p:nvPr/>
        </p:nvSpPr>
        <p:spPr>
          <a:xfrm>
            <a:off x="8194647" y="2043007"/>
            <a:ext cx="1223402" cy="646331"/>
          </a:xfrm>
          <a:prstGeom prst="rect">
            <a:avLst/>
          </a:prstGeom>
          <a:noFill/>
        </p:spPr>
        <p:txBody>
          <a:bodyPr wrap="square">
            <a:spAutoFit/>
          </a:bodyPr>
          <a:lstStyle/>
          <a:p>
            <a:r>
              <a:rPr lang="en-IN" dirty="0"/>
              <a:t>USER NAME</a:t>
            </a:r>
          </a:p>
        </p:txBody>
      </p:sp>
      <p:sp>
        <p:nvSpPr>
          <p:cNvPr id="25" name="TextBox 24">
            <a:extLst>
              <a:ext uri="{FF2B5EF4-FFF2-40B4-BE49-F238E27FC236}">
                <a16:creationId xmlns:a16="http://schemas.microsoft.com/office/drawing/2014/main" xmlns="" id="{931207F8-A77D-74F5-8AD5-9B85D470A129}"/>
              </a:ext>
            </a:extLst>
          </p:cNvPr>
          <p:cNvSpPr txBox="1"/>
          <p:nvPr/>
        </p:nvSpPr>
        <p:spPr>
          <a:xfrm>
            <a:off x="1290186" y="2484976"/>
            <a:ext cx="1497048" cy="369332"/>
          </a:xfrm>
          <a:prstGeom prst="rect">
            <a:avLst/>
          </a:prstGeom>
          <a:noFill/>
        </p:spPr>
        <p:txBody>
          <a:bodyPr wrap="square">
            <a:spAutoFit/>
          </a:bodyPr>
          <a:lstStyle/>
          <a:p>
            <a:r>
              <a:rPr lang="en-IN" dirty="0"/>
              <a:t>ALGORITHM</a:t>
            </a:r>
          </a:p>
        </p:txBody>
      </p:sp>
      <p:sp>
        <p:nvSpPr>
          <p:cNvPr id="31" name="TextBox 30">
            <a:extLst>
              <a:ext uri="{FF2B5EF4-FFF2-40B4-BE49-F238E27FC236}">
                <a16:creationId xmlns:a16="http://schemas.microsoft.com/office/drawing/2014/main" xmlns="" id="{32F73642-DD14-AA7C-DA7F-7F86FCCA109D}"/>
              </a:ext>
            </a:extLst>
          </p:cNvPr>
          <p:cNvSpPr txBox="1"/>
          <p:nvPr/>
        </p:nvSpPr>
        <p:spPr>
          <a:xfrm>
            <a:off x="4965219" y="3815218"/>
            <a:ext cx="1436271" cy="369332"/>
          </a:xfrm>
          <a:prstGeom prst="rect">
            <a:avLst/>
          </a:prstGeom>
          <a:noFill/>
        </p:spPr>
        <p:txBody>
          <a:bodyPr wrap="square">
            <a:spAutoFit/>
          </a:bodyPr>
          <a:lstStyle/>
          <a:p>
            <a:r>
              <a:rPr lang="en-IN" dirty="0"/>
              <a:t>Diagnosed by</a:t>
            </a:r>
          </a:p>
        </p:txBody>
      </p:sp>
      <p:sp>
        <p:nvSpPr>
          <p:cNvPr id="32" name="TextBox 31">
            <a:extLst>
              <a:ext uri="{FF2B5EF4-FFF2-40B4-BE49-F238E27FC236}">
                <a16:creationId xmlns:a16="http://schemas.microsoft.com/office/drawing/2014/main" xmlns="" id="{137B697D-2C48-E8CF-01CB-94C94E8E309A}"/>
              </a:ext>
            </a:extLst>
          </p:cNvPr>
          <p:cNvSpPr txBox="1"/>
          <p:nvPr/>
        </p:nvSpPr>
        <p:spPr>
          <a:xfrm>
            <a:off x="2228272" y="3771041"/>
            <a:ext cx="451750" cy="369332"/>
          </a:xfrm>
          <a:prstGeom prst="rect">
            <a:avLst/>
          </a:prstGeom>
          <a:noFill/>
        </p:spPr>
        <p:txBody>
          <a:bodyPr wrap="square">
            <a:spAutoFit/>
          </a:bodyPr>
          <a:lstStyle/>
          <a:p>
            <a:r>
              <a:rPr lang="en-IN" dirty="0"/>
              <a:t>AI</a:t>
            </a:r>
          </a:p>
        </p:txBody>
      </p:sp>
      <p:cxnSp>
        <p:nvCxnSpPr>
          <p:cNvPr id="50" name="Straight Connector 49">
            <a:extLst>
              <a:ext uri="{FF2B5EF4-FFF2-40B4-BE49-F238E27FC236}">
                <a16:creationId xmlns:a16="http://schemas.microsoft.com/office/drawing/2014/main" xmlns="" id="{0DC18AB3-E7A7-8C9E-3719-A0EB1F0B6B9A}"/>
              </a:ext>
            </a:extLst>
          </p:cNvPr>
          <p:cNvCxnSpPr>
            <a:cxnSpLocks/>
          </p:cNvCxnSpPr>
          <p:nvPr/>
        </p:nvCxnSpPr>
        <p:spPr>
          <a:xfrm flipV="1">
            <a:off x="2160685" y="2075443"/>
            <a:ext cx="372473" cy="28386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E7038EEC-E6DB-2450-0EDE-FDDD548D321A}"/>
              </a:ext>
            </a:extLst>
          </p:cNvPr>
          <p:cNvSpPr txBox="1"/>
          <p:nvPr/>
        </p:nvSpPr>
        <p:spPr>
          <a:xfrm>
            <a:off x="8916674" y="3771041"/>
            <a:ext cx="675185" cy="369332"/>
          </a:xfrm>
          <a:prstGeom prst="rect">
            <a:avLst/>
          </a:prstGeom>
          <a:noFill/>
        </p:spPr>
        <p:txBody>
          <a:bodyPr wrap="none" rtlCol="0">
            <a:spAutoFit/>
          </a:bodyPr>
          <a:lstStyle/>
          <a:p>
            <a:r>
              <a:rPr lang="en-IN" dirty="0"/>
              <a:t>USER</a:t>
            </a:r>
          </a:p>
        </p:txBody>
      </p:sp>
      <p:sp>
        <p:nvSpPr>
          <p:cNvPr id="30" name="TextBox 29">
            <a:extLst>
              <a:ext uri="{FF2B5EF4-FFF2-40B4-BE49-F238E27FC236}">
                <a16:creationId xmlns:a16="http://schemas.microsoft.com/office/drawing/2014/main" xmlns="" id="{FA46D616-155A-9FB7-6395-4058A358FF54}"/>
              </a:ext>
            </a:extLst>
          </p:cNvPr>
          <p:cNvSpPr txBox="1"/>
          <p:nvPr/>
        </p:nvSpPr>
        <p:spPr>
          <a:xfrm>
            <a:off x="9828096" y="2195955"/>
            <a:ext cx="603130" cy="369332"/>
          </a:xfrm>
          <a:prstGeom prst="rect">
            <a:avLst/>
          </a:prstGeom>
          <a:noFill/>
        </p:spPr>
        <p:txBody>
          <a:bodyPr wrap="square">
            <a:spAutoFit/>
          </a:bodyPr>
          <a:lstStyle/>
          <a:p>
            <a:r>
              <a:rPr lang="en-IN" dirty="0"/>
              <a:t>AGE</a:t>
            </a:r>
          </a:p>
        </p:txBody>
      </p:sp>
      <p:sp>
        <p:nvSpPr>
          <p:cNvPr id="37" name="TextBox 36">
            <a:extLst>
              <a:ext uri="{FF2B5EF4-FFF2-40B4-BE49-F238E27FC236}">
                <a16:creationId xmlns:a16="http://schemas.microsoft.com/office/drawing/2014/main" xmlns="" id="{0DB70DDF-53E8-5806-D423-97569C201614}"/>
              </a:ext>
            </a:extLst>
          </p:cNvPr>
          <p:cNvSpPr txBox="1"/>
          <p:nvPr/>
        </p:nvSpPr>
        <p:spPr>
          <a:xfrm>
            <a:off x="10800165" y="2969214"/>
            <a:ext cx="1044983" cy="369332"/>
          </a:xfrm>
          <a:prstGeom prst="rect">
            <a:avLst/>
          </a:prstGeom>
          <a:noFill/>
        </p:spPr>
        <p:txBody>
          <a:bodyPr wrap="square">
            <a:spAutoFit/>
          </a:bodyPr>
          <a:lstStyle/>
          <a:p>
            <a:r>
              <a:rPr lang="en-IN" dirty="0"/>
              <a:t>GENDER</a:t>
            </a:r>
          </a:p>
        </p:txBody>
      </p:sp>
      <p:sp>
        <p:nvSpPr>
          <p:cNvPr id="40" name="TextBox 39">
            <a:extLst>
              <a:ext uri="{FF2B5EF4-FFF2-40B4-BE49-F238E27FC236}">
                <a16:creationId xmlns:a16="http://schemas.microsoft.com/office/drawing/2014/main" xmlns="" id="{C536023A-E67A-0C8B-14F6-EEB02800AD14}"/>
              </a:ext>
            </a:extLst>
          </p:cNvPr>
          <p:cNvSpPr txBox="1"/>
          <p:nvPr/>
        </p:nvSpPr>
        <p:spPr>
          <a:xfrm>
            <a:off x="6635899" y="2257738"/>
            <a:ext cx="1182345" cy="369332"/>
          </a:xfrm>
          <a:prstGeom prst="rect">
            <a:avLst/>
          </a:prstGeom>
          <a:noFill/>
        </p:spPr>
        <p:txBody>
          <a:bodyPr wrap="square">
            <a:spAutoFit/>
          </a:bodyPr>
          <a:lstStyle/>
          <a:p>
            <a:r>
              <a:rPr lang="en-IN" dirty="0"/>
              <a:t>EMAIL</a:t>
            </a:r>
          </a:p>
        </p:txBody>
      </p:sp>
      <p:sp>
        <p:nvSpPr>
          <p:cNvPr id="45" name="Oval 44">
            <a:extLst>
              <a:ext uri="{FF2B5EF4-FFF2-40B4-BE49-F238E27FC236}">
                <a16:creationId xmlns:a16="http://schemas.microsoft.com/office/drawing/2014/main" xmlns="" id="{419F02A4-8708-902A-BDEE-87F6C4F58F56}"/>
              </a:ext>
            </a:extLst>
          </p:cNvPr>
          <p:cNvSpPr/>
          <p:nvPr/>
        </p:nvSpPr>
        <p:spPr>
          <a:xfrm>
            <a:off x="6401490" y="2082479"/>
            <a:ext cx="1346525" cy="75443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xmlns="" id="{1E112282-3940-0CD1-E3A1-F3D6D0438073}"/>
              </a:ext>
            </a:extLst>
          </p:cNvPr>
          <p:cNvSpPr/>
          <p:nvPr/>
        </p:nvSpPr>
        <p:spPr>
          <a:xfrm>
            <a:off x="10660760" y="2776537"/>
            <a:ext cx="1346525" cy="75443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Picture 46">
            <a:extLst>
              <a:ext uri="{FF2B5EF4-FFF2-40B4-BE49-F238E27FC236}">
                <a16:creationId xmlns:a16="http://schemas.microsoft.com/office/drawing/2014/main" xmlns="" id="{6969C8F5-4164-C536-A73A-7224C31C65D3}"/>
              </a:ext>
            </a:extLst>
          </p:cNvPr>
          <p:cNvPicPr>
            <a:picLocks noChangeAspect="1"/>
          </p:cNvPicPr>
          <p:nvPr/>
        </p:nvPicPr>
        <p:blipFill>
          <a:blip r:embed="rId6" cstate="print"/>
          <a:stretch>
            <a:fillRect/>
          </a:stretch>
        </p:blipFill>
        <p:spPr>
          <a:xfrm>
            <a:off x="9957036" y="3224619"/>
            <a:ext cx="746523" cy="410370"/>
          </a:xfrm>
          <a:prstGeom prst="rect">
            <a:avLst/>
          </a:prstGeom>
        </p:spPr>
      </p:pic>
      <p:cxnSp>
        <p:nvCxnSpPr>
          <p:cNvPr id="65" name="Straight Connector 64">
            <a:extLst>
              <a:ext uri="{FF2B5EF4-FFF2-40B4-BE49-F238E27FC236}">
                <a16:creationId xmlns:a16="http://schemas.microsoft.com/office/drawing/2014/main" xmlns="" id="{0F7529A0-2BCF-B5CE-ED7E-82354686162F}"/>
              </a:ext>
            </a:extLst>
          </p:cNvPr>
          <p:cNvCxnSpPr>
            <a:cxnSpLocks/>
            <a:stCxn id="12" idx="2"/>
          </p:cNvCxnSpPr>
          <p:nvPr/>
        </p:nvCxnSpPr>
        <p:spPr>
          <a:xfrm>
            <a:off x="8618147" y="2720220"/>
            <a:ext cx="292171" cy="86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C3129906-9D63-22C6-C99F-E51ED39C9CB7}"/>
              </a:ext>
            </a:extLst>
          </p:cNvPr>
          <p:cNvCxnSpPr>
            <a:cxnSpLocks/>
          </p:cNvCxnSpPr>
          <p:nvPr/>
        </p:nvCxnSpPr>
        <p:spPr>
          <a:xfrm flipH="1">
            <a:off x="9454553" y="2720220"/>
            <a:ext cx="267945" cy="86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3E0EFA1-9581-6350-6CC2-227CA86AC4E9}"/>
              </a:ext>
            </a:extLst>
          </p:cNvPr>
          <p:cNvCxnSpPr>
            <a:cxnSpLocks/>
          </p:cNvCxnSpPr>
          <p:nvPr/>
        </p:nvCxnSpPr>
        <p:spPr>
          <a:xfrm>
            <a:off x="7376289" y="2776537"/>
            <a:ext cx="1175209" cy="905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3EE0CD44-0ACC-C6DC-583F-EC6AC230CA53}"/>
              </a:ext>
            </a:extLst>
          </p:cNvPr>
          <p:cNvCxnSpPr>
            <a:cxnSpLocks/>
          </p:cNvCxnSpPr>
          <p:nvPr/>
        </p:nvCxnSpPr>
        <p:spPr>
          <a:xfrm>
            <a:off x="1908556" y="3018596"/>
            <a:ext cx="343702" cy="604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DB2AEC6-9B94-B55D-0F88-1CA30A175EC7}"/>
              </a:ext>
            </a:extLst>
          </p:cNvPr>
          <p:cNvCxnSpPr>
            <a:cxnSpLocks/>
          </p:cNvCxnSpPr>
          <p:nvPr/>
        </p:nvCxnSpPr>
        <p:spPr>
          <a:xfrm>
            <a:off x="1438519" y="2056471"/>
            <a:ext cx="322255" cy="3028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FB801B35-941F-1A78-6AA4-61F5D03E9CEB}"/>
              </a:ext>
            </a:extLst>
          </p:cNvPr>
          <p:cNvCxnSpPr>
            <a:cxnSpLocks/>
            <a:stCxn id="15" idx="1"/>
            <a:endCxn id="14" idx="3"/>
          </p:cNvCxnSpPr>
          <p:nvPr/>
        </p:nvCxnSpPr>
        <p:spPr>
          <a:xfrm flipH="1" flipV="1">
            <a:off x="3046241" y="3968156"/>
            <a:ext cx="1667784" cy="31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41617F34-2E76-390A-5BFC-E1D20A05762F}"/>
              </a:ext>
            </a:extLst>
          </p:cNvPr>
          <p:cNvCxnSpPr>
            <a:cxnSpLocks/>
          </p:cNvCxnSpPr>
          <p:nvPr/>
        </p:nvCxnSpPr>
        <p:spPr>
          <a:xfrm flipH="1" flipV="1">
            <a:off x="6563251" y="3999884"/>
            <a:ext cx="1988247" cy="21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xmlns="" id="{09AEEA6C-300D-FA93-9C87-640CEE71F115}"/>
              </a:ext>
            </a:extLst>
          </p:cNvPr>
          <p:cNvPicPr>
            <a:picLocks noChangeAspect="1"/>
          </p:cNvPicPr>
          <p:nvPr/>
        </p:nvPicPr>
        <p:blipFill>
          <a:blip r:embed="rId3" cstate="print"/>
          <a:stretch>
            <a:fillRect/>
          </a:stretch>
        </p:blipFill>
        <p:spPr>
          <a:xfrm>
            <a:off x="1354025" y="4872322"/>
            <a:ext cx="1497048" cy="668018"/>
          </a:xfrm>
          <a:prstGeom prst="rect">
            <a:avLst/>
          </a:prstGeom>
        </p:spPr>
      </p:pic>
      <p:sp>
        <p:nvSpPr>
          <p:cNvPr id="96" name="TextBox 95">
            <a:extLst>
              <a:ext uri="{FF2B5EF4-FFF2-40B4-BE49-F238E27FC236}">
                <a16:creationId xmlns:a16="http://schemas.microsoft.com/office/drawing/2014/main" xmlns="" id="{2BA47AEE-216A-24A7-BA42-71F83504CD59}"/>
              </a:ext>
            </a:extLst>
          </p:cNvPr>
          <p:cNvSpPr txBox="1"/>
          <p:nvPr/>
        </p:nvSpPr>
        <p:spPr>
          <a:xfrm>
            <a:off x="1599646" y="5011828"/>
            <a:ext cx="1541883" cy="369332"/>
          </a:xfrm>
          <a:prstGeom prst="rect">
            <a:avLst/>
          </a:prstGeom>
          <a:noFill/>
        </p:spPr>
        <p:txBody>
          <a:bodyPr wrap="square">
            <a:spAutoFit/>
          </a:bodyPr>
          <a:lstStyle/>
          <a:p>
            <a:r>
              <a:rPr lang="en-IN" dirty="0"/>
              <a:t>SERVER</a:t>
            </a:r>
          </a:p>
        </p:txBody>
      </p:sp>
      <p:pic>
        <p:nvPicPr>
          <p:cNvPr id="97" name="Picture 96">
            <a:extLst>
              <a:ext uri="{FF2B5EF4-FFF2-40B4-BE49-F238E27FC236}">
                <a16:creationId xmlns:a16="http://schemas.microsoft.com/office/drawing/2014/main" xmlns="" id="{49C2E57E-9078-D422-810D-E7A971F6325E}"/>
              </a:ext>
            </a:extLst>
          </p:cNvPr>
          <p:cNvPicPr>
            <a:picLocks noChangeAspect="1"/>
          </p:cNvPicPr>
          <p:nvPr/>
        </p:nvPicPr>
        <p:blipFill>
          <a:blip r:embed="rId3" cstate="print"/>
          <a:stretch>
            <a:fillRect/>
          </a:stretch>
        </p:blipFill>
        <p:spPr>
          <a:xfrm>
            <a:off x="2533158" y="5715928"/>
            <a:ext cx="1497048" cy="668018"/>
          </a:xfrm>
          <a:prstGeom prst="rect">
            <a:avLst/>
          </a:prstGeom>
        </p:spPr>
      </p:pic>
      <p:pic>
        <p:nvPicPr>
          <p:cNvPr id="98" name="Picture 97">
            <a:extLst>
              <a:ext uri="{FF2B5EF4-FFF2-40B4-BE49-F238E27FC236}">
                <a16:creationId xmlns:a16="http://schemas.microsoft.com/office/drawing/2014/main" xmlns="" id="{05E856B2-AA88-B482-08C3-AC4CA54BA7E5}"/>
              </a:ext>
            </a:extLst>
          </p:cNvPr>
          <p:cNvPicPr>
            <a:picLocks noChangeAspect="1"/>
          </p:cNvPicPr>
          <p:nvPr/>
        </p:nvPicPr>
        <p:blipFill>
          <a:blip r:embed="rId3" cstate="print"/>
          <a:stretch>
            <a:fillRect/>
          </a:stretch>
        </p:blipFill>
        <p:spPr>
          <a:xfrm>
            <a:off x="389093" y="5738608"/>
            <a:ext cx="1823470" cy="813675"/>
          </a:xfrm>
          <a:prstGeom prst="rect">
            <a:avLst/>
          </a:prstGeom>
        </p:spPr>
      </p:pic>
      <p:sp>
        <p:nvSpPr>
          <p:cNvPr id="100" name="TextBox 99">
            <a:extLst>
              <a:ext uri="{FF2B5EF4-FFF2-40B4-BE49-F238E27FC236}">
                <a16:creationId xmlns:a16="http://schemas.microsoft.com/office/drawing/2014/main" xmlns="" id="{BCE352CE-1581-AD8B-9CB8-98214B356F6C}"/>
              </a:ext>
            </a:extLst>
          </p:cNvPr>
          <p:cNvSpPr txBox="1"/>
          <p:nvPr/>
        </p:nvSpPr>
        <p:spPr>
          <a:xfrm>
            <a:off x="743946" y="5834747"/>
            <a:ext cx="1294764" cy="646331"/>
          </a:xfrm>
          <a:prstGeom prst="rect">
            <a:avLst/>
          </a:prstGeom>
          <a:noFill/>
        </p:spPr>
        <p:txBody>
          <a:bodyPr wrap="square">
            <a:spAutoFit/>
          </a:bodyPr>
          <a:lstStyle/>
          <a:p>
            <a:r>
              <a:rPr lang="en-IN" dirty="0"/>
              <a:t>PROBLEM SOLVING</a:t>
            </a:r>
          </a:p>
        </p:txBody>
      </p:sp>
      <p:sp>
        <p:nvSpPr>
          <p:cNvPr id="102" name="TextBox 101">
            <a:extLst>
              <a:ext uri="{FF2B5EF4-FFF2-40B4-BE49-F238E27FC236}">
                <a16:creationId xmlns:a16="http://schemas.microsoft.com/office/drawing/2014/main" xmlns="" id="{65D863A6-C7B5-236B-15D5-0482F6EDE278}"/>
              </a:ext>
            </a:extLst>
          </p:cNvPr>
          <p:cNvSpPr txBox="1"/>
          <p:nvPr/>
        </p:nvSpPr>
        <p:spPr>
          <a:xfrm>
            <a:off x="2719395" y="5856759"/>
            <a:ext cx="1310812" cy="369332"/>
          </a:xfrm>
          <a:prstGeom prst="rect">
            <a:avLst/>
          </a:prstGeom>
          <a:noFill/>
        </p:spPr>
        <p:txBody>
          <a:bodyPr wrap="square">
            <a:spAutoFit/>
          </a:bodyPr>
          <a:lstStyle/>
          <a:p>
            <a:r>
              <a:rPr lang="en-IN" dirty="0"/>
              <a:t>SOLUTIONS</a:t>
            </a:r>
          </a:p>
        </p:txBody>
      </p:sp>
      <p:cxnSp>
        <p:nvCxnSpPr>
          <p:cNvPr id="103" name="Straight Connector 102">
            <a:extLst>
              <a:ext uri="{FF2B5EF4-FFF2-40B4-BE49-F238E27FC236}">
                <a16:creationId xmlns:a16="http://schemas.microsoft.com/office/drawing/2014/main" xmlns="" id="{546930EA-3C4F-0CF9-8976-24DD8ED67BFB}"/>
              </a:ext>
            </a:extLst>
          </p:cNvPr>
          <p:cNvCxnSpPr>
            <a:cxnSpLocks/>
          </p:cNvCxnSpPr>
          <p:nvPr/>
        </p:nvCxnSpPr>
        <p:spPr>
          <a:xfrm>
            <a:off x="2228272" y="4335061"/>
            <a:ext cx="0" cy="53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9784731E-2F0C-C563-0087-20182185E2D5}"/>
              </a:ext>
            </a:extLst>
          </p:cNvPr>
          <p:cNvCxnSpPr>
            <a:cxnSpLocks/>
            <a:endCxn id="98" idx="0"/>
          </p:cNvCxnSpPr>
          <p:nvPr/>
        </p:nvCxnSpPr>
        <p:spPr>
          <a:xfrm flipH="1">
            <a:off x="1300828" y="5489895"/>
            <a:ext cx="373694" cy="248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6A6FBB68-DC80-ADE8-9223-D1E2A47604BD}"/>
              </a:ext>
            </a:extLst>
          </p:cNvPr>
          <p:cNvCxnSpPr>
            <a:cxnSpLocks/>
          </p:cNvCxnSpPr>
          <p:nvPr/>
        </p:nvCxnSpPr>
        <p:spPr>
          <a:xfrm>
            <a:off x="2680022" y="5417982"/>
            <a:ext cx="268451" cy="354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96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FB9D74F-3327-C7CC-FAFE-18584C668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095" y="991068"/>
            <a:ext cx="10842170" cy="5866931"/>
          </a:xfrm>
          <a:prstGeom prst="rect">
            <a:avLst/>
          </a:prstGeom>
        </p:spPr>
      </p:pic>
      <p:sp>
        <p:nvSpPr>
          <p:cNvPr id="4" name="TextBox 3">
            <a:extLst>
              <a:ext uri="{FF2B5EF4-FFF2-40B4-BE49-F238E27FC236}">
                <a16:creationId xmlns:a16="http://schemas.microsoft.com/office/drawing/2014/main" xmlns="" id="{1FFE3F52-CB18-7AAB-0484-4A7A803F4031}"/>
              </a:ext>
            </a:extLst>
          </p:cNvPr>
          <p:cNvSpPr txBox="1"/>
          <p:nvPr/>
        </p:nvSpPr>
        <p:spPr>
          <a:xfrm>
            <a:off x="2329391" y="-116928"/>
            <a:ext cx="10332402"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CLASS DIAGRAM</a:t>
            </a:r>
          </a:p>
        </p:txBody>
      </p:sp>
    </p:spTree>
    <p:extLst>
      <p:ext uri="{BB962C8B-B14F-4D97-AF65-F5344CB8AC3E}">
        <p14:creationId xmlns:p14="http://schemas.microsoft.com/office/powerpoint/2010/main" val="104205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911" y="0"/>
            <a:ext cx="4443639" cy="1325563"/>
          </a:xfrm>
        </p:spPr>
        <p:txBody>
          <a:bodyPr/>
          <a:lstStyle/>
          <a:p>
            <a:r>
              <a:rPr lang="en-IN" b="1" dirty="0">
                <a:solidFill>
                  <a:srgbClr val="FF0000"/>
                </a:solidFill>
                <a:latin typeface="Cooper Black" panose="0208090404030B020404" pitchFamily="18" charset="0"/>
              </a:rPr>
              <a:t>AGENDA </a:t>
            </a:r>
            <a:endParaRPr lang="en-US" b="1" dirty="0">
              <a:solidFill>
                <a:srgbClr val="FF0000"/>
              </a:solidFill>
              <a:latin typeface="Cooper Black" panose="0208090404030B020404" pitchFamily="18" charset="0"/>
            </a:endParaRPr>
          </a:p>
        </p:txBody>
      </p:sp>
      <p:sp>
        <p:nvSpPr>
          <p:cNvPr id="3" name="Content Placeholder 2"/>
          <p:cNvSpPr>
            <a:spLocks noGrp="1"/>
          </p:cNvSpPr>
          <p:nvPr>
            <p:ph idx="1"/>
          </p:nvPr>
        </p:nvSpPr>
        <p:spPr>
          <a:xfrm>
            <a:off x="4109681" y="1325563"/>
            <a:ext cx="6367819" cy="4623934"/>
          </a:xfrm>
        </p:spPr>
        <p:txBody>
          <a:bodyPr>
            <a:normAutofit fontScale="25000" lnSpcReduction="20000"/>
          </a:bodyPr>
          <a:lstStyle/>
          <a:p>
            <a:pPr>
              <a:buFont typeface="Wingdings" pitchFamily="2" charset="2"/>
              <a:buChar char="Ø"/>
            </a:pPr>
            <a:r>
              <a:rPr lang="en-IN" sz="7200" b="1" dirty="0">
                <a:latin typeface="Copperplate Gothic Light" panose="020E0507020206020404" pitchFamily="34" charset="0"/>
              </a:rPr>
              <a:t>Abstract</a:t>
            </a:r>
          </a:p>
          <a:p>
            <a:pPr>
              <a:buFont typeface="Wingdings" pitchFamily="2" charset="2"/>
              <a:buChar char="Ø"/>
            </a:pPr>
            <a:r>
              <a:rPr lang="en-IN" sz="7200" b="1" dirty="0">
                <a:latin typeface="Copperplate Gothic Light" panose="020E0507020206020404" pitchFamily="34" charset="0"/>
              </a:rPr>
              <a:t>Existing system</a:t>
            </a:r>
          </a:p>
          <a:p>
            <a:pPr>
              <a:buFont typeface="Wingdings" pitchFamily="2" charset="2"/>
              <a:buChar char="Ø"/>
            </a:pPr>
            <a:r>
              <a:rPr lang="en-IN" sz="7200" b="1" dirty="0">
                <a:latin typeface="Copperplate Gothic Light" panose="020E0507020206020404" pitchFamily="34" charset="0"/>
              </a:rPr>
              <a:t>Drawbacks</a:t>
            </a:r>
          </a:p>
          <a:p>
            <a:pPr>
              <a:buFont typeface="Wingdings" pitchFamily="2" charset="2"/>
              <a:buChar char="Ø"/>
            </a:pPr>
            <a:r>
              <a:rPr lang="en-IN" sz="7200" b="1" dirty="0">
                <a:latin typeface="Copperplate Gothic Light" panose="020E0507020206020404" pitchFamily="34" charset="0"/>
              </a:rPr>
              <a:t>Proposed system</a:t>
            </a:r>
          </a:p>
          <a:p>
            <a:pPr>
              <a:buFont typeface="Wingdings" pitchFamily="2" charset="2"/>
              <a:buChar char="Ø"/>
            </a:pPr>
            <a:r>
              <a:rPr lang="en-IN" sz="7200" b="1" dirty="0">
                <a:latin typeface="Copperplate Gothic Light" panose="020E0507020206020404" pitchFamily="34" charset="0"/>
              </a:rPr>
              <a:t>Advantages</a:t>
            </a:r>
          </a:p>
          <a:p>
            <a:pPr>
              <a:buFont typeface="Wingdings" pitchFamily="2" charset="2"/>
              <a:buChar char="Ø"/>
            </a:pPr>
            <a:r>
              <a:rPr lang="en-IN" sz="7200" b="1" dirty="0">
                <a:latin typeface="Copperplate Gothic Light" panose="020E0507020206020404" pitchFamily="34" charset="0"/>
              </a:rPr>
              <a:t>Software requirements </a:t>
            </a:r>
          </a:p>
          <a:p>
            <a:pPr>
              <a:buFont typeface="Wingdings" pitchFamily="2" charset="2"/>
              <a:buChar char="Ø"/>
            </a:pPr>
            <a:r>
              <a:rPr lang="en-IN" sz="7200" b="1" dirty="0">
                <a:latin typeface="Copperplate Gothic Light" panose="020E0507020206020404" pitchFamily="34" charset="0"/>
              </a:rPr>
              <a:t>Interface and Constraints </a:t>
            </a:r>
          </a:p>
          <a:p>
            <a:pPr>
              <a:buFont typeface="Wingdings" pitchFamily="2" charset="2"/>
              <a:buChar char="Ø"/>
            </a:pPr>
            <a:r>
              <a:rPr lang="en-IN" sz="7200" b="1" dirty="0">
                <a:latin typeface="Copperplate Gothic Light" panose="020E0507020206020404" pitchFamily="34" charset="0"/>
              </a:rPr>
              <a:t>Gantt chart and Hardware </a:t>
            </a:r>
            <a:r>
              <a:rPr lang="en-IN" sz="7200" b="1" dirty="0" smtClean="0">
                <a:latin typeface="Copperplate Gothic Light" panose="020E0507020206020404" pitchFamily="34" charset="0"/>
              </a:rPr>
              <a:t>requirements &amp; algorithms</a:t>
            </a:r>
            <a:endParaRPr lang="en-IN" sz="7200" b="1" dirty="0">
              <a:latin typeface="Copperplate Gothic Light" panose="020E0507020206020404" pitchFamily="34" charset="0"/>
            </a:endParaRPr>
          </a:p>
          <a:p>
            <a:pPr>
              <a:buFont typeface="Wingdings" pitchFamily="2" charset="2"/>
              <a:buChar char="Ø"/>
            </a:pPr>
            <a:r>
              <a:rPr lang="en-IN" sz="7200" b="1" dirty="0">
                <a:latin typeface="Copperplate Gothic Light" panose="020E0507020206020404" pitchFamily="34" charset="0"/>
              </a:rPr>
              <a:t>Architecture diagram</a:t>
            </a:r>
          </a:p>
          <a:p>
            <a:pPr>
              <a:buFont typeface="Wingdings" pitchFamily="2" charset="2"/>
              <a:buChar char="Ø"/>
            </a:pPr>
            <a:r>
              <a:rPr lang="en-IN" sz="7200" b="1" dirty="0">
                <a:latin typeface="Copperplate Gothic Light" panose="020E0507020206020404" pitchFamily="34" charset="0"/>
              </a:rPr>
              <a:t>DFD Diagram</a:t>
            </a:r>
          </a:p>
          <a:p>
            <a:pPr>
              <a:buFont typeface="Wingdings" pitchFamily="2" charset="2"/>
              <a:buChar char="Ø"/>
            </a:pPr>
            <a:r>
              <a:rPr lang="en-IN" sz="7200" b="1" dirty="0">
                <a:latin typeface="Copperplate Gothic Light" panose="020E0507020206020404" pitchFamily="34" charset="0"/>
              </a:rPr>
              <a:t>Use-Case Diagram</a:t>
            </a:r>
          </a:p>
          <a:p>
            <a:pPr>
              <a:buFont typeface="Wingdings" pitchFamily="2" charset="2"/>
              <a:buChar char="Ø"/>
            </a:pPr>
            <a:r>
              <a:rPr lang="en-IN" sz="7200" b="1" dirty="0">
                <a:latin typeface="Copperplate Gothic Light" panose="020E0507020206020404" pitchFamily="34" charset="0"/>
              </a:rPr>
              <a:t>ER- Diagram</a:t>
            </a:r>
          </a:p>
          <a:p>
            <a:pPr>
              <a:buFont typeface="Wingdings" pitchFamily="2" charset="2"/>
              <a:buChar char="Ø"/>
            </a:pPr>
            <a:r>
              <a:rPr lang="en-IN" sz="7200" b="1" dirty="0">
                <a:latin typeface="Copperplate Gothic Light" panose="020E0507020206020404" pitchFamily="34" charset="0"/>
              </a:rPr>
              <a:t>Class Diagram and Sequence Diagram</a:t>
            </a:r>
          </a:p>
          <a:p>
            <a:pPr>
              <a:buFont typeface="Wingdings" pitchFamily="2" charset="2"/>
              <a:buChar char="Ø"/>
            </a:pPr>
            <a:r>
              <a:rPr lang="en-IN" sz="7200" b="1" dirty="0">
                <a:latin typeface="Copperplate Gothic Light" panose="020E0507020206020404" pitchFamily="34" charset="0"/>
              </a:rPr>
              <a:t>Modules</a:t>
            </a:r>
          </a:p>
          <a:p>
            <a:pPr>
              <a:buFont typeface="Wingdings" pitchFamily="2" charset="2"/>
              <a:buChar char="Ø"/>
            </a:pPr>
            <a:r>
              <a:rPr lang="en-IN" sz="7200" b="1" dirty="0">
                <a:latin typeface="Copperplate Gothic Light" panose="020E0507020206020404" pitchFamily="34" charset="0"/>
              </a:rPr>
              <a:t>Output</a:t>
            </a:r>
          </a:p>
          <a:p>
            <a:pPr>
              <a:buFont typeface="Wingdings" pitchFamily="2" charset="2"/>
              <a:buChar char="Ø"/>
            </a:pPr>
            <a:r>
              <a:rPr lang="en-IN" sz="7200" b="1" dirty="0">
                <a:latin typeface="Copperplate Gothic Light" panose="020E0507020206020404" pitchFamily="34" charset="0"/>
              </a:rPr>
              <a:t>Future Enhancement</a:t>
            </a:r>
          </a:p>
          <a:p>
            <a:pPr>
              <a:buFont typeface="Wingdings" pitchFamily="2" charset="2"/>
              <a:buChar char="Ø"/>
            </a:pPr>
            <a:r>
              <a:rPr lang="en-IN" sz="7200" b="1" dirty="0">
                <a:latin typeface="Copperplate Gothic Light" panose="020E0507020206020404" pitchFamily="34" charset="0"/>
              </a:rPr>
              <a:t>Conclusion</a:t>
            </a:r>
          </a:p>
          <a:p>
            <a:pPr>
              <a:buFont typeface="Wingdings" pitchFamily="2" charset="2"/>
              <a:buChar char="Ø"/>
            </a:pPr>
            <a:endParaRPr lang="en-IN" b="1" dirty="0"/>
          </a:p>
          <a:p>
            <a:pPr>
              <a:buFont typeface="Wingdings" pitchFamily="2" charset="2"/>
              <a:buChar char="Ø"/>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2AA6A0A-A68B-971B-4C0E-56A8865C75EC}"/>
              </a:ext>
            </a:extLst>
          </p:cNvPr>
          <p:cNvSpPr txBox="1"/>
          <p:nvPr/>
        </p:nvSpPr>
        <p:spPr>
          <a:xfrm>
            <a:off x="1110343" y="0"/>
            <a:ext cx="10618237"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SEQUENCE DIAGRAM</a:t>
            </a:r>
          </a:p>
        </p:txBody>
      </p:sp>
      <p:sp>
        <p:nvSpPr>
          <p:cNvPr id="3" name="Rectangle 2">
            <a:extLst>
              <a:ext uri="{FF2B5EF4-FFF2-40B4-BE49-F238E27FC236}">
                <a16:creationId xmlns:a16="http://schemas.microsoft.com/office/drawing/2014/main" xmlns="" id="{C630708F-B5F9-2905-02DF-0FCC3D624903}"/>
              </a:ext>
            </a:extLst>
          </p:cNvPr>
          <p:cNvSpPr/>
          <p:nvPr/>
        </p:nvSpPr>
        <p:spPr>
          <a:xfrm>
            <a:off x="8935980" y="1301420"/>
            <a:ext cx="1289538" cy="457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NLP</a:t>
            </a:r>
          </a:p>
        </p:txBody>
      </p:sp>
      <p:sp>
        <p:nvSpPr>
          <p:cNvPr id="5" name="Rectangle 4">
            <a:extLst>
              <a:ext uri="{FF2B5EF4-FFF2-40B4-BE49-F238E27FC236}">
                <a16:creationId xmlns:a16="http://schemas.microsoft.com/office/drawing/2014/main" xmlns="" id="{7BBF3A41-0BC6-9F68-19B9-ACED4DEB43F1}"/>
              </a:ext>
            </a:extLst>
          </p:cNvPr>
          <p:cNvSpPr/>
          <p:nvPr/>
        </p:nvSpPr>
        <p:spPr>
          <a:xfrm>
            <a:off x="6260862" y="1313663"/>
            <a:ext cx="1336428" cy="457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sp>
        <p:nvSpPr>
          <p:cNvPr id="7" name="Rectangle 6">
            <a:extLst>
              <a:ext uri="{FF2B5EF4-FFF2-40B4-BE49-F238E27FC236}">
                <a16:creationId xmlns:a16="http://schemas.microsoft.com/office/drawing/2014/main" xmlns="" id="{2419F72A-3009-9049-ECC2-670712221435}"/>
              </a:ext>
            </a:extLst>
          </p:cNvPr>
          <p:cNvSpPr/>
          <p:nvPr/>
        </p:nvSpPr>
        <p:spPr>
          <a:xfrm>
            <a:off x="1355491" y="1213338"/>
            <a:ext cx="1441938"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sp>
        <p:nvSpPr>
          <p:cNvPr id="8" name="Flowchart: Connector 7">
            <a:extLst>
              <a:ext uri="{FF2B5EF4-FFF2-40B4-BE49-F238E27FC236}">
                <a16:creationId xmlns:a16="http://schemas.microsoft.com/office/drawing/2014/main" xmlns="" id="{871B6BC9-5BB8-A54C-8B35-1C3011B3C99E}"/>
              </a:ext>
            </a:extLst>
          </p:cNvPr>
          <p:cNvSpPr/>
          <p:nvPr/>
        </p:nvSpPr>
        <p:spPr>
          <a:xfrm>
            <a:off x="369346" y="1113905"/>
            <a:ext cx="457200" cy="4572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xmlns="" id="{7DBDDE24-FFEB-8522-1F0B-95BF81DFCC26}"/>
              </a:ext>
            </a:extLst>
          </p:cNvPr>
          <p:cNvCxnSpPr>
            <a:cxnSpLocks/>
          </p:cNvCxnSpPr>
          <p:nvPr/>
        </p:nvCxnSpPr>
        <p:spPr>
          <a:xfrm>
            <a:off x="586913" y="1547603"/>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C4321B63-22B6-1D6A-C19F-35899F8DA6CD}"/>
              </a:ext>
            </a:extLst>
          </p:cNvPr>
          <p:cNvCxnSpPr>
            <a:cxnSpLocks/>
          </p:cNvCxnSpPr>
          <p:nvPr/>
        </p:nvCxnSpPr>
        <p:spPr>
          <a:xfrm flipH="1">
            <a:off x="454339" y="1799564"/>
            <a:ext cx="28721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Minus Sign 16">
            <a:extLst>
              <a:ext uri="{FF2B5EF4-FFF2-40B4-BE49-F238E27FC236}">
                <a16:creationId xmlns:a16="http://schemas.microsoft.com/office/drawing/2014/main" xmlns="" id="{C2388357-9FD5-6513-A3D0-A91BC0624E8A}"/>
              </a:ext>
            </a:extLst>
          </p:cNvPr>
          <p:cNvSpPr/>
          <p:nvPr/>
        </p:nvSpPr>
        <p:spPr>
          <a:xfrm rot="5400000">
            <a:off x="-2528416" y="4120744"/>
            <a:ext cx="6230659"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xmlns="" id="{AE8EA7AC-CD1D-AD58-D690-89F75597CCE8}"/>
              </a:ext>
            </a:extLst>
          </p:cNvPr>
          <p:cNvCxnSpPr>
            <a:cxnSpLocks/>
          </p:cNvCxnSpPr>
          <p:nvPr/>
        </p:nvCxnSpPr>
        <p:spPr>
          <a:xfrm>
            <a:off x="2076460" y="1776203"/>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C1A983F-AF9E-D79B-171F-7A4673DA25C3}"/>
              </a:ext>
            </a:extLst>
          </p:cNvPr>
          <p:cNvCxnSpPr>
            <a:cxnSpLocks/>
          </p:cNvCxnSpPr>
          <p:nvPr/>
        </p:nvCxnSpPr>
        <p:spPr>
          <a:xfrm>
            <a:off x="2076460" y="2133601"/>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2D4E584-F138-5A94-600C-1D99FFB36640}"/>
              </a:ext>
            </a:extLst>
          </p:cNvPr>
          <p:cNvCxnSpPr>
            <a:cxnSpLocks/>
          </p:cNvCxnSpPr>
          <p:nvPr/>
        </p:nvCxnSpPr>
        <p:spPr>
          <a:xfrm>
            <a:off x="2076460" y="2461847"/>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CA5DD3B-5193-F6C0-CB31-E09FF2AAC8D7}"/>
              </a:ext>
            </a:extLst>
          </p:cNvPr>
          <p:cNvCxnSpPr>
            <a:cxnSpLocks/>
          </p:cNvCxnSpPr>
          <p:nvPr/>
        </p:nvCxnSpPr>
        <p:spPr>
          <a:xfrm>
            <a:off x="2076460" y="2825262"/>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95D1C2B-A7AB-6C3D-DE1B-8B6F3D448A0C}"/>
              </a:ext>
            </a:extLst>
          </p:cNvPr>
          <p:cNvCxnSpPr>
            <a:cxnSpLocks/>
          </p:cNvCxnSpPr>
          <p:nvPr/>
        </p:nvCxnSpPr>
        <p:spPr>
          <a:xfrm>
            <a:off x="2076460" y="3182816"/>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55F3DCD5-FC50-6299-BDC2-2675521D328B}"/>
              </a:ext>
            </a:extLst>
          </p:cNvPr>
          <p:cNvCxnSpPr>
            <a:cxnSpLocks/>
          </p:cNvCxnSpPr>
          <p:nvPr/>
        </p:nvCxnSpPr>
        <p:spPr>
          <a:xfrm>
            <a:off x="2076460" y="5814646"/>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73DBD61-E4BC-03DB-5002-1CE9AEF0F10F}"/>
              </a:ext>
            </a:extLst>
          </p:cNvPr>
          <p:cNvCxnSpPr>
            <a:cxnSpLocks/>
          </p:cNvCxnSpPr>
          <p:nvPr/>
        </p:nvCxnSpPr>
        <p:spPr>
          <a:xfrm>
            <a:off x="2076460" y="3552093"/>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EFD30CC-E124-9392-8670-5412FE74E839}"/>
              </a:ext>
            </a:extLst>
          </p:cNvPr>
          <p:cNvCxnSpPr>
            <a:cxnSpLocks/>
          </p:cNvCxnSpPr>
          <p:nvPr/>
        </p:nvCxnSpPr>
        <p:spPr>
          <a:xfrm>
            <a:off x="2076460" y="4255478"/>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445558C-24EF-DF0F-FA15-62BC9B075D7A}"/>
              </a:ext>
            </a:extLst>
          </p:cNvPr>
          <p:cNvCxnSpPr>
            <a:cxnSpLocks/>
          </p:cNvCxnSpPr>
          <p:nvPr/>
        </p:nvCxnSpPr>
        <p:spPr>
          <a:xfrm>
            <a:off x="2076460" y="3921370"/>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75544C0-FC36-C486-9EDD-633CFE8E1459}"/>
              </a:ext>
            </a:extLst>
          </p:cNvPr>
          <p:cNvCxnSpPr>
            <a:cxnSpLocks/>
          </p:cNvCxnSpPr>
          <p:nvPr/>
        </p:nvCxnSpPr>
        <p:spPr>
          <a:xfrm>
            <a:off x="2076460" y="4536832"/>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04676B7-B62F-2108-83A4-7BF8BB84DB40}"/>
              </a:ext>
            </a:extLst>
          </p:cNvPr>
          <p:cNvCxnSpPr>
            <a:cxnSpLocks/>
          </p:cNvCxnSpPr>
          <p:nvPr/>
        </p:nvCxnSpPr>
        <p:spPr>
          <a:xfrm>
            <a:off x="2076460" y="4900246"/>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ADEB8145-DDB1-5097-4AF6-6D6C406EF810}"/>
              </a:ext>
            </a:extLst>
          </p:cNvPr>
          <p:cNvCxnSpPr>
            <a:cxnSpLocks/>
          </p:cNvCxnSpPr>
          <p:nvPr/>
        </p:nvCxnSpPr>
        <p:spPr>
          <a:xfrm>
            <a:off x="2076460" y="5205046"/>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0883954-E964-8498-1EA0-EC831005F0E5}"/>
              </a:ext>
            </a:extLst>
          </p:cNvPr>
          <p:cNvCxnSpPr>
            <a:cxnSpLocks/>
          </p:cNvCxnSpPr>
          <p:nvPr/>
        </p:nvCxnSpPr>
        <p:spPr>
          <a:xfrm>
            <a:off x="2076460" y="5492262"/>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3E869F1-365B-32E6-B849-9FA7D24087DD}"/>
              </a:ext>
            </a:extLst>
          </p:cNvPr>
          <p:cNvCxnSpPr>
            <a:cxnSpLocks/>
          </p:cNvCxnSpPr>
          <p:nvPr/>
        </p:nvCxnSpPr>
        <p:spPr>
          <a:xfrm>
            <a:off x="2076460" y="6142893"/>
            <a:ext cx="0" cy="211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35CB869-9416-3799-F6E3-EB9396E1F6CD}"/>
              </a:ext>
            </a:extLst>
          </p:cNvPr>
          <p:cNvCxnSpPr>
            <a:cxnSpLocks/>
          </p:cNvCxnSpPr>
          <p:nvPr/>
        </p:nvCxnSpPr>
        <p:spPr>
          <a:xfrm>
            <a:off x="2076460" y="6447693"/>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0CC6A5EE-F32C-5CC7-1D0F-13AD06A2EC0A}"/>
              </a:ext>
            </a:extLst>
          </p:cNvPr>
          <p:cNvCxnSpPr>
            <a:cxnSpLocks/>
          </p:cNvCxnSpPr>
          <p:nvPr/>
        </p:nvCxnSpPr>
        <p:spPr>
          <a:xfrm>
            <a:off x="6904716" y="5615354"/>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5A8248D6-09CA-DBE3-8E8A-E8DCD5C23BFE}"/>
              </a:ext>
            </a:extLst>
          </p:cNvPr>
          <p:cNvCxnSpPr>
            <a:cxnSpLocks/>
          </p:cNvCxnSpPr>
          <p:nvPr/>
        </p:nvCxnSpPr>
        <p:spPr>
          <a:xfrm>
            <a:off x="6896818" y="5896709"/>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2EA7F3DE-0A66-1808-80A7-361172B45D53}"/>
              </a:ext>
            </a:extLst>
          </p:cNvPr>
          <p:cNvCxnSpPr>
            <a:cxnSpLocks/>
          </p:cNvCxnSpPr>
          <p:nvPr/>
        </p:nvCxnSpPr>
        <p:spPr>
          <a:xfrm>
            <a:off x="6896818" y="6230816"/>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E4E54125-ED8F-46DC-0785-129831F2BB3E}"/>
              </a:ext>
            </a:extLst>
          </p:cNvPr>
          <p:cNvCxnSpPr>
            <a:cxnSpLocks/>
          </p:cNvCxnSpPr>
          <p:nvPr/>
        </p:nvCxnSpPr>
        <p:spPr>
          <a:xfrm>
            <a:off x="6904717" y="4501662"/>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232B9A21-3BF8-19D6-15EF-F1C50BC5043D}"/>
              </a:ext>
            </a:extLst>
          </p:cNvPr>
          <p:cNvCxnSpPr>
            <a:cxnSpLocks/>
          </p:cNvCxnSpPr>
          <p:nvPr/>
        </p:nvCxnSpPr>
        <p:spPr>
          <a:xfrm>
            <a:off x="6896818" y="6513725"/>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237E777-D5A8-17AA-C7CA-D2882019A805}"/>
              </a:ext>
            </a:extLst>
          </p:cNvPr>
          <p:cNvCxnSpPr>
            <a:cxnSpLocks/>
          </p:cNvCxnSpPr>
          <p:nvPr/>
        </p:nvCxnSpPr>
        <p:spPr>
          <a:xfrm>
            <a:off x="6904717" y="4777154"/>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18DA4DD9-2CEB-75AA-C213-95F9A965914A}"/>
              </a:ext>
            </a:extLst>
          </p:cNvPr>
          <p:cNvCxnSpPr>
            <a:cxnSpLocks/>
          </p:cNvCxnSpPr>
          <p:nvPr/>
        </p:nvCxnSpPr>
        <p:spPr>
          <a:xfrm>
            <a:off x="6904717" y="3482831"/>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B4A939B4-4FD3-4897-B2CF-365A5968605E}"/>
              </a:ext>
            </a:extLst>
          </p:cNvPr>
          <p:cNvCxnSpPr>
            <a:cxnSpLocks/>
          </p:cNvCxnSpPr>
          <p:nvPr/>
        </p:nvCxnSpPr>
        <p:spPr>
          <a:xfrm>
            <a:off x="6904717" y="3833447"/>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C8049787-DF89-8DA6-2A47-830107F40221}"/>
              </a:ext>
            </a:extLst>
          </p:cNvPr>
          <p:cNvCxnSpPr>
            <a:cxnSpLocks/>
          </p:cNvCxnSpPr>
          <p:nvPr/>
        </p:nvCxnSpPr>
        <p:spPr>
          <a:xfrm>
            <a:off x="6904717" y="4188148"/>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7C763C2-E52A-EA5F-5A27-EA931E41F4BD}"/>
              </a:ext>
            </a:extLst>
          </p:cNvPr>
          <p:cNvCxnSpPr>
            <a:cxnSpLocks/>
          </p:cNvCxnSpPr>
          <p:nvPr/>
        </p:nvCxnSpPr>
        <p:spPr>
          <a:xfrm>
            <a:off x="6911135" y="3182816"/>
            <a:ext cx="0" cy="211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E6688BA6-CC73-CB68-4B72-9333F676CAB3}"/>
              </a:ext>
            </a:extLst>
          </p:cNvPr>
          <p:cNvCxnSpPr>
            <a:cxnSpLocks/>
          </p:cNvCxnSpPr>
          <p:nvPr/>
        </p:nvCxnSpPr>
        <p:spPr>
          <a:xfrm>
            <a:off x="9588290" y="2825262"/>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65A00754-3678-C9D0-4A7C-8202322AAB43}"/>
              </a:ext>
            </a:extLst>
          </p:cNvPr>
          <p:cNvCxnSpPr>
            <a:cxnSpLocks/>
          </p:cNvCxnSpPr>
          <p:nvPr/>
        </p:nvCxnSpPr>
        <p:spPr>
          <a:xfrm>
            <a:off x="6929076" y="2069211"/>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2116503A-FD93-0737-E755-1FA5D51B3C27}"/>
              </a:ext>
            </a:extLst>
          </p:cNvPr>
          <p:cNvCxnSpPr>
            <a:cxnSpLocks/>
          </p:cNvCxnSpPr>
          <p:nvPr/>
        </p:nvCxnSpPr>
        <p:spPr>
          <a:xfrm>
            <a:off x="6929076" y="1782461"/>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435DD6CB-2D35-5DB0-406D-1F3BC384456E}"/>
              </a:ext>
            </a:extLst>
          </p:cNvPr>
          <p:cNvCxnSpPr>
            <a:cxnSpLocks/>
          </p:cNvCxnSpPr>
          <p:nvPr/>
        </p:nvCxnSpPr>
        <p:spPr>
          <a:xfrm>
            <a:off x="9580749" y="1758619"/>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C8320528-47E9-E99B-13DE-1FDF0A76671D}"/>
              </a:ext>
            </a:extLst>
          </p:cNvPr>
          <p:cNvCxnSpPr>
            <a:cxnSpLocks/>
          </p:cNvCxnSpPr>
          <p:nvPr/>
        </p:nvCxnSpPr>
        <p:spPr>
          <a:xfrm>
            <a:off x="9580749" y="2110311"/>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EF1AB9E1-7A90-58D2-D743-54B136817D6A}"/>
              </a:ext>
            </a:extLst>
          </p:cNvPr>
          <p:cNvCxnSpPr>
            <a:cxnSpLocks/>
          </p:cNvCxnSpPr>
          <p:nvPr/>
        </p:nvCxnSpPr>
        <p:spPr>
          <a:xfrm>
            <a:off x="9580749" y="2489544"/>
            <a:ext cx="0" cy="24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87718086-2DA2-D3C8-10BA-C4426F29DF06}"/>
              </a:ext>
            </a:extLst>
          </p:cNvPr>
          <p:cNvCxnSpPr>
            <a:cxnSpLocks/>
          </p:cNvCxnSpPr>
          <p:nvPr/>
        </p:nvCxnSpPr>
        <p:spPr>
          <a:xfrm>
            <a:off x="6911135" y="2881751"/>
            <a:ext cx="0" cy="211015"/>
          </a:xfrm>
          <a:prstGeom prst="line">
            <a:avLst/>
          </a:prstGeom>
        </p:spPr>
        <p:style>
          <a:lnRef idx="1">
            <a:schemeClr val="accent1"/>
          </a:lnRef>
          <a:fillRef idx="0">
            <a:schemeClr val="accent1"/>
          </a:fillRef>
          <a:effectRef idx="0">
            <a:schemeClr val="accent1"/>
          </a:effectRef>
          <a:fontRef idx="minor">
            <a:schemeClr val="tx1"/>
          </a:fontRef>
        </p:style>
      </p:cxnSp>
      <p:sp>
        <p:nvSpPr>
          <p:cNvPr id="292" name="Minus Sign 291">
            <a:extLst>
              <a:ext uri="{FF2B5EF4-FFF2-40B4-BE49-F238E27FC236}">
                <a16:creationId xmlns:a16="http://schemas.microsoft.com/office/drawing/2014/main" xmlns="" id="{5B7D7728-EE28-AB39-A4D6-694D7179AA52}"/>
              </a:ext>
            </a:extLst>
          </p:cNvPr>
          <p:cNvSpPr/>
          <p:nvPr/>
        </p:nvSpPr>
        <p:spPr>
          <a:xfrm rot="5400000">
            <a:off x="1381906" y="2262597"/>
            <a:ext cx="1389106"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Minus Sign 292">
            <a:extLst>
              <a:ext uri="{FF2B5EF4-FFF2-40B4-BE49-F238E27FC236}">
                <a16:creationId xmlns:a16="http://schemas.microsoft.com/office/drawing/2014/main" xmlns="" id="{795FF024-0924-A9AE-B484-D9847D229F63}"/>
              </a:ext>
            </a:extLst>
          </p:cNvPr>
          <p:cNvSpPr/>
          <p:nvPr/>
        </p:nvSpPr>
        <p:spPr>
          <a:xfrm rot="5400000">
            <a:off x="6570602" y="2299048"/>
            <a:ext cx="703308"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Minus Sign 293">
            <a:extLst>
              <a:ext uri="{FF2B5EF4-FFF2-40B4-BE49-F238E27FC236}">
                <a16:creationId xmlns:a16="http://schemas.microsoft.com/office/drawing/2014/main" xmlns="" id="{F1F06D01-4BDF-0F37-7AFE-348AD38314E7}"/>
              </a:ext>
            </a:extLst>
          </p:cNvPr>
          <p:cNvSpPr/>
          <p:nvPr/>
        </p:nvSpPr>
        <p:spPr>
          <a:xfrm rot="5400000">
            <a:off x="6570601" y="3615070"/>
            <a:ext cx="703308"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Minus Sign 295">
            <a:extLst>
              <a:ext uri="{FF2B5EF4-FFF2-40B4-BE49-F238E27FC236}">
                <a16:creationId xmlns:a16="http://schemas.microsoft.com/office/drawing/2014/main" xmlns="" id="{B0DDD466-3A72-7BB6-D305-34F608ABE52C}"/>
              </a:ext>
            </a:extLst>
          </p:cNvPr>
          <p:cNvSpPr/>
          <p:nvPr/>
        </p:nvSpPr>
        <p:spPr>
          <a:xfrm rot="5400000">
            <a:off x="7056144" y="4668719"/>
            <a:ext cx="5064291"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9" name="Straight Arrow Connector 298">
            <a:extLst>
              <a:ext uri="{FF2B5EF4-FFF2-40B4-BE49-F238E27FC236}">
                <a16:creationId xmlns:a16="http://schemas.microsoft.com/office/drawing/2014/main" xmlns="" id="{148D0DFE-A9E0-B5D5-06F0-06F8E0188369}"/>
              </a:ext>
            </a:extLst>
          </p:cNvPr>
          <p:cNvCxnSpPr>
            <a:cxnSpLocks/>
            <a:endCxn id="292" idx="1"/>
          </p:cNvCxnSpPr>
          <p:nvPr/>
        </p:nvCxnSpPr>
        <p:spPr>
          <a:xfrm flipV="1">
            <a:off x="653846" y="2576186"/>
            <a:ext cx="1348857" cy="3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xmlns="" id="{529BDB78-A87B-90C0-8C21-3C10C296B4B8}"/>
              </a:ext>
            </a:extLst>
          </p:cNvPr>
          <p:cNvCxnSpPr>
            <a:cxnSpLocks/>
            <a:stCxn id="292" idx="3"/>
            <a:endCxn id="293" idx="1"/>
          </p:cNvCxnSpPr>
          <p:nvPr/>
        </p:nvCxnSpPr>
        <p:spPr>
          <a:xfrm>
            <a:off x="2150216" y="2576186"/>
            <a:ext cx="4698284" cy="36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xmlns="" id="{561CFF79-4430-11C4-F3C3-68C69C20E5FF}"/>
              </a:ext>
            </a:extLst>
          </p:cNvPr>
          <p:cNvCxnSpPr>
            <a:cxnSpLocks/>
          </p:cNvCxnSpPr>
          <p:nvPr/>
        </p:nvCxnSpPr>
        <p:spPr>
          <a:xfrm>
            <a:off x="7001524" y="2618870"/>
            <a:ext cx="2506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xmlns="" id="{B0961452-8994-19B0-A5D4-A67622ED41EE}"/>
              </a:ext>
            </a:extLst>
          </p:cNvPr>
          <p:cNvCxnSpPr>
            <a:cxnSpLocks/>
          </p:cNvCxnSpPr>
          <p:nvPr/>
        </p:nvCxnSpPr>
        <p:spPr>
          <a:xfrm flipH="1" flipV="1">
            <a:off x="6911135" y="4954369"/>
            <a:ext cx="2593170" cy="2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xmlns="" id="{7C1A73E2-109F-76D0-3BE9-132100C327AF}"/>
              </a:ext>
            </a:extLst>
          </p:cNvPr>
          <p:cNvCxnSpPr>
            <a:cxnSpLocks/>
          </p:cNvCxnSpPr>
          <p:nvPr/>
        </p:nvCxnSpPr>
        <p:spPr>
          <a:xfrm flipH="1" flipV="1">
            <a:off x="2067060" y="5752684"/>
            <a:ext cx="4829758" cy="2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TextBox 326">
            <a:extLst>
              <a:ext uri="{FF2B5EF4-FFF2-40B4-BE49-F238E27FC236}">
                <a16:creationId xmlns:a16="http://schemas.microsoft.com/office/drawing/2014/main" xmlns="" id="{394CAEA3-651F-0720-8D76-178465EC91D9}"/>
              </a:ext>
            </a:extLst>
          </p:cNvPr>
          <p:cNvSpPr txBox="1"/>
          <p:nvPr/>
        </p:nvSpPr>
        <p:spPr>
          <a:xfrm>
            <a:off x="636432" y="2171730"/>
            <a:ext cx="1418017" cy="369332"/>
          </a:xfrm>
          <a:prstGeom prst="rect">
            <a:avLst/>
          </a:prstGeom>
          <a:noFill/>
        </p:spPr>
        <p:txBody>
          <a:bodyPr wrap="none" rtlCol="0">
            <a:spAutoFit/>
          </a:bodyPr>
          <a:lstStyle/>
          <a:p>
            <a:r>
              <a:rPr lang="en-IN" dirty="0"/>
              <a:t>Ask Question</a:t>
            </a:r>
          </a:p>
        </p:txBody>
      </p:sp>
      <p:sp>
        <p:nvSpPr>
          <p:cNvPr id="329" name="TextBox 328">
            <a:extLst>
              <a:ext uri="{FF2B5EF4-FFF2-40B4-BE49-F238E27FC236}">
                <a16:creationId xmlns:a16="http://schemas.microsoft.com/office/drawing/2014/main" xmlns="" id="{DD577949-3CDB-F1C6-AE0E-2360A4D3C22E}"/>
              </a:ext>
            </a:extLst>
          </p:cNvPr>
          <p:cNvSpPr txBox="1"/>
          <p:nvPr/>
        </p:nvSpPr>
        <p:spPr>
          <a:xfrm>
            <a:off x="7357204" y="4611657"/>
            <a:ext cx="1471428" cy="369332"/>
          </a:xfrm>
          <a:prstGeom prst="rect">
            <a:avLst/>
          </a:prstGeom>
          <a:noFill/>
        </p:spPr>
        <p:txBody>
          <a:bodyPr wrap="none" rtlCol="0">
            <a:spAutoFit/>
          </a:bodyPr>
          <a:lstStyle/>
          <a:p>
            <a:r>
              <a:rPr lang="en-IN" dirty="0"/>
              <a:t>Get Response</a:t>
            </a:r>
          </a:p>
        </p:txBody>
      </p:sp>
      <p:sp>
        <p:nvSpPr>
          <p:cNvPr id="330" name="TextBox 329">
            <a:extLst>
              <a:ext uri="{FF2B5EF4-FFF2-40B4-BE49-F238E27FC236}">
                <a16:creationId xmlns:a16="http://schemas.microsoft.com/office/drawing/2014/main" xmlns="" id="{9EFABA1D-9594-4BC2-471D-D7DB6223A593}"/>
              </a:ext>
            </a:extLst>
          </p:cNvPr>
          <p:cNvSpPr txBox="1"/>
          <p:nvPr/>
        </p:nvSpPr>
        <p:spPr>
          <a:xfrm>
            <a:off x="7099771" y="3178211"/>
            <a:ext cx="2437606" cy="646331"/>
          </a:xfrm>
          <a:prstGeom prst="rect">
            <a:avLst/>
          </a:prstGeom>
          <a:noFill/>
        </p:spPr>
        <p:txBody>
          <a:bodyPr wrap="square" rtlCol="0">
            <a:spAutoFit/>
          </a:bodyPr>
          <a:lstStyle/>
          <a:p>
            <a:r>
              <a:rPr lang="en-IN" dirty="0"/>
              <a:t>Identifying the issues &amp; giving output</a:t>
            </a:r>
          </a:p>
        </p:txBody>
      </p:sp>
      <p:sp>
        <p:nvSpPr>
          <p:cNvPr id="331" name="TextBox 330">
            <a:extLst>
              <a:ext uri="{FF2B5EF4-FFF2-40B4-BE49-F238E27FC236}">
                <a16:creationId xmlns:a16="http://schemas.microsoft.com/office/drawing/2014/main" xmlns="" id="{53634EF7-BB81-FBA8-8DEC-3FA3D9EED623}"/>
              </a:ext>
            </a:extLst>
          </p:cNvPr>
          <p:cNvSpPr txBox="1"/>
          <p:nvPr/>
        </p:nvSpPr>
        <p:spPr>
          <a:xfrm>
            <a:off x="3412968" y="5203164"/>
            <a:ext cx="1898981" cy="369332"/>
          </a:xfrm>
          <a:prstGeom prst="rect">
            <a:avLst/>
          </a:prstGeom>
          <a:noFill/>
        </p:spPr>
        <p:txBody>
          <a:bodyPr wrap="none" rtlCol="0">
            <a:spAutoFit/>
          </a:bodyPr>
          <a:lstStyle/>
          <a:p>
            <a:r>
              <a:rPr lang="en-IN" dirty="0"/>
              <a:t>Display the results</a:t>
            </a:r>
          </a:p>
        </p:txBody>
      </p:sp>
      <p:cxnSp>
        <p:nvCxnSpPr>
          <p:cNvPr id="18" name="Straight Arrow Connector 17">
            <a:extLst>
              <a:ext uri="{FF2B5EF4-FFF2-40B4-BE49-F238E27FC236}">
                <a16:creationId xmlns:a16="http://schemas.microsoft.com/office/drawing/2014/main" xmlns="" id="{55DF9774-3E42-2A68-B51C-37A53E07B818}"/>
              </a:ext>
            </a:extLst>
          </p:cNvPr>
          <p:cNvCxnSpPr>
            <a:cxnSpLocks/>
          </p:cNvCxnSpPr>
          <p:nvPr/>
        </p:nvCxnSpPr>
        <p:spPr>
          <a:xfrm flipH="1">
            <a:off x="7001524" y="3833447"/>
            <a:ext cx="2597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6B33A076-B728-03E8-9B92-D9A9F7D98480}"/>
              </a:ext>
            </a:extLst>
          </p:cNvPr>
          <p:cNvCxnSpPr>
            <a:cxnSpLocks/>
          </p:cNvCxnSpPr>
          <p:nvPr/>
        </p:nvCxnSpPr>
        <p:spPr>
          <a:xfrm flipH="1" flipV="1">
            <a:off x="675564" y="6506191"/>
            <a:ext cx="1400895" cy="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F0775050-1555-5CCC-D6DD-E4C7CB5355D5}"/>
              </a:ext>
            </a:extLst>
          </p:cNvPr>
          <p:cNvSpPr txBox="1"/>
          <p:nvPr/>
        </p:nvSpPr>
        <p:spPr>
          <a:xfrm>
            <a:off x="861721" y="6127231"/>
            <a:ext cx="939931" cy="369332"/>
          </a:xfrm>
          <a:prstGeom prst="rect">
            <a:avLst/>
          </a:prstGeom>
          <a:noFill/>
        </p:spPr>
        <p:txBody>
          <a:bodyPr wrap="square">
            <a:spAutoFit/>
          </a:bodyPr>
          <a:lstStyle/>
          <a:p>
            <a:r>
              <a:rPr lang="en-IN" dirty="0"/>
              <a:t>Output</a:t>
            </a:r>
          </a:p>
        </p:txBody>
      </p:sp>
      <p:sp>
        <p:nvSpPr>
          <p:cNvPr id="15" name="Minus Sign 14">
            <a:extLst>
              <a:ext uri="{FF2B5EF4-FFF2-40B4-BE49-F238E27FC236}">
                <a16:creationId xmlns:a16="http://schemas.microsoft.com/office/drawing/2014/main" xmlns="" id="{E86B2D05-53CD-68F0-CBB4-A48CD579CC81}"/>
              </a:ext>
            </a:extLst>
          </p:cNvPr>
          <p:cNvSpPr/>
          <p:nvPr/>
        </p:nvSpPr>
        <p:spPr>
          <a:xfrm rot="5400000">
            <a:off x="6553062" y="4986201"/>
            <a:ext cx="703308" cy="62717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xmlns="" id="{00F6DF4F-6B79-D9D9-D501-D235B63B23C1}"/>
              </a:ext>
            </a:extLst>
          </p:cNvPr>
          <p:cNvSpPr txBox="1"/>
          <p:nvPr/>
        </p:nvSpPr>
        <p:spPr>
          <a:xfrm>
            <a:off x="7477159" y="2243213"/>
            <a:ext cx="1644518" cy="369332"/>
          </a:xfrm>
          <a:prstGeom prst="rect">
            <a:avLst/>
          </a:prstGeom>
          <a:noFill/>
        </p:spPr>
        <p:txBody>
          <a:bodyPr wrap="square">
            <a:spAutoFit/>
          </a:bodyPr>
          <a:lstStyle/>
          <a:p>
            <a:r>
              <a:rPr lang="en-IN" dirty="0"/>
              <a:t>Input</a:t>
            </a:r>
          </a:p>
        </p:txBody>
      </p:sp>
      <p:sp>
        <p:nvSpPr>
          <p:cNvPr id="39" name="TextBox 38">
            <a:extLst>
              <a:ext uri="{FF2B5EF4-FFF2-40B4-BE49-F238E27FC236}">
                <a16:creationId xmlns:a16="http://schemas.microsoft.com/office/drawing/2014/main" xmlns="" id="{E454A69D-4047-8546-7E46-A049D39744E6}"/>
              </a:ext>
            </a:extLst>
          </p:cNvPr>
          <p:cNvSpPr txBox="1"/>
          <p:nvPr/>
        </p:nvSpPr>
        <p:spPr>
          <a:xfrm>
            <a:off x="3718629" y="2222181"/>
            <a:ext cx="1471425" cy="369332"/>
          </a:xfrm>
          <a:prstGeom prst="rect">
            <a:avLst/>
          </a:prstGeom>
          <a:noFill/>
        </p:spPr>
        <p:txBody>
          <a:bodyPr wrap="square">
            <a:spAutoFit/>
          </a:bodyPr>
          <a:lstStyle/>
          <a:p>
            <a:r>
              <a:rPr lang="en-IN" dirty="0"/>
              <a:t>Input</a:t>
            </a:r>
          </a:p>
        </p:txBody>
      </p:sp>
    </p:spTree>
    <p:extLst>
      <p:ext uri="{BB962C8B-B14F-4D97-AF65-F5344CB8AC3E}">
        <p14:creationId xmlns:p14="http://schemas.microsoft.com/office/powerpoint/2010/main" val="101880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B976B3-F5F7-FBFE-4E17-59E2A9DC6153}"/>
              </a:ext>
            </a:extLst>
          </p:cNvPr>
          <p:cNvSpPr txBox="1"/>
          <p:nvPr/>
        </p:nvSpPr>
        <p:spPr>
          <a:xfrm>
            <a:off x="998376" y="1437039"/>
            <a:ext cx="10189028" cy="5027530"/>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User Interface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 module handles user interactions with the chatbot. It includes components for text </a:t>
            </a:r>
            <a:r>
              <a:rPr lang="en-US" sz="1800" dirty="0" smtClean="0">
                <a:effectLst/>
                <a:latin typeface="Copperplate Gothic Light" panose="020E0507020206020404" pitchFamily="34" charset="0"/>
                <a:ea typeface="Times New Roman" panose="02020603050405020304" pitchFamily="18" charset="0"/>
              </a:rPr>
              <a:t>input/output, voice input/output (</a:t>
            </a:r>
            <a:r>
              <a:rPr lang="en-US" sz="1800" dirty="0">
                <a:effectLst/>
                <a:latin typeface="Copperplate Gothic Light" panose="020E0507020206020404" pitchFamily="34" charset="0"/>
                <a:ea typeface="Times New Roman" panose="02020603050405020304" pitchFamily="18" charset="0"/>
              </a:rPr>
              <a:t>if applicable), and user interface design elements to facilitate smooth communication.</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Natural Language Processing (NLP) Module: </a:t>
            </a:r>
            <a:r>
              <a:rPr lang="en-US" sz="1800" dirty="0">
                <a:effectLst/>
                <a:latin typeface="Copperplate Gothic Light" panose="020E0507020206020404" pitchFamily="34" charset="0"/>
                <a:ea typeface="Times New Roman" panose="02020603050405020304" pitchFamily="18" charset="0"/>
              </a:rPr>
              <a:t>NLP is crucial for understanding and generating human-like responses. This module employs techniques such as intent recognition, entity extraction, sentiment analysis, and context understanding to interpret user messages accurately.</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Diagnosis and Assessment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 module assesses users mental health status based on their input. It utilizes established assessment tools and protocols to identify symptoms, assess severity, and screen for potential mental health </a:t>
            </a:r>
            <a:r>
              <a:rPr lang="en-US" sz="1800" spc="-10" dirty="0">
                <a:effectLst/>
                <a:latin typeface="Copperplate Gothic Light" panose="020E0507020206020404" pitchFamily="34" charset="0"/>
                <a:ea typeface="Times New Roman" panose="02020603050405020304" pitchFamily="18" charset="0"/>
              </a:rPr>
              <a:t>conditions.</a:t>
            </a:r>
            <a:endParaRPr lang="en-IN" sz="1800" dirty="0">
              <a:effectLst/>
              <a:latin typeface="Copperplate Gothic Light" panose="020E0507020206020404" pitchFamily="34" charset="0"/>
              <a:ea typeface="Times New Roman" panose="02020603050405020304" pitchFamily="18" charset="0"/>
            </a:endParaRPr>
          </a:p>
        </p:txBody>
      </p:sp>
      <p:sp>
        <p:nvSpPr>
          <p:cNvPr id="4" name="TextBox 3">
            <a:extLst>
              <a:ext uri="{FF2B5EF4-FFF2-40B4-BE49-F238E27FC236}">
                <a16:creationId xmlns:a16="http://schemas.microsoft.com/office/drawing/2014/main" xmlns="" id="{20A990E9-CF04-548C-5A2E-795330D7069D}"/>
              </a:ext>
            </a:extLst>
          </p:cNvPr>
          <p:cNvSpPr txBox="1"/>
          <p:nvPr/>
        </p:nvSpPr>
        <p:spPr>
          <a:xfrm>
            <a:off x="3825554" y="83974"/>
            <a:ext cx="5094512"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MODULES</a:t>
            </a:r>
          </a:p>
        </p:txBody>
      </p:sp>
    </p:spTree>
    <p:extLst>
      <p:ext uri="{BB962C8B-B14F-4D97-AF65-F5344CB8AC3E}">
        <p14:creationId xmlns:p14="http://schemas.microsoft.com/office/powerpoint/2010/main" val="86112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AD58E12-D329-D825-49A6-D3B1451F05AB}"/>
              </a:ext>
            </a:extLst>
          </p:cNvPr>
          <p:cNvSpPr txBox="1"/>
          <p:nvPr/>
        </p:nvSpPr>
        <p:spPr>
          <a:xfrm>
            <a:off x="926841" y="590626"/>
            <a:ext cx="10338318" cy="544302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Treatment Recommendation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Based on the diagnosis and assessment results, this module suggests appropriate treatment strategies and interventions. It may recommend self-help resources, coping techniques, psychoeducation materials, or referral to professional services based on evidence-based guidelines.</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Psychoeducation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 module provides users with information about mental health conditions, symptoms, treatment options, and coping strategies. It offers educational content tailored to users' needs and preferences to enhance their understanding and self-management skills.</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Crisis</a:t>
            </a:r>
            <a:r>
              <a:rPr lang="en-US" sz="1800" b="1" spc="-10" dirty="0">
                <a:solidFill>
                  <a:srgbClr val="9F09AF"/>
                </a:solidFill>
                <a:effectLst/>
                <a:latin typeface="Copperplate Gothic Bold" panose="020E0705020206020404" pitchFamily="34" charset="0"/>
                <a:ea typeface="Times New Roman" panose="02020603050405020304" pitchFamily="18" charset="0"/>
              </a:rPr>
              <a:t> </a:t>
            </a:r>
            <a:r>
              <a:rPr lang="en-US" sz="1800" b="1" dirty="0">
                <a:solidFill>
                  <a:srgbClr val="9F09AF"/>
                </a:solidFill>
                <a:effectLst/>
                <a:latin typeface="Copperplate Gothic Bold" panose="020E0705020206020404" pitchFamily="34" charset="0"/>
                <a:ea typeface="Times New Roman" panose="02020603050405020304" pitchFamily="18" charset="0"/>
              </a:rPr>
              <a:t>Intervention</a:t>
            </a:r>
            <a:r>
              <a:rPr lang="en-US" sz="1800" b="1" spc="-30" dirty="0">
                <a:solidFill>
                  <a:srgbClr val="9F09AF"/>
                </a:solidFill>
                <a:effectLst/>
                <a:latin typeface="Copperplate Gothic Bold" panose="020E0705020206020404" pitchFamily="34" charset="0"/>
                <a:ea typeface="Times New Roman" panose="02020603050405020304" pitchFamily="18" charset="0"/>
              </a:rPr>
              <a:t> </a:t>
            </a:r>
            <a:r>
              <a:rPr lang="en-US" sz="1800" b="1" dirty="0">
                <a:solidFill>
                  <a:srgbClr val="9F09AF"/>
                </a:solidFill>
                <a:effectLst/>
                <a:latin typeface="Copperplate Gothic Bold" panose="020E0705020206020404" pitchFamily="34" charset="0"/>
                <a:ea typeface="Times New Roman" panose="02020603050405020304" pitchFamily="18" charset="0"/>
              </a:rPr>
              <a:t>Module</a:t>
            </a:r>
            <a:r>
              <a:rPr lang="en-US" sz="1800" dirty="0">
                <a:solidFill>
                  <a:srgbClr val="9F09AF"/>
                </a:solidFill>
                <a:effectLst/>
                <a:latin typeface="Copperplate Gothic Bold" panose="020E0705020206020404" pitchFamily="34" charset="0"/>
                <a:ea typeface="Times New Roman" panose="02020603050405020304" pitchFamily="18" charset="0"/>
              </a:rPr>
              <a:t>:</a:t>
            </a:r>
            <a:r>
              <a:rPr lang="en-US" sz="1800" spc="-1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In</a:t>
            </a:r>
            <a:r>
              <a:rPr lang="en-US" sz="1800" spc="-15"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cases</a:t>
            </a:r>
            <a:r>
              <a:rPr lang="en-US" sz="1800" spc="-1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of</a:t>
            </a:r>
            <a:r>
              <a:rPr lang="en-US" sz="1800" spc="-15"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crisis</a:t>
            </a:r>
            <a:r>
              <a:rPr lang="en-US" sz="1800" spc="-1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or</a:t>
            </a:r>
            <a:r>
              <a:rPr lang="en-US" sz="1800" spc="-15"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emergency,</a:t>
            </a:r>
            <a:r>
              <a:rPr lang="en-US" sz="1800" spc="-2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a:t>
            </a:r>
            <a:r>
              <a:rPr lang="en-US" sz="1800" spc="-5"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module</a:t>
            </a:r>
            <a:r>
              <a:rPr lang="en-US" sz="1800" spc="-15"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provides immediate</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support</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and</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assistance.</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It</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includes</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predefined</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protocols</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for</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handling</a:t>
            </a:r>
            <a:r>
              <a:rPr lang="en-IN" dirty="0">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crisis situations, such as suicide risk assessment, de-escalation techniques, and referral to emergency services.</a:t>
            </a:r>
            <a:endParaRPr lang="en-IN" sz="1800" dirty="0">
              <a:effectLst/>
              <a:latin typeface="Copperplate Gothic Light" panose="020E0507020206020404" pitchFamily="34" charset="0"/>
              <a:ea typeface="Times New Roman" panose="02020603050405020304" pitchFamily="18" charset="0"/>
            </a:endParaRPr>
          </a:p>
        </p:txBody>
      </p:sp>
    </p:spTree>
    <p:extLst>
      <p:ext uri="{BB962C8B-B14F-4D97-AF65-F5344CB8AC3E}">
        <p14:creationId xmlns:p14="http://schemas.microsoft.com/office/powerpoint/2010/main" val="336318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0172DD-C41C-FAA6-73E7-EC32E1C31C7C}"/>
              </a:ext>
            </a:extLst>
          </p:cNvPr>
          <p:cNvSpPr txBox="1"/>
          <p:nvPr/>
        </p:nvSpPr>
        <p:spPr>
          <a:xfrm>
            <a:off x="877078" y="499736"/>
            <a:ext cx="10217020" cy="5858527"/>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User Profiling and Personalization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 module creates and maintains user profiles to capture individual preferences, history, and progress. It</a:t>
            </a:r>
            <a:r>
              <a:rPr lang="en-US" sz="1800" spc="200" dirty="0">
                <a:effectLst/>
                <a:latin typeface="Copperplate Gothic Light" panose="020E0507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personalizes interactions by adapting responses, recommendations, and interventions to each user's unique characteristics and needs.</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Privacy and Security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Ensuring user privacy and data security is paramount in mental health care. This module implements robust encryption, access controls, and compliance measures to protect sensitive user information and comply with relevant regulations.</a:t>
            </a:r>
            <a:endParaRPr lang="en-IN" sz="1800" dirty="0">
              <a:effectLst/>
              <a:latin typeface="Copperplate Gothic Light" panose="020E0507020206020404" pitchFamily="34"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800" b="1" dirty="0">
                <a:solidFill>
                  <a:srgbClr val="9F09AF"/>
                </a:solidFill>
                <a:effectLst/>
                <a:latin typeface="Copperplate Gothic Bold" panose="020E0705020206020404" pitchFamily="34" charset="0"/>
                <a:ea typeface="Times New Roman" panose="02020603050405020304" pitchFamily="18" charset="0"/>
              </a:rPr>
              <a:t>Integration and Collaboration Module</a:t>
            </a:r>
            <a:r>
              <a:rPr lang="en-US" sz="1800" dirty="0">
                <a:solidFill>
                  <a:srgbClr val="9F09AF"/>
                </a:solidFill>
                <a:effectLst/>
                <a:latin typeface="Copperplate Gothic Bold" panose="020E0705020206020404" pitchFamily="34" charset="0"/>
                <a:ea typeface="Times New Roman" panose="02020603050405020304" pitchFamily="18" charset="0"/>
              </a:rPr>
              <a:t>: </a:t>
            </a:r>
            <a:r>
              <a:rPr lang="en-US" sz="1800" dirty="0">
                <a:effectLst/>
                <a:latin typeface="Copperplate Gothic Light" panose="020E0507020206020404" pitchFamily="34" charset="0"/>
                <a:ea typeface="Times New Roman" panose="02020603050405020304" pitchFamily="18" charset="0"/>
              </a:rPr>
              <a:t>This module facilitates integration with external systems and services, such as electronic health records (EHR) systems, telehealth platforms, and crisis hotlines. It enables seamless collaboration with human professionals and other resources to provide comprehensive care.</a:t>
            </a:r>
            <a:endParaRPr lang="en-IN" sz="1800" dirty="0">
              <a:effectLst/>
              <a:latin typeface="Copperplate Gothic Light" panose="020E0507020206020404" pitchFamily="34" charset="0"/>
              <a:ea typeface="Times New Roman" panose="02020603050405020304" pitchFamily="18" charset="0"/>
            </a:endParaRPr>
          </a:p>
        </p:txBody>
      </p:sp>
    </p:spTree>
    <p:extLst>
      <p:ext uri="{BB962C8B-B14F-4D97-AF65-F5344CB8AC3E}">
        <p14:creationId xmlns:p14="http://schemas.microsoft.com/office/powerpoint/2010/main" val="286484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B984A8-DBF5-AFEF-4E36-D7764275DCCA}"/>
              </a:ext>
            </a:extLst>
          </p:cNvPr>
          <p:cNvSpPr txBox="1"/>
          <p:nvPr/>
        </p:nvSpPr>
        <p:spPr>
          <a:xfrm>
            <a:off x="3791338" y="0"/>
            <a:ext cx="4026138" cy="1107996"/>
          </a:xfrm>
          <a:prstGeom prst="rect">
            <a:avLst/>
          </a:prstGeom>
          <a:noFill/>
        </p:spPr>
        <p:txBody>
          <a:bodyPr wrap="square" rtlCol="0">
            <a:spAutoFit/>
          </a:bodyPr>
          <a:lstStyle/>
          <a:p>
            <a:r>
              <a:rPr lang="en-US" sz="6600" dirty="0" smtClean="0">
                <a:solidFill>
                  <a:srgbClr val="FF0000"/>
                </a:solidFill>
                <a:latin typeface="Cooper Black" panose="0208090404030B020404" pitchFamily="18" charset="0"/>
              </a:rPr>
              <a:t>OUTPUT</a:t>
            </a:r>
          </a:p>
        </p:txBody>
      </p:sp>
      <p:pic>
        <p:nvPicPr>
          <p:cNvPr id="4" name="Picture 3"/>
          <p:cNvPicPr>
            <a:picLocks noChangeAspect="1"/>
          </p:cNvPicPr>
          <p:nvPr/>
        </p:nvPicPr>
        <p:blipFill>
          <a:blip r:embed="rId3"/>
          <a:stretch>
            <a:fillRect/>
          </a:stretch>
        </p:blipFill>
        <p:spPr>
          <a:xfrm>
            <a:off x="1236371" y="1577143"/>
            <a:ext cx="9375723" cy="4862293"/>
          </a:xfrm>
          <a:prstGeom prst="rect">
            <a:avLst/>
          </a:prstGeom>
        </p:spPr>
      </p:pic>
      <p:sp>
        <p:nvSpPr>
          <p:cNvPr id="5" name="TextBox 4"/>
          <p:cNvSpPr txBox="1"/>
          <p:nvPr/>
        </p:nvSpPr>
        <p:spPr>
          <a:xfrm>
            <a:off x="1081825" y="888642"/>
            <a:ext cx="1957589" cy="369332"/>
          </a:xfrm>
          <a:prstGeom prst="rect">
            <a:avLst/>
          </a:prstGeom>
          <a:noFill/>
        </p:spPr>
        <p:txBody>
          <a:bodyPr wrap="square" rtlCol="0">
            <a:spAutoFit/>
          </a:bodyPr>
          <a:lstStyle/>
          <a:p>
            <a:r>
              <a:rPr lang="en-US" dirty="0" smtClean="0"/>
              <a:t>HOME:</a:t>
            </a:r>
            <a:endParaRPr lang="en-US" dirty="0"/>
          </a:p>
        </p:txBody>
      </p:sp>
    </p:spTree>
    <p:extLst>
      <p:ext uri="{BB962C8B-B14F-4D97-AF65-F5344CB8AC3E}">
        <p14:creationId xmlns:p14="http://schemas.microsoft.com/office/powerpoint/2010/main" val="176306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5721" y="153353"/>
            <a:ext cx="11351022" cy="6122402"/>
          </a:xfrm>
          <a:prstGeom prst="rect">
            <a:avLst/>
          </a:prstGeom>
        </p:spPr>
      </p:pic>
    </p:spTree>
    <p:extLst>
      <p:ext uri="{BB962C8B-B14F-4D97-AF65-F5344CB8AC3E}">
        <p14:creationId xmlns:p14="http://schemas.microsoft.com/office/powerpoint/2010/main" val="341094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0913" y="495238"/>
            <a:ext cx="11356768" cy="5687219"/>
          </a:xfrm>
          <a:prstGeom prst="rect">
            <a:avLst/>
          </a:prstGeom>
        </p:spPr>
      </p:pic>
    </p:spTree>
    <p:extLst>
      <p:ext uri="{BB962C8B-B14F-4D97-AF65-F5344CB8AC3E}">
        <p14:creationId xmlns:p14="http://schemas.microsoft.com/office/powerpoint/2010/main" val="2673754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9397" y="431906"/>
            <a:ext cx="11498252" cy="5839640"/>
          </a:xfrm>
          <a:prstGeom prst="rect">
            <a:avLst/>
          </a:prstGeom>
        </p:spPr>
      </p:pic>
    </p:spTree>
    <p:extLst>
      <p:ext uri="{BB962C8B-B14F-4D97-AF65-F5344CB8AC3E}">
        <p14:creationId xmlns:p14="http://schemas.microsoft.com/office/powerpoint/2010/main" val="350433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5154" y="1305198"/>
            <a:ext cx="10667831" cy="2117878"/>
          </a:xfrm>
          <a:prstGeom prst="rect">
            <a:avLst/>
          </a:prstGeom>
        </p:spPr>
      </p:pic>
      <p:sp>
        <p:nvSpPr>
          <p:cNvPr id="3" name="TextBox 2"/>
          <p:cNvSpPr txBox="1"/>
          <p:nvPr/>
        </p:nvSpPr>
        <p:spPr>
          <a:xfrm>
            <a:off x="515154" y="772732"/>
            <a:ext cx="2537139" cy="369332"/>
          </a:xfrm>
          <a:prstGeom prst="rect">
            <a:avLst/>
          </a:prstGeom>
          <a:noFill/>
        </p:spPr>
        <p:txBody>
          <a:bodyPr wrap="square" rtlCol="0">
            <a:spAutoFit/>
          </a:bodyPr>
          <a:lstStyle/>
          <a:p>
            <a:r>
              <a:rPr lang="en-US" dirty="0" smtClean="0"/>
              <a:t>Login Gateway:</a:t>
            </a:r>
            <a:endParaRPr lang="en-US" dirty="0"/>
          </a:p>
        </p:txBody>
      </p:sp>
      <p:sp>
        <p:nvSpPr>
          <p:cNvPr id="4" name="TextBox 3"/>
          <p:cNvSpPr txBox="1"/>
          <p:nvPr/>
        </p:nvSpPr>
        <p:spPr>
          <a:xfrm>
            <a:off x="515154" y="3734873"/>
            <a:ext cx="2137894" cy="369332"/>
          </a:xfrm>
          <a:prstGeom prst="rect">
            <a:avLst/>
          </a:prstGeom>
          <a:noFill/>
        </p:spPr>
        <p:txBody>
          <a:bodyPr wrap="square" rtlCol="0">
            <a:spAutoFit/>
          </a:bodyPr>
          <a:lstStyle/>
          <a:p>
            <a:r>
              <a:rPr lang="en-US" dirty="0" smtClean="0"/>
              <a:t>Register Gateway</a:t>
            </a:r>
            <a:endParaRPr lang="en-US" dirty="0"/>
          </a:p>
        </p:txBody>
      </p:sp>
      <p:pic>
        <p:nvPicPr>
          <p:cNvPr id="5" name="Picture 4"/>
          <p:cNvPicPr>
            <a:picLocks noChangeAspect="1"/>
          </p:cNvPicPr>
          <p:nvPr/>
        </p:nvPicPr>
        <p:blipFill>
          <a:blip r:embed="rId3"/>
          <a:stretch>
            <a:fillRect/>
          </a:stretch>
        </p:blipFill>
        <p:spPr>
          <a:xfrm>
            <a:off x="515153" y="4416002"/>
            <a:ext cx="10667831" cy="1779086"/>
          </a:xfrm>
          <a:prstGeom prst="rect">
            <a:avLst/>
          </a:prstGeom>
        </p:spPr>
      </p:pic>
    </p:spTree>
    <p:extLst>
      <p:ext uri="{BB962C8B-B14F-4D97-AF65-F5344CB8AC3E}">
        <p14:creationId xmlns:p14="http://schemas.microsoft.com/office/powerpoint/2010/main" val="351023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39" y="244699"/>
            <a:ext cx="3412902" cy="369332"/>
          </a:xfrm>
          <a:prstGeom prst="rect">
            <a:avLst/>
          </a:prstGeom>
          <a:noFill/>
        </p:spPr>
        <p:txBody>
          <a:bodyPr wrap="square" rtlCol="0">
            <a:spAutoFit/>
          </a:bodyPr>
          <a:lstStyle/>
          <a:p>
            <a:r>
              <a:rPr lang="en-US" dirty="0" err="1" smtClean="0"/>
              <a:t>MindMate</a:t>
            </a:r>
            <a:r>
              <a:rPr lang="en-US" dirty="0" smtClean="0"/>
              <a:t>-mental health </a:t>
            </a:r>
            <a:r>
              <a:rPr lang="en-US" dirty="0" err="1" smtClean="0"/>
              <a:t>chatbot</a:t>
            </a:r>
            <a:r>
              <a:rPr lang="en-US" dirty="0" smtClean="0"/>
              <a:t>:</a:t>
            </a:r>
            <a:endParaRPr lang="en-US" dirty="0"/>
          </a:p>
        </p:txBody>
      </p:sp>
      <p:pic>
        <p:nvPicPr>
          <p:cNvPr id="3" name="Picture 2"/>
          <p:cNvPicPr>
            <a:picLocks noChangeAspect="1"/>
          </p:cNvPicPr>
          <p:nvPr/>
        </p:nvPicPr>
        <p:blipFill>
          <a:blip r:embed="rId2"/>
          <a:stretch>
            <a:fillRect/>
          </a:stretch>
        </p:blipFill>
        <p:spPr>
          <a:xfrm>
            <a:off x="296215" y="707126"/>
            <a:ext cx="11700082" cy="5830114"/>
          </a:xfrm>
          <a:prstGeom prst="rect">
            <a:avLst/>
          </a:prstGeom>
        </p:spPr>
      </p:pic>
    </p:spTree>
    <p:extLst>
      <p:ext uri="{BB962C8B-B14F-4D97-AF65-F5344CB8AC3E}">
        <p14:creationId xmlns:p14="http://schemas.microsoft.com/office/powerpoint/2010/main" val="4357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xmlns="" id="{72B6BED9-4AA1-C545-11B3-0E9C12982687}"/>
              </a:ext>
            </a:extLst>
          </p:cNvPr>
          <p:cNvSpPr txBox="1"/>
          <p:nvPr/>
        </p:nvSpPr>
        <p:spPr>
          <a:xfrm>
            <a:off x="317243" y="-180605"/>
            <a:ext cx="10938728" cy="1240981"/>
          </a:xfrm>
          <a:prstGeom prst="rect">
            <a:avLst/>
          </a:prstGeom>
        </p:spPr>
        <p:txBody>
          <a:bodyPr wrap="square" lIns="0" tIns="0" rIns="0" bIns="0" rtlCol="0" anchor="t">
            <a:spAutoFit/>
          </a:bodyPr>
          <a:lstStyle/>
          <a:p>
            <a:pPr marL="0" lvl="0" indent="0" algn="ctr">
              <a:lnSpc>
                <a:spcPts val="10887"/>
              </a:lnSpc>
              <a:spcBef>
                <a:spcPct val="0"/>
              </a:spcBef>
            </a:pPr>
            <a:r>
              <a:rPr lang="en-US" sz="6600" dirty="0">
                <a:solidFill>
                  <a:srgbClr val="FF3131"/>
                </a:solidFill>
                <a:latin typeface="Cooper Black" panose="0208090404030B020404" pitchFamily="18" charset="0"/>
              </a:rPr>
              <a:t>ABSTRACT</a:t>
            </a:r>
          </a:p>
        </p:txBody>
      </p:sp>
      <p:sp>
        <p:nvSpPr>
          <p:cNvPr id="4" name="TextBox 3">
            <a:extLst>
              <a:ext uri="{FF2B5EF4-FFF2-40B4-BE49-F238E27FC236}">
                <a16:creationId xmlns:a16="http://schemas.microsoft.com/office/drawing/2014/main" xmlns="" id="{447194EE-C2DC-0B93-9F2C-FEE453077531}"/>
              </a:ext>
            </a:extLst>
          </p:cNvPr>
          <p:cNvSpPr txBox="1"/>
          <p:nvPr/>
        </p:nvSpPr>
        <p:spPr>
          <a:xfrm>
            <a:off x="1654628" y="1562792"/>
            <a:ext cx="8882743" cy="4543167"/>
          </a:xfrm>
          <a:prstGeom prst="rect">
            <a:avLst/>
          </a:prstGeom>
          <a:noFill/>
        </p:spPr>
        <p:txBody>
          <a:bodyPr wrap="square">
            <a:spAutoFit/>
          </a:bodyPr>
          <a:lstStyle/>
          <a:p>
            <a:pPr algn="just">
              <a:lnSpc>
                <a:spcPct val="150000"/>
              </a:lnSpc>
            </a:pPr>
            <a:r>
              <a:rPr lang="en-US" sz="2800" dirty="0">
                <a:solidFill>
                  <a:srgbClr val="000000"/>
                </a:solidFill>
                <a:latin typeface="Copperplate Gothic Bold" panose="020E0705020206020404" pitchFamily="34" charset="0"/>
              </a:rPr>
              <a:t>AI  Chatbot can be described as software that can chat with people using artificial intelligence . These software  are used to perform tasks such as quickly responding to </a:t>
            </a:r>
            <a:r>
              <a:rPr lang="en-US" sz="2800" dirty="0" err="1">
                <a:solidFill>
                  <a:srgbClr val="000000"/>
                </a:solidFill>
                <a:latin typeface="Copperplate Gothic Bold" panose="020E0705020206020404" pitchFamily="34" charset="0"/>
              </a:rPr>
              <a:t>users,and</a:t>
            </a:r>
            <a:r>
              <a:rPr lang="en-US" sz="2800" dirty="0">
                <a:solidFill>
                  <a:srgbClr val="000000"/>
                </a:solidFill>
                <a:latin typeface="Copperplate Gothic Bold" panose="020E0705020206020404" pitchFamily="34" charset="0"/>
              </a:rPr>
              <a:t> using Cognitive Therapy and positive Psychology techniques to help users manage their mental health.</a:t>
            </a:r>
            <a:endParaRPr lang="en-IN" sz="2800" dirty="0">
              <a:latin typeface="Copperplate Gothic Bold" panose="020E0705020206020404" pitchFamily="34" charset="0"/>
            </a:endParaRPr>
          </a:p>
        </p:txBody>
      </p:sp>
    </p:spTree>
    <p:extLst>
      <p:ext uri="{BB962C8B-B14F-4D97-AF65-F5344CB8AC3E}">
        <p14:creationId xmlns:p14="http://schemas.microsoft.com/office/powerpoint/2010/main" val="368561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4704" y="375539"/>
            <a:ext cx="9513146" cy="5329801"/>
          </a:xfrm>
          <a:prstGeom prst="rect">
            <a:avLst/>
          </a:prstGeom>
        </p:spPr>
      </p:pic>
    </p:spTree>
    <p:extLst>
      <p:ext uri="{BB962C8B-B14F-4D97-AF65-F5344CB8AC3E}">
        <p14:creationId xmlns:p14="http://schemas.microsoft.com/office/powerpoint/2010/main" val="616239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2" y="283335"/>
            <a:ext cx="2524259" cy="369332"/>
          </a:xfrm>
          <a:prstGeom prst="rect">
            <a:avLst/>
          </a:prstGeom>
          <a:noFill/>
        </p:spPr>
        <p:txBody>
          <a:bodyPr wrap="square" rtlCol="0">
            <a:spAutoFit/>
          </a:bodyPr>
          <a:lstStyle/>
          <a:p>
            <a:r>
              <a:rPr lang="en-US" dirty="0" smtClean="0"/>
              <a:t>Contact-us</a:t>
            </a:r>
            <a:endParaRPr lang="en-US" dirty="0"/>
          </a:p>
        </p:txBody>
      </p:sp>
      <p:pic>
        <p:nvPicPr>
          <p:cNvPr id="3" name="Picture 2"/>
          <p:cNvPicPr>
            <a:picLocks noChangeAspect="1"/>
          </p:cNvPicPr>
          <p:nvPr/>
        </p:nvPicPr>
        <p:blipFill>
          <a:blip r:embed="rId2"/>
          <a:stretch>
            <a:fillRect/>
          </a:stretch>
        </p:blipFill>
        <p:spPr>
          <a:xfrm>
            <a:off x="347729" y="1137949"/>
            <a:ext cx="11430506" cy="5288492"/>
          </a:xfrm>
          <a:prstGeom prst="rect">
            <a:avLst/>
          </a:prstGeom>
        </p:spPr>
      </p:pic>
    </p:spTree>
    <p:extLst>
      <p:ext uri="{BB962C8B-B14F-4D97-AF65-F5344CB8AC3E}">
        <p14:creationId xmlns:p14="http://schemas.microsoft.com/office/powerpoint/2010/main" val="597826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5" y="257577"/>
            <a:ext cx="2575775" cy="369332"/>
          </a:xfrm>
          <a:prstGeom prst="rect">
            <a:avLst/>
          </a:prstGeom>
          <a:noFill/>
        </p:spPr>
        <p:txBody>
          <a:bodyPr wrap="square" rtlCol="0">
            <a:spAutoFit/>
          </a:bodyPr>
          <a:lstStyle/>
          <a:p>
            <a:r>
              <a:rPr lang="en-US" dirty="0" smtClean="0"/>
              <a:t>About-us</a:t>
            </a:r>
            <a:endParaRPr lang="en-US" dirty="0"/>
          </a:p>
        </p:txBody>
      </p:sp>
      <p:pic>
        <p:nvPicPr>
          <p:cNvPr id="3" name="Picture 2"/>
          <p:cNvPicPr>
            <a:picLocks noChangeAspect="1"/>
          </p:cNvPicPr>
          <p:nvPr/>
        </p:nvPicPr>
        <p:blipFill>
          <a:blip r:embed="rId2"/>
          <a:stretch>
            <a:fillRect/>
          </a:stretch>
        </p:blipFill>
        <p:spPr>
          <a:xfrm>
            <a:off x="656823" y="1305785"/>
            <a:ext cx="10786580" cy="5339065"/>
          </a:xfrm>
          <a:prstGeom prst="rect">
            <a:avLst/>
          </a:prstGeom>
        </p:spPr>
      </p:pic>
    </p:spTree>
    <p:extLst>
      <p:ext uri="{BB962C8B-B14F-4D97-AF65-F5344CB8AC3E}">
        <p14:creationId xmlns:p14="http://schemas.microsoft.com/office/powerpoint/2010/main" val="340760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0DD5F5-B140-141F-83AB-61B6880C9A4A}"/>
              </a:ext>
            </a:extLst>
          </p:cNvPr>
          <p:cNvSpPr txBox="1"/>
          <p:nvPr/>
        </p:nvSpPr>
        <p:spPr>
          <a:xfrm>
            <a:off x="112295" y="-111968"/>
            <a:ext cx="12079705"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  FUTURE ENHANCEMENT</a:t>
            </a:r>
          </a:p>
        </p:txBody>
      </p:sp>
      <p:sp>
        <p:nvSpPr>
          <p:cNvPr id="4" name="TextBox 3">
            <a:extLst>
              <a:ext uri="{FF2B5EF4-FFF2-40B4-BE49-F238E27FC236}">
                <a16:creationId xmlns:a16="http://schemas.microsoft.com/office/drawing/2014/main" xmlns="" id="{B7199329-BF3C-8107-7A91-440EE6DE4695}"/>
              </a:ext>
            </a:extLst>
          </p:cNvPr>
          <p:cNvSpPr txBox="1"/>
          <p:nvPr/>
        </p:nvSpPr>
        <p:spPr>
          <a:xfrm>
            <a:off x="3209731" y="1774762"/>
            <a:ext cx="8322906" cy="461665"/>
          </a:xfrm>
          <a:prstGeom prst="rect">
            <a:avLst/>
          </a:prstGeom>
          <a:noFill/>
        </p:spPr>
        <p:txBody>
          <a:bodyPr wrap="square">
            <a:spAutoFit/>
          </a:bodyPr>
          <a:lstStyle/>
          <a:p>
            <a:pPr marL="285750" indent="-285750">
              <a:buFont typeface="Wingdings" panose="05000000000000000000" pitchFamily="2" charset="2"/>
              <a:buChar char="q"/>
            </a:pPr>
            <a:r>
              <a:rPr lang="en-US" sz="2400" i="0" dirty="0">
                <a:solidFill>
                  <a:srgbClr val="0D0D0D"/>
                </a:solidFill>
                <a:effectLst/>
                <a:highlight>
                  <a:srgbClr val="FFFFFF"/>
                </a:highlight>
                <a:latin typeface="Copperplate Gothic Light" panose="020E0507020206020404" pitchFamily="34" charset="0"/>
              </a:rPr>
              <a:t>Advanced Natural Language Processing (NLP) </a:t>
            </a:r>
            <a:endParaRPr lang="en-IN" sz="2400" dirty="0">
              <a:latin typeface="Copperplate Gothic Light" panose="020E0507020206020404" pitchFamily="34" charset="0"/>
            </a:endParaRPr>
          </a:p>
        </p:txBody>
      </p:sp>
      <p:sp>
        <p:nvSpPr>
          <p:cNvPr id="6" name="TextBox 5">
            <a:extLst>
              <a:ext uri="{FF2B5EF4-FFF2-40B4-BE49-F238E27FC236}">
                <a16:creationId xmlns:a16="http://schemas.microsoft.com/office/drawing/2014/main" xmlns="" id="{BE37F9A8-74BC-3D96-EFFB-001ADCB4122F}"/>
              </a:ext>
            </a:extLst>
          </p:cNvPr>
          <p:cNvSpPr txBox="1"/>
          <p:nvPr/>
        </p:nvSpPr>
        <p:spPr>
          <a:xfrm>
            <a:off x="3209731" y="2409244"/>
            <a:ext cx="6251510" cy="461665"/>
          </a:xfrm>
          <a:prstGeom prst="rect">
            <a:avLst/>
          </a:prstGeom>
          <a:noFill/>
        </p:spPr>
        <p:txBody>
          <a:bodyPr wrap="square">
            <a:spAutoFit/>
          </a:bodyPr>
          <a:lstStyle/>
          <a:p>
            <a:pPr marL="285750" indent="-285750">
              <a:buFont typeface="Wingdings" panose="05000000000000000000" pitchFamily="2" charset="2"/>
              <a:buChar char="q"/>
            </a:pPr>
            <a:r>
              <a:rPr lang="en-IN" sz="2400" i="0" dirty="0">
                <a:solidFill>
                  <a:srgbClr val="0D0D0D"/>
                </a:solidFill>
                <a:effectLst/>
                <a:highlight>
                  <a:srgbClr val="FFFFFF"/>
                </a:highlight>
                <a:latin typeface="Copperplate Gothic Light" panose="020E0507020206020404" pitchFamily="34" charset="0"/>
              </a:rPr>
              <a:t>Emotion Recognition</a:t>
            </a:r>
            <a:endParaRPr lang="en-IN" sz="2400" dirty="0">
              <a:latin typeface="Copperplate Gothic Light" panose="020E0507020206020404" pitchFamily="34" charset="0"/>
            </a:endParaRPr>
          </a:p>
        </p:txBody>
      </p:sp>
      <p:sp>
        <p:nvSpPr>
          <p:cNvPr id="8" name="TextBox 7">
            <a:extLst>
              <a:ext uri="{FF2B5EF4-FFF2-40B4-BE49-F238E27FC236}">
                <a16:creationId xmlns:a16="http://schemas.microsoft.com/office/drawing/2014/main" xmlns="" id="{155DE002-9CD5-3661-2573-FF7E2FE89ED3}"/>
              </a:ext>
            </a:extLst>
          </p:cNvPr>
          <p:cNvSpPr txBox="1"/>
          <p:nvPr/>
        </p:nvSpPr>
        <p:spPr>
          <a:xfrm>
            <a:off x="3209731" y="3052284"/>
            <a:ext cx="6251510" cy="461665"/>
          </a:xfrm>
          <a:prstGeom prst="rect">
            <a:avLst/>
          </a:prstGeom>
          <a:noFill/>
        </p:spPr>
        <p:txBody>
          <a:bodyPr wrap="square">
            <a:spAutoFit/>
          </a:bodyPr>
          <a:lstStyle/>
          <a:p>
            <a:pPr marL="285750" indent="-285750">
              <a:buFont typeface="Wingdings" panose="05000000000000000000" pitchFamily="2" charset="2"/>
              <a:buChar char="q"/>
            </a:pPr>
            <a:r>
              <a:rPr lang="en-IN" sz="2400" i="0" dirty="0">
                <a:solidFill>
                  <a:srgbClr val="0D0D0D"/>
                </a:solidFill>
                <a:effectLst/>
                <a:highlight>
                  <a:srgbClr val="FFFFFF"/>
                </a:highlight>
                <a:latin typeface="Copperplate Gothic Light" panose="020E0507020206020404" pitchFamily="34" charset="0"/>
              </a:rPr>
              <a:t>Personalization</a:t>
            </a:r>
            <a:endParaRPr lang="en-IN" sz="2400" dirty="0">
              <a:latin typeface="Copperplate Gothic Light" panose="020E0507020206020404" pitchFamily="34" charset="0"/>
            </a:endParaRPr>
          </a:p>
        </p:txBody>
      </p:sp>
      <p:sp>
        <p:nvSpPr>
          <p:cNvPr id="20" name="TextBox 19">
            <a:extLst>
              <a:ext uri="{FF2B5EF4-FFF2-40B4-BE49-F238E27FC236}">
                <a16:creationId xmlns:a16="http://schemas.microsoft.com/office/drawing/2014/main" xmlns="" id="{68516550-2ECE-2FF3-B7BF-9580CF1150B1}"/>
              </a:ext>
            </a:extLst>
          </p:cNvPr>
          <p:cNvSpPr txBox="1"/>
          <p:nvPr/>
        </p:nvSpPr>
        <p:spPr>
          <a:xfrm>
            <a:off x="3209730" y="3677837"/>
            <a:ext cx="6969967" cy="461665"/>
          </a:xfrm>
          <a:prstGeom prst="rect">
            <a:avLst/>
          </a:prstGeom>
          <a:noFill/>
        </p:spPr>
        <p:txBody>
          <a:bodyPr wrap="square">
            <a:spAutoFit/>
          </a:bodyPr>
          <a:lstStyle/>
          <a:p>
            <a:pPr marL="285750" indent="-285750">
              <a:buFont typeface="Wingdings" panose="05000000000000000000" pitchFamily="2" charset="2"/>
              <a:buChar char="q"/>
            </a:pPr>
            <a:r>
              <a:rPr lang="en-IN" sz="2400" dirty="0">
                <a:latin typeface="Copperplate Gothic Light" panose="020E0507020206020404" pitchFamily="34" charset="0"/>
              </a:rPr>
              <a:t>Integration with Wearable Devices</a:t>
            </a:r>
          </a:p>
        </p:txBody>
      </p:sp>
      <p:sp>
        <p:nvSpPr>
          <p:cNvPr id="26" name="TextBox 25">
            <a:extLst>
              <a:ext uri="{FF2B5EF4-FFF2-40B4-BE49-F238E27FC236}">
                <a16:creationId xmlns:a16="http://schemas.microsoft.com/office/drawing/2014/main" xmlns="" id="{9F348A6B-516B-539E-8042-F9FE719945E0}"/>
              </a:ext>
            </a:extLst>
          </p:cNvPr>
          <p:cNvSpPr txBox="1"/>
          <p:nvPr/>
        </p:nvSpPr>
        <p:spPr>
          <a:xfrm>
            <a:off x="3209731" y="4276572"/>
            <a:ext cx="6251510" cy="461665"/>
          </a:xfrm>
          <a:prstGeom prst="rect">
            <a:avLst/>
          </a:prstGeom>
          <a:noFill/>
        </p:spPr>
        <p:txBody>
          <a:bodyPr wrap="square">
            <a:spAutoFit/>
          </a:bodyPr>
          <a:lstStyle/>
          <a:p>
            <a:pPr marL="285750" indent="-285750">
              <a:buFont typeface="Wingdings" panose="05000000000000000000" pitchFamily="2" charset="2"/>
              <a:buChar char="q"/>
            </a:pPr>
            <a:r>
              <a:rPr lang="en-IN" sz="2400" i="0" dirty="0">
                <a:solidFill>
                  <a:srgbClr val="0D0D0D"/>
                </a:solidFill>
                <a:effectLst/>
                <a:highlight>
                  <a:srgbClr val="FFFFFF"/>
                </a:highlight>
                <a:latin typeface="Copperplate Gothic Light" panose="020E0507020206020404" pitchFamily="34" charset="0"/>
              </a:rPr>
              <a:t>Crisis Intervention</a:t>
            </a:r>
            <a:endParaRPr lang="en-IN" sz="2400" dirty="0">
              <a:latin typeface="Copperplate Gothic Light" panose="020E0507020206020404" pitchFamily="34" charset="0"/>
            </a:endParaRPr>
          </a:p>
        </p:txBody>
      </p:sp>
      <p:sp>
        <p:nvSpPr>
          <p:cNvPr id="5" name="TextBox 4">
            <a:extLst>
              <a:ext uri="{FF2B5EF4-FFF2-40B4-BE49-F238E27FC236}">
                <a16:creationId xmlns:a16="http://schemas.microsoft.com/office/drawing/2014/main" xmlns="" id="{78341127-3D31-3BC5-C70C-29595CB1F35D}"/>
              </a:ext>
            </a:extLst>
          </p:cNvPr>
          <p:cNvSpPr txBox="1"/>
          <p:nvPr/>
        </p:nvSpPr>
        <p:spPr>
          <a:xfrm>
            <a:off x="3209730" y="4875307"/>
            <a:ext cx="6097554" cy="461665"/>
          </a:xfrm>
          <a:prstGeom prst="rect">
            <a:avLst/>
          </a:prstGeom>
          <a:noFill/>
        </p:spPr>
        <p:txBody>
          <a:bodyPr wrap="square">
            <a:spAutoFit/>
          </a:bodyPr>
          <a:lstStyle/>
          <a:p>
            <a:pPr marL="342900" indent="-342900">
              <a:buFont typeface="Wingdings" panose="05000000000000000000" pitchFamily="2" charset="2"/>
              <a:buChar char="q"/>
            </a:pPr>
            <a:r>
              <a:rPr lang="en-US" sz="2400" dirty="0">
                <a:effectLst/>
                <a:latin typeface="Copperplate Gothic Light" panose="020E0507020206020404" pitchFamily="34" charset="0"/>
                <a:ea typeface="Times New Roman" panose="02020603050405020304" pitchFamily="18" charset="0"/>
              </a:rPr>
              <a:t>Monitoring and Feedback</a:t>
            </a:r>
            <a:endParaRPr lang="en-IN" sz="2400" dirty="0">
              <a:latin typeface="Copperplate Gothic Light" panose="020E0507020206020404" pitchFamily="34" charset="0"/>
            </a:endParaRPr>
          </a:p>
        </p:txBody>
      </p:sp>
    </p:spTree>
    <p:extLst>
      <p:ext uri="{BB962C8B-B14F-4D97-AF65-F5344CB8AC3E}">
        <p14:creationId xmlns:p14="http://schemas.microsoft.com/office/powerpoint/2010/main" val="1879509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59346B3-C9AF-B7CD-CE2E-8ADA594E617E}"/>
              </a:ext>
            </a:extLst>
          </p:cNvPr>
          <p:cNvSpPr txBox="1"/>
          <p:nvPr/>
        </p:nvSpPr>
        <p:spPr>
          <a:xfrm>
            <a:off x="2780521" y="0"/>
            <a:ext cx="9545217" cy="1107996"/>
          </a:xfrm>
          <a:prstGeom prst="rect">
            <a:avLst/>
          </a:prstGeom>
          <a:noFill/>
        </p:spPr>
        <p:txBody>
          <a:bodyPr wrap="square" rtlCol="0">
            <a:spAutoFit/>
          </a:bodyPr>
          <a:lstStyle/>
          <a:p>
            <a:r>
              <a:rPr lang="en-IN" sz="6600" dirty="0">
                <a:solidFill>
                  <a:srgbClr val="FF0000"/>
                </a:solidFill>
                <a:latin typeface="Cooper Black" panose="0208090404030B020404" pitchFamily="18" charset="0"/>
              </a:rPr>
              <a:t>CONCLUSION</a:t>
            </a:r>
          </a:p>
        </p:txBody>
      </p:sp>
      <p:sp>
        <p:nvSpPr>
          <p:cNvPr id="4" name="TextBox 3">
            <a:extLst>
              <a:ext uri="{FF2B5EF4-FFF2-40B4-BE49-F238E27FC236}">
                <a16:creationId xmlns:a16="http://schemas.microsoft.com/office/drawing/2014/main" xmlns="" id="{5C592937-55D6-BDD0-D955-483387E9011C}"/>
              </a:ext>
            </a:extLst>
          </p:cNvPr>
          <p:cNvSpPr txBox="1"/>
          <p:nvPr/>
        </p:nvSpPr>
        <p:spPr>
          <a:xfrm>
            <a:off x="1250302" y="1305014"/>
            <a:ext cx="9545216" cy="5118261"/>
          </a:xfrm>
          <a:prstGeom prst="rect">
            <a:avLst/>
          </a:prstGeom>
          <a:noFill/>
        </p:spPr>
        <p:txBody>
          <a:bodyPr wrap="square">
            <a:spAutoFit/>
          </a:bodyPr>
          <a:lstStyle/>
          <a:p>
            <a:pPr algn="just">
              <a:lnSpc>
                <a:spcPts val="4962"/>
              </a:lnSpc>
            </a:pPr>
            <a:r>
              <a:rPr lang="en-US" sz="1800" dirty="0">
                <a:solidFill>
                  <a:srgbClr val="000000"/>
                </a:solidFill>
                <a:latin typeface="Copperplate Gothic Bold" panose="020E0705020206020404" pitchFamily="34" charset="0"/>
              </a:rPr>
              <a:t>AI-INFUSED CHATBOTS OFFER PROMISING AVENUES FOR ADDRESSING THE CHALLENGES OF TREATING MENTAL ILLNESS BY PROVIDING ACCESSIBLE, PERSONALIZED, AND SCALABLE SUPPORT TO INDIVIDUALS IN NEED.HOWEVER, IT'S CRUCIAL TO ACKNOWLEDGE THE LIMITATIONS AND ETHICAL CONSIDERATIONS ASSOCIATED WITH AI CHATBOTS FOR MENTAL ILLNESS TREATMENT. WHILE THEY CAN OFFER VALUABLE SUPPORT, THEY ARE NOT A REPLACEMENT FOR PROFESSIONAL DIAGNOSIS OR THERAPY.</a:t>
            </a:r>
          </a:p>
        </p:txBody>
      </p:sp>
    </p:spTree>
    <p:extLst>
      <p:ext uri="{BB962C8B-B14F-4D97-AF65-F5344CB8AC3E}">
        <p14:creationId xmlns:p14="http://schemas.microsoft.com/office/powerpoint/2010/main" val="242807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55576" y="227137"/>
            <a:ext cx="9032032" cy="808748"/>
          </a:xfrm>
          <a:prstGeom prst="rect">
            <a:avLst/>
          </a:prstGeom>
        </p:spPr>
        <p:txBody>
          <a:bodyPr wrap="square" lIns="0" tIns="0" rIns="0" bIns="0" rtlCol="0" anchor="t">
            <a:spAutoFit/>
          </a:bodyPr>
          <a:lstStyle/>
          <a:p>
            <a:pPr algn="ctr">
              <a:lnSpc>
                <a:spcPts val="6250"/>
              </a:lnSpc>
              <a:spcBef>
                <a:spcPct val="0"/>
              </a:spcBef>
            </a:pPr>
            <a:r>
              <a:rPr lang="en-US" sz="6600" dirty="0">
                <a:solidFill>
                  <a:srgbClr val="FF3131"/>
                </a:solidFill>
                <a:latin typeface="Cooper Black" panose="0208090404030B020404" pitchFamily="18" charset="0"/>
              </a:rPr>
              <a:t>EXISTING</a:t>
            </a:r>
            <a:r>
              <a:rPr lang="en-US" sz="6600" dirty="0">
                <a:solidFill>
                  <a:srgbClr val="D9D9D9"/>
                </a:solidFill>
                <a:latin typeface="Cooper Black" panose="0208090404030B020404" pitchFamily="18" charset="0"/>
              </a:rPr>
              <a:t> </a:t>
            </a:r>
            <a:r>
              <a:rPr lang="en-US" sz="6600" dirty="0">
                <a:solidFill>
                  <a:srgbClr val="FF0000"/>
                </a:solidFill>
                <a:latin typeface="Cooper Black" panose="0208090404030B020404" pitchFamily="18" charset="0"/>
              </a:rPr>
              <a:t>SYSTEM</a:t>
            </a:r>
          </a:p>
        </p:txBody>
      </p:sp>
      <p:sp>
        <p:nvSpPr>
          <p:cNvPr id="3" name="TextBox 3"/>
          <p:cNvSpPr txBox="1"/>
          <p:nvPr/>
        </p:nvSpPr>
        <p:spPr>
          <a:xfrm>
            <a:off x="427651" y="1166326"/>
            <a:ext cx="11336695" cy="2414315"/>
          </a:xfrm>
          <a:prstGeom prst="rect">
            <a:avLst/>
          </a:prstGeom>
        </p:spPr>
        <p:txBody>
          <a:bodyPr wrap="square" lIns="0" tIns="0" rIns="0" bIns="0" rtlCol="0" anchor="t">
            <a:spAutoFit/>
          </a:bodyPr>
          <a:lstStyle/>
          <a:p>
            <a:pPr algn="just">
              <a:lnSpc>
                <a:spcPts val="4918"/>
              </a:lnSpc>
            </a:pPr>
            <a:r>
              <a:rPr lang="en-US" b="1" dirty="0">
                <a:solidFill>
                  <a:srgbClr val="9F09AF"/>
                </a:solidFill>
                <a:latin typeface="Comic Sans MS" panose="030F0702030302020204" pitchFamily="66" charset="0"/>
              </a:rPr>
              <a:t>ETHICAL CONSIDERATIONS</a:t>
            </a:r>
            <a:r>
              <a:rPr lang="en-US" b="1" dirty="0">
                <a:solidFill>
                  <a:srgbClr val="000000"/>
                </a:solidFill>
                <a:latin typeface="Comic Sans MS" panose="030F0702030302020204" pitchFamily="66" charset="0"/>
              </a:rPr>
              <a:t>: </a:t>
            </a:r>
            <a:r>
              <a:rPr lang="en-US" dirty="0">
                <a:solidFill>
                  <a:srgbClr val="000000"/>
                </a:solidFill>
                <a:latin typeface="Comic Sans MS" panose="030F0702030302020204" pitchFamily="66" charset="0"/>
              </a:rPr>
              <a:t>DEVELOPERS ARE PAYING MORE ATTENTION TO ETHICAL CONSIDERATIONS, INCLUDING PRIVACY, DATA SECURITY, AND ENSURING THAT CHATBOTS PROVIDE ACCURATE INFORMATION AND SUPPORT. COMPLIANCE WITH REGULATIONS SUCH AS GDPR AND HIPAA IS ESSENTIAL FOR PROTECTING USERS' CONFIDENTIALITY AND RIGHTS.</a:t>
            </a:r>
          </a:p>
        </p:txBody>
      </p:sp>
      <p:sp>
        <p:nvSpPr>
          <p:cNvPr id="4" name="TextBox 4"/>
          <p:cNvSpPr txBox="1"/>
          <p:nvPr/>
        </p:nvSpPr>
        <p:spPr>
          <a:xfrm>
            <a:off x="427651" y="3587658"/>
            <a:ext cx="11336695" cy="3043205"/>
          </a:xfrm>
          <a:prstGeom prst="rect">
            <a:avLst/>
          </a:prstGeom>
        </p:spPr>
        <p:txBody>
          <a:bodyPr wrap="square" lIns="0" tIns="0" rIns="0" bIns="0" rtlCol="0" anchor="t">
            <a:spAutoFit/>
          </a:bodyPr>
          <a:lstStyle/>
          <a:p>
            <a:pPr>
              <a:lnSpc>
                <a:spcPts val="4853"/>
              </a:lnSpc>
              <a:spcBef>
                <a:spcPct val="0"/>
              </a:spcBef>
            </a:pPr>
            <a:r>
              <a:rPr lang="en-US" b="1" dirty="0">
                <a:solidFill>
                  <a:srgbClr val="9F09AF"/>
                </a:solidFill>
                <a:latin typeface="Comic Sans MS" panose="030F0702030302020204" pitchFamily="66" charset="0"/>
              </a:rPr>
              <a:t>PERSONALIZED THERAPY EXPERIENCES</a:t>
            </a:r>
            <a:r>
              <a:rPr lang="en-US" b="1" dirty="0">
                <a:solidFill>
                  <a:srgbClr val="000000"/>
                </a:solidFill>
                <a:latin typeface="Comic Sans MS" panose="030F0702030302020204" pitchFamily="66" charset="0"/>
              </a:rPr>
              <a:t>: </a:t>
            </a:r>
            <a:r>
              <a:rPr lang="en-US" dirty="0">
                <a:solidFill>
                  <a:srgbClr val="000000"/>
                </a:solidFill>
                <a:latin typeface="Comic Sans MS" panose="030F0702030302020204" pitchFamily="66" charset="0"/>
              </a:rPr>
              <a:t>THEY OFFER TAILORED INTERVENTIONS BASED ON USERS INPUT AND FEEDBACK, AIMING TO MIMIC THE SUPPORT PROVIDED BY HUMAN THERAPISTS.GES, AND COMMUNICATION STYLES, LEADING TO POTENTIAL MISUNDERSTANDINGS OR INSENSITIVITY IN THEIR INTERACTIONS WITH USERS FROM DIFFERENT COMMUNITIES.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6380" y="215405"/>
            <a:ext cx="6407119" cy="910506"/>
          </a:xfrm>
          <a:prstGeom prst="rect">
            <a:avLst/>
          </a:prstGeom>
        </p:spPr>
        <p:txBody>
          <a:bodyPr lIns="0" tIns="0" rIns="0" bIns="0" rtlCol="0" anchor="t">
            <a:spAutoFit/>
          </a:bodyPr>
          <a:lstStyle/>
          <a:p>
            <a:pPr algn="ctr">
              <a:lnSpc>
                <a:spcPts val="7097"/>
              </a:lnSpc>
              <a:spcBef>
                <a:spcPct val="0"/>
              </a:spcBef>
            </a:pPr>
            <a:r>
              <a:rPr lang="en-US" sz="6600" dirty="0">
                <a:solidFill>
                  <a:srgbClr val="FF3131"/>
                </a:solidFill>
                <a:latin typeface="Cooper Black" panose="0208090404030B020404" pitchFamily="18" charset="0"/>
              </a:rPr>
              <a:t>DRAWBACK</a:t>
            </a:r>
          </a:p>
        </p:txBody>
      </p:sp>
      <p:sp>
        <p:nvSpPr>
          <p:cNvPr id="3" name="Freeform 3"/>
          <p:cNvSpPr/>
          <p:nvPr/>
        </p:nvSpPr>
        <p:spPr>
          <a:xfrm>
            <a:off x="1732147" y="2354594"/>
            <a:ext cx="1542025" cy="1408296"/>
          </a:xfrm>
          <a:custGeom>
            <a:avLst/>
            <a:gdLst/>
            <a:ahLst/>
            <a:cxnLst/>
            <a:rect l="l" t="t" r="r" b="b"/>
            <a:pathLst>
              <a:path w="2113329" h="2113329">
                <a:moveTo>
                  <a:pt x="0" y="0"/>
                </a:moveTo>
                <a:lnTo>
                  <a:pt x="2113330" y="0"/>
                </a:lnTo>
                <a:lnTo>
                  <a:pt x="2113330" y="2113329"/>
                </a:lnTo>
                <a:lnTo>
                  <a:pt x="0" y="2113329"/>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4252284" y="2309815"/>
            <a:ext cx="1542026" cy="1453075"/>
          </a:xfrm>
          <a:custGeom>
            <a:avLst/>
            <a:gdLst/>
            <a:ahLst/>
            <a:cxnLst/>
            <a:rect l="l" t="t" r="r" b="b"/>
            <a:pathLst>
              <a:path w="2113329" h="2113329">
                <a:moveTo>
                  <a:pt x="0" y="0"/>
                </a:moveTo>
                <a:lnTo>
                  <a:pt x="2113329" y="0"/>
                </a:lnTo>
                <a:lnTo>
                  <a:pt x="2113329" y="2113329"/>
                </a:lnTo>
                <a:lnTo>
                  <a:pt x="0" y="2113329"/>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6771442" y="2354594"/>
            <a:ext cx="1542026" cy="1408296"/>
          </a:xfrm>
          <a:custGeom>
            <a:avLst/>
            <a:gdLst/>
            <a:ahLst/>
            <a:cxnLst/>
            <a:rect l="l" t="t" r="r" b="b"/>
            <a:pathLst>
              <a:path w="2113329" h="2113329">
                <a:moveTo>
                  <a:pt x="0" y="0"/>
                </a:moveTo>
                <a:lnTo>
                  <a:pt x="2113329" y="0"/>
                </a:lnTo>
                <a:lnTo>
                  <a:pt x="2113329" y="2113329"/>
                </a:lnTo>
                <a:lnTo>
                  <a:pt x="0" y="2113329"/>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9299559" y="2354593"/>
            <a:ext cx="1542025" cy="1433473"/>
          </a:xfrm>
          <a:custGeom>
            <a:avLst/>
            <a:gdLst/>
            <a:ahLst/>
            <a:cxnLst/>
            <a:rect l="l" t="t" r="r" b="b"/>
            <a:pathLst>
              <a:path w="2113329" h="2113329">
                <a:moveTo>
                  <a:pt x="0" y="0"/>
                </a:moveTo>
                <a:lnTo>
                  <a:pt x="2113329" y="0"/>
                </a:lnTo>
                <a:lnTo>
                  <a:pt x="2113329" y="2113329"/>
                </a:lnTo>
                <a:lnTo>
                  <a:pt x="0" y="2113329"/>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01312" y="2840328"/>
            <a:ext cx="1115785" cy="698461"/>
          </a:xfrm>
          <a:prstGeom prst="rect">
            <a:avLst/>
          </a:prstGeom>
        </p:spPr>
        <p:txBody>
          <a:bodyPr wrap="square" lIns="0" tIns="0" rIns="0" bIns="0" rtlCol="0" anchor="t">
            <a:spAutoFit/>
          </a:bodyPr>
          <a:lstStyle/>
          <a:p>
            <a:pPr algn="ctr">
              <a:lnSpc>
                <a:spcPts val="5129"/>
              </a:lnSpc>
              <a:spcBef>
                <a:spcPct val="0"/>
              </a:spcBef>
            </a:pPr>
            <a:r>
              <a:rPr lang="en-US" sz="7124" dirty="0">
                <a:solidFill>
                  <a:srgbClr val="40B8F5"/>
                </a:solidFill>
                <a:latin typeface="Computer Says No"/>
              </a:rPr>
              <a:t>01</a:t>
            </a:r>
          </a:p>
        </p:txBody>
      </p:sp>
      <p:sp>
        <p:nvSpPr>
          <p:cNvPr id="8" name="TextBox 8"/>
          <p:cNvSpPr txBox="1"/>
          <p:nvPr/>
        </p:nvSpPr>
        <p:spPr>
          <a:xfrm>
            <a:off x="4522396" y="2797118"/>
            <a:ext cx="1113859" cy="698461"/>
          </a:xfrm>
          <a:prstGeom prst="rect">
            <a:avLst/>
          </a:prstGeom>
        </p:spPr>
        <p:txBody>
          <a:bodyPr wrap="square" lIns="0" tIns="0" rIns="0" bIns="0" rtlCol="0" anchor="t">
            <a:spAutoFit/>
          </a:bodyPr>
          <a:lstStyle/>
          <a:p>
            <a:pPr algn="ctr">
              <a:lnSpc>
                <a:spcPts val="5129"/>
              </a:lnSpc>
              <a:spcBef>
                <a:spcPct val="0"/>
              </a:spcBef>
            </a:pPr>
            <a:r>
              <a:rPr lang="en-US" sz="7124" dirty="0">
                <a:solidFill>
                  <a:srgbClr val="40B8F5"/>
                </a:solidFill>
                <a:latin typeface="Computer Says No"/>
              </a:rPr>
              <a:t>02</a:t>
            </a:r>
          </a:p>
        </p:txBody>
      </p:sp>
      <p:sp>
        <p:nvSpPr>
          <p:cNvPr id="9" name="TextBox 9"/>
          <p:cNvSpPr txBox="1"/>
          <p:nvPr/>
        </p:nvSpPr>
        <p:spPr>
          <a:xfrm>
            <a:off x="7040606" y="2841896"/>
            <a:ext cx="1030374" cy="698461"/>
          </a:xfrm>
          <a:prstGeom prst="rect">
            <a:avLst/>
          </a:prstGeom>
        </p:spPr>
        <p:txBody>
          <a:bodyPr wrap="square" lIns="0" tIns="0" rIns="0" bIns="0" rtlCol="0" anchor="t">
            <a:spAutoFit/>
          </a:bodyPr>
          <a:lstStyle/>
          <a:p>
            <a:pPr algn="ctr">
              <a:lnSpc>
                <a:spcPts val="5129"/>
              </a:lnSpc>
              <a:spcBef>
                <a:spcPct val="0"/>
              </a:spcBef>
            </a:pPr>
            <a:r>
              <a:rPr lang="en-US" sz="7124" dirty="0">
                <a:solidFill>
                  <a:srgbClr val="40B8F5"/>
                </a:solidFill>
                <a:latin typeface="Computer Says No"/>
              </a:rPr>
              <a:t>03</a:t>
            </a:r>
          </a:p>
        </p:txBody>
      </p:sp>
      <p:sp>
        <p:nvSpPr>
          <p:cNvPr id="10" name="TextBox 10"/>
          <p:cNvSpPr txBox="1"/>
          <p:nvPr/>
        </p:nvSpPr>
        <p:spPr>
          <a:xfrm>
            <a:off x="9566260" y="2841896"/>
            <a:ext cx="1042646" cy="696891"/>
          </a:xfrm>
          <a:prstGeom prst="rect">
            <a:avLst/>
          </a:prstGeom>
        </p:spPr>
        <p:txBody>
          <a:bodyPr wrap="square" lIns="0" tIns="0" rIns="0" bIns="0" rtlCol="0" anchor="t">
            <a:spAutoFit/>
          </a:bodyPr>
          <a:lstStyle/>
          <a:p>
            <a:pPr algn="ctr">
              <a:lnSpc>
                <a:spcPts val="5129"/>
              </a:lnSpc>
              <a:spcBef>
                <a:spcPct val="0"/>
              </a:spcBef>
            </a:pPr>
            <a:r>
              <a:rPr lang="en-US" sz="7124" dirty="0">
                <a:solidFill>
                  <a:srgbClr val="40B8F5"/>
                </a:solidFill>
                <a:latin typeface="Computer Says No"/>
              </a:rPr>
              <a:t>04</a:t>
            </a:r>
          </a:p>
        </p:txBody>
      </p:sp>
      <p:sp>
        <p:nvSpPr>
          <p:cNvPr id="11" name="TextBox 11"/>
          <p:cNvSpPr txBox="1"/>
          <p:nvPr/>
        </p:nvSpPr>
        <p:spPr>
          <a:xfrm>
            <a:off x="8963499" y="3911100"/>
            <a:ext cx="2081008" cy="366447"/>
          </a:xfrm>
          <a:prstGeom prst="rect">
            <a:avLst/>
          </a:prstGeom>
        </p:spPr>
        <p:txBody>
          <a:bodyPr lIns="0" tIns="0" rIns="0" bIns="0" rtlCol="0" anchor="t">
            <a:spAutoFit/>
          </a:bodyPr>
          <a:lstStyle/>
          <a:p>
            <a:pPr algn="ctr">
              <a:lnSpc>
                <a:spcPts val="3079"/>
              </a:lnSpc>
            </a:pPr>
            <a:r>
              <a:rPr lang="en-US" sz="1901">
                <a:solidFill>
                  <a:srgbClr val="000000"/>
                </a:solidFill>
                <a:latin typeface="Poppins Light"/>
              </a:rPr>
              <a:t>Technical  Issue</a:t>
            </a:r>
            <a:r>
              <a:rPr lang="en-US" sz="1901">
                <a:solidFill>
                  <a:srgbClr val="FFFFFF"/>
                </a:solidFill>
                <a:latin typeface="Poppins Light"/>
              </a:rPr>
              <a:t>s</a:t>
            </a:r>
          </a:p>
        </p:txBody>
      </p:sp>
      <p:sp>
        <p:nvSpPr>
          <p:cNvPr id="12" name="AutoShape 12"/>
          <p:cNvSpPr/>
          <p:nvPr/>
        </p:nvSpPr>
        <p:spPr>
          <a:xfrm>
            <a:off x="8313468" y="3069933"/>
            <a:ext cx="1002047" cy="4978"/>
          </a:xfrm>
          <a:prstGeom prst="line">
            <a:avLst/>
          </a:prstGeom>
          <a:ln w="47625" cap="rnd">
            <a:solidFill>
              <a:srgbClr val="5CE5F8"/>
            </a:solidFill>
            <a:prstDash val="sysDot"/>
            <a:headEnd type="none" w="sm" len="sm"/>
            <a:tailEnd type="none" w="sm" len="sm"/>
          </a:ln>
        </p:spPr>
      </p:sp>
      <p:sp>
        <p:nvSpPr>
          <p:cNvPr id="13" name="TextBox 13"/>
          <p:cNvSpPr txBox="1"/>
          <p:nvPr/>
        </p:nvSpPr>
        <p:spPr>
          <a:xfrm>
            <a:off x="6435529" y="3788067"/>
            <a:ext cx="2081008" cy="1122615"/>
          </a:xfrm>
          <a:prstGeom prst="rect">
            <a:avLst/>
          </a:prstGeom>
        </p:spPr>
        <p:txBody>
          <a:bodyPr lIns="0" tIns="0" rIns="0" bIns="0" rtlCol="0" anchor="t">
            <a:spAutoFit/>
          </a:bodyPr>
          <a:lstStyle/>
          <a:p>
            <a:pPr algn="ctr">
              <a:lnSpc>
                <a:spcPts val="2971"/>
              </a:lnSpc>
            </a:pPr>
            <a:r>
              <a:rPr lang="en-IN" sz="1700" dirty="0">
                <a:effectLst/>
                <a:latin typeface="Poppins Light" panose="00000400000000000000" pitchFamily="2" charset="0"/>
                <a:ea typeface="Calibri" panose="020F0502020204030204" pitchFamily="34" charset="0"/>
                <a:cs typeface="Poppins Light" panose="00000400000000000000" pitchFamily="2" charset="0"/>
              </a:rPr>
              <a:t>Inflexibility and Lack of Adaptability</a:t>
            </a:r>
            <a:endParaRPr lang="en-US" sz="1700" dirty="0">
              <a:solidFill>
                <a:srgbClr val="000000"/>
              </a:solidFill>
              <a:latin typeface="Poppins Light" panose="00000400000000000000" pitchFamily="2" charset="0"/>
              <a:cs typeface="Poppins Light" panose="00000400000000000000" pitchFamily="2" charset="0"/>
            </a:endParaRPr>
          </a:p>
        </p:txBody>
      </p:sp>
      <p:sp>
        <p:nvSpPr>
          <p:cNvPr id="14" name="TextBox 14"/>
          <p:cNvSpPr txBox="1"/>
          <p:nvPr/>
        </p:nvSpPr>
        <p:spPr>
          <a:xfrm>
            <a:off x="3916223" y="3762891"/>
            <a:ext cx="2081008" cy="689484"/>
          </a:xfrm>
          <a:prstGeom prst="rect">
            <a:avLst/>
          </a:prstGeom>
        </p:spPr>
        <p:txBody>
          <a:bodyPr lIns="0" tIns="0" rIns="0" bIns="0" rtlCol="0" anchor="t">
            <a:spAutoFit/>
          </a:bodyPr>
          <a:lstStyle/>
          <a:p>
            <a:pPr algn="ctr">
              <a:lnSpc>
                <a:spcPts val="2755"/>
              </a:lnSpc>
            </a:pPr>
            <a:r>
              <a:rPr lang="en-US" sz="1701" dirty="0">
                <a:solidFill>
                  <a:srgbClr val="000000"/>
                </a:solidFill>
                <a:latin typeface="Poppins Light"/>
              </a:rPr>
              <a:t>Limited Understanding</a:t>
            </a:r>
          </a:p>
        </p:txBody>
      </p:sp>
      <p:sp>
        <p:nvSpPr>
          <p:cNvPr id="15" name="AutoShape 15"/>
          <p:cNvSpPr/>
          <p:nvPr/>
        </p:nvSpPr>
        <p:spPr>
          <a:xfrm>
            <a:off x="5794310" y="3069933"/>
            <a:ext cx="977132" cy="4978"/>
          </a:xfrm>
          <a:prstGeom prst="line">
            <a:avLst/>
          </a:prstGeom>
          <a:ln w="47625" cap="rnd">
            <a:solidFill>
              <a:srgbClr val="5CE5F8"/>
            </a:solidFill>
            <a:prstDash val="sysDot"/>
            <a:headEnd type="none" w="sm" len="sm"/>
            <a:tailEnd type="none" w="sm" len="sm"/>
          </a:ln>
        </p:spPr>
      </p:sp>
      <p:sp>
        <p:nvSpPr>
          <p:cNvPr id="16" name="AutoShape 16"/>
          <p:cNvSpPr/>
          <p:nvPr/>
        </p:nvSpPr>
        <p:spPr>
          <a:xfrm>
            <a:off x="3274172" y="3056361"/>
            <a:ext cx="956784" cy="18549"/>
          </a:xfrm>
          <a:prstGeom prst="line">
            <a:avLst/>
          </a:prstGeom>
          <a:ln w="47625" cap="rnd">
            <a:solidFill>
              <a:srgbClr val="5CE5F8"/>
            </a:solidFill>
            <a:prstDash val="sysDot"/>
            <a:headEnd type="none" w="sm" len="sm"/>
            <a:tailEnd type="none" w="sm" len="sm"/>
          </a:ln>
        </p:spPr>
      </p:sp>
      <p:sp>
        <p:nvSpPr>
          <p:cNvPr id="17" name="TextBox 17"/>
          <p:cNvSpPr txBox="1"/>
          <p:nvPr/>
        </p:nvSpPr>
        <p:spPr>
          <a:xfrm>
            <a:off x="1119843" y="3801638"/>
            <a:ext cx="2341225" cy="692497"/>
          </a:xfrm>
          <a:prstGeom prst="rect">
            <a:avLst/>
          </a:prstGeom>
        </p:spPr>
        <p:txBody>
          <a:bodyPr wrap="square" lIns="0" tIns="0" rIns="0" bIns="0" rtlCol="0" anchor="t">
            <a:spAutoFit/>
          </a:bodyPr>
          <a:lstStyle/>
          <a:p>
            <a:pPr algn="ctr">
              <a:lnSpc>
                <a:spcPts val="2683"/>
              </a:lnSpc>
            </a:pPr>
            <a:r>
              <a:rPr lang="en-US" sz="1656" dirty="0" smtClean="0">
                <a:solidFill>
                  <a:srgbClr val="000000"/>
                </a:solidFill>
                <a:latin typeface="Poppins Light"/>
              </a:rPr>
              <a:t>Not supported in mobile view</a:t>
            </a:r>
            <a:endParaRPr lang="en-US" sz="1656" dirty="0">
              <a:solidFill>
                <a:srgbClr val="000000"/>
              </a:solidFill>
              <a:latin typeface="Poppi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4096"/>
            <a:ext cx="10687790" cy="872034"/>
          </a:xfrm>
          <a:prstGeom prst="rect">
            <a:avLst/>
          </a:prstGeom>
        </p:spPr>
        <p:txBody>
          <a:bodyPr wrap="square" lIns="0" tIns="0" rIns="0" bIns="0" rtlCol="0" anchor="t">
            <a:spAutoFit/>
          </a:bodyPr>
          <a:lstStyle/>
          <a:p>
            <a:pPr algn="ctr">
              <a:lnSpc>
                <a:spcPts val="6844"/>
              </a:lnSpc>
            </a:pPr>
            <a:r>
              <a:rPr lang="en-US" sz="6000" dirty="0">
                <a:solidFill>
                  <a:srgbClr val="FF3131"/>
                </a:solidFill>
                <a:latin typeface="Cooper Black" panose="0208090404030B020404" pitchFamily="18" charset="0"/>
              </a:rPr>
              <a:t>PROPOSED SYSTEM</a:t>
            </a:r>
          </a:p>
        </p:txBody>
      </p:sp>
      <p:sp>
        <p:nvSpPr>
          <p:cNvPr id="3" name="TextBox 3"/>
          <p:cNvSpPr txBox="1"/>
          <p:nvPr/>
        </p:nvSpPr>
        <p:spPr>
          <a:xfrm>
            <a:off x="203200" y="898609"/>
            <a:ext cx="11836400" cy="7681783"/>
          </a:xfrm>
          <a:prstGeom prst="rect">
            <a:avLst/>
          </a:prstGeom>
        </p:spPr>
        <p:txBody>
          <a:bodyPr wrap="square" lIns="0" tIns="0" rIns="0" bIns="0" rtlCol="0" anchor="t">
            <a:spAutoFit/>
          </a:bodyPr>
          <a:lstStyle/>
          <a:p>
            <a:pPr>
              <a:lnSpc>
                <a:spcPct val="150000"/>
              </a:lnSpc>
            </a:pPr>
            <a:r>
              <a:rPr lang="en-US" sz="2000" dirty="0">
                <a:solidFill>
                  <a:schemeClr val="accent5">
                    <a:lumMod val="75000"/>
                  </a:schemeClr>
                </a:solidFill>
                <a:latin typeface="Comic Sans MS" panose="030F0702030302020204" pitchFamily="66" charset="0"/>
              </a:rPr>
              <a:t>User  Interface Design:</a:t>
            </a:r>
          </a:p>
          <a:p>
            <a:pPr marL="343755" lvl="1" indent="-171877">
              <a:lnSpc>
                <a:spcPct val="150000"/>
              </a:lnSpc>
              <a:buFont typeface="Arial"/>
              <a:buChar char="•"/>
            </a:pPr>
            <a:r>
              <a:rPr lang="en-US" sz="2000" dirty="0">
                <a:solidFill>
                  <a:srgbClr val="000000"/>
                </a:solidFill>
                <a:latin typeface="Comic Sans MS" panose="030F0702030302020204" pitchFamily="66" charset="0"/>
              </a:rPr>
              <a:t>Develop an intuitive and user-friendly interface for the chatbot, allowing users Assessment and Screening:</a:t>
            </a:r>
          </a:p>
          <a:p>
            <a:pPr>
              <a:lnSpc>
                <a:spcPct val="150000"/>
              </a:lnSpc>
            </a:pPr>
            <a:r>
              <a:rPr lang="en-US" sz="2000" dirty="0">
                <a:solidFill>
                  <a:schemeClr val="accent5">
                    <a:lumMod val="75000"/>
                  </a:schemeClr>
                </a:solidFill>
                <a:latin typeface="Comic Sans MS" panose="030F0702030302020204" pitchFamily="66" charset="0"/>
              </a:rPr>
              <a:t>Implement an initial assessment</a:t>
            </a:r>
          </a:p>
          <a:p>
            <a:pPr marL="343755" lvl="1" indent="-171877">
              <a:lnSpc>
                <a:spcPct val="150000"/>
              </a:lnSpc>
              <a:buFont typeface="Arial"/>
              <a:buChar char="•"/>
            </a:pPr>
            <a:r>
              <a:rPr lang="en-US" sz="2000" dirty="0">
                <a:solidFill>
                  <a:srgbClr val="000000"/>
                </a:solidFill>
                <a:latin typeface="Comic Sans MS" panose="030F0702030302020204" pitchFamily="66" charset="0"/>
              </a:rPr>
              <a:t> Module to gather information about the user's mental health history, symptoms, and needs.</a:t>
            </a:r>
          </a:p>
          <a:p>
            <a:pPr>
              <a:lnSpc>
                <a:spcPct val="150000"/>
              </a:lnSpc>
            </a:pPr>
            <a:r>
              <a:rPr lang="en-US" sz="2000" dirty="0">
                <a:solidFill>
                  <a:schemeClr val="accent5">
                    <a:lumMod val="75000"/>
                  </a:schemeClr>
                </a:solidFill>
                <a:latin typeface="Comic Sans MS" panose="030F0702030302020204" pitchFamily="66" charset="0"/>
              </a:rPr>
              <a:t>Data Privacy and Security:</a:t>
            </a:r>
          </a:p>
          <a:p>
            <a:pPr marL="343755" lvl="1" indent="-171877">
              <a:lnSpc>
                <a:spcPct val="150000"/>
              </a:lnSpc>
              <a:buFont typeface="Arial"/>
              <a:buChar char="•"/>
            </a:pPr>
            <a:r>
              <a:rPr lang="en-US" sz="2000" dirty="0">
                <a:solidFill>
                  <a:srgbClr val="000000"/>
                </a:solidFill>
                <a:latin typeface="Comic Sans MS" panose="030F0702030302020204" pitchFamily="66" charset="0"/>
              </a:rPr>
              <a:t>Prioritize user privacy and data security throughout the chatbot's design and implementation.</a:t>
            </a:r>
          </a:p>
          <a:p>
            <a:pPr>
              <a:lnSpc>
                <a:spcPct val="150000"/>
              </a:lnSpc>
            </a:pPr>
            <a:r>
              <a:rPr lang="en-US" sz="2000" dirty="0">
                <a:solidFill>
                  <a:schemeClr val="accent5">
                    <a:lumMod val="75000"/>
                  </a:schemeClr>
                </a:solidFill>
                <a:latin typeface="Comic Sans MS" panose="030F0702030302020204" pitchFamily="66" charset="0"/>
              </a:rPr>
              <a:t>Continuous Monitoring and Improvement:</a:t>
            </a:r>
          </a:p>
          <a:p>
            <a:pPr marL="343755" lvl="1" indent="-171877">
              <a:lnSpc>
                <a:spcPct val="150000"/>
              </a:lnSpc>
              <a:buFont typeface="Arial"/>
              <a:buChar char="•"/>
            </a:pPr>
            <a:r>
              <a:rPr lang="en-US" sz="2000" dirty="0">
                <a:solidFill>
                  <a:srgbClr val="000000"/>
                </a:solidFill>
                <a:latin typeface="Comic Sans MS" panose="030F0702030302020204" pitchFamily="66" charset="0"/>
              </a:rPr>
              <a:t>Establish mechanisms for monitoring user interactions, feedback, and outcomes to evaluate the chatbot's effectiveness and user satisfaction . Personalized Support and Interventions:</a:t>
            </a:r>
          </a:p>
          <a:p>
            <a:pPr>
              <a:lnSpc>
                <a:spcPct val="150000"/>
              </a:lnSpc>
            </a:pPr>
            <a:r>
              <a:rPr lang="en-US" sz="2000" dirty="0">
                <a:solidFill>
                  <a:schemeClr val="accent5">
                    <a:lumMod val="75000"/>
                  </a:schemeClr>
                </a:solidFill>
                <a:latin typeface="Comic Sans MS" panose="030F0702030302020204" pitchFamily="66" charset="0"/>
              </a:rPr>
              <a:t>Utilize :</a:t>
            </a:r>
          </a:p>
          <a:p>
            <a:pPr marL="343755" lvl="1" indent="-171877">
              <a:lnSpc>
                <a:spcPct val="150000"/>
              </a:lnSpc>
              <a:buFont typeface="Arial"/>
              <a:buChar char="•"/>
            </a:pPr>
            <a:r>
              <a:rPr lang="en-US" sz="2000" dirty="0">
                <a:solidFill>
                  <a:srgbClr val="000000"/>
                </a:solidFill>
                <a:latin typeface="Comic Sans MS" panose="030F0702030302020204" pitchFamily="66" charset="0"/>
              </a:rPr>
              <a:t>AI algorithms to provide personalized recommendations and interventions based on the user's assessment results and ongoing interactions.</a:t>
            </a:r>
          </a:p>
          <a:p>
            <a:pPr>
              <a:lnSpc>
                <a:spcPts val="2229"/>
              </a:lnSpc>
            </a:pPr>
            <a:endParaRPr lang="en-US" sz="2000" dirty="0">
              <a:solidFill>
                <a:srgbClr val="000000"/>
              </a:solidFill>
              <a:latin typeface="Comic Sans MS" panose="030F0702030302020204" pitchFamily="66" charset="0"/>
            </a:endParaRPr>
          </a:p>
          <a:p>
            <a:pPr>
              <a:lnSpc>
                <a:spcPts val="2229"/>
              </a:lnSpc>
            </a:pPr>
            <a:endParaRPr lang="en-US" dirty="0">
              <a:solidFill>
                <a:srgbClr val="000000"/>
              </a:solidFill>
              <a:latin typeface="Comic Sans MS" panose="030F0702030302020204" pitchFamily="66" charset="0"/>
            </a:endParaRPr>
          </a:p>
          <a:p>
            <a:pPr>
              <a:lnSpc>
                <a:spcPts val="2229"/>
              </a:lnSpc>
            </a:pPr>
            <a:endParaRPr lang="en-US" dirty="0">
              <a:solidFill>
                <a:srgbClr val="000000"/>
              </a:solidFill>
              <a:latin typeface="Comic Sans MS" panose="030F0702030302020204" pitchFamily="66" charset="0"/>
            </a:endParaRPr>
          </a:p>
          <a:p>
            <a:pPr>
              <a:lnSpc>
                <a:spcPts val="2229"/>
              </a:lnSpc>
            </a:pPr>
            <a:endParaRPr lang="en-US" dirty="0">
              <a:solidFill>
                <a:srgbClr val="000000"/>
              </a:solidFill>
              <a:latin typeface="Comic Sans MS" panose="030F0702030302020204" pitchFamily="66" charset="0"/>
            </a:endParaRPr>
          </a:p>
          <a:p>
            <a:pPr>
              <a:lnSpc>
                <a:spcPts val="2229"/>
              </a:lnSpc>
            </a:pPr>
            <a:endParaRPr lang="en-US" dirty="0">
              <a:solidFill>
                <a:srgbClr val="000000"/>
              </a:solidFill>
              <a:latin typeface="Comic Sans MS" panose="030F0702030302020204" pitchFamily="66" charset="0"/>
            </a:endParaRPr>
          </a:p>
          <a:p>
            <a:pPr>
              <a:lnSpc>
                <a:spcPts val="2229"/>
              </a:lnSpc>
            </a:pPr>
            <a:endParaRPr lang="en-US" dirty="0">
              <a:solidFill>
                <a:srgbClr val="000000"/>
              </a:solidFill>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56234" y="1117600"/>
            <a:ext cx="5119262" cy="897682"/>
          </a:xfrm>
          <a:prstGeom prst="rect">
            <a:avLst/>
          </a:prstGeom>
        </p:spPr>
        <p:txBody>
          <a:bodyPr lIns="0" tIns="0" rIns="0" bIns="0" rtlCol="0" anchor="t">
            <a:spAutoFit/>
          </a:bodyPr>
          <a:lstStyle/>
          <a:p>
            <a:pPr algn="ctr">
              <a:lnSpc>
                <a:spcPts val="7009"/>
              </a:lnSpc>
              <a:spcBef>
                <a:spcPct val="0"/>
              </a:spcBef>
            </a:pPr>
            <a:r>
              <a:rPr lang="en-US" sz="6600">
                <a:solidFill>
                  <a:srgbClr val="FF0000"/>
                </a:solidFill>
                <a:latin typeface="Cooper Black" panose="0208090404030B020404" pitchFamily="18" charset="0"/>
              </a:rPr>
              <a:t>MERITS</a:t>
            </a:r>
          </a:p>
        </p:txBody>
      </p:sp>
      <p:sp>
        <p:nvSpPr>
          <p:cNvPr id="3" name="TextBox 3"/>
          <p:cNvSpPr txBox="1"/>
          <p:nvPr/>
        </p:nvSpPr>
        <p:spPr>
          <a:xfrm>
            <a:off x="3761991" y="2445999"/>
            <a:ext cx="5175383" cy="2678618"/>
          </a:xfrm>
          <a:prstGeom prst="rect">
            <a:avLst/>
          </a:prstGeom>
        </p:spPr>
        <p:txBody>
          <a:bodyPr lIns="0" tIns="0" rIns="0" bIns="0" rtlCol="0" anchor="t">
            <a:spAutoFit/>
          </a:bodyPr>
          <a:lstStyle/>
          <a:p>
            <a:pPr marL="834846" lvl="1" indent="-417423">
              <a:lnSpc>
                <a:spcPts val="5413"/>
              </a:lnSpc>
              <a:buFont typeface="Arial"/>
              <a:buChar char="•"/>
            </a:pPr>
            <a:r>
              <a:rPr lang="en-US" sz="2800">
                <a:latin typeface="Comic Sans MS" panose="030F0702030302020204" pitchFamily="66" charset="0"/>
              </a:rPr>
              <a:t>Accessibility</a:t>
            </a:r>
            <a:endParaRPr lang="en-US" sz="2800" dirty="0">
              <a:latin typeface="Comic Sans MS" panose="030F0702030302020204" pitchFamily="66" charset="0"/>
            </a:endParaRPr>
          </a:p>
          <a:p>
            <a:pPr marL="834846" lvl="1" indent="-417423">
              <a:lnSpc>
                <a:spcPts val="5413"/>
              </a:lnSpc>
              <a:buFont typeface="Arial"/>
              <a:buChar char="•"/>
            </a:pPr>
            <a:r>
              <a:rPr lang="en-US" sz="2800" dirty="0">
                <a:latin typeface="Comic Sans MS" panose="030F0702030302020204" pitchFamily="66" charset="0"/>
              </a:rPr>
              <a:t>Scalability</a:t>
            </a:r>
          </a:p>
          <a:p>
            <a:pPr marL="834846" lvl="1" indent="-417423">
              <a:lnSpc>
                <a:spcPts val="5413"/>
              </a:lnSpc>
              <a:buFont typeface="Arial"/>
              <a:buChar char="•"/>
            </a:pPr>
            <a:r>
              <a:rPr lang="en-US" sz="2800" dirty="0">
                <a:latin typeface="Comic Sans MS" panose="030F0702030302020204" pitchFamily="66" charset="0"/>
              </a:rPr>
              <a:t>Cost-Effective</a:t>
            </a:r>
          </a:p>
          <a:p>
            <a:pPr marL="834846" lvl="1" indent="-417423">
              <a:lnSpc>
                <a:spcPts val="5413"/>
              </a:lnSpc>
              <a:buFont typeface="Arial"/>
              <a:buChar char="•"/>
            </a:pPr>
            <a:r>
              <a:rPr lang="en-IN" sz="2800" dirty="0">
                <a:effectLst/>
                <a:latin typeface="Comic Sans MS" panose="030F0702030302020204" pitchFamily="66" charset="0"/>
                <a:ea typeface="Calibri" panose="020F0502020204030204" pitchFamily="34" charset="0"/>
              </a:rPr>
              <a:t>Continuous Monitoring</a:t>
            </a:r>
            <a:endParaRPr lang="en-US" sz="2800" dirty="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C2EB3-B198-EC5F-5814-D271799998E6}"/>
              </a:ext>
            </a:extLst>
          </p:cNvPr>
          <p:cNvSpPr txBox="1"/>
          <p:nvPr/>
        </p:nvSpPr>
        <p:spPr>
          <a:xfrm>
            <a:off x="298579" y="461865"/>
            <a:ext cx="11725469" cy="1015663"/>
          </a:xfrm>
          <a:prstGeom prst="rect">
            <a:avLst/>
          </a:prstGeom>
          <a:noFill/>
        </p:spPr>
        <p:txBody>
          <a:bodyPr wrap="square" rtlCol="0">
            <a:spAutoFit/>
          </a:bodyPr>
          <a:lstStyle/>
          <a:p>
            <a:r>
              <a:rPr lang="en-IN" sz="6000" dirty="0">
                <a:solidFill>
                  <a:srgbClr val="FF0000"/>
                </a:solidFill>
                <a:latin typeface="Cooper Black" panose="0208090404030B020404" pitchFamily="18" charset="0"/>
              </a:rPr>
              <a:t>SOFTWARE REQUIREMENTS</a:t>
            </a:r>
          </a:p>
        </p:txBody>
      </p:sp>
      <p:sp>
        <p:nvSpPr>
          <p:cNvPr id="3" name="TextBox 2">
            <a:extLst>
              <a:ext uri="{FF2B5EF4-FFF2-40B4-BE49-F238E27FC236}">
                <a16:creationId xmlns:a16="http://schemas.microsoft.com/office/drawing/2014/main" xmlns="" id="{A1773CC4-EAD4-DFED-CA4A-FD9E7DA34A9F}"/>
              </a:ext>
            </a:extLst>
          </p:cNvPr>
          <p:cNvSpPr txBox="1"/>
          <p:nvPr/>
        </p:nvSpPr>
        <p:spPr>
          <a:xfrm>
            <a:off x="3489648" y="1954763"/>
            <a:ext cx="5738327" cy="4524315"/>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Copperplate Gothic Bold" panose="020E0705020206020404" pitchFamily="34" charset="0"/>
              </a:rPr>
              <a:t>PYTHON </a:t>
            </a:r>
            <a:r>
              <a:rPr lang="en-US" sz="3200" dirty="0" smtClean="0">
                <a:latin typeface="Copperplate Gothic Bold" panose="020E0705020206020404" pitchFamily="34" charset="0"/>
              </a:rPr>
              <a:t>3.11</a:t>
            </a:r>
            <a:endParaRPr lang="en-US" sz="3200" dirty="0">
              <a:latin typeface="Copperplate Gothic Bold" panose="020E0705020206020404" pitchFamily="34" charset="0"/>
            </a:endParaRPr>
          </a:p>
          <a:p>
            <a:pPr marL="457200" indent="-457200">
              <a:lnSpc>
                <a:spcPct val="150000"/>
              </a:lnSpc>
              <a:buFont typeface="Wingdings" panose="05000000000000000000" pitchFamily="2" charset="2"/>
              <a:buChar char="q"/>
            </a:pPr>
            <a:r>
              <a:rPr lang="en-US" sz="3200" dirty="0">
                <a:latin typeface="Copperplate Gothic Bold" panose="020E0705020206020404" pitchFamily="34" charset="0"/>
              </a:rPr>
              <a:t>HTML</a:t>
            </a:r>
          </a:p>
          <a:p>
            <a:pPr marL="457200" indent="-457200">
              <a:lnSpc>
                <a:spcPct val="150000"/>
              </a:lnSpc>
              <a:buFont typeface="Wingdings" panose="05000000000000000000" pitchFamily="2" charset="2"/>
              <a:buChar char="q"/>
            </a:pPr>
            <a:r>
              <a:rPr lang="en-US" sz="3200" dirty="0">
                <a:latin typeface="Copperplate Gothic Bold" panose="020E0705020206020404" pitchFamily="34" charset="0"/>
              </a:rPr>
              <a:t>CSS</a:t>
            </a:r>
          </a:p>
          <a:p>
            <a:pPr marL="457200" indent="-457200">
              <a:lnSpc>
                <a:spcPct val="150000"/>
              </a:lnSpc>
              <a:buFont typeface="Wingdings" panose="05000000000000000000" pitchFamily="2" charset="2"/>
              <a:buChar char="q"/>
            </a:pPr>
            <a:r>
              <a:rPr lang="en-US" sz="3200" dirty="0">
                <a:latin typeface="Copperplate Gothic Bold" panose="020E0705020206020404" pitchFamily="34" charset="0"/>
              </a:rPr>
              <a:t>JAVASCRIPT</a:t>
            </a:r>
          </a:p>
          <a:p>
            <a:pPr marL="457200" indent="-457200">
              <a:lnSpc>
                <a:spcPct val="150000"/>
              </a:lnSpc>
              <a:buFont typeface="Wingdings" panose="05000000000000000000" pitchFamily="2" charset="2"/>
              <a:buChar char="q"/>
            </a:pPr>
            <a:r>
              <a:rPr lang="en-US" sz="3200" dirty="0" smtClean="0">
                <a:latin typeface="Copperplate Gothic Bold" panose="020E0705020206020404" pitchFamily="34" charset="0"/>
              </a:rPr>
              <a:t>FLASK</a:t>
            </a:r>
          </a:p>
          <a:p>
            <a:pPr marL="457200" indent="-457200">
              <a:lnSpc>
                <a:spcPct val="150000"/>
              </a:lnSpc>
              <a:buFont typeface="Wingdings" panose="05000000000000000000" pitchFamily="2" charset="2"/>
              <a:buChar char="q"/>
            </a:pPr>
            <a:r>
              <a:rPr lang="en-US" sz="3200" dirty="0" err="1" smtClean="0">
                <a:latin typeface="Copperplate Gothic Bold" panose="020E0705020206020404" pitchFamily="34" charset="0"/>
              </a:rPr>
              <a:t>Gradio</a:t>
            </a:r>
            <a:endParaRPr lang="en-IN" sz="3200" dirty="0">
              <a:latin typeface="Copperplate Gothic Bold" panose="020E0705020206020404" pitchFamily="34" charset="0"/>
            </a:endParaRPr>
          </a:p>
        </p:txBody>
      </p:sp>
    </p:spTree>
    <p:extLst>
      <p:ext uri="{BB962C8B-B14F-4D97-AF65-F5344CB8AC3E}">
        <p14:creationId xmlns:p14="http://schemas.microsoft.com/office/powerpoint/2010/main" val="99411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894EB73-2B1B-EA0D-2E5E-D1692CB4F593}"/>
              </a:ext>
            </a:extLst>
          </p:cNvPr>
          <p:cNvSpPr txBox="1"/>
          <p:nvPr/>
        </p:nvSpPr>
        <p:spPr>
          <a:xfrm>
            <a:off x="485193" y="0"/>
            <a:ext cx="11464212" cy="2123658"/>
          </a:xfrm>
          <a:prstGeom prst="rect">
            <a:avLst/>
          </a:prstGeom>
          <a:noFill/>
        </p:spPr>
        <p:txBody>
          <a:bodyPr wrap="square" rtlCol="0">
            <a:spAutoFit/>
          </a:bodyPr>
          <a:lstStyle/>
          <a:p>
            <a:pPr algn="ctr"/>
            <a:r>
              <a:rPr lang="en-IN" sz="6600" dirty="0">
                <a:solidFill>
                  <a:srgbClr val="FF0000"/>
                </a:solidFill>
                <a:latin typeface="Cooper Black" panose="0208090404030B020404" pitchFamily="18" charset="0"/>
              </a:rPr>
              <a:t>INTERFACES AND CONSTRAINTS</a:t>
            </a:r>
          </a:p>
        </p:txBody>
      </p:sp>
      <p:sp>
        <p:nvSpPr>
          <p:cNvPr id="4" name="TextBox 3">
            <a:extLst>
              <a:ext uri="{FF2B5EF4-FFF2-40B4-BE49-F238E27FC236}">
                <a16:creationId xmlns:a16="http://schemas.microsoft.com/office/drawing/2014/main" xmlns="" id="{B313BF35-7EF6-ED82-31F6-91F1F7C5074E}"/>
              </a:ext>
            </a:extLst>
          </p:cNvPr>
          <p:cNvSpPr txBox="1"/>
          <p:nvPr/>
        </p:nvSpPr>
        <p:spPr>
          <a:xfrm>
            <a:off x="946920" y="2199802"/>
            <a:ext cx="9898660" cy="3877985"/>
          </a:xfrm>
          <a:prstGeom prst="rect">
            <a:avLst/>
          </a:prstGeom>
          <a:noFill/>
        </p:spPr>
        <p:txBody>
          <a:bodyPr wrap="square">
            <a:spAutoFit/>
          </a:bodyPr>
          <a:lstStyle/>
          <a:p>
            <a:pPr>
              <a:lnSpc>
                <a:spcPct val="150000"/>
              </a:lnSpc>
            </a:pPr>
            <a:r>
              <a:rPr lang="en-IN" sz="2800" b="1" i="0" dirty="0">
                <a:solidFill>
                  <a:srgbClr val="9F09AF"/>
                </a:solidFill>
                <a:effectLst/>
                <a:latin typeface="Copperplate Gothic Bold" panose="020E0705020206020404" pitchFamily="34" charset="0"/>
              </a:rPr>
              <a:t>Interfaces:</a:t>
            </a:r>
          </a:p>
          <a:p>
            <a:pPr marL="285750" indent="-285750">
              <a:lnSpc>
                <a:spcPct val="150000"/>
              </a:lnSpc>
              <a:buFont typeface="Wingdings" panose="05000000000000000000" pitchFamily="2" charset="2"/>
              <a:buChar char="§"/>
            </a:pPr>
            <a:r>
              <a:rPr lang="en-IN" i="0" dirty="0">
                <a:solidFill>
                  <a:srgbClr val="0D0D0D"/>
                </a:solidFill>
                <a:effectLst/>
                <a:latin typeface="Copperplate Gothic Light" panose="020E0507020206020404" pitchFamily="34" charset="0"/>
              </a:rPr>
              <a:t>Text-Based Interfaces</a:t>
            </a:r>
          </a:p>
          <a:p>
            <a:pPr marL="285750" indent="-285750">
              <a:lnSpc>
                <a:spcPct val="150000"/>
              </a:lnSpc>
              <a:buFont typeface="Wingdings" panose="05000000000000000000" pitchFamily="2" charset="2"/>
              <a:buChar char="§"/>
            </a:pPr>
            <a:r>
              <a:rPr lang="en-IN" i="0" dirty="0">
                <a:solidFill>
                  <a:srgbClr val="0D0D0D"/>
                </a:solidFill>
                <a:effectLst/>
                <a:latin typeface="Copperplate Gothic Light" panose="020E0507020206020404" pitchFamily="34" charset="0"/>
              </a:rPr>
              <a:t>Web-Based Interfaces</a:t>
            </a:r>
            <a:endParaRPr lang="en-IN" b="0" i="0" dirty="0">
              <a:solidFill>
                <a:srgbClr val="040C28"/>
              </a:solidFill>
              <a:effectLst/>
              <a:latin typeface="Google Sans"/>
            </a:endParaRPr>
          </a:p>
          <a:p>
            <a:pPr>
              <a:lnSpc>
                <a:spcPct val="150000"/>
              </a:lnSpc>
            </a:pPr>
            <a:r>
              <a:rPr lang="en-IN" sz="2800" b="1" i="0" dirty="0">
                <a:solidFill>
                  <a:srgbClr val="9F09AF"/>
                </a:solidFill>
                <a:effectLst/>
                <a:latin typeface="Copperplate Gothic Bold" panose="020E0705020206020404" pitchFamily="34" charset="0"/>
              </a:rPr>
              <a:t>Constraints:</a:t>
            </a:r>
          </a:p>
          <a:p>
            <a:pPr marL="285750" indent="-285750">
              <a:lnSpc>
                <a:spcPct val="150000"/>
              </a:lnSpc>
              <a:buFont typeface="Wingdings" panose="05000000000000000000" pitchFamily="2" charset="2"/>
              <a:buChar char="§"/>
            </a:pPr>
            <a:r>
              <a:rPr lang="en-IN" b="0" i="0" dirty="0">
                <a:solidFill>
                  <a:srgbClr val="040C28"/>
                </a:solidFill>
                <a:effectLst/>
                <a:latin typeface="Copperplate Gothic Light" panose="020E0507020206020404" pitchFamily="34" charset="0"/>
              </a:rPr>
              <a:t>limited objective data</a:t>
            </a:r>
          </a:p>
          <a:p>
            <a:pPr marL="285750" indent="-285750">
              <a:lnSpc>
                <a:spcPct val="150000"/>
              </a:lnSpc>
              <a:buFont typeface="Wingdings" panose="05000000000000000000" pitchFamily="2" charset="2"/>
              <a:buChar char="§"/>
            </a:pPr>
            <a:r>
              <a:rPr lang="en-US" i="0" dirty="0">
                <a:effectLst/>
                <a:latin typeface="Copperplate Gothic Light" panose="020E0507020206020404" pitchFamily="34" charset="0"/>
              </a:rPr>
              <a:t> clinical decisions or diagnose mental health conditions without human oversight presents a difficult ethical issue.</a:t>
            </a:r>
            <a:endParaRPr lang="en-IN" dirty="0">
              <a:latin typeface="Copperplate Gothic Light" panose="020E0507020206020404" pitchFamily="34" charset="0"/>
            </a:endParaRPr>
          </a:p>
          <a:p>
            <a:pPr marL="285750" indent="-285750">
              <a:lnSpc>
                <a:spcPct val="150000"/>
              </a:lnSpc>
              <a:buFont typeface="Wingdings" panose="05000000000000000000" pitchFamily="2" charset="2"/>
              <a:buChar char="§"/>
            </a:pPr>
            <a:r>
              <a:rPr lang="en-IN" i="0" dirty="0">
                <a:effectLst/>
                <a:latin typeface="Copperplate Gothic Light" panose="020E0507020206020404" pitchFamily="34" charset="0"/>
              </a:rPr>
              <a:t>Limitations of Technology  </a:t>
            </a:r>
            <a:endParaRPr lang="en-IN" dirty="0">
              <a:latin typeface="Copperplate Gothic Light" panose="020E0507020206020404" pitchFamily="34" charset="0"/>
            </a:endParaRPr>
          </a:p>
        </p:txBody>
      </p:sp>
    </p:spTree>
    <p:extLst>
      <p:ext uri="{BB962C8B-B14F-4D97-AF65-F5344CB8AC3E}">
        <p14:creationId xmlns:p14="http://schemas.microsoft.com/office/powerpoint/2010/main" val="321569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TotalTime>
  <Words>1064</Words>
  <Application>Microsoft Office PowerPoint</Application>
  <PresentationFormat>Widescreen</PresentationFormat>
  <Paragraphs>173</Paragraphs>
  <Slides>34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Light</vt:lpstr>
      <vt:lpstr>Comic Sans MS</vt:lpstr>
      <vt:lpstr>Computer Says No</vt:lpstr>
      <vt:lpstr>Cooper Black</vt:lpstr>
      <vt:lpstr>Copperplate Gothic Bold</vt:lpstr>
      <vt:lpstr>Copperplate Gothic Light</vt:lpstr>
      <vt:lpstr>Google Sans</vt:lpstr>
      <vt:lpstr>Poppins Light</vt:lpstr>
      <vt:lpstr>Times New Roman</vt:lpstr>
      <vt:lpstr>Wingdings</vt:lpstr>
      <vt:lpstr>Office Theme</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 Ravi</dc:creator>
  <cp:lastModifiedBy>HP</cp:lastModifiedBy>
  <cp:revision>103</cp:revision>
  <dcterms:created xsi:type="dcterms:W3CDTF">2024-02-25T13:09:15Z</dcterms:created>
  <dcterms:modified xsi:type="dcterms:W3CDTF">2024-09-01T05:04:14Z</dcterms:modified>
</cp:coreProperties>
</file>