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4" r:id="rId4"/>
    <p:sldId id="276" r:id="rId5"/>
    <p:sldId id="268" r:id="rId6"/>
    <p:sldId id="263" r:id="rId7"/>
    <p:sldId id="264" r:id="rId8"/>
    <p:sldId id="265" r:id="rId9"/>
    <p:sldId id="262" r:id="rId10"/>
    <p:sldId id="259" r:id="rId11"/>
    <p:sldId id="266" r:id="rId12"/>
    <p:sldId id="267" r:id="rId13"/>
    <p:sldId id="271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2" clrIdx="0">
    <p:extLst>
      <p:ext uri="{19B8F6BF-5375-455C-9EA6-DF929625EA0E}">
        <p15:presenceInfo xmlns:p15="http://schemas.microsoft.com/office/powerpoint/2012/main" userId="ma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4618" autoAdjust="0"/>
  </p:normalViewPr>
  <p:slideViewPr>
    <p:cSldViewPr snapToGrid="0">
      <p:cViewPr varScale="1">
        <p:scale>
          <a:sx n="64" d="100"/>
          <a:sy n="64" d="100"/>
        </p:scale>
        <p:origin x="72" y="10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FAB5C-B720-48C9-99C6-8D5D9B7B9F16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00C7D-7095-4E77-AC5C-14F756B19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79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08968-EC40-40B1-8015-DC54A3D3A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6228CD-16A5-41FF-A916-7061413B5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EB5203-0A5B-4285-8D31-42E9DE91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D2D34B-B709-48D1-9894-932B1DA2162C}" type="datetime1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49D274-FD85-42FD-8E64-E6AF332A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BF377-E075-4AC4-9B4D-F1838FA8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6BBE40-363C-4AC9-8308-E2EA152308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34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A4B0B-D5F8-4977-A897-68FCE9D3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48BB2C-0875-46FC-9F22-F6A747527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74DE15-0238-4000-85A6-FF621B1D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F18FA-BB4B-4BA0-B71E-FA1687054D43}" type="datetime1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F39DC-E897-4C41-90D5-8E6B5F77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2372A-D909-4800-9397-2F3E0E12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0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3F689-7700-47C1-ADA5-2ACF8EAF9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E09A9A-2C7B-4BC4-842F-B0492396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CF5726-30DC-4B2D-9066-6496CC71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9B1544-1CC6-4A9A-A031-33F341C7CA10}" type="datetime1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FA8EC-CCFF-4590-A45B-4D857C4C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239AA9-53FF-4D2F-A79E-2FA4281C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1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D442C-DCDE-4FDC-9677-3060B8B1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84D407-7014-4B0D-B7A3-270D77B47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1E01E5-0190-4354-9D63-C72077D1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BC3E37-AE9C-4351-A103-8CB7E9CA1A81}" type="datetime1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92F51-9922-4F42-B4E0-C41FFDF0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965C92-D38F-4DD2-9D89-D3637161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6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10647-44AE-4746-B9D4-C8409A94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193ACE-9207-4C7F-AD05-AB35ACD9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42B3F-A69F-4C6F-ACB4-BD9B82B9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3569-3F07-420E-8A3C-7833BF0FD174}" type="datetime1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671A5B-4CF6-45C6-BFC5-D3DF2C01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1100C3-64F1-4ABF-BBE4-972D3747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3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4BB29-F530-443A-BF66-242B09C1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D568A-89D2-4A1C-8507-DE0755D78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538B10-9E91-4EB3-8F82-495270273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D34338-C3A7-431B-A26A-F4921C9D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E0BA4-3B73-4338-8313-32D96B6CC91C}" type="datetime1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C5B1F-9504-467B-B3E5-079F3870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89E0BD-7D37-4BA0-8997-97D757CD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4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D2DEC-44DE-479F-859C-C0D11D46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492259-E932-4BFF-AF21-AB73C4A2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E39A70-4DE1-4904-99F5-779EB43D8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D87A29-9CB7-4012-9B44-E7816B95F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0F3240-DAF2-4EC0-BFAA-17D94007E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90E419-52E5-474A-AE61-EB1A435A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2BAB62-5E96-44EF-8E48-82FB3F8828F5}" type="datetime1">
              <a:rPr lang="ru-RU" smtClean="0"/>
              <a:t>28.09.2021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1E5167-B4AE-4BE2-B8C7-F0A8B82D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72A35C-DF95-4575-9D12-6C13984F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6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582DC-DE97-4AE6-BC70-633C4C8A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B9DE33-CBE0-4F84-A4DA-079EEB6F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8ADB1-7E80-4970-83E2-49720CA5119E}" type="datetime1">
              <a:rPr lang="ru-RU" smtClean="0"/>
              <a:t>28.09.2021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525304-78C5-4690-83D9-64D67EC0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936183-685E-4376-8A53-81943995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50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1A87D9-2C5A-4FD0-9AB1-8C0538C6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6F4792-25AF-43EF-B5CC-3C88C937DD36}" type="datetime1">
              <a:rPr lang="ru-RU" smtClean="0"/>
              <a:t>28.09.2021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27B9DA-A466-43CA-B6FB-8C099020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5C9923-7DCB-4C6F-A409-D2B22AF5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20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F5E30-34C0-4273-944D-518CE021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BCEBFB-705D-4AE2-A4B3-D9192D6D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E6658-4BFE-4D46-9A81-A321200F8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AE3FD6-F037-403D-9A54-869AF144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3DC9C1-D53F-42AC-B36D-61783306AF4B}" type="datetime1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FB8076-5A18-4934-AB17-2CFA225C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1F6913-7100-42C3-A1B4-0167E832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8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C45F9-7B84-4031-80AC-EA92EE7D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8A87BB-53FE-4AF1-88D0-386618C79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28D0C1-01CE-4371-AD4B-C7358A769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5D1062-60A8-4626-BCE2-8F26DC5D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91A6F-A234-41A6-B045-C942B2B04AD6}" type="datetime1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D18400-03A4-4C1D-B0B0-9F28689E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1F4885-119D-4910-97DD-CADC4DF3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86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D780C9-1FFB-4DA6-94AF-7844FFEDB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86BBE40-363C-4AC9-8308-E2EA1523080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32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3E8A8-8E14-44A2-82D8-CCB1B35BA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914" y="1188112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F5CD14-E6FE-4762-B73B-7575E0B32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30" y="2381912"/>
            <a:ext cx="1449524" cy="14995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FB9505-D388-47F9-8D7D-6C3439152651}"/>
              </a:ext>
            </a:extLst>
          </p:cNvPr>
          <p:cNvSpPr txBox="1"/>
          <p:nvPr/>
        </p:nvSpPr>
        <p:spPr>
          <a:xfrm>
            <a:off x="8005011" y="5823284"/>
            <a:ext cx="373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Иванов Максим Алексеевич 8ВТб-1</a:t>
            </a:r>
          </a:p>
        </p:txBody>
      </p:sp>
    </p:spTree>
    <p:extLst>
      <p:ext uri="{BB962C8B-B14F-4D97-AF65-F5344CB8AC3E}">
        <p14:creationId xmlns:p14="http://schemas.microsoft.com/office/powerpoint/2010/main" val="413504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98473-6509-43D4-A6ED-E4159B73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Многоверсионность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Montserrat" panose="00000500000000000000" pitchFamily="2" charset="-52"/>
              </a:rPr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086A3-3523-4CA0-8F8E-28A44E4C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поддерживается в </a:t>
            </a:r>
            <a:r>
              <a:rPr lang="ru-RU" dirty="0" err="1"/>
              <a:t>PostgreSQL</a:t>
            </a:r>
            <a:r>
              <a:rPr lang="ru-RU" dirty="0"/>
              <a:t>. возможна одновременная модификация БД несколькими пользователями с помощью механизма </a:t>
            </a:r>
            <a:r>
              <a:rPr lang="ru-RU" dirty="0" err="1"/>
              <a:t>Multiversion</a:t>
            </a:r>
            <a:r>
              <a:rPr lang="ru-RU" dirty="0"/>
              <a:t> </a:t>
            </a:r>
            <a:r>
              <a:rPr lang="ru-RU" dirty="0" err="1"/>
              <a:t>Concurrency</a:t>
            </a:r>
            <a:r>
              <a:rPr lang="ru-RU" dirty="0"/>
              <a:t> Control (MVCC). Благодаря этому соблюдаются требования ACID, и практически отпадает нужда в блокировках чтения.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A175AD-CAF3-424E-B4D2-98865A7B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3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DD904-9063-4348-956A-2763AB7D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489"/>
          </a:xfrm>
        </p:spPr>
        <p:txBody>
          <a:bodyPr/>
          <a:lstStyle/>
          <a:p>
            <a:r>
              <a:rPr lang="ru-RU" b="1" dirty="0"/>
              <a:t>Расширение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E61B7-515D-4141-B873-48A7C738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351338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PostgreSQL</a:t>
            </a:r>
            <a:r>
              <a:rPr lang="ru-RU" dirty="0"/>
              <a:t> есть возможность добавлять собственные преобразования типов, типы данных, домены (пользовательские типы с изначально наложенными ограничениями), функции, индексы, операторы (включая переопределение уже существующих) и процедурные языки.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B82611-5ACB-4D75-949E-072BBBFB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8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54288-52D7-4803-AAA5-0854F8D5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6"/>
          </a:xfrm>
        </p:spPr>
        <p:txBody>
          <a:bodyPr/>
          <a:lstStyle/>
          <a:p>
            <a:r>
              <a:rPr lang="ru-RU" b="1" dirty="0"/>
              <a:t>Наследование</a:t>
            </a:r>
            <a:r>
              <a:rPr lang="ru-RU" b="1" i="0" dirty="0">
                <a:solidFill>
                  <a:srgbClr val="333333"/>
                </a:solidFill>
                <a:effectLst/>
                <a:latin typeface="Montserrat" panose="00000500000000000000" pitchFamily="2" charset="-52"/>
              </a:rPr>
              <a:t> 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3DF49-0035-459B-8437-9BFB91CE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Таблицы в </a:t>
            </a:r>
            <a:r>
              <a:rPr lang="en-US" dirty="0"/>
              <a:t>PostgreSQL </a:t>
            </a:r>
            <a:r>
              <a:rPr lang="ru-RU" dirty="0"/>
              <a:t>могут наследовать характеристики и наборы полей от других таблиц (родительских). При этом данные, добавленные в порождённую таблицу, автоматически будут участвовать (если это не указано отдельно) в запросах к родительской таблице.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153600-F5E0-45D8-B70D-8ED3D084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66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BEF5A-D90D-4729-939A-2BD37CB6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6"/>
          </a:xfrm>
        </p:spPr>
        <p:txBody>
          <a:bodyPr/>
          <a:lstStyle/>
          <a:p>
            <a:r>
              <a:rPr lang="ru-RU" b="1" dirty="0"/>
              <a:t>Достоинства</a:t>
            </a:r>
            <a:r>
              <a:rPr lang="ru-RU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1" dirty="0"/>
              <a:t>PostgreSQL</a:t>
            </a:r>
            <a:b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7004F-82A0-4771-896F-F6B534B8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</a:rPr>
              <a:t>Открытое ПО соответствующее стандарту SQL 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</a:rPr>
              <a:t>Большое сообщество 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</a:rPr>
              <a:t>Большое количество дополнений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000000"/>
                </a:solidFill>
                <a:effectLst/>
              </a:rPr>
              <a:t>PostrgreSQL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это не только реляционная СУБД, но также и объектно-ориентированная с поддержкой наследования и много другого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021B26-A9BA-4A3A-AEB0-AB283965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5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15A68-267C-416F-8291-C8488C74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Недостатки </a:t>
            </a:r>
            <a:r>
              <a:rPr lang="en-US" b="1" dirty="0"/>
              <a:t>PostgreSQL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28AA0A-0D41-403D-9AB2-D5FBE7460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900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Производительность - при простых операциях чтения </a:t>
            </a:r>
            <a:r>
              <a:rPr lang="ru-RU" dirty="0" err="1"/>
              <a:t>PostgreSQL</a:t>
            </a:r>
            <a:r>
              <a:rPr lang="ru-RU" dirty="0"/>
              <a:t> может значительно замедлить сервер и быть медленнее своих конкурентов, таких как MySQL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Хостинг – иногда довольно сложно найти хостинг с поддержкой этой СУБД.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A54AA9-7545-44EE-9986-CA40B37C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3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6D578-7AA4-4CE8-9657-DB11F2DB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Когда использовать </a:t>
            </a:r>
            <a:r>
              <a:rPr lang="en-US" b="1" dirty="0"/>
              <a:t>PostgreSQL</a:t>
            </a:r>
            <a:br>
              <a:rPr lang="en-US" b="1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F4F69E-AA4C-4B28-A924-2E2D3F6F9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Если требуется масштабируемость при смешанной (чтение и запись) нагрузке. Целесообразно использовать его на сайтах с часто изменяющимися данными и большим количеством посещений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если приоритет стоит на надёжность и целостность данных, </a:t>
            </a:r>
            <a:r>
              <a:rPr lang="ru-RU" dirty="0" err="1"/>
              <a:t>PostgreSQL</a:t>
            </a:r>
            <a:r>
              <a:rPr lang="ru-RU" dirty="0"/>
              <a:t> – лучший выбор.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Если в будущем предстоит перемещать всю базу на другое решение, меньше всего проблем возникнет с </a:t>
            </a:r>
            <a:r>
              <a:rPr lang="ru-RU" dirty="0" err="1"/>
              <a:t>PostgreSQL</a:t>
            </a:r>
            <a:r>
              <a:rPr lang="ru-RU" dirty="0"/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Если БД должна выполнять сложные процедуры, стоит выбрать </a:t>
            </a:r>
            <a:r>
              <a:rPr lang="ru-RU" dirty="0" err="1"/>
              <a:t>PostgreSQL</a:t>
            </a:r>
            <a:r>
              <a:rPr lang="ru-RU" dirty="0"/>
              <a:t> в силу её расширяемости.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D49ED8-34A2-4C05-B9A8-3F386F81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71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6BEBC-9956-43C7-B4E4-13A82027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ru-RU" b="1" dirty="0"/>
              <a:t>Когда не следует использовать </a:t>
            </a:r>
            <a:r>
              <a:rPr lang="ru-RU" b="1" dirty="0" err="1"/>
              <a:t>PostgreSQL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56234C-2E95-41FB-A615-A069545F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Если быстрое чтение решающий фактор, то стоит присмотреться к другим СУБД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Если не нужна целостность данных, соответствие ACID или сложные структуры данных, то настройка </a:t>
            </a:r>
            <a:r>
              <a:rPr lang="ru-RU" dirty="0" err="1"/>
              <a:t>PostgreSQL</a:t>
            </a:r>
            <a:r>
              <a:rPr lang="ru-RU" dirty="0"/>
              <a:t> может быть нецелесообразна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28DB10-9490-48E4-8007-5D1877A2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39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8ED48-7F76-4638-84FC-81D5B233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свойственно для данной 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2771B4-34BF-4915-B239-5961B6D6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Поддержка востребованного объектно-ориентированного, реляционного подхода к базам данных.</a:t>
            </a:r>
          </a:p>
          <a:p>
            <a:r>
              <a:rPr lang="ru-RU" dirty="0"/>
              <a:t>Полная поддержка надежных транзакций (ACID).</a:t>
            </a:r>
          </a:p>
          <a:p>
            <a:r>
              <a:rPr lang="ru-RU" dirty="0"/>
              <a:t>Параллельность достигнутая за счет реализации управления многовариантным параллелизмом (MVCC), что также обеспечивает соответствие ACID.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14D9AE-C09C-4A9B-81AB-FD930FA7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81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21514-07E6-4F74-9F0C-D9193C4A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ACID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958358-A3B4-451F-BFCA-B34F99A8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A: </a:t>
            </a:r>
            <a:r>
              <a:rPr lang="ru-RU" dirty="0"/>
              <a:t>Транзакция либо применяется целиком, либо отменяется целиком.</a:t>
            </a:r>
            <a:endParaRPr lang="en-US" dirty="0"/>
          </a:p>
          <a:p>
            <a:r>
              <a:rPr lang="en-US" dirty="0"/>
              <a:t>C: </a:t>
            </a:r>
            <a:r>
              <a:rPr lang="ru-RU" dirty="0"/>
              <a:t>Система находится в согласованном состоянии до начала транзакции и после завершения транзакции.</a:t>
            </a:r>
            <a:endParaRPr lang="en-US" dirty="0"/>
          </a:p>
          <a:p>
            <a:r>
              <a:rPr lang="en-US" dirty="0"/>
              <a:t>I: </a:t>
            </a:r>
            <a:r>
              <a:rPr lang="ru-RU" dirty="0"/>
              <a:t>Внутри транзакции не видны изменения, сделанные в рамках другой </a:t>
            </a:r>
            <a:r>
              <a:rPr lang="ru-RU" dirty="0" err="1"/>
              <a:t>непримененной</a:t>
            </a:r>
            <a:r>
              <a:rPr lang="ru-RU" dirty="0"/>
              <a:t> транзакции.</a:t>
            </a:r>
            <a:endParaRPr lang="en-US" dirty="0"/>
          </a:p>
          <a:p>
            <a:r>
              <a:rPr lang="en-US" dirty="0"/>
              <a:t>D: </a:t>
            </a:r>
            <a:r>
              <a:rPr lang="ru-RU" dirty="0"/>
              <a:t>Результат примененной транзакции доступен после краха и восстановления системы.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DDDFB5-86E9-4B3F-BD84-90E1BA0F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29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42445-7C79-41E6-A3BA-5B09337C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MVCC</a:t>
            </a:r>
            <a:r>
              <a:rPr lang="ru-RU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A9A8FA-364A-4598-BD66-FB8D57BC5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Этот способ управления позволяет добиться того, что пишущие транзакции не блокируют читающих, и читающие транзакции не блокируют пишущих.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8E4791-1FC8-4F4B-B880-7DC9C8EA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57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A7A4A-13F3-44A2-8E86-4149821A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/>
          <a:lstStyle/>
          <a:p>
            <a:r>
              <a:rPr lang="ru-RU" b="1" i="0" dirty="0">
                <a:effectLst/>
              </a:rPr>
              <a:t>Особенности </a:t>
            </a:r>
            <a:r>
              <a:rPr lang="en-US" b="1" i="0" dirty="0">
                <a:effectLst/>
              </a:rPr>
              <a:t>PostgreSQL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029B5-C1AB-453F-9D0C-D53049ADE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поддержка БД неограниченного размера;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мощные и надёжные механизмы транзакций и репликации;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расширяемая система встроенных языков программирования и поддержка загрузки C-совместимых модулей;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наследование;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легкая расширяемость.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F29E1B-4BE7-4F57-84AC-BD322F40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6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41DD-CB9B-4338-84AA-452582E4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</a:t>
            </a:r>
            <a:r>
              <a:rPr lang="ru-RU" b="0" i="0" dirty="0">
                <a:solidFill>
                  <a:srgbClr val="333333"/>
                </a:solidFill>
                <a:effectLst/>
                <a:latin typeface="Montserrat" panose="00000500000000000000" pitchFamily="2" charset="-52"/>
              </a:rPr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5B86E-1290-42DE-B627-B070F460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96"/>
            <a:ext cx="10515600" cy="4602963"/>
          </a:xfrm>
        </p:spPr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Montserrat" panose="00000500000000000000" pitchFamily="2" charset="-52"/>
              </a:rPr>
              <a:t> </a:t>
            </a:r>
            <a:r>
              <a:rPr lang="ru-RU" dirty="0"/>
              <a:t>в </a:t>
            </a:r>
            <a:r>
              <a:rPr lang="ru-RU" dirty="0" err="1"/>
              <a:t>PostgreSQL</a:t>
            </a:r>
            <a:r>
              <a:rPr lang="ru-RU" dirty="0"/>
              <a:t> являются блоками кода, исполняемыми на сервере, а не на клиенте БД.</a:t>
            </a:r>
            <a:endParaRPr lang="en-US" dirty="0"/>
          </a:p>
          <a:p>
            <a:r>
              <a:rPr lang="ru-RU" dirty="0"/>
              <a:t> Могут писаться на чистом SQL либо с использованием различных языков программирования.</a:t>
            </a:r>
          </a:p>
          <a:p>
            <a:r>
              <a:rPr lang="ru-RU" dirty="0"/>
              <a:t> </a:t>
            </a:r>
            <a:r>
              <a:rPr lang="ru-RU" dirty="0" err="1"/>
              <a:t>PostgreSQL</a:t>
            </a:r>
            <a:r>
              <a:rPr lang="ru-RU" dirty="0"/>
              <a:t> допускает использование функций, возвращающих набор записей, который далее можно использовать так же, как и результат выполнения обычного запроса.</a:t>
            </a:r>
          </a:p>
          <a:p>
            <a:r>
              <a:rPr lang="ru-RU" dirty="0"/>
              <a:t> Функции могут выполняться как с правами их создателя, так и с правами текущего пользователя.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3B351B-9247-47AF-BC29-2035509A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21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19854-130E-4A00-9FE0-38B29378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/>
          <a:lstStyle/>
          <a:p>
            <a:r>
              <a:rPr lang="ru-RU" b="1" dirty="0"/>
              <a:t>Триггеры</a:t>
            </a:r>
            <a:r>
              <a:rPr lang="ru-RU" b="0" i="0" dirty="0">
                <a:solidFill>
                  <a:srgbClr val="333333"/>
                </a:solidFill>
                <a:effectLst/>
                <a:latin typeface="Montserrat" panose="00000500000000000000" pitchFamily="2" charset="-52"/>
              </a:rPr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0FB1A-701C-4FFD-AE82-AD2C0F9E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351338"/>
          </a:xfrm>
        </p:spPr>
        <p:txBody>
          <a:bodyPr/>
          <a:lstStyle/>
          <a:p>
            <a:r>
              <a:rPr lang="ru-RU" dirty="0"/>
              <a:t>Триггеры в </a:t>
            </a:r>
            <a:r>
              <a:rPr lang="ru-RU" dirty="0" err="1"/>
              <a:t>PostgreSQL</a:t>
            </a:r>
            <a:r>
              <a:rPr lang="ru-RU" dirty="0"/>
              <a:t> определяются как функции, инициируемые DML-операциями. </a:t>
            </a:r>
          </a:p>
          <a:p>
            <a:r>
              <a:rPr lang="ru-RU" dirty="0"/>
              <a:t>К </a:t>
            </a:r>
            <a:r>
              <a:rPr lang="en-US" dirty="0"/>
              <a:t>DML-</a:t>
            </a:r>
            <a:r>
              <a:rPr lang="ru-RU" dirty="0"/>
              <a:t>операциям относятся такие манипуляции с данными таблиц, как выборка, вставка, обновление, удаление.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F7BAB9-A00F-4717-AEA9-14D683C8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59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284DC-0457-4653-93F4-3A6CA489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81094-36D3-4098-BA41-6F94398C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indent="450215" algn="just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Иногда требуется выполнить различные/альтернативные действия во время запросов к базе данных. Это может потребоваться для защиты данных или их абстракции. Система правил (</a:t>
            </a:r>
            <a:r>
              <a:rPr lang="ru-RU" dirty="0" err="1"/>
              <a:t>rule</a:t>
            </a:r>
            <a:r>
              <a:rPr lang="ru-RU" dirty="0"/>
              <a:t>) </a:t>
            </a:r>
            <a:r>
              <a:rPr lang="ru-RU" dirty="0" err="1"/>
              <a:t>PostgreSQL</a:t>
            </a:r>
            <a:r>
              <a:rPr lang="ru-RU" dirty="0"/>
              <a:t> позволяет определить альтернативные действия на вставку, обновление или удаление. Правило генерирует дополнительный запрос. Как результат, выполнение правила оказывает влияние на производительность системы.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037879-BC86-428B-A350-D8A7B9D2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86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94F4A-679D-434F-92C7-189B7AEF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Индексы</a:t>
            </a:r>
            <a:r>
              <a:rPr lang="ru-RU" b="0" i="0" dirty="0">
                <a:solidFill>
                  <a:srgbClr val="333333"/>
                </a:solidFill>
                <a:effectLst/>
                <a:latin typeface="Montserrat" panose="00000500000000000000" pitchFamily="2" charset="-52"/>
              </a:rPr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A092F-BA96-4F14-9163-C25A7C7C5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06"/>
            <a:ext cx="10515600" cy="1475451"/>
          </a:xfrm>
        </p:spPr>
        <p:txBody>
          <a:bodyPr/>
          <a:lstStyle/>
          <a:p>
            <a:r>
              <a:rPr lang="ru-RU" dirty="0" err="1"/>
              <a:t>PostreSQL</a:t>
            </a:r>
            <a:r>
              <a:rPr lang="ru-RU" dirty="0"/>
              <a:t> позволяет создавать индексы таких типов, как  </a:t>
            </a:r>
            <a:r>
              <a:rPr lang="en-US" dirty="0"/>
              <a:t> B-Tree, Hash, </a:t>
            </a:r>
            <a:r>
              <a:rPr lang="en-US" dirty="0" err="1"/>
              <a:t>GiST</a:t>
            </a:r>
            <a:r>
              <a:rPr lang="en-US" dirty="0"/>
              <a:t>, SP-</a:t>
            </a:r>
            <a:r>
              <a:rPr lang="en-US" dirty="0" err="1"/>
              <a:t>GiST</a:t>
            </a:r>
            <a:r>
              <a:rPr lang="en-US" dirty="0"/>
              <a:t>, GIN и BRIN</a:t>
            </a:r>
            <a:r>
              <a:rPr lang="ru-RU" dirty="0"/>
              <a:t>. По умолчанию</a:t>
            </a:r>
            <a:r>
              <a:rPr lang="en-US" dirty="0"/>
              <a:t> </a:t>
            </a:r>
            <a:r>
              <a:rPr lang="ru-RU" dirty="0"/>
              <a:t>создается индекс </a:t>
            </a:r>
            <a:r>
              <a:rPr lang="en-US" dirty="0"/>
              <a:t>B-</a:t>
            </a:r>
            <a:r>
              <a:rPr lang="ru-RU" dirty="0"/>
              <a:t>дерева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6C427A-A306-48C9-A5E8-6263DE44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E40-363C-4AC9-8308-E2EA1523080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766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642</Words>
  <Application>Microsoft Office PowerPoint</Application>
  <PresentationFormat>Широкоэкранный</PresentationFormat>
  <Paragraphs>68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Source Sans Pro</vt:lpstr>
      <vt:lpstr>Times New Roman</vt:lpstr>
      <vt:lpstr>Тема Office</vt:lpstr>
      <vt:lpstr>PostgreSQL</vt:lpstr>
      <vt:lpstr>Что свойственно для данной СУБД</vt:lpstr>
      <vt:lpstr>ACID</vt:lpstr>
      <vt:lpstr>MVCC </vt:lpstr>
      <vt:lpstr>Особенности PostgreSQL</vt:lpstr>
      <vt:lpstr>Функции </vt:lpstr>
      <vt:lpstr>Триггеры </vt:lpstr>
      <vt:lpstr>Правила</vt:lpstr>
      <vt:lpstr>Индексы </vt:lpstr>
      <vt:lpstr>Многоверсионность </vt:lpstr>
      <vt:lpstr>Расширение</vt:lpstr>
      <vt:lpstr>Наследование </vt:lpstr>
      <vt:lpstr>Достоинства PostgreSQL </vt:lpstr>
      <vt:lpstr>Недостатки PostgreSQL</vt:lpstr>
      <vt:lpstr>Когда использовать PostgreSQL </vt:lpstr>
      <vt:lpstr>Когда не следует использовать PostgreSQL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</dc:title>
  <dc:creator>max</dc:creator>
  <cp:lastModifiedBy>max</cp:lastModifiedBy>
  <cp:revision>7</cp:revision>
  <dcterms:created xsi:type="dcterms:W3CDTF">2021-09-28T09:32:06Z</dcterms:created>
  <dcterms:modified xsi:type="dcterms:W3CDTF">2021-09-28T14:40:07Z</dcterms:modified>
</cp:coreProperties>
</file>