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4" r:id="rId3"/>
    <p:sldId id="265" r:id="rId4"/>
    <p:sldId id="276" r:id="rId5"/>
    <p:sldId id="277" r:id="rId6"/>
    <p:sldId id="278" r:id="rId7"/>
    <p:sldId id="279" r:id="rId8"/>
    <p:sldId id="266" r:id="rId9"/>
    <p:sldId id="267" r:id="rId10"/>
    <p:sldId id="268" r:id="rId11"/>
    <p:sldId id="269" r:id="rId12"/>
    <p:sldId id="270" r:id="rId13"/>
    <p:sldId id="271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2" r:id="rId24"/>
    <p:sldId id="293" r:id="rId25"/>
    <p:sldId id="294" r:id="rId26"/>
    <p:sldId id="295" r:id="rId27"/>
    <p:sldId id="296" r:id="rId28"/>
    <p:sldId id="297" r:id="rId29"/>
    <p:sldId id="290" r:id="rId30"/>
    <p:sldId id="272" r:id="rId31"/>
    <p:sldId id="302" r:id="rId32"/>
    <p:sldId id="263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Raleway" panose="020B0604020202020204" charset="0"/>
      <p:regular r:id="rId39"/>
      <p:bold r:id="rId40"/>
      <p:italic r:id="rId41"/>
      <p:boldItalic r:id="rId42"/>
    </p:embeddedFont>
    <p:embeddedFont>
      <p:font typeface="Source Sans Pro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544c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544c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85875" y="1882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AML - End Term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Spam Filters</a:t>
            </a:r>
            <a:endParaRPr sz="2600" b="1"/>
          </a:p>
        </p:txBody>
      </p:sp>
      <p:sp>
        <p:nvSpPr>
          <p:cNvPr id="60" name="Google Shape;60;p13"/>
          <p:cNvSpPr txBox="1"/>
          <p:nvPr/>
        </p:nvSpPr>
        <p:spPr>
          <a:xfrm>
            <a:off x="5103875" y="3125750"/>
            <a:ext cx="32031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Abdulllah Shad - D22001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Manikandan Raja - D22029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Ranjith N - D22042</a:t>
            </a:r>
            <a:endParaRPr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702" y="762245"/>
            <a:ext cx="1851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DOC2VEC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057" y="184304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DIMENSION REDUCTION USING PCA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3055" y="1149927"/>
            <a:ext cx="331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2"/>
                </a:solidFill>
              </a:rPr>
              <a:t>Attained 95% variance with 190 components using PCA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7" y="1216284"/>
            <a:ext cx="4238932" cy="386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1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058" y="159571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DIMENSION REDUCTION USING PCA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4831" y="679116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587" y="986893"/>
            <a:ext cx="4223841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055" y="1149927"/>
            <a:ext cx="331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2"/>
                </a:solidFill>
              </a:rPr>
              <a:t>Attained 95% variance with 18 components using PCA</a:t>
            </a:r>
          </a:p>
        </p:txBody>
      </p:sp>
    </p:spTree>
    <p:extLst>
      <p:ext uri="{BB962C8B-B14F-4D97-AF65-F5344CB8AC3E}">
        <p14:creationId xmlns:p14="http://schemas.microsoft.com/office/powerpoint/2010/main" val="32440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966" y="256553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DIMENSION REDUCTION USING </a:t>
            </a:r>
            <a:r>
              <a:rPr lang="en-IN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HEURISTIC METHODS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3359" y="803808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" y="1177635"/>
            <a:ext cx="4485889" cy="3761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055" y="1163781"/>
            <a:ext cx="3311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2"/>
                </a:solidFill>
              </a:rPr>
              <a:t>Attained 95% variance with 126 components using Heuristic methods</a:t>
            </a:r>
          </a:p>
        </p:txBody>
      </p:sp>
    </p:spTree>
    <p:extLst>
      <p:ext uri="{BB962C8B-B14F-4D97-AF65-F5344CB8AC3E}">
        <p14:creationId xmlns:p14="http://schemas.microsoft.com/office/powerpoint/2010/main" val="22847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51" y="672190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TF-IDF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62686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DIMENSION REDUCTION USING HEURISTIC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9967"/>
            <a:ext cx="4637398" cy="40836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055" y="1149927"/>
            <a:ext cx="3311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2"/>
                </a:solidFill>
              </a:rPr>
              <a:t>Attained 95% variance with 127 components using Heuristic methods</a:t>
            </a:r>
          </a:p>
        </p:txBody>
      </p:sp>
    </p:spTree>
    <p:extLst>
      <p:ext uri="{BB962C8B-B14F-4D97-AF65-F5344CB8AC3E}">
        <p14:creationId xmlns:p14="http://schemas.microsoft.com/office/powerpoint/2010/main" val="36327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4049" y="1489364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06" y="866940"/>
            <a:ext cx="2999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LOGISTIC REGRESSION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14810"/>
              </p:ext>
            </p:extLst>
          </p:nvPr>
        </p:nvGraphicFramePr>
        <p:xfrm>
          <a:off x="300231" y="2016934"/>
          <a:ext cx="3357368" cy="1439774"/>
        </p:xfrm>
        <a:graphic>
          <a:graphicData uri="http://schemas.openxmlformats.org/drawingml/2006/table">
            <a:tbl>
              <a:tblPr/>
              <a:tblGrid>
                <a:gridCol w="839342">
                  <a:extLst>
                    <a:ext uri="{9D8B030D-6E8A-4147-A177-3AD203B41FA5}">
                      <a16:colId xmlns:a16="http://schemas.microsoft.com/office/drawing/2014/main" val="1931742598"/>
                    </a:ext>
                  </a:extLst>
                </a:gridCol>
                <a:gridCol w="839342">
                  <a:extLst>
                    <a:ext uri="{9D8B030D-6E8A-4147-A177-3AD203B41FA5}">
                      <a16:colId xmlns:a16="http://schemas.microsoft.com/office/drawing/2014/main" val="1283142921"/>
                    </a:ext>
                  </a:extLst>
                </a:gridCol>
                <a:gridCol w="839342">
                  <a:extLst>
                    <a:ext uri="{9D8B030D-6E8A-4147-A177-3AD203B41FA5}">
                      <a16:colId xmlns:a16="http://schemas.microsoft.com/office/drawing/2014/main" val="1473828845"/>
                    </a:ext>
                  </a:extLst>
                </a:gridCol>
                <a:gridCol w="839342">
                  <a:extLst>
                    <a:ext uri="{9D8B030D-6E8A-4147-A177-3AD203B41FA5}">
                      <a16:colId xmlns:a16="http://schemas.microsoft.com/office/drawing/2014/main" val="1971491982"/>
                    </a:ext>
                  </a:extLst>
                </a:gridCol>
              </a:tblGrid>
              <a:tr h="332256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600" b="1" dirty="0"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21693"/>
                  </a:ext>
                </a:extLst>
              </a:tr>
              <a:tr h="295338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TF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879859"/>
                  </a:ext>
                </a:extLst>
              </a:tr>
              <a:tr h="295338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838334"/>
                  </a:ext>
                </a:extLst>
              </a:tr>
              <a:tr h="2584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04235"/>
                  </a:ext>
                </a:extLst>
              </a:tr>
              <a:tr h="25842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13969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0891" y="1468582"/>
            <a:ext cx="48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logistic regression model on TF-vector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 </a:t>
            </a:r>
            <a:r>
              <a:rPr lang="en-US" dirty="0" smtClean="0">
                <a:solidFill>
                  <a:schemeClr val="bg2"/>
                </a:solidFill>
              </a:rPr>
              <a:t>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0.85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1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0.97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0.92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806" y="146488"/>
            <a:ext cx="2604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FITTING</a:t>
            </a:r>
            <a:endParaRPr lang="en-IN" sz="20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716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0109" y="162686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LOGISTIC REGRESSION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287" y="651408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TF-IDF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9" name="Rectangle 8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LOGISTIC REGRESSION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03325"/>
              </p:ext>
            </p:extLst>
          </p:nvPr>
        </p:nvGraphicFramePr>
        <p:xfrm>
          <a:off x="277091" y="1385166"/>
          <a:ext cx="3048000" cy="123334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72733774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835970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949277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3054553"/>
                    </a:ext>
                  </a:extLst>
                </a:gridCol>
              </a:tblGrid>
              <a:tr h="328891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>
                          <a:effectLst/>
                          <a:latin typeface="Calibri" panose="020F0502020204030204" pitchFamily="34" charset="0"/>
                        </a:rPr>
                        <a:t>TF-IDF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881180"/>
                  </a:ext>
                </a:extLst>
              </a:tr>
              <a:tr h="328891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013599"/>
                  </a:ext>
                </a:extLst>
              </a:tr>
              <a:tr h="2877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375488"/>
                  </a:ext>
                </a:extLst>
              </a:tr>
              <a:tr h="2877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04294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13019" y="1468582"/>
            <a:ext cx="51608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logistic regression model on TF-IDF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0.56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0.94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0.94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0.70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3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109" y="162686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LOGISTIC REGRESSION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287" y="65140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LOGISTIC REGRESSION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20457"/>
              </p:ext>
            </p:extLst>
          </p:nvPr>
        </p:nvGraphicFramePr>
        <p:xfrm>
          <a:off x="277091" y="1482146"/>
          <a:ext cx="3290456" cy="1330326"/>
        </p:xfrm>
        <a:graphic>
          <a:graphicData uri="http://schemas.openxmlformats.org/drawingml/2006/table">
            <a:tbl>
              <a:tblPr/>
              <a:tblGrid>
                <a:gridCol w="822614">
                  <a:extLst>
                    <a:ext uri="{9D8B030D-6E8A-4147-A177-3AD203B41FA5}">
                      <a16:colId xmlns:a16="http://schemas.microsoft.com/office/drawing/2014/main" val="3175078972"/>
                    </a:ext>
                  </a:extLst>
                </a:gridCol>
                <a:gridCol w="822614">
                  <a:extLst>
                    <a:ext uri="{9D8B030D-6E8A-4147-A177-3AD203B41FA5}">
                      <a16:colId xmlns:a16="http://schemas.microsoft.com/office/drawing/2014/main" val="1829736934"/>
                    </a:ext>
                  </a:extLst>
                </a:gridCol>
                <a:gridCol w="822614">
                  <a:extLst>
                    <a:ext uri="{9D8B030D-6E8A-4147-A177-3AD203B41FA5}">
                      <a16:colId xmlns:a16="http://schemas.microsoft.com/office/drawing/2014/main" val="3659688857"/>
                    </a:ext>
                  </a:extLst>
                </a:gridCol>
                <a:gridCol w="822614">
                  <a:extLst>
                    <a:ext uri="{9D8B030D-6E8A-4147-A177-3AD203B41FA5}">
                      <a16:colId xmlns:a16="http://schemas.microsoft.com/office/drawing/2014/main" val="2811075339"/>
                    </a:ext>
                  </a:extLst>
                </a:gridCol>
              </a:tblGrid>
              <a:tr h="354753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HF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0784"/>
                  </a:ext>
                </a:extLst>
              </a:tr>
              <a:tr h="354753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57947"/>
                  </a:ext>
                </a:extLst>
              </a:tr>
              <a:tr h="310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8272"/>
                  </a:ext>
                </a:extLst>
              </a:tr>
              <a:tr h="310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8007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0891" y="1475509"/>
            <a:ext cx="48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logistic regression model on HF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0.78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0.98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0.97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0.87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3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109" y="162686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LOGISTIC REGRESSION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0287" y="651408"/>
            <a:ext cx="1851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DOC2VEC</a:t>
            </a:r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LOGISTIC REGRESSION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152"/>
              </p:ext>
            </p:extLst>
          </p:nvPr>
        </p:nvGraphicFramePr>
        <p:xfrm>
          <a:off x="390287" y="1456517"/>
          <a:ext cx="3269672" cy="1376739"/>
        </p:xfrm>
        <a:graphic>
          <a:graphicData uri="http://schemas.openxmlformats.org/drawingml/2006/table">
            <a:tbl>
              <a:tblPr/>
              <a:tblGrid>
                <a:gridCol w="817418">
                  <a:extLst>
                    <a:ext uri="{9D8B030D-6E8A-4147-A177-3AD203B41FA5}">
                      <a16:colId xmlns:a16="http://schemas.microsoft.com/office/drawing/2014/main" val="1791400394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3141487442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1464729934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344284590"/>
                    </a:ext>
                  </a:extLst>
                </a:gridCol>
              </a:tblGrid>
              <a:tr h="245173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97185"/>
                  </a:ext>
                </a:extLst>
              </a:tr>
              <a:tr h="301751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 err="1">
                          <a:effectLst/>
                          <a:latin typeface="Calibri" panose="020F0502020204030204" pitchFamily="34" charset="0"/>
                        </a:rPr>
                        <a:t>DocToVec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07120"/>
                  </a:ext>
                </a:extLst>
              </a:tr>
              <a:tr h="301751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36434"/>
                  </a:ext>
                </a:extLst>
              </a:tr>
              <a:tr h="2640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05757"/>
                  </a:ext>
                </a:extLst>
              </a:tr>
              <a:tr h="26403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509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0891" y="1468582"/>
            <a:ext cx="48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logistic regression model on DOC2VEC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0.89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0.95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0.98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0.93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1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0287" y="651408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DECISION TREE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26392"/>
              </p:ext>
            </p:extLst>
          </p:nvPr>
        </p:nvGraphicFramePr>
        <p:xfrm>
          <a:off x="180109" y="1490460"/>
          <a:ext cx="3048000" cy="11887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3953955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869167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178385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2773971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600" b="1" dirty="0"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3999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TF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908499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797623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73918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806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0891" y="1468582"/>
            <a:ext cx="48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DT model on TF vector created after text pre-processing.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0.82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0.91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0.96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0.86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65262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TF-IDF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69612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DECISION TREE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69381"/>
              </p:ext>
            </p:extLst>
          </p:nvPr>
        </p:nvGraphicFramePr>
        <p:xfrm>
          <a:off x="277091" y="1440872"/>
          <a:ext cx="3048000" cy="11125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85979249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130385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43050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92621315"/>
                    </a:ext>
                  </a:extLst>
                </a:gridCol>
              </a:tblGrid>
              <a:tr h="188826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 dirty="0"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934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TF-IDF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66592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87868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1123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349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DT model on TF-IDF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0.80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0.77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0.94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0.78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5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873"/>
            <a:ext cx="9144000" cy="2230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654" y="381000"/>
            <a:ext cx="44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PRE-PROCESSING PIPELINE</a:t>
            </a:r>
            <a:endParaRPr lang="en-IN" sz="2000" dirty="0">
              <a:ln w="0"/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DECISION TREE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1180"/>
              </p:ext>
            </p:extLst>
          </p:nvPr>
        </p:nvGraphicFramePr>
        <p:xfrm>
          <a:off x="277091" y="1334597"/>
          <a:ext cx="3048000" cy="11125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0561669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381017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071397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01390497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 dirty="0"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81328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HF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97351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23747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2580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67883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DT model on HF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0.81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0.91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0.96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0.85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93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851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DOC2VEC</a:t>
            </a:r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DECISION TREE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53365"/>
              </p:ext>
            </p:extLst>
          </p:nvPr>
        </p:nvGraphicFramePr>
        <p:xfrm>
          <a:off x="242453" y="1387244"/>
          <a:ext cx="3214256" cy="1112520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356806721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98430726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473233226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3130433486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7992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DocToVec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79252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637494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741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328717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679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DT model on DOC2VEC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0.77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0.76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0.94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0.76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7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RANDOM FOREST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12919"/>
              </p:ext>
            </p:extLst>
          </p:nvPr>
        </p:nvGraphicFramePr>
        <p:xfrm>
          <a:off x="339437" y="1414260"/>
          <a:ext cx="3048000" cy="11887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354259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687431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06705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5325846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600" b="1"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8795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TF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90799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07345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772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9249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864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Random Forest model with max depth of100 and class weight of 0.89:0.11 on TF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0.80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1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0.97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0.89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94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TF-IDF VECTOR</a:t>
            </a:r>
            <a:endParaRPr lang="en-IN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RANDOM FOREST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36559"/>
              </p:ext>
            </p:extLst>
          </p:nvPr>
        </p:nvGraphicFramePr>
        <p:xfrm>
          <a:off x="277091" y="1417724"/>
          <a:ext cx="3048000" cy="11125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62596891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449613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4877107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41284659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2911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TF-IDF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76713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7475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5957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577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Random Forest model with max depth of 25 and class weight of 0.84:0.86 on TF-IDF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0.81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0.93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0.96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0.86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416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HF</a:t>
            </a:r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RANDOM FOREST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36951"/>
              </p:ext>
            </p:extLst>
          </p:nvPr>
        </p:nvGraphicFramePr>
        <p:xfrm>
          <a:off x="277091" y="1473143"/>
          <a:ext cx="3048000" cy="11125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0131223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130898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801191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71250476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2283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HF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4602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287586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6285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0076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Random Forest model with max depth of 10 and class weight of 0.8:0.2 on HF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0.65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0.99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0.95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0.78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38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851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DOC2VEC</a:t>
            </a:r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RANDOM FOREST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19691"/>
              </p:ext>
            </p:extLst>
          </p:nvPr>
        </p:nvGraphicFramePr>
        <p:xfrm>
          <a:off x="180109" y="1297190"/>
          <a:ext cx="3214256" cy="1112520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180036118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581586883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4193159911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810579971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753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DocToVec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17214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049173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44068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371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Random Forest model </a:t>
            </a:r>
            <a:r>
              <a:rPr lang="en-US" dirty="0">
                <a:solidFill>
                  <a:schemeClr val="bg2"/>
                </a:solidFill>
              </a:rPr>
              <a:t>max depth of </a:t>
            </a:r>
            <a:r>
              <a:rPr lang="en-US" dirty="0" smtClean="0">
                <a:solidFill>
                  <a:schemeClr val="bg2"/>
                </a:solidFill>
              </a:rPr>
              <a:t>20 </a:t>
            </a:r>
            <a:r>
              <a:rPr lang="en-US" dirty="0">
                <a:solidFill>
                  <a:schemeClr val="bg2"/>
                </a:solidFill>
              </a:rPr>
              <a:t>and class weight of 0.8:0.2</a:t>
            </a:r>
            <a:r>
              <a:rPr lang="en-US" dirty="0" smtClean="0">
                <a:solidFill>
                  <a:schemeClr val="bg2"/>
                </a:solidFill>
              </a:rPr>
              <a:t> on DOC2VEC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0.74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0.93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0.96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0.82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200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ADA BOOST CLASSIFIER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99929"/>
              </p:ext>
            </p:extLst>
          </p:nvPr>
        </p:nvGraphicFramePr>
        <p:xfrm>
          <a:off x="277091" y="1331133"/>
          <a:ext cx="3048000" cy="11887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7737774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27882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980841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84232060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600" b="1" dirty="0" err="1"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  <a:endParaRPr lang="en-IN" sz="16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153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TF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899186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52008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642238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711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ADA Boost classifier with </a:t>
            </a:r>
            <a:r>
              <a:rPr lang="en-US" dirty="0" err="1" smtClean="0">
                <a:solidFill>
                  <a:schemeClr val="bg2"/>
                </a:solidFill>
              </a:rPr>
              <a:t>n_estimators</a:t>
            </a:r>
            <a:r>
              <a:rPr lang="en-US" dirty="0" smtClean="0">
                <a:solidFill>
                  <a:schemeClr val="bg2"/>
                </a:solidFill>
              </a:rPr>
              <a:t> as 500 on TF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 </a:t>
            </a:r>
            <a:r>
              <a:rPr lang="en-US" dirty="0" smtClean="0">
                <a:solidFill>
                  <a:schemeClr val="bg2"/>
                </a:solidFill>
              </a:rPr>
              <a:t>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0.84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0.97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0.975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0.9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56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TF-IDF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ADA BOOST CLASSIFIER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103"/>
              </p:ext>
            </p:extLst>
          </p:nvPr>
        </p:nvGraphicFramePr>
        <p:xfrm>
          <a:off x="390287" y="1431579"/>
          <a:ext cx="3048000" cy="11125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7201021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395464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23654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75486869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0067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TF-IDF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48072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21912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573682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51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10891" y="1468582"/>
            <a:ext cx="4862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ADA Boost classifier with </a:t>
            </a:r>
            <a:r>
              <a:rPr lang="en-US" dirty="0" err="1" smtClean="0">
                <a:solidFill>
                  <a:schemeClr val="bg2"/>
                </a:solidFill>
              </a:rPr>
              <a:t>n_estimators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as </a:t>
            </a:r>
            <a:r>
              <a:rPr lang="en-US" dirty="0" smtClean="0">
                <a:solidFill>
                  <a:schemeClr val="bg2"/>
                </a:solidFill>
              </a:rPr>
              <a:t>200 on TF-IDF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0.85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0.89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0.97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0.88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922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ADA BOOST CLASSIFIER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14402"/>
              </p:ext>
            </p:extLst>
          </p:nvPr>
        </p:nvGraphicFramePr>
        <p:xfrm>
          <a:off x="390287" y="1251470"/>
          <a:ext cx="3048000" cy="111252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458284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6233678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652002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96976101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07614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HF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96099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58846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97579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364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ADA Boost classifier with </a:t>
            </a:r>
            <a:r>
              <a:rPr lang="en-US" dirty="0" err="1" smtClean="0">
                <a:solidFill>
                  <a:schemeClr val="bg2"/>
                </a:solidFill>
              </a:rPr>
              <a:t>n_estimators</a:t>
            </a:r>
            <a:r>
              <a:rPr lang="en-US" dirty="0" smtClean="0">
                <a:solidFill>
                  <a:schemeClr val="bg2"/>
                </a:solidFill>
              </a:rPr>
              <a:t> as 50 on HF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</a:t>
            </a:r>
            <a:r>
              <a:rPr lang="en-US" dirty="0">
                <a:solidFill>
                  <a:schemeClr val="bg2"/>
                </a:solidFill>
              </a:rPr>
              <a:t>and conclusion</a:t>
            </a:r>
            <a:r>
              <a:rPr lang="en-US" dirty="0" smtClean="0">
                <a:solidFill>
                  <a:schemeClr val="bg2"/>
                </a:solidFill>
              </a:rPr>
              <a:t>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0.81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0.97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0.97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0.88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76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87" y="651408"/>
            <a:ext cx="1851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DOC2VEC</a:t>
            </a:r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0109" y="155758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ADA BOOST CLASSIFIER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59290"/>
              </p:ext>
            </p:extLst>
          </p:nvPr>
        </p:nvGraphicFramePr>
        <p:xfrm>
          <a:off x="228600" y="1304117"/>
          <a:ext cx="3338944" cy="1112520"/>
        </p:xfrm>
        <a:graphic>
          <a:graphicData uri="http://schemas.openxmlformats.org/drawingml/2006/table">
            <a:tbl>
              <a:tblPr/>
              <a:tblGrid>
                <a:gridCol w="834736">
                  <a:extLst>
                    <a:ext uri="{9D8B030D-6E8A-4147-A177-3AD203B41FA5}">
                      <a16:colId xmlns:a16="http://schemas.microsoft.com/office/drawing/2014/main" val="463919460"/>
                    </a:ext>
                  </a:extLst>
                </a:gridCol>
                <a:gridCol w="834736">
                  <a:extLst>
                    <a:ext uri="{9D8B030D-6E8A-4147-A177-3AD203B41FA5}">
                      <a16:colId xmlns:a16="http://schemas.microsoft.com/office/drawing/2014/main" val="2757240309"/>
                    </a:ext>
                  </a:extLst>
                </a:gridCol>
                <a:gridCol w="834736">
                  <a:extLst>
                    <a:ext uri="{9D8B030D-6E8A-4147-A177-3AD203B41FA5}">
                      <a16:colId xmlns:a16="http://schemas.microsoft.com/office/drawing/2014/main" val="627711256"/>
                    </a:ext>
                  </a:extLst>
                </a:gridCol>
                <a:gridCol w="834736">
                  <a:extLst>
                    <a:ext uri="{9D8B030D-6E8A-4147-A177-3AD203B41FA5}">
                      <a16:colId xmlns:a16="http://schemas.microsoft.com/office/drawing/2014/main" val="1313133529"/>
                    </a:ext>
                  </a:extLst>
                </a:gridCol>
              </a:tblGrid>
              <a:tr h="160020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AdaBoost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916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>
                          <a:effectLst/>
                          <a:latin typeface="Calibri" panose="020F0502020204030204" pitchFamily="34" charset="0"/>
                        </a:rPr>
                        <a:t>DocToVec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97147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7805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19329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77583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0891" y="1468582"/>
            <a:ext cx="48629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Aim -  </a:t>
            </a:r>
            <a:r>
              <a:rPr lang="en-IN" dirty="0">
                <a:solidFill>
                  <a:schemeClr val="bg2"/>
                </a:solidFill>
              </a:rPr>
              <a:t>To develop an SMS Spam filter</a:t>
            </a:r>
            <a:r>
              <a:rPr lang="en-IN" dirty="0">
                <a:solidFill>
                  <a:schemeClr val="bg2">
                    <a:lumMod val="50000"/>
                    <a:lumOff val="50000"/>
                  </a:schemeClr>
                </a:solidFill>
              </a:rPr>
              <a:t> </a:t>
            </a:r>
            <a:r>
              <a:rPr lang="en-IN" dirty="0" smtClean="0"/>
              <a:t>which can correctly classify spam and ham SMS.</a:t>
            </a:r>
            <a:endParaRPr lang="en-IN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Experiment : Fitting a ADA Boost classifier with </a:t>
            </a:r>
            <a:r>
              <a:rPr lang="en-US" dirty="0" err="1" smtClean="0">
                <a:solidFill>
                  <a:schemeClr val="bg2"/>
                </a:solidFill>
              </a:rPr>
              <a:t>n_estimators</a:t>
            </a:r>
            <a:r>
              <a:rPr lang="en-US" dirty="0" smtClean="0">
                <a:solidFill>
                  <a:schemeClr val="bg2"/>
                </a:solidFill>
              </a:rPr>
              <a:t> as 500 on DOC2VEC vector created after text pre-processing.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2"/>
                </a:solidFill>
              </a:rPr>
              <a:t>Observations and conclusion : The resulting confusion metric is shown in the right.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Error Metrics –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  1. Recall = 0.90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2. Precision = 0.93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3. Accuracy = 0.98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4. F1 score = 0.91</a:t>
            </a:r>
          </a:p>
          <a:p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	                  </a:t>
            </a:r>
            <a:endParaRPr lang="en-I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8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1256252"/>
            <a:ext cx="3342988" cy="2221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09" y="1256252"/>
            <a:ext cx="3408218" cy="2273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0945" y="242455"/>
            <a:ext cx="44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CLOUDS INTERPRETATION</a:t>
            </a:r>
            <a:endParaRPr lang="en-IN" sz="2000" dirty="0">
              <a:ln w="0"/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945" y="3699163"/>
            <a:ext cx="8541328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Majority of spam messages contain words like ‘FREE’, ‘CALL’, ‘WON’, ‘CLAIM’ </a:t>
            </a:r>
            <a:r>
              <a:rPr lang="en-IN" dirty="0" err="1" smtClean="0"/>
              <a:t>etc</a:t>
            </a:r>
            <a:r>
              <a:rPr lang="en-IN" dirty="0" smtClean="0"/>
              <a:t>, which are commonly seen in real life spam messages.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Majority of ham messages contain normal words used in day to day messages.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70072" y="88162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 smtClean="0">
                <a:ln/>
                <a:solidFill>
                  <a:srgbClr val="FF0000"/>
                </a:solidFill>
              </a:rPr>
              <a:t>SPAM</a:t>
            </a:r>
            <a:endParaRPr lang="en-IN" b="1" dirty="0">
              <a:ln/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121" y="883476"/>
            <a:ext cx="588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HAM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1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109" y="169613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Models Fitted on Test data with F1_Score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51" y="1070158"/>
            <a:ext cx="3596952" cy="36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109" y="169613"/>
            <a:ext cx="6289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FINAL MODEL SELECTION AND CONCLUSION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68269"/>
              </p:ext>
            </p:extLst>
          </p:nvPr>
        </p:nvGraphicFramePr>
        <p:xfrm>
          <a:off x="521906" y="2597952"/>
          <a:ext cx="3269672" cy="1806229"/>
        </p:xfrm>
        <a:graphic>
          <a:graphicData uri="http://schemas.openxmlformats.org/drawingml/2006/table">
            <a:tbl>
              <a:tblPr/>
              <a:tblGrid>
                <a:gridCol w="817418">
                  <a:extLst>
                    <a:ext uri="{9D8B030D-6E8A-4147-A177-3AD203B41FA5}">
                      <a16:colId xmlns:a16="http://schemas.microsoft.com/office/drawing/2014/main" val="1791400394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3141487442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1464729934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344284590"/>
                    </a:ext>
                  </a:extLst>
                </a:gridCol>
              </a:tblGrid>
              <a:tr h="321657"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97185"/>
                  </a:ext>
                </a:extLst>
              </a:tr>
              <a:tr h="395886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 b="1" dirty="0" err="1">
                          <a:effectLst/>
                          <a:latin typeface="Calibri" panose="020F0502020204030204" pitchFamily="34" charset="0"/>
                        </a:rPr>
                        <a:t>DocToVec</a:t>
                      </a:r>
                      <a:endParaRPr lang="en-IN" sz="14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Predicted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07120"/>
                  </a:ext>
                </a:extLst>
              </a:tr>
              <a:tr h="395886">
                <a:tc row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36434"/>
                  </a:ext>
                </a:extLst>
              </a:tr>
              <a:tr h="3464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764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05757"/>
                  </a:ext>
                </a:extLst>
              </a:tr>
              <a:tr h="3464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200" b="0" dirty="0"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4509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983673"/>
            <a:ext cx="7432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all the models tested on test data, we are choosing Logistic Regression model fitted on </a:t>
            </a:r>
            <a:r>
              <a:rPr lang="en-US" dirty="0" err="1" smtClean="0"/>
              <a:t>DocToVec</a:t>
            </a:r>
            <a:r>
              <a:rPr lang="en-US" dirty="0" smtClean="0"/>
              <a:t> vector as our final model. This model is giving the highest F1 score and precision.</a:t>
            </a:r>
          </a:p>
          <a:p>
            <a:r>
              <a:rPr lang="en-US" dirty="0" smtClean="0"/>
              <a:t>Since we are creating a spam classifier our objective is to maximize the precision of spam class and our final model is doing that.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98472" y="310699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Error Metrics – </a:t>
            </a:r>
          </a:p>
          <a:p>
            <a:r>
              <a:rPr lang="en-US" dirty="0">
                <a:solidFill>
                  <a:schemeClr val="bg2"/>
                </a:solidFill>
              </a:rPr>
              <a:t>      1. Recall = 0.89</a:t>
            </a:r>
          </a:p>
          <a:p>
            <a:r>
              <a:rPr lang="en-US" dirty="0">
                <a:solidFill>
                  <a:schemeClr val="bg2"/>
                </a:solidFill>
              </a:rPr>
              <a:t>      2. Precision = 0.95</a:t>
            </a:r>
          </a:p>
          <a:p>
            <a:r>
              <a:rPr lang="en-US" dirty="0">
                <a:solidFill>
                  <a:schemeClr val="bg2"/>
                </a:solidFill>
              </a:rPr>
              <a:t>      3. Accuracy = 0.98</a:t>
            </a:r>
          </a:p>
          <a:p>
            <a:r>
              <a:rPr lang="en-US" dirty="0">
                <a:solidFill>
                  <a:schemeClr val="bg2"/>
                </a:solidFill>
              </a:rPr>
              <a:t>      4. F1 score = 0.93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573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422072" y="2010328"/>
            <a:ext cx="250562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5" y="242455"/>
            <a:ext cx="44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VECTORIZATION PIPELINE</a:t>
            </a:r>
            <a:endParaRPr lang="en-IN" sz="2000" dirty="0">
              <a:ln w="0"/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321" y="779567"/>
            <a:ext cx="58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TF</a:t>
            </a:r>
            <a:endParaRPr lang="en-IN" sz="20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15" y="1264476"/>
            <a:ext cx="2807968" cy="59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5" y="242455"/>
            <a:ext cx="44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VECTORIZATION PIPELINE</a:t>
            </a:r>
            <a:endParaRPr lang="en-IN" sz="2000" dirty="0">
              <a:ln w="0"/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321" y="779567"/>
            <a:ext cx="108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TF-IDF</a:t>
            </a:r>
            <a:endParaRPr lang="en-IN" sz="20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314" y="1093930"/>
            <a:ext cx="3639413" cy="40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2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5" y="242455"/>
            <a:ext cx="44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VECTORIZATION PIPELINE</a:t>
            </a:r>
            <a:endParaRPr lang="en-IN" sz="2000" dirty="0">
              <a:ln w="0"/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7320" y="779567"/>
            <a:ext cx="1615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00B050"/>
                </a:solidFill>
              </a:rPr>
              <a:t>DOC2VEC</a:t>
            </a:r>
            <a:endParaRPr lang="en-IN" sz="20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85" y="1124258"/>
            <a:ext cx="3055885" cy="390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45" y="242455"/>
            <a:ext cx="448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n w="0"/>
                <a:solidFill>
                  <a:schemeClr val="bg2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VECTORIZATION PIPELINE</a:t>
            </a:r>
            <a:endParaRPr lang="en-IN" sz="2000" dirty="0">
              <a:ln w="0"/>
              <a:solidFill>
                <a:schemeClr val="bg2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392" y="703367"/>
            <a:ext cx="8764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00B050"/>
                </a:solidFill>
              </a:rPr>
              <a:t>HEURISTIC APPROACH (Occurrence of mobile number, http link and high frequency words)</a:t>
            </a:r>
            <a:endParaRPr lang="en-IN" sz="1600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18" y="1262050"/>
            <a:ext cx="2911092" cy="37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5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6328"/>
            <a:ext cx="4405745" cy="40444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599" y="173182"/>
            <a:ext cx="4426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DIMENSION REDUCTION USING PCA</a:t>
            </a:r>
            <a:endParaRPr lang="en-IN" sz="1800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091" y="718552"/>
            <a:ext cx="3027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 VECTOR</a:t>
            </a:r>
            <a:endParaRPr lang="en-IN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43055" y="1149927"/>
            <a:ext cx="331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2"/>
                </a:solidFill>
              </a:rPr>
              <a:t>Attained 95% variance with 2000 components using PCA</a:t>
            </a:r>
          </a:p>
        </p:txBody>
      </p:sp>
    </p:spTree>
    <p:extLst>
      <p:ext uri="{BB962C8B-B14F-4D97-AF65-F5344CB8AC3E}">
        <p14:creationId xmlns:p14="http://schemas.microsoft.com/office/powerpoint/2010/main" val="27381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061" y="713752"/>
            <a:ext cx="15488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TF-IDF </a:t>
            </a:r>
            <a:r>
              <a:rPr lang="en-IN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67" y="131862"/>
            <a:ext cx="4262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DIMENSION REDUCTION USING PCA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" y="1080654"/>
            <a:ext cx="3821502" cy="3813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3055" y="1149927"/>
            <a:ext cx="331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chemeClr val="bg2"/>
                </a:solidFill>
              </a:rPr>
              <a:t>Attained 95% variance with 2800 components using PCA</a:t>
            </a:r>
          </a:p>
        </p:txBody>
      </p:sp>
    </p:spTree>
    <p:extLst>
      <p:ext uri="{BB962C8B-B14F-4D97-AF65-F5344CB8AC3E}">
        <p14:creationId xmlns:p14="http://schemas.microsoft.com/office/powerpoint/2010/main" val="35352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288</TotalTime>
  <Words>1863</Words>
  <Application>Microsoft Office PowerPoint</Application>
  <PresentationFormat>On-screen Show (16:9)</PresentationFormat>
  <Paragraphs>432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Raleway</vt:lpstr>
      <vt:lpstr>Wingdings</vt:lpstr>
      <vt:lpstr>Arial</vt:lpstr>
      <vt:lpstr>Source Sans Pro</vt:lpstr>
      <vt:lpstr>Plum</vt:lpstr>
      <vt:lpstr>AML - End 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 - End Term</dc:title>
  <cp:lastModifiedBy>A</cp:lastModifiedBy>
  <cp:revision>28</cp:revision>
  <dcterms:modified xsi:type="dcterms:W3CDTF">2023-02-09T07:22:13Z</dcterms:modified>
</cp:coreProperties>
</file>