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7" r:id="rId16"/>
    <p:sldId id="271" r:id="rId17"/>
    <p:sldId id="272" r:id="rId18"/>
    <p:sldId id="273" r:id="rId19"/>
    <p:sldId id="27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28" autoAdjust="0"/>
    <p:restoredTop sz="94660"/>
  </p:normalViewPr>
  <p:slideViewPr>
    <p:cSldViewPr snapToGrid="0">
      <p:cViewPr>
        <p:scale>
          <a:sx n="75" d="100"/>
          <a:sy n="75" d="100"/>
        </p:scale>
        <p:origin x="-888" y="-34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2B2E7745-FA21-4316-BA53-2A62735CB5CD}" type="datetimeFigureOut">
              <a:rPr lang="en-IN" smtClean="0"/>
              <a:pPr/>
              <a:t>28-04-2023</a:t>
            </a:fld>
            <a:endParaRPr lang="en-IN"/>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30EBF03A-8F3E-425A-BA34-8B15193EAD8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2E7745-FA21-4316-BA53-2A62735CB5CD}" type="datetimeFigureOut">
              <a:rPr lang="en-IN" smtClean="0"/>
              <a:pPr/>
              <a:t>28-04-2023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0EBF03A-8F3E-425A-BA34-8B15193EAD8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2B2E7745-FA21-4316-BA53-2A62735CB5CD}" type="datetimeFigureOut">
              <a:rPr lang="en-IN" smtClean="0"/>
              <a:pPr/>
              <a:t>28-04-2023</a:t>
            </a:fld>
            <a:endParaRPr lang="en-IN"/>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30EBF03A-8F3E-425A-BA34-8B15193EAD8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2E7745-FA21-4316-BA53-2A62735CB5CD}" type="datetimeFigureOut">
              <a:rPr lang="en-IN" smtClean="0"/>
              <a:pPr/>
              <a:t>28-04-2023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0EBF03A-8F3E-425A-BA34-8B15193EAD8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2B2E7745-FA21-4316-BA53-2A62735CB5CD}" type="datetimeFigureOut">
              <a:rPr lang="en-IN" smtClean="0"/>
              <a:pPr/>
              <a:t>28-04-2023</a:t>
            </a:fld>
            <a:endParaRPr lang="en-IN"/>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8978603" y="6555112"/>
            <a:ext cx="784448" cy="228600"/>
          </a:xfrm>
        </p:spPr>
        <p:txBody>
          <a:bodyPr/>
          <a:lstStyle>
            <a:extLst/>
          </a:lstStyle>
          <a:p>
            <a:fld id="{30EBF03A-8F3E-425A-BA34-8B15193EAD8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2E7745-FA21-4316-BA53-2A62735CB5CD}" type="datetimeFigureOut">
              <a:rPr lang="en-IN" smtClean="0"/>
              <a:pPr/>
              <a:t>28-04-2023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0EBF03A-8F3E-425A-BA34-8B15193EAD8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B2E7745-FA21-4316-BA53-2A62735CB5CD}" type="datetimeFigureOut">
              <a:rPr lang="en-IN" smtClean="0"/>
              <a:pPr/>
              <a:t>28-04-2023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0EBF03A-8F3E-425A-BA34-8B15193EAD8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B2E7745-FA21-4316-BA53-2A62735CB5CD}" type="datetimeFigureOut">
              <a:rPr lang="en-IN" smtClean="0"/>
              <a:pPr/>
              <a:t>28-04-2023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0EBF03A-8F3E-425A-BA34-8B15193EAD8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B2E7745-FA21-4316-BA53-2A62735CB5CD}" type="datetimeFigureOut">
              <a:rPr lang="en-IN" smtClean="0"/>
              <a:pPr/>
              <a:t>28-04-2023</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30EBF03A-8F3E-425A-BA34-8B15193EAD8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2E7745-FA21-4316-BA53-2A62735CB5CD}" type="datetimeFigureOut">
              <a:rPr lang="en-IN" smtClean="0"/>
              <a:pPr/>
              <a:t>28-04-2023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0EBF03A-8F3E-425A-BA34-8B15193EAD8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B2E7745-FA21-4316-BA53-2A62735CB5CD}" type="datetimeFigureOut">
              <a:rPr lang="en-IN" smtClean="0"/>
              <a:pPr/>
              <a:t>28-04-2023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0EBF03A-8F3E-425A-BA34-8B15193EAD86}" type="slidenum">
              <a:rPr lang="en-IN" smtClean="0"/>
              <a:pPr/>
              <a:t>‹#›</a:t>
            </a:fld>
            <a:endParaRPr lang="en-IN"/>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2B2E7745-FA21-4316-BA53-2A62735CB5CD}" type="datetimeFigureOut">
              <a:rPr lang="en-IN" smtClean="0"/>
              <a:pPr/>
              <a:t>28-04-2023</a:t>
            </a:fld>
            <a:endParaRPr lang="en-IN"/>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0EBF03A-8F3E-425A-BA34-8B15193EAD8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B48B7-FA66-103E-6B6A-4AC228E120FC}"/>
              </a:ext>
            </a:extLst>
          </p:cNvPr>
          <p:cNvSpPr>
            <a:spLocks noGrp="1"/>
          </p:cNvSpPr>
          <p:nvPr>
            <p:ph type="ctrTitle"/>
          </p:nvPr>
        </p:nvSpPr>
        <p:spPr/>
        <p:txBody>
          <a:bodyPr/>
          <a:lstStyle/>
          <a:p>
            <a:r>
              <a:rPr lang="en-IN" dirty="0"/>
              <a:t>AI-Powered Chatbot for learning ML Concepts</a:t>
            </a:r>
          </a:p>
        </p:txBody>
      </p:sp>
      <p:sp>
        <p:nvSpPr>
          <p:cNvPr id="3" name="Subtitle 2">
            <a:extLst>
              <a:ext uri="{FF2B5EF4-FFF2-40B4-BE49-F238E27FC236}">
                <a16:creationId xmlns="" xmlns:a16="http://schemas.microsoft.com/office/drawing/2014/main" id="{C776D583-2372-6DFC-2954-5A773D2ECB54}"/>
              </a:ext>
            </a:extLst>
          </p:cNvPr>
          <p:cNvSpPr>
            <a:spLocks noGrp="1"/>
          </p:cNvSpPr>
          <p:nvPr>
            <p:ph type="subTitle" idx="1"/>
          </p:nvPr>
        </p:nvSpPr>
        <p:spPr/>
        <p:txBody>
          <a:bodyPr>
            <a:normAutofit/>
          </a:bodyPr>
          <a:lstStyle/>
          <a:p>
            <a:r>
              <a:rPr lang="en-US" dirty="0" smtClean="0"/>
              <a:t>Under the guidance of</a:t>
            </a:r>
            <a:r>
              <a:rPr lang="en-US" b="1" dirty="0" smtClean="0"/>
              <a:t>                                                                                </a:t>
            </a:r>
            <a:r>
              <a:rPr lang="en-US" b="1" dirty="0" err="1" smtClean="0"/>
              <a:t>Mr.S</a:t>
            </a:r>
            <a:r>
              <a:rPr lang="en-US" b="1" dirty="0" smtClean="0"/>
              <a:t>. </a:t>
            </a:r>
            <a:r>
              <a:rPr lang="en-US" b="1" dirty="0" err="1" smtClean="0"/>
              <a:t>Naresh</a:t>
            </a:r>
            <a:r>
              <a:rPr lang="en-US" b="1" dirty="0" smtClean="0"/>
              <a:t> Kumar</a:t>
            </a:r>
            <a:endParaRPr lang="en-US" dirty="0" smtClean="0"/>
          </a:p>
          <a:p>
            <a:r>
              <a:rPr lang="en-US" dirty="0" smtClean="0"/>
              <a:t>Assistant Professor, Department of CSE</a:t>
            </a:r>
            <a:endParaRPr lang="en-US" dirty="0"/>
          </a:p>
        </p:txBody>
      </p:sp>
    </p:spTree>
    <p:extLst>
      <p:ext uri="{BB962C8B-B14F-4D97-AF65-F5344CB8AC3E}">
        <p14:creationId xmlns="" xmlns:p14="http://schemas.microsoft.com/office/powerpoint/2010/main" val="297975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910E84-5CCC-8A89-90F8-E1FFFA219460}"/>
              </a:ext>
            </a:extLst>
          </p:cNvPr>
          <p:cNvSpPr>
            <a:spLocks noGrp="1"/>
          </p:cNvSpPr>
          <p:nvPr>
            <p:ph type="title"/>
          </p:nvPr>
        </p:nvSpPr>
        <p:spPr/>
        <p:txBody>
          <a:bodyPr>
            <a:normAutofit fontScale="90000"/>
          </a:bodyPr>
          <a:lstStyle/>
          <a:p>
            <a:r>
              <a:rPr lang="en-IN" dirty="0"/>
              <a:t>ABOUT CHATBOT WITH PYTHON USING ML ANALYSIS:</a:t>
            </a:r>
          </a:p>
        </p:txBody>
      </p:sp>
      <p:sp>
        <p:nvSpPr>
          <p:cNvPr id="3" name="Content Placeholder 2">
            <a:extLst>
              <a:ext uri="{FF2B5EF4-FFF2-40B4-BE49-F238E27FC236}">
                <a16:creationId xmlns="" xmlns:a16="http://schemas.microsoft.com/office/drawing/2014/main" id="{C2BC7DC2-2E76-6C1D-A34C-FB7BED0C1228}"/>
              </a:ext>
            </a:extLst>
          </p:cNvPr>
          <p:cNvSpPr>
            <a:spLocks noGrp="1"/>
          </p:cNvSpPr>
          <p:nvPr>
            <p:ph idx="1"/>
          </p:nvPr>
        </p:nvSpPr>
        <p:spPr>
          <a:xfrm>
            <a:off x="838200" y="1825625"/>
            <a:ext cx="10515600" cy="4667250"/>
          </a:xfrm>
        </p:spPr>
        <p:txBody>
          <a:bodyPr>
            <a:normAutofit fontScale="92500"/>
          </a:bodyPr>
          <a:lstStyle/>
          <a:p>
            <a:pPr algn="l">
              <a:buFont typeface="+mj-lt"/>
              <a:buAutoNum type="arabicPeriod"/>
            </a:pPr>
            <a:r>
              <a:rPr lang="en-US" b="0" i="0" dirty="0">
                <a:solidFill>
                  <a:srgbClr val="374151"/>
                </a:solidFill>
                <a:effectLst/>
                <a:latin typeface="Söhne"/>
              </a:rPr>
              <a:t>Data Collection: Collecting a large and diverse dataset of conversations between humans and chatbots to use as the training data.</a:t>
            </a:r>
          </a:p>
          <a:p>
            <a:pPr algn="l">
              <a:buFont typeface="+mj-lt"/>
              <a:buAutoNum type="arabicPeriod"/>
            </a:pPr>
            <a:r>
              <a:rPr lang="en-US" b="0" i="0" dirty="0">
                <a:solidFill>
                  <a:srgbClr val="374151"/>
                </a:solidFill>
                <a:effectLst/>
                <a:latin typeface="Söhne"/>
              </a:rPr>
              <a:t>Data Preprocessing: Preprocessing the collected data by cleaning, filtering, and transforming it into a format that can be used for analysis. This may involve removing duplicate entries, filling in missing data, and normalizing data.</a:t>
            </a:r>
          </a:p>
          <a:p>
            <a:pPr algn="l">
              <a:buFont typeface="+mj-lt"/>
              <a:buAutoNum type="arabicPeriod"/>
            </a:pPr>
            <a:r>
              <a:rPr lang="en-US" b="0" i="0" dirty="0">
                <a:solidFill>
                  <a:srgbClr val="374151"/>
                </a:solidFill>
                <a:effectLst/>
                <a:latin typeface="Söhne"/>
              </a:rPr>
              <a:t>Feature Extraction: Extracting relevant features from the preprocessed data. These features may include user input, chatbot response, sentiment analysis, intent detection, and named entity recognition.</a:t>
            </a:r>
          </a:p>
          <a:p>
            <a:pPr algn="l">
              <a:buFont typeface="+mj-lt"/>
              <a:buAutoNum type="arabicPeriod"/>
            </a:pPr>
            <a:r>
              <a:rPr lang="en-US" b="0" i="0" dirty="0">
                <a:solidFill>
                  <a:srgbClr val="374151"/>
                </a:solidFill>
                <a:effectLst/>
                <a:latin typeface="Söhne"/>
              </a:rPr>
              <a:t>Algorithm Selection: Selecting appropriate ML algorithms that can effectively process and analyze the extracted features. </a:t>
            </a:r>
          </a:p>
          <a:p>
            <a:endParaRPr lang="en-IN" dirty="0"/>
          </a:p>
        </p:txBody>
      </p:sp>
    </p:spTree>
    <p:extLst>
      <p:ext uri="{BB962C8B-B14F-4D97-AF65-F5344CB8AC3E}">
        <p14:creationId xmlns="" xmlns:p14="http://schemas.microsoft.com/office/powerpoint/2010/main" val="288042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723172-051D-D685-7F34-FD7BB6EE1914}"/>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 xmlns:a16="http://schemas.microsoft.com/office/drawing/2014/main" id="{7C8BF602-F96F-A171-B84E-651D2FB07A97}"/>
              </a:ext>
            </a:extLst>
          </p:cNvPr>
          <p:cNvSpPr>
            <a:spLocks noGrp="1"/>
          </p:cNvSpPr>
          <p:nvPr>
            <p:ph idx="1"/>
          </p:nvPr>
        </p:nvSpPr>
        <p:spPr/>
        <p:txBody>
          <a:bodyPr>
            <a:normAutofit/>
          </a:bodyPr>
          <a:lstStyle/>
          <a:p>
            <a:r>
              <a:rPr lang="en-US" b="1" dirty="0" smtClean="0"/>
              <a:t>1. Intents: </a:t>
            </a:r>
            <a:r>
              <a:rPr lang="en-US" dirty="0" smtClean="0"/>
              <a:t>it is a name of the dictionary we used </a:t>
            </a:r>
            <a:r>
              <a:rPr lang="en-US" dirty="0" err="1" smtClean="0"/>
              <a:t>json</a:t>
            </a:r>
            <a:r>
              <a:rPr lang="en-US" dirty="0" smtClean="0"/>
              <a:t> dataset file.</a:t>
            </a:r>
          </a:p>
          <a:p>
            <a:r>
              <a:rPr lang="en-US" b="1" dirty="0" smtClean="0"/>
              <a:t>2. Tag: </a:t>
            </a:r>
            <a:r>
              <a:rPr lang="en-US" dirty="0" smtClean="0"/>
              <a:t>tag used to identify an individual key in our dataset. Here in                      our dataset</a:t>
            </a:r>
            <a:r>
              <a:rPr lang="en-US" b="1" dirty="0" smtClean="0"/>
              <a:t> </a:t>
            </a:r>
            <a:r>
              <a:rPr lang="en-US" dirty="0" smtClean="0"/>
              <a:t>key is</a:t>
            </a:r>
            <a:r>
              <a:rPr lang="en-US" b="1" dirty="0" smtClean="0"/>
              <a:t> </a:t>
            </a:r>
            <a:r>
              <a:rPr lang="en-US" dirty="0" smtClean="0"/>
              <a:t>particular type of questions.</a:t>
            </a:r>
          </a:p>
          <a:p>
            <a:r>
              <a:rPr lang="en-US" b="1" dirty="0" smtClean="0"/>
              <a:t>3. Patterns </a:t>
            </a:r>
            <a:r>
              <a:rPr lang="en-US" dirty="0" smtClean="0"/>
              <a:t>: patterns are used to identify different types of questions.</a:t>
            </a:r>
          </a:p>
          <a:p>
            <a:r>
              <a:rPr lang="en-US" b="1" dirty="0" smtClean="0"/>
              <a:t>4. Responses </a:t>
            </a:r>
            <a:r>
              <a:rPr lang="en-US" dirty="0" smtClean="0"/>
              <a:t> : response is the answer given to the patterns.	</a:t>
            </a:r>
          </a:p>
          <a:p>
            <a:endParaRPr lang="en-IN" dirty="0"/>
          </a:p>
        </p:txBody>
      </p:sp>
    </p:spTree>
    <p:extLst>
      <p:ext uri="{BB962C8B-B14F-4D97-AF65-F5344CB8AC3E}">
        <p14:creationId xmlns="" xmlns:p14="http://schemas.microsoft.com/office/powerpoint/2010/main" val="126895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DFBD96-1B14-EB68-6203-BEE89404072B}"/>
              </a:ext>
            </a:extLst>
          </p:cNvPr>
          <p:cNvSpPr>
            <a:spLocks noGrp="1"/>
          </p:cNvSpPr>
          <p:nvPr>
            <p:ph type="title"/>
          </p:nvPr>
        </p:nvSpPr>
        <p:spPr/>
        <p:txBody>
          <a:bodyPr/>
          <a:lstStyle/>
          <a:p>
            <a:r>
              <a:rPr lang="en-IN" dirty="0"/>
              <a:t>DATA INSIGHTS</a:t>
            </a:r>
          </a:p>
        </p:txBody>
      </p:sp>
      <p:sp>
        <p:nvSpPr>
          <p:cNvPr id="3" name="Content Placeholder 2">
            <a:extLst>
              <a:ext uri="{FF2B5EF4-FFF2-40B4-BE49-F238E27FC236}">
                <a16:creationId xmlns="" xmlns:a16="http://schemas.microsoft.com/office/drawing/2014/main" id="{BD7FB2DA-90A2-9633-6CF0-336851CEF60D}"/>
              </a:ext>
            </a:extLst>
          </p:cNvPr>
          <p:cNvSpPr>
            <a:spLocks noGrp="1"/>
          </p:cNvSpPr>
          <p:nvPr>
            <p:ph idx="1"/>
          </p:nvPr>
        </p:nvSpPr>
        <p:spPr/>
        <p:txBody>
          <a:bodyPr>
            <a:normAutofit fontScale="92500" lnSpcReduction="10000"/>
          </a:bodyPr>
          <a:lstStyle/>
          <a:p>
            <a:r>
              <a:rPr lang="en-US" dirty="0" smtClean="0"/>
              <a:t>Data Collection: You need to gather the data that the </a:t>
            </a:r>
            <a:r>
              <a:rPr lang="en-US" dirty="0" err="1" smtClean="0"/>
              <a:t>chatbot</a:t>
            </a:r>
            <a:r>
              <a:rPr lang="en-US" dirty="0" smtClean="0"/>
              <a:t> will use to understand and respond to user queries.</a:t>
            </a:r>
          </a:p>
          <a:p>
            <a:endParaRPr lang="en-US" dirty="0" smtClean="0"/>
          </a:p>
          <a:p>
            <a:r>
              <a:rPr lang="en-US" dirty="0" smtClean="0"/>
              <a:t>Data Cleaning and Preprocessing: Once you have collected the data, you need to clean and preprocess it to ensure that it is in a format that can be used by machine learning algorithms.</a:t>
            </a:r>
          </a:p>
          <a:p>
            <a:endParaRPr lang="en-US" dirty="0" smtClean="0"/>
          </a:p>
          <a:p>
            <a:r>
              <a:rPr lang="en-US" dirty="0" smtClean="0"/>
              <a:t>Text Representation: To train a machine learning model, you need to represent text data in a format that can be understood by the model.</a:t>
            </a:r>
          </a:p>
          <a:p>
            <a:endParaRPr lang="en-US" dirty="0" smtClean="0"/>
          </a:p>
          <a:p>
            <a:r>
              <a:rPr lang="en-US" dirty="0" smtClean="0"/>
              <a:t>Model Training: Once the data is cleaned and preprocessed, you can train a machine learning model on the data. </a:t>
            </a:r>
          </a:p>
          <a:p>
            <a:endParaRPr lang="en-US" dirty="0" smtClean="0"/>
          </a:p>
          <a:p>
            <a:endParaRPr lang="en-IN" dirty="0"/>
          </a:p>
        </p:txBody>
      </p:sp>
    </p:spTree>
    <p:extLst>
      <p:ext uri="{BB962C8B-B14F-4D97-AF65-F5344CB8AC3E}">
        <p14:creationId xmlns="" xmlns:p14="http://schemas.microsoft.com/office/powerpoint/2010/main" val="2172595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66544-1095-E374-23CA-EDA2E5C59E0E}"/>
              </a:ext>
            </a:extLst>
          </p:cNvPr>
          <p:cNvSpPr>
            <a:spLocks noGrp="1"/>
          </p:cNvSpPr>
          <p:nvPr>
            <p:ph type="title"/>
          </p:nvPr>
        </p:nvSpPr>
        <p:spPr/>
        <p:txBody>
          <a:bodyPr/>
          <a:lstStyle/>
          <a:p>
            <a:r>
              <a:rPr lang="en-IN" dirty="0"/>
              <a:t>DATA SET:</a:t>
            </a:r>
          </a:p>
        </p:txBody>
      </p:sp>
      <p:pic>
        <p:nvPicPr>
          <p:cNvPr id="4" name="Content Placeholder 3"/>
          <p:cNvPicPr>
            <a:picLocks noGrp="1"/>
          </p:cNvPicPr>
          <p:nvPr>
            <p:ph idx="1"/>
          </p:nvPr>
        </p:nvPicPr>
        <p:blipFill>
          <a:blip r:embed="rId2"/>
          <a:stretch>
            <a:fillRect/>
          </a:stretch>
        </p:blipFill>
        <p:spPr bwMode="auto">
          <a:xfrm>
            <a:off x="935990" y="1761014"/>
            <a:ext cx="8938260" cy="3284220"/>
          </a:xfrm>
          <a:prstGeom prst="rect">
            <a:avLst/>
          </a:prstGeom>
          <a:noFill/>
          <a:ln w="9525">
            <a:noFill/>
            <a:miter lim="800000"/>
            <a:headEnd/>
            <a:tailEnd/>
          </a:ln>
        </p:spPr>
      </p:pic>
    </p:spTree>
    <p:extLst>
      <p:ext uri="{BB962C8B-B14F-4D97-AF65-F5344CB8AC3E}">
        <p14:creationId xmlns="" xmlns:p14="http://schemas.microsoft.com/office/powerpoint/2010/main" val="259944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83C961-AE92-8E9A-3110-3589C3462122}"/>
              </a:ext>
            </a:extLst>
          </p:cNvPr>
          <p:cNvSpPr>
            <a:spLocks noGrp="1"/>
          </p:cNvSpPr>
          <p:nvPr>
            <p:ph type="title"/>
          </p:nvPr>
        </p:nvSpPr>
        <p:spPr/>
        <p:txBody>
          <a:bodyPr/>
          <a:lstStyle/>
          <a:p>
            <a:r>
              <a:rPr lang="en-IN" dirty="0"/>
              <a:t>CLEANED DATASET:</a:t>
            </a:r>
          </a:p>
        </p:txBody>
      </p:sp>
      <p:pic>
        <p:nvPicPr>
          <p:cNvPr id="4" name="Content Placeholder 3" descr="Data Preprocessing for Condition Monitoring and Predictive Maintenance - MATLAB &amp; Simulink"/>
          <p:cNvPicPr>
            <a:picLocks noGrp="1"/>
          </p:cNvPicPr>
          <p:nvPr>
            <p:ph idx="1"/>
          </p:nvPr>
        </p:nvPicPr>
        <p:blipFill>
          <a:blip r:embed="rId2"/>
          <a:stretch>
            <a:fillRect/>
          </a:stretch>
        </p:blipFill>
        <p:spPr bwMode="auto">
          <a:xfrm>
            <a:off x="609600" y="2335243"/>
            <a:ext cx="9652000" cy="3395602"/>
          </a:xfrm>
          <a:prstGeom prst="rect">
            <a:avLst/>
          </a:prstGeom>
          <a:noFill/>
          <a:ln w="9525">
            <a:noFill/>
            <a:miter lim="800000"/>
            <a:headEnd/>
            <a:tailEnd/>
          </a:ln>
        </p:spPr>
      </p:pic>
    </p:spTree>
    <p:extLst>
      <p:ext uri="{BB962C8B-B14F-4D97-AF65-F5344CB8AC3E}">
        <p14:creationId xmlns="" xmlns:p14="http://schemas.microsoft.com/office/powerpoint/2010/main" val="244843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CLEANED DATASET:</a:t>
            </a:r>
            <a:endParaRPr lang="en-US" dirty="0"/>
          </a:p>
        </p:txBody>
      </p:sp>
      <p:sp>
        <p:nvSpPr>
          <p:cNvPr id="3" name="Content Placeholder 2"/>
          <p:cNvSpPr>
            <a:spLocks noGrp="1"/>
          </p:cNvSpPr>
          <p:nvPr>
            <p:ph idx="1"/>
          </p:nvPr>
        </p:nvSpPr>
        <p:spPr>
          <a:xfrm>
            <a:off x="609600" y="1530986"/>
            <a:ext cx="10515600" cy="5032375"/>
          </a:xfrm>
        </p:spPr>
        <p:txBody>
          <a:bodyPr>
            <a:normAutofit/>
          </a:bodyPr>
          <a:lstStyle/>
          <a:p>
            <a:r>
              <a:rPr lang="en-US" dirty="0" smtClean="0"/>
              <a:t>Data cleaning is the process of identifying and correcting or removing errors and inconsistencies in data</a:t>
            </a:r>
            <a:r>
              <a:rPr lang="en-US" dirty="0" smtClean="0"/>
              <a:t>.</a:t>
            </a:r>
            <a:endParaRPr lang="en-US" dirty="0" smtClean="0"/>
          </a:p>
          <a:p>
            <a:r>
              <a:rPr lang="en-US" dirty="0" smtClean="0"/>
              <a:t> before training the </a:t>
            </a:r>
            <a:r>
              <a:rPr lang="en-US" dirty="0" err="1" smtClean="0"/>
              <a:t>chatbot</a:t>
            </a:r>
            <a:r>
              <a:rPr lang="en-US" dirty="0" smtClean="0"/>
              <a:t>, it is important to identify and remove any duplicate data or irrelevant information that could affect the </a:t>
            </a:r>
            <a:r>
              <a:rPr lang="en-US" dirty="0" err="1" smtClean="0"/>
              <a:t>chatbot's</a:t>
            </a:r>
            <a:r>
              <a:rPr lang="en-US" dirty="0" smtClean="0"/>
              <a:t> accuracy. </a:t>
            </a:r>
          </a:p>
          <a:p>
            <a:r>
              <a:rPr lang="en-US" dirty="0" smtClean="0"/>
              <a:t>This can be done by using various data cleaning techniques such as removing missing values, handling outliers, and normalizing data.</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FCD056-33D7-7100-71EC-ACCF3FBDB8F8}"/>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 xmlns:a16="http://schemas.microsoft.com/office/drawing/2014/main" id="{F49B8DF2-A3CB-AE5C-3D61-618F5ED12A7C}"/>
              </a:ext>
            </a:extLst>
          </p:cNvPr>
          <p:cNvSpPr>
            <a:spLocks noGrp="1"/>
          </p:cNvSpPr>
          <p:nvPr>
            <p:ph idx="1"/>
          </p:nvPr>
        </p:nvSpPr>
        <p:spPr/>
        <p:txBody>
          <a:bodyPr/>
          <a:lstStyle/>
          <a:p>
            <a:r>
              <a:rPr lang="en-US" dirty="0" smtClean="0"/>
              <a:t>Data visualization is the representation of data through use of common graphics, such as charts, plots, </a:t>
            </a:r>
            <a:r>
              <a:rPr lang="en-US" dirty="0" err="1" smtClean="0"/>
              <a:t>infographics</a:t>
            </a:r>
            <a:r>
              <a:rPr lang="en-US" dirty="0" smtClean="0"/>
              <a:t>, and even animations.</a:t>
            </a:r>
          </a:p>
          <a:p>
            <a:r>
              <a:rPr lang="en-US" dirty="0" smtClean="0"/>
              <a:t> These visual displays of information communicate complex data relationships</a:t>
            </a:r>
            <a:endParaRPr lang="en-IN" dirty="0"/>
          </a:p>
        </p:txBody>
      </p:sp>
    </p:spTree>
    <p:extLst>
      <p:ext uri="{BB962C8B-B14F-4D97-AF65-F5344CB8AC3E}">
        <p14:creationId xmlns="" xmlns:p14="http://schemas.microsoft.com/office/powerpoint/2010/main" val="428474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image1.png"/>
          <p:cNvPicPr>
            <a:picLocks noChangeAspect="1" noChangeArrowheads="1"/>
          </p:cNvPicPr>
          <p:nvPr/>
        </p:nvPicPr>
        <p:blipFill>
          <a:blip r:embed="rId2"/>
          <a:srcRect/>
          <a:stretch>
            <a:fillRect/>
          </a:stretch>
        </p:blipFill>
        <p:spPr bwMode="auto">
          <a:xfrm>
            <a:off x="2001520" y="3561080"/>
            <a:ext cx="6111240" cy="3168035"/>
          </a:xfrm>
          <a:prstGeom prst="rect">
            <a:avLst/>
          </a:prstGeom>
          <a:noFill/>
        </p:spPr>
      </p:pic>
      <p:grpSp>
        <p:nvGrpSpPr>
          <p:cNvPr id="19458" name="Group 2"/>
          <p:cNvGrpSpPr>
            <a:grpSpLocks/>
          </p:cNvGrpSpPr>
          <p:nvPr/>
        </p:nvGrpSpPr>
        <p:grpSpPr bwMode="auto">
          <a:xfrm>
            <a:off x="598708" y="515954"/>
            <a:ext cx="9523953" cy="2862078"/>
            <a:chOff x="677" y="402"/>
            <a:chExt cx="10662" cy="3622"/>
          </a:xfrm>
        </p:grpSpPr>
        <p:sp>
          <p:nvSpPr>
            <p:cNvPr id="19460" name="Freeform 4"/>
            <p:cNvSpPr>
              <a:spLocks/>
            </p:cNvSpPr>
            <p:nvPr/>
          </p:nvSpPr>
          <p:spPr bwMode="auto">
            <a:xfrm>
              <a:off x="677" y="413"/>
              <a:ext cx="10565" cy="3332"/>
            </a:xfrm>
            <a:custGeom>
              <a:avLst/>
              <a:gdLst/>
              <a:ahLst/>
              <a:cxnLst>
                <a:cxn ang="0">
                  <a:pos x="0" y="3309"/>
                </a:cxn>
                <a:cxn ang="0">
                  <a:pos x="0" y="22"/>
                </a:cxn>
                <a:cxn ang="0">
                  <a:pos x="0" y="19"/>
                </a:cxn>
                <a:cxn ang="0">
                  <a:pos x="0" y="16"/>
                </a:cxn>
                <a:cxn ang="0">
                  <a:pos x="1" y="14"/>
                </a:cxn>
                <a:cxn ang="0">
                  <a:pos x="2" y="11"/>
                </a:cxn>
                <a:cxn ang="0">
                  <a:pos x="4" y="8"/>
                </a:cxn>
                <a:cxn ang="0">
                  <a:pos x="6" y="6"/>
                </a:cxn>
                <a:cxn ang="0">
                  <a:pos x="8" y="4"/>
                </a:cxn>
                <a:cxn ang="0">
                  <a:pos x="11" y="3"/>
                </a:cxn>
                <a:cxn ang="0">
                  <a:pos x="13" y="1"/>
                </a:cxn>
                <a:cxn ang="0">
                  <a:pos x="16" y="0"/>
                </a:cxn>
                <a:cxn ang="0">
                  <a:pos x="19" y="0"/>
                </a:cxn>
                <a:cxn ang="0">
                  <a:pos x="22" y="0"/>
                </a:cxn>
                <a:cxn ang="0">
                  <a:pos x="10542" y="0"/>
                </a:cxn>
                <a:cxn ang="0">
                  <a:pos x="10545" y="0"/>
                </a:cxn>
                <a:cxn ang="0">
                  <a:pos x="10548" y="0"/>
                </a:cxn>
                <a:cxn ang="0">
                  <a:pos x="10551" y="1"/>
                </a:cxn>
                <a:cxn ang="0">
                  <a:pos x="10553" y="3"/>
                </a:cxn>
                <a:cxn ang="0">
                  <a:pos x="10564" y="19"/>
                </a:cxn>
                <a:cxn ang="0">
                  <a:pos x="10564" y="22"/>
                </a:cxn>
                <a:cxn ang="0">
                  <a:pos x="10564" y="3309"/>
                </a:cxn>
                <a:cxn ang="0">
                  <a:pos x="10564" y="3312"/>
                </a:cxn>
                <a:cxn ang="0">
                  <a:pos x="10564" y="3315"/>
                </a:cxn>
                <a:cxn ang="0">
                  <a:pos x="10542" y="3331"/>
                </a:cxn>
                <a:cxn ang="0">
                  <a:pos x="22" y="3331"/>
                </a:cxn>
                <a:cxn ang="0">
                  <a:pos x="1" y="3317"/>
                </a:cxn>
                <a:cxn ang="0">
                  <a:pos x="0" y="3315"/>
                </a:cxn>
                <a:cxn ang="0">
                  <a:pos x="0" y="3312"/>
                </a:cxn>
                <a:cxn ang="0">
                  <a:pos x="0" y="3309"/>
                </a:cxn>
              </a:cxnLst>
              <a:rect l="0" t="0" r="r" b="b"/>
              <a:pathLst>
                <a:path w="10565" h="3332">
                  <a:moveTo>
                    <a:pt x="0" y="3309"/>
                  </a:moveTo>
                  <a:lnTo>
                    <a:pt x="0" y="22"/>
                  </a:lnTo>
                  <a:lnTo>
                    <a:pt x="0" y="19"/>
                  </a:lnTo>
                  <a:lnTo>
                    <a:pt x="0" y="16"/>
                  </a:lnTo>
                  <a:lnTo>
                    <a:pt x="1" y="14"/>
                  </a:lnTo>
                  <a:lnTo>
                    <a:pt x="2" y="11"/>
                  </a:lnTo>
                  <a:lnTo>
                    <a:pt x="4" y="8"/>
                  </a:lnTo>
                  <a:lnTo>
                    <a:pt x="6" y="6"/>
                  </a:lnTo>
                  <a:lnTo>
                    <a:pt x="8" y="4"/>
                  </a:lnTo>
                  <a:lnTo>
                    <a:pt x="11" y="3"/>
                  </a:lnTo>
                  <a:lnTo>
                    <a:pt x="13" y="1"/>
                  </a:lnTo>
                  <a:lnTo>
                    <a:pt x="16" y="0"/>
                  </a:lnTo>
                  <a:lnTo>
                    <a:pt x="19" y="0"/>
                  </a:lnTo>
                  <a:lnTo>
                    <a:pt x="22" y="0"/>
                  </a:lnTo>
                  <a:lnTo>
                    <a:pt x="10542" y="0"/>
                  </a:lnTo>
                  <a:lnTo>
                    <a:pt x="10545" y="0"/>
                  </a:lnTo>
                  <a:lnTo>
                    <a:pt x="10548" y="0"/>
                  </a:lnTo>
                  <a:lnTo>
                    <a:pt x="10551" y="1"/>
                  </a:lnTo>
                  <a:lnTo>
                    <a:pt x="10553" y="3"/>
                  </a:lnTo>
                  <a:lnTo>
                    <a:pt x="10564" y="19"/>
                  </a:lnTo>
                  <a:lnTo>
                    <a:pt x="10564" y="22"/>
                  </a:lnTo>
                  <a:lnTo>
                    <a:pt x="10564" y="3309"/>
                  </a:lnTo>
                  <a:lnTo>
                    <a:pt x="10564" y="3312"/>
                  </a:lnTo>
                  <a:lnTo>
                    <a:pt x="10564" y="3315"/>
                  </a:lnTo>
                  <a:lnTo>
                    <a:pt x="10542" y="3331"/>
                  </a:lnTo>
                  <a:lnTo>
                    <a:pt x="22" y="3331"/>
                  </a:lnTo>
                  <a:lnTo>
                    <a:pt x="1" y="3317"/>
                  </a:lnTo>
                  <a:lnTo>
                    <a:pt x="0" y="3315"/>
                  </a:lnTo>
                  <a:lnTo>
                    <a:pt x="0" y="3312"/>
                  </a:lnTo>
                  <a:lnTo>
                    <a:pt x="0" y="3309"/>
                  </a:lnTo>
                  <a:close/>
                </a:path>
              </a:pathLst>
            </a:custGeom>
            <a:noFill/>
            <a:ln w="9525">
              <a:solidFill>
                <a:srgbClr val="CFCFC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59" name="Text Box 3"/>
            <p:cNvSpPr txBox="1">
              <a:spLocks noChangeArrowheads="1"/>
            </p:cNvSpPr>
            <p:nvPr/>
          </p:nvSpPr>
          <p:spPr bwMode="auto">
            <a:xfrm>
              <a:off x="808" y="402"/>
              <a:ext cx="10531" cy="362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8000"/>
                  </a:solidFill>
                  <a:effectLst/>
                  <a:ea typeface="Calibri" pitchFamily="34" charset="0"/>
                  <a:cs typeface="Times New Roman" pitchFamily="18" charset="0"/>
                </a:rPr>
                <a:t>from </a:t>
              </a: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wordcloud</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 </a:t>
              </a:r>
              <a:r>
                <a:rPr kumimoji="0" lang="en-US" sz="2000" b="1" i="0" u="none" strike="noStrike" cap="none" normalizeH="0" baseline="0" dirty="0" smtClean="0">
                  <a:ln>
                    <a:noFill/>
                  </a:ln>
                  <a:solidFill>
                    <a:srgbClr val="008000"/>
                  </a:solidFill>
                  <a:effectLst/>
                  <a:ea typeface="Calibri" pitchFamily="34" charset="0"/>
                  <a:cs typeface="Times New Roman" pitchFamily="18" charset="0"/>
                </a:rPr>
                <a:t>import </a:t>
              </a: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WordCloud</a:t>
              </a:r>
              <a:endParaRPr kumimoji="0" lang="en-US" sz="11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text </a:t>
              </a:r>
              <a:r>
                <a:rPr kumimoji="0" lang="en-US" sz="2000" b="1" i="0" u="none" strike="noStrike" cap="none" normalizeH="0" baseline="0" dirty="0" smtClean="0">
                  <a:ln>
                    <a:noFill/>
                  </a:ln>
                  <a:solidFill>
                    <a:srgbClr val="7216AB"/>
                  </a:solidFill>
                  <a:effectLst/>
                  <a:ea typeface="Calibri" pitchFamily="34" charset="0"/>
                  <a:cs typeface="Times New Roman" pitchFamily="18" charset="0"/>
                </a:rPr>
                <a:t>= </a:t>
              </a:r>
              <a:r>
                <a:rPr kumimoji="0" lang="en-US" sz="2000" b="0" i="0" u="none" strike="noStrike" cap="none" normalizeH="0" baseline="0" dirty="0" smtClean="0">
                  <a:ln>
                    <a:noFill/>
                  </a:ln>
                  <a:solidFill>
                    <a:srgbClr val="B92020"/>
                  </a:solidFill>
                  <a:effectLst/>
                  <a:ea typeface="Calibri" pitchFamily="34" charset="0"/>
                  <a:cs typeface="Times New Roman" pitchFamily="18" charset="0"/>
                </a:rPr>
                <a:t>'''Linear regression is a supervised machine learning algorithm</a:t>
              </a:r>
              <a:endParaRPr kumimoji="0" lang="en-US" sz="11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92020"/>
                  </a:solidFill>
                  <a:effectLst/>
                  <a:ea typeface="Calibri" pitchFamily="34" charset="0"/>
                  <a:cs typeface="Times New Roman" pitchFamily="18" charset="0"/>
                </a:rPr>
                <a:t>,uses predictive analysis to predict the value of variable based on value of another variable '''</a:t>
              </a:r>
              <a:endParaRPr kumimoji="0" lang="en-US" sz="11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wordcloud</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 </a:t>
              </a:r>
              <a:r>
                <a:rPr kumimoji="0" lang="en-US" sz="2000" b="1" i="0" u="none" strike="noStrike" cap="none" normalizeH="0" baseline="0" dirty="0" smtClean="0">
                  <a:ln>
                    <a:noFill/>
                  </a:ln>
                  <a:solidFill>
                    <a:srgbClr val="7216AB"/>
                  </a:solidFill>
                  <a:effectLs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WordCloud</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().generate(text)</a:t>
              </a:r>
              <a:endParaRPr kumimoji="0" lang="en-US" sz="11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8000"/>
                  </a:solidFill>
                  <a:effectLst/>
                  <a:ea typeface="Calibri" pitchFamily="34" charset="0"/>
                  <a:cs typeface="Times New Roman" pitchFamily="18" charset="0"/>
                </a:rPr>
                <a:t>import </a:t>
              </a: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matplotlib.pyplot</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 </a:t>
              </a:r>
              <a:r>
                <a:rPr kumimoji="0" lang="en-US" sz="2000" b="1" i="0" u="none" strike="noStrike" cap="none" normalizeH="0" baseline="0" dirty="0" smtClean="0">
                  <a:ln>
                    <a:noFill/>
                  </a:ln>
                  <a:solidFill>
                    <a:srgbClr val="008000"/>
                  </a:solidFill>
                  <a:effectLst/>
                  <a:ea typeface="Calibri" pitchFamily="34" charset="0"/>
                  <a:cs typeface="Times New Roman" pitchFamily="18" charset="0"/>
                </a:rPr>
                <a:t>as </a:t>
              </a: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plt</a:t>
              </a:r>
              <a:endParaRPr kumimoji="0" lang="en-US" sz="11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plt.imshow</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wordcloud</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 interpolation</a:t>
              </a:r>
              <a:r>
                <a:rPr kumimoji="0" lang="en-US" sz="2000" b="1" i="0" u="none" strike="noStrike" cap="none" normalizeH="0" baseline="0" dirty="0" smtClean="0">
                  <a:ln>
                    <a:noFill/>
                  </a:ln>
                  <a:solidFill>
                    <a:srgbClr val="7216AB"/>
                  </a:solidFill>
                  <a:effectLst/>
                  <a:ea typeface="Calibri" pitchFamily="34" charset="0"/>
                  <a:cs typeface="Times New Roman" pitchFamily="18" charset="0"/>
                </a:rPr>
                <a:t>=</a:t>
              </a:r>
              <a:r>
                <a:rPr kumimoji="0" lang="en-US" sz="2000" b="0" i="0" u="none" strike="noStrike" cap="none" normalizeH="0" baseline="0" dirty="0" smtClean="0">
                  <a:ln>
                    <a:noFill/>
                  </a:ln>
                  <a:solidFill>
                    <a:srgbClr val="B92020"/>
                  </a:solidFill>
                  <a:effectLst/>
                  <a:ea typeface="Calibri" pitchFamily="34" charset="0"/>
                  <a:cs typeface="Times New Roman" pitchFamily="18" charset="0"/>
                </a:rPr>
                <a:t>'bilinear'</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plt.axis</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a:t>
              </a:r>
              <a:r>
                <a:rPr kumimoji="0" lang="en-US" sz="2000" b="0" i="0" u="none" strike="noStrike" cap="none" normalizeH="0" baseline="0" dirty="0" smtClean="0">
                  <a:ln>
                    <a:noFill/>
                  </a:ln>
                  <a:solidFill>
                    <a:srgbClr val="B92020"/>
                  </a:solidFill>
                  <a:effectLst/>
                  <a:ea typeface="Calibri" pitchFamily="34" charset="0"/>
                  <a:cs typeface="Times New Roman" pitchFamily="18" charset="0"/>
                </a:rPr>
                <a:t>"off"</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a:t>
              </a:r>
              <a:endParaRPr kumimoji="0" lang="en-US" sz="11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ea typeface="Calibri" pitchFamily="34" charset="0"/>
                  <a:cs typeface="Times New Roman" pitchFamily="18" charset="0"/>
                </a:rPr>
                <a:t>plt.show</a:t>
              </a:r>
              <a:r>
                <a:rPr kumimoji="0" lang="en-US" sz="2000" b="0" i="0" u="none" strike="noStrike" cap="none" normalizeH="0" baseline="0" dirty="0" smtClean="0">
                  <a:ln>
                    <a:noFill/>
                  </a:ln>
                  <a:solidFill>
                    <a:schemeClr val="tx1"/>
                  </a:solidFill>
                  <a:effectLst/>
                  <a:ea typeface="Calibri" pitchFamily="34" charset="0"/>
                  <a:cs typeface="Times New Roman" pitchFamily="18" charset="0"/>
                </a:rPr>
                <a:t>()</a:t>
              </a:r>
              <a:endParaRPr kumimoji="0" lang="en-US" sz="3200" b="0" i="0" u="none" strike="noStrike" cap="none" normalizeH="0" baseline="0" dirty="0" smtClean="0">
                <a:ln>
                  <a:noFill/>
                </a:ln>
                <a:solidFill>
                  <a:schemeClr val="tx1"/>
                </a:solidFill>
                <a:effectLst/>
                <a:cs typeface="Arial" pitchFamily="34" charset="0"/>
              </a:endParaRPr>
            </a:p>
          </p:txBody>
        </p:sp>
      </p:grpSp>
      <p:sp>
        <p:nvSpPr>
          <p:cNvPr id="19461" name="Rectangle 5"/>
          <p:cNvSpPr>
            <a:spLocks noChangeArrowheads="1"/>
          </p:cNvSpPr>
          <p:nvPr/>
        </p:nvSpPr>
        <p:spPr bwMode="auto">
          <a:xfrm>
            <a:off x="0" y="0"/>
            <a:ext cx="1080206" cy="1264186"/>
          </a:xfrm>
          <a:prstGeom prst="rect">
            <a:avLst/>
          </a:prstGeom>
          <a:noFill/>
          <a:ln w="9525">
            <a:noFill/>
            <a:miter lim="800000"/>
            <a:headEnd/>
            <a:tailEnd/>
          </a:ln>
          <a:effectLst/>
        </p:spPr>
        <p:txBody>
          <a:bodyPr vert="horz" wrap="none" lIns="355488" tIns="647496" rIns="330096" bIns="17774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F3F9E"/>
                </a:solidFill>
                <a:effectLst/>
                <a:latin typeface="Arial" pitchFamily="34" charset="0"/>
                <a:ea typeface="Consolas" pitchFamily="49" charset="0"/>
                <a:cs typeface="Consolas" pitchFamily="49" charset="0"/>
              </a:rPr>
              <a:t>In [15]:</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463" name="Rectangle 7"/>
          <p:cNvSpPr>
            <a:spLocks noChangeArrowheads="1"/>
          </p:cNvSpPr>
          <p:nvPr/>
        </p:nvSpPr>
        <p:spPr bwMode="auto">
          <a:xfrm>
            <a:off x="1" y="457200"/>
            <a:ext cx="184731"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464" name="Rectangle 8"/>
          <p:cNvSpPr>
            <a:spLocks noChangeArrowheads="1"/>
          </p:cNvSpPr>
          <p:nvPr/>
        </p:nvSpPr>
        <p:spPr bwMode="auto">
          <a:xfrm>
            <a:off x="1" y="2179638"/>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onsolas" pitchFamily="49" charset="0"/>
                <a:cs typeface="Consolas" pitchFamily="49" charset="0"/>
              </a:rPr>
              <a:t/>
            </a:r>
            <a:br>
              <a:rPr kumimoji="0" lang="en-US" sz="1000" b="0" i="0" u="none" strike="noStrike" cap="none" normalizeH="0" baseline="0" smtClean="0">
                <a:ln>
                  <a:noFill/>
                </a:ln>
                <a:solidFill>
                  <a:schemeClr val="tx1"/>
                </a:solidFill>
                <a:effectLst/>
                <a:latin typeface="Arial" pitchFamily="34" charset="0"/>
                <a:ea typeface="Consolas" pitchFamily="49" charset="0"/>
                <a:cs typeface="Consolas" pitchFamily="49"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25691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633C82-A42C-B8B2-8658-1FAF62053BF0}"/>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 xmlns:a16="http://schemas.microsoft.com/office/drawing/2014/main" id="{DBC935DB-0DF1-BC84-F94B-618F3485515A}"/>
              </a:ext>
            </a:extLst>
          </p:cNvPr>
          <p:cNvSpPr>
            <a:spLocks noGrp="1"/>
          </p:cNvSpPr>
          <p:nvPr>
            <p:ph idx="1"/>
          </p:nvPr>
        </p:nvSpPr>
        <p:spPr/>
        <p:txBody>
          <a:bodyPr>
            <a:normAutofit/>
          </a:bodyPr>
          <a:lstStyle/>
          <a:p>
            <a:r>
              <a:rPr lang="en-US" dirty="0" smtClean="0"/>
              <a:t>The methodology for solving the problem of building a question and answer </a:t>
            </a:r>
            <a:r>
              <a:rPr lang="en-US" dirty="0" err="1" smtClean="0"/>
              <a:t>chatbot</a:t>
            </a:r>
            <a:r>
              <a:rPr lang="en-US" dirty="0" smtClean="0"/>
              <a:t> for machine learning concepts involves several steps to ensure that the </a:t>
            </a:r>
            <a:r>
              <a:rPr lang="en-US" dirty="0" err="1" smtClean="0"/>
              <a:t>chatbot</a:t>
            </a:r>
            <a:r>
              <a:rPr lang="en-US" dirty="0" smtClean="0"/>
              <a:t> is accurate, reliable, and </a:t>
            </a:r>
            <a:r>
              <a:rPr lang="en-US" dirty="0" err="1" smtClean="0"/>
              <a:t>userfriendly</a:t>
            </a:r>
            <a:r>
              <a:rPr lang="en-US" dirty="0" smtClean="0"/>
              <a:t>.</a:t>
            </a:r>
          </a:p>
          <a:p>
            <a:endParaRPr lang="en-US" dirty="0" smtClean="0"/>
          </a:p>
          <a:p>
            <a:r>
              <a:rPr lang="en-US" dirty="0" smtClean="0"/>
              <a:t>The first step in the methodology is to define the problem statement and objectives of the </a:t>
            </a:r>
            <a:r>
              <a:rPr lang="en-US" dirty="0" err="1" smtClean="0"/>
              <a:t>chatbot</a:t>
            </a:r>
            <a:r>
              <a:rPr lang="en-US" dirty="0" smtClean="0"/>
              <a:t>.</a:t>
            </a:r>
            <a:endParaRPr lang="en-US" dirty="0" smtClean="0"/>
          </a:p>
        </p:txBody>
      </p:sp>
    </p:spTree>
    <p:extLst>
      <p:ext uri="{BB962C8B-B14F-4D97-AF65-F5344CB8AC3E}">
        <p14:creationId xmlns="" xmlns:p14="http://schemas.microsoft.com/office/powerpoint/2010/main" val="4052721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C974A-3B1D-2DC6-9220-540169568C8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80035F5D-908D-D366-2F0C-FEBFE0F1A27A}"/>
              </a:ext>
            </a:extLst>
          </p:cNvPr>
          <p:cNvSpPr>
            <a:spLocks noGrp="1"/>
          </p:cNvSpPr>
          <p:nvPr>
            <p:ph idx="1"/>
          </p:nvPr>
        </p:nvSpPr>
        <p:spPr/>
        <p:txBody>
          <a:bodyPr>
            <a:normAutofit/>
          </a:bodyPr>
          <a:lstStyle/>
          <a:p>
            <a:r>
              <a:rPr lang="en-US" dirty="0" smtClean="0"/>
              <a:t>In conclusion, the question and answer </a:t>
            </a:r>
            <a:r>
              <a:rPr lang="en-US" dirty="0" err="1" smtClean="0"/>
              <a:t>chatbot</a:t>
            </a:r>
            <a:r>
              <a:rPr lang="en-US" dirty="0" smtClean="0"/>
              <a:t> on machine learning concepts is a useful tool that can provide accurate and timely responses to user queries related to machine learning. </a:t>
            </a:r>
          </a:p>
          <a:p>
            <a:endParaRPr lang="en-US" dirty="0" smtClean="0"/>
          </a:p>
          <a:p>
            <a:r>
              <a:rPr lang="en-US" dirty="0" smtClean="0"/>
              <a:t>The future scope of the </a:t>
            </a:r>
            <a:r>
              <a:rPr lang="en-US" dirty="0" err="1" smtClean="0"/>
              <a:t>chatbot</a:t>
            </a:r>
            <a:r>
              <a:rPr lang="en-US" dirty="0" smtClean="0"/>
              <a:t> is vast, as it can be further improved to provide more advanced features such as personalized recommendations, sentiment analysis, and voice recognition</a:t>
            </a:r>
            <a:r>
              <a:rPr lang="en-US" dirty="0" smtClean="0"/>
              <a:t>.</a:t>
            </a:r>
          </a:p>
          <a:p>
            <a:endParaRPr lang="en-IN" dirty="0"/>
          </a:p>
        </p:txBody>
      </p:sp>
    </p:spTree>
    <p:extLst>
      <p:ext uri="{BB962C8B-B14F-4D97-AF65-F5344CB8AC3E}">
        <p14:creationId xmlns="" xmlns:p14="http://schemas.microsoft.com/office/powerpoint/2010/main" val="279339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92893C-9B74-EF1D-313A-7029E902BBF9}"/>
              </a:ext>
            </a:extLst>
          </p:cNvPr>
          <p:cNvSpPr>
            <a:spLocks noGrp="1"/>
          </p:cNvSpPr>
          <p:nvPr>
            <p:ph type="title"/>
          </p:nvPr>
        </p:nvSpPr>
        <p:spPr/>
        <p:txBody>
          <a:bodyPr/>
          <a:lstStyle/>
          <a:p>
            <a:pPr algn="l"/>
            <a:r>
              <a:rPr lang="en-IN" dirty="0"/>
              <a:t>TEAM </a:t>
            </a:r>
            <a:r>
              <a:rPr lang="en-IN" dirty="0" smtClean="0"/>
              <a:t>MEMBERS:</a:t>
            </a:r>
            <a:endParaRPr lang="en-IN" dirty="0"/>
          </a:p>
        </p:txBody>
      </p:sp>
      <p:sp>
        <p:nvSpPr>
          <p:cNvPr id="3" name="Content Placeholder 2">
            <a:extLst>
              <a:ext uri="{FF2B5EF4-FFF2-40B4-BE49-F238E27FC236}">
                <a16:creationId xmlns="" xmlns:a16="http://schemas.microsoft.com/office/drawing/2014/main" id="{888DF83F-91D5-C0A3-6EAB-283DC774DDB8}"/>
              </a:ext>
            </a:extLst>
          </p:cNvPr>
          <p:cNvSpPr>
            <a:spLocks noGrp="1"/>
          </p:cNvSpPr>
          <p:nvPr>
            <p:ph idx="1"/>
          </p:nvPr>
        </p:nvSpPr>
        <p:spPr/>
        <p:txBody>
          <a:bodyPr/>
          <a:lstStyle/>
          <a:p>
            <a:r>
              <a:rPr lang="en-IN" dirty="0"/>
              <a:t>D.MANICHANDRA  </a:t>
            </a:r>
            <a:r>
              <a:rPr lang="en-IN" dirty="0" smtClean="0"/>
              <a:t>   -  2203A51L96</a:t>
            </a:r>
            <a:endParaRPr lang="en-IN" dirty="0"/>
          </a:p>
          <a:p>
            <a:r>
              <a:rPr lang="en-IN" dirty="0"/>
              <a:t>S.SANDEEEP            </a:t>
            </a:r>
            <a:r>
              <a:rPr lang="en-IN" dirty="0" smtClean="0"/>
              <a:t>-  2203A51L86</a:t>
            </a:r>
            <a:endParaRPr lang="en-IN" dirty="0"/>
          </a:p>
          <a:p>
            <a:r>
              <a:rPr lang="en-IN" dirty="0"/>
              <a:t>SD.RAHMAN            </a:t>
            </a:r>
            <a:r>
              <a:rPr lang="en-IN" dirty="0" smtClean="0"/>
              <a:t>-  2203A51L58</a:t>
            </a:r>
            <a:endParaRPr lang="en-IN" dirty="0"/>
          </a:p>
          <a:p>
            <a:r>
              <a:rPr lang="en-IN" dirty="0"/>
              <a:t>E.MANISH               </a:t>
            </a:r>
            <a:r>
              <a:rPr lang="en-IN" dirty="0" smtClean="0"/>
              <a:t>-  2203A51L80</a:t>
            </a:r>
            <a:endParaRPr lang="en-IN" dirty="0"/>
          </a:p>
          <a:p>
            <a:pPr marL="0" indent="0">
              <a:buNone/>
            </a:pPr>
            <a:r>
              <a:rPr lang="en-IN" dirty="0"/>
              <a:t>                                                                      </a:t>
            </a:r>
          </a:p>
          <a:p>
            <a:pPr marL="0" indent="0">
              <a:buNone/>
            </a:pPr>
            <a:r>
              <a:rPr lang="en-IN" dirty="0"/>
              <a:t>                                     </a:t>
            </a:r>
          </a:p>
        </p:txBody>
      </p:sp>
    </p:spTree>
    <p:extLst>
      <p:ext uri="{BB962C8B-B14F-4D97-AF65-F5344CB8AC3E}">
        <p14:creationId xmlns="" xmlns:p14="http://schemas.microsoft.com/office/powerpoint/2010/main" val="3607510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3640"/>
            <a:ext cx="9656064" cy="1447800"/>
          </a:xfrm>
        </p:spPr>
        <p:txBody>
          <a:bodyPr/>
          <a:lstStyle/>
          <a:p>
            <a:r>
              <a:rPr lang="en-US" dirty="0" smtClean="0"/>
              <a:t>                        </a:t>
            </a:r>
            <a:r>
              <a:rPr lang="en-US" sz="4800" dirty="0" smtClean="0"/>
              <a:t>THANK YOU</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509A1F-F1BC-3F96-A2A3-38D39B057E4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 xmlns:a16="http://schemas.microsoft.com/office/drawing/2014/main" id="{FAE8CF90-BE88-A692-2ACD-9728974AD5A5}"/>
              </a:ext>
            </a:extLst>
          </p:cNvPr>
          <p:cNvSpPr>
            <a:spLocks noGrp="1"/>
          </p:cNvSpPr>
          <p:nvPr>
            <p:ph idx="1"/>
          </p:nvPr>
        </p:nvSpPr>
        <p:spPr/>
        <p:txBody>
          <a:bodyPr>
            <a:normAutofit/>
          </a:bodyPr>
          <a:lstStyle/>
          <a:p>
            <a:r>
              <a:rPr lang="en-US" dirty="0"/>
              <a:t>This project involves building a chatbot using Python and machine learning concepts. The chatbot will be designed to understand natural language and provide relevant responses to user input. </a:t>
            </a:r>
            <a:endParaRPr lang="en-US" dirty="0" smtClean="0"/>
          </a:p>
          <a:p>
            <a:r>
              <a:rPr lang="en-US" dirty="0" smtClean="0"/>
              <a:t>The </a:t>
            </a:r>
            <a:r>
              <a:rPr lang="en-US" dirty="0"/>
              <a:t>machine learning algorithms used in the chatbot will be trained on a large dataset of human conversations to enable it to generate more realistic responses</a:t>
            </a:r>
            <a:r>
              <a:rPr lang="en-US" dirty="0" smtClean="0"/>
              <a:t>.</a:t>
            </a:r>
          </a:p>
          <a:p>
            <a:pPr>
              <a:buNone/>
            </a:pPr>
            <a:endParaRPr lang="en-IN" dirty="0"/>
          </a:p>
        </p:txBody>
      </p:sp>
    </p:spTree>
    <p:extLst>
      <p:ext uri="{BB962C8B-B14F-4D97-AF65-F5344CB8AC3E}">
        <p14:creationId xmlns="" xmlns:p14="http://schemas.microsoft.com/office/powerpoint/2010/main" val="54456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4A30B-5BA9-74E6-0FC6-98E2739702A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1E9EDF9C-E2F0-9DFC-6AA0-3C0810E09D69}"/>
              </a:ext>
            </a:extLst>
          </p:cNvPr>
          <p:cNvSpPr>
            <a:spLocks noGrp="1"/>
          </p:cNvSpPr>
          <p:nvPr>
            <p:ph idx="1"/>
          </p:nvPr>
        </p:nvSpPr>
        <p:spPr>
          <a:xfrm>
            <a:off x="838200" y="1540044"/>
            <a:ext cx="10515600" cy="5317957"/>
          </a:xfrm>
        </p:spPr>
        <p:txBody>
          <a:bodyPr>
            <a:normAutofit/>
          </a:bodyPr>
          <a:lstStyle/>
          <a:p>
            <a:r>
              <a:rPr lang="en-US" dirty="0"/>
              <a:t>A chatbot is an automated conversational agent that can communicate with users through text or speech. Python is a popular programming language used for building chatbots, and machine learning concepts can be applied to enhance their performance.</a:t>
            </a:r>
          </a:p>
          <a:p>
            <a:endParaRPr lang="en-US" dirty="0"/>
          </a:p>
        </p:txBody>
      </p:sp>
    </p:spTree>
    <p:extLst>
      <p:ext uri="{BB962C8B-B14F-4D97-AF65-F5344CB8AC3E}">
        <p14:creationId xmlns="" xmlns:p14="http://schemas.microsoft.com/office/powerpoint/2010/main" val="374662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8385-C5B7-E038-E8CA-7861414E65B5}"/>
              </a:ext>
            </a:extLst>
          </p:cNvPr>
          <p:cNvSpPr>
            <a:spLocks noGrp="1"/>
          </p:cNvSpPr>
          <p:nvPr>
            <p:ph type="title"/>
          </p:nvPr>
        </p:nvSpPr>
        <p:spPr/>
        <p:txBody>
          <a:bodyPr>
            <a:normAutofit fontScale="90000"/>
          </a:bodyPr>
          <a:lstStyle/>
          <a:p>
            <a:r>
              <a:rPr lang="en-IN" dirty="0"/>
              <a:t>PROBLEM STATEMENT:</a:t>
            </a:r>
            <a:br>
              <a:rPr lang="en-IN" dirty="0"/>
            </a:br>
            <a:endParaRPr lang="en-IN" dirty="0"/>
          </a:p>
        </p:txBody>
      </p:sp>
      <p:sp>
        <p:nvSpPr>
          <p:cNvPr id="3" name="Content Placeholder 2">
            <a:extLst>
              <a:ext uri="{FF2B5EF4-FFF2-40B4-BE49-F238E27FC236}">
                <a16:creationId xmlns="" xmlns:a16="http://schemas.microsoft.com/office/drawing/2014/main" id="{DE513703-8651-A441-A442-79FBFE12F752}"/>
              </a:ext>
            </a:extLst>
          </p:cNvPr>
          <p:cNvSpPr>
            <a:spLocks noGrp="1"/>
          </p:cNvSpPr>
          <p:nvPr>
            <p:ph idx="1"/>
          </p:nvPr>
        </p:nvSpPr>
        <p:spPr>
          <a:xfrm>
            <a:off x="838200" y="1010654"/>
            <a:ext cx="10515600" cy="5694947"/>
          </a:xfrm>
        </p:spPr>
        <p:txBody>
          <a:bodyPr>
            <a:normAutofit/>
          </a:bodyPr>
          <a:lstStyle/>
          <a:p>
            <a:endParaRPr lang="en-US" dirty="0"/>
          </a:p>
          <a:p>
            <a:endParaRPr lang="en-US" dirty="0"/>
          </a:p>
          <a:p>
            <a:r>
              <a:rPr lang="en-US" dirty="0"/>
              <a:t>A problem statement for a chatbot with Python using machine learning concepts would be to develop an intelligent conversational agent that can understand natural language and provide accurate and relevant responses to user queries. This chatbot should be able to handle a wide range of topics and understand context and intent to provide helpful and meaningful answers to user questions. </a:t>
            </a:r>
          </a:p>
          <a:p>
            <a:endParaRPr lang="en-US" dirty="0"/>
          </a:p>
        </p:txBody>
      </p:sp>
    </p:spTree>
    <p:extLst>
      <p:ext uri="{BB962C8B-B14F-4D97-AF65-F5344CB8AC3E}">
        <p14:creationId xmlns="" xmlns:p14="http://schemas.microsoft.com/office/powerpoint/2010/main" val="303269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0FD859-88BE-C08B-6443-BCEA8A51F23A}"/>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 xmlns:a16="http://schemas.microsoft.com/office/drawing/2014/main" id="{95B0C207-BE5A-0BDB-B3C6-E2F81308B38B}"/>
              </a:ext>
            </a:extLst>
          </p:cNvPr>
          <p:cNvSpPr>
            <a:spLocks noGrp="1"/>
          </p:cNvSpPr>
          <p:nvPr>
            <p:ph idx="1"/>
          </p:nvPr>
        </p:nvSpPr>
        <p:spPr>
          <a:xfrm>
            <a:off x="838200" y="1706880"/>
            <a:ext cx="10515600" cy="4953001"/>
          </a:xfrm>
        </p:spPr>
        <p:txBody>
          <a:bodyPr>
            <a:normAutofit fontScale="62500" lnSpcReduction="20000"/>
          </a:bodyPr>
          <a:lstStyle/>
          <a:p>
            <a:pPr algn="l">
              <a:buFont typeface="+mj-lt"/>
              <a:buAutoNum type="arabicPeriod"/>
            </a:pPr>
            <a:r>
              <a:rPr lang="en-US" sz="4400" b="0" i="0" dirty="0">
                <a:effectLst/>
              </a:rPr>
              <a:t>Natural Language Processing: One of the main objectives of a chatbot is to understand and respond to natural language input from the user. Machine learning algorithms such as Recurrent Neural Networks (RNNs) and Sequence-to-Sequence models can be used to train the chatbot to understand and generate natural language responses.</a:t>
            </a:r>
          </a:p>
          <a:p>
            <a:pPr algn="l">
              <a:buFont typeface="+mj-lt"/>
              <a:buAutoNum type="arabicPeriod"/>
            </a:pPr>
            <a:r>
              <a:rPr lang="en-US" sz="4400" b="0" i="0" dirty="0">
                <a:effectLst/>
              </a:rPr>
              <a:t>Intent Recognition: The chatbot should be able to recognize the user's intent behind their input and respond accordingly. This can be achieved using techniques such as Supervised Learning, where the chatbot is trained on labeled data to recognize specific intents</a:t>
            </a:r>
            <a:r>
              <a:rPr lang="en-US" sz="4400" b="0" i="0" dirty="0" smtClean="0">
                <a:effectLst/>
              </a:rPr>
              <a:t>.</a:t>
            </a:r>
            <a:endParaRPr lang="en-US" sz="4400" b="0" i="0" dirty="0">
              <a:effectLst/>
            </a:endParaRPr>
          </a:p>
        </p:txBody>
      </p:sp>
    </p:spTree>
    <p:extLst>
      <p:ext uri="{BB962C8B-B14F-4D97-AF65-F5344CB8AC3E}">
        <p14:creationId xmlns="" xmlns:p14="http://schemas.microsoft.com/office/powerpoint/2010/main" val="239097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566E39-6A2D-FD9B-A366-6716B203F9B7}"/>
              </a:ext>
            </a:extLst>
          </p:cNvPr>
          <p:cNvSpPr>
            <a:spLocks noGrp="1"/>
          </p:cNvSpPr>
          <p:nvPr>
            <p:ph type="title"/>
          </p:nvPr>
        </p:nvSpPr>
        <p:spPr/>
        <p:txBody>
          <a:bodyPr/>
          <a:lstStyle/>
          <a:p>
            <a:r>
              <a:rPr lang="en-IN" dirty="0"/>
              <a:t>ACHITECTURE:</a:t>
            </a:r>
          </a:p>
        </p:txBody>
      </p:sp>
      <p:sp>
        <p:nvSpPr>
          <p:cNvPr id="3" name="Content Placeholder 2">
            <a:extLst>
              <a:ext uri="{FF2B5EF4-FFF2-40B4-BE49-F238E27FC236}">
                <a16:creationId xmlns="" xmlns:a16="http://schemas.microsoft.com/office/drawing/2014/main" id="{D1E5093B-AD54-E21B-98B3-8219542F51C8}"/>
              </a:ext>
            </a:extLst>
          </p:cNvPr>
          <p:cNvSpPr>
            <a:spLocks noGrp="1"/>
          </p:cNvSpPr>
          <p:nvPr>
            <p:ph idx="1"/>
          </p:nvPr>
        </p:nvSpPr>
        <p:spPr/>
        <p:txBody>
          <a:bodyPr/>
          <a:lstStyle/>
          <a:p>
            <a:r>
              <a:rPr lang="en-US" dirty="0" smtClean="0"/>
              <a:t>The question and answer </a:t>
            </a:r>
            <a:r>
              <a:rPr lang="en-US" dirty="0" err="1" smtClean="0"/>
              <a:t>chatbot</a:t>
            </a:r>
            <a:r>
              <a:rPr lang="en-US" dirty="0" smtClean="0"/>
              <a:t> for machine learning concepts will be built using a natural language processing (NLP) architecture. </a:t>
            </a:r>
            <a:endParaRPr lang="en-US" smtClean="0"/>
          </a:p>
          <a:p>
            <a:r>
              <a:rPr lang="en-US" smtClean="0"/>
              <a:t>The </a:t>
            </a:r>
            <a:r>
              <a:rPr lang="en-US" dirty="0" err="1" smtClean="0"/>
              <a:t>chatbot</a:t>
            </a:r>
            <a:r>
              <a:rPr lang="en-US" dirty="0" smtClean="0"/>
              <a:t> will be trained on a large dataset of machine learning concepts and questions written in simple human language. The NLP model will be designed to understand and interpret natural language questions and provide accurate responses</a:t>
            </a:r>
            <a:endParaRPr lang="en-IN" dirty="0"/>
          </a:p>
        </p:txBody>
      </p:sp>
    </p:spTree>
    <p:extLst>
      <p:ext uri="{BB962C8B-B14F-4D97-AF65-F5344CB8AC3E}">
        <p14:creationId xmlns="" xmlns:p14="http://schemas.microsoft.com/office/powerpoint/2010/main" val="14208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E0B32D-AD36-37A5-E660-0B34749EB3B7}"/>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 xmlns:a16="http://schemas.microsoft.com/office/drawing/2014/main" id="{BCA0F456-CE9D-2F08-1FDC-8A8FD4A851FE}"/>
              </a:ext>
            </a:extLst>
          </p:cNvPr>
          <p:cNvSpPr>
            <a:spLocks noGrp="1"/>
          </p:cNvSpPr>
          <p:nvPr>
            <p:ph idx="1"/>
          </p:nvPr>
        </p:nvSpPr>
        <p:spPr>
          <a:xfrm>
            <a:off x="838200" y="1432562"/>
            <a:ext cx="10515600" cy="5060315"/>
          </a:xfrm>
        </p:spPr>
        <p:txBody>
          <a:bodyPr>
            <a:normAutofit/>
          </a:bodyPr>
          <a:lstStyle/>
          <a:p>
            <a:pPr algn="l">
              <a:buFont typeface="+mj-lt"/>
              <a:buAutoNum type="arabicPeriod"/>
            </a:pPr>
            <a:r>
              <a:rPr lang="en-US" b="0" i="0" dirty="0">
                <a:effectLst/>
                <a:latin typeface="Söhne"/>
              </a:rPr>
              <a:t>"Building a Simple Chatbot from Scratch in Python (using NLTK)," by Parul Pandey (2019) - This tutorial explains how to build a chatbot using Python and the Natural Language Toolkit (NLTK</a:t>
            </a:r>
            <a:r>
              <a:rPr lang="en-US" b="0" i="0" dirty="0" smtClean="0">
                <a:effectLst/>
                <a:latin typeface="Söhne"/>
              </a:rPr>
              <a:t>).</a:t>
            </a:r>
            <a:endParaRPr lang="en-US" b="0" i="0" dirty="0">
              <a:effectLst/>
              <a:latin typeface="Söhne"/>
            </a:endParaRPr>
          </a:p>
          <a:p>
            <a:pPr algn="l">
              <a:buFont typeface="+mj-lt"/>
              <a:buAutoNum type="arabicPeriod"/>
            </a:pPr>
            <a:r>
              <a:rPr lang="en-US" b="0" i="0" dirty="0">
                <a:effectLst/>
                <a:latin typeface="Söhne"/>
              </a:rPr>
              <a:t>"Creating a Chatbot with Deep Learning, Python, and TensorFlow," by </a:t>
            </a:r>
            <a:r>
              <a:rPr lang="en-US" b="0" i="0" dirty="0" err="1">
                <a:effectLst/>
                <a:latin typeface="Söhne"/>
              </a:rPr>
              <a:t>Keras</a:t>
            </a:r>
            <a:r>
              <a:rPr lang="en-US" b="0" i="0" dirty="0">
                <a:effectLst/>
                <a:latin typeface="Söhne"/>
              </a:rPr>
              <a:t> (2021) - This tutorial provides an overview of how to create a chatbot using deep learning, Python, and </a:t>
            </a:r>
            <a:r>
              <a:rPr lang="en-US" b="0" i="0" dirty="0" err="1">
                <a:effectLst/>
                <a:latin typeface="Söhne"/>
              </a:rPr>
              <a:t>TensorFlow</a:t>
            </a:r>
            <a:r>
              <a:rPr lang="en-US" b="0" i="0" dirty="0" smtClean="0">
                <a:effectLst/>
                <a:latin typeface="Söhne"/>
              </a:rPr>
              <a:t>.</a:t>
            </a:r>
            <a:endParaRPr lang="en-US" b="0" i="0" dirty="0">
              <a:effectLst/>
              <a:latin typeface="Söhne"/>
            </a:endParaRPr>
          </a:p>
        </p:txBody>
      </p:sp>
    </p:spTree>
    <p:extLst>
      <p:ext uri="{BB962C8B-B14F-4D97-AF65-F5344CB8AC3E}">
        <p14:creationId xmlns="" xmlns:p14="http://schemas.microsoft.com/office/powerpoint/2010/main" val="20426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F07DF-2802-6E2E-414A-9E9A0DD70464}"/>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 xmlns:a16="http://schemas.microsoft.com/office/drawing/2014/main" id="{5A91F79B-D107-FD15-CCC0-4D5EFA9C3474}"/>
              </a:ext>
            </a:extLst>
          </p:cNvPr>
          <p:cNvSpPr>
            <a:spLocks noGrp="1"/>
          </p:cNvSpPr>
          <p:nvPr>
            <p:ph idx="1"/>
          </p:nvPr>
        </p:nvSpPr>
        <p:spPr>
          <a:xfrm>
            <a:off x="665480" y="1640840"/>
            <a:ext cx="10515600" cy="5044440"/>
          </a:xfrm>
        </p:spPr>
        <p:txBody>
          <a:bodyPr>
            <a:normAutofit/>
          </a:bodyPr>
          <a:lstStyle/>
          <a:p>
            <a:pPr algn="l">
              <a:buFont typeface="+mj-lt"/>
              <a:buAutoNum type="arabicPeriod"/>
            </a:pPr>
            <a:r>
              <a:rPr lang="en-US" b="0" i="0" dirty="0">
                <a:effectLst/>
                <a:latin typeface="Söhne"/>
              </a:rPr>
              <a:t>Text Cleaning: The first step in data pre-processing for a chatbot is to clean the text data. This involves removing unnecessary characters, punctuation, and white space from the input text. It can be done using Python's string manipulation functions.</a:t>
            </a:r>
          </a:p>
          <a:p>
            <a:pPr algn="l">
              <a:buFont typeface="+mj-lt"/>
              <a:buAutoNum type="arabicPeriod"/>
            </a:pPr>
            <a:r>
              <a:rPr lang="en-US" b="0" i="0" dirty="0" smtClean="0">
                <a:effectLst/>
                <a:latin typeface="Söhne"/>
              </a:rPr>
              <a:t>Stemming </a:t>
            </a:r>
            <a:r>
              <a:rPr lang="en-US" b="0" i="0" dirty="0">
                <a:effectLst/>
                <a:latin typeface="Söhne"/>
              </a:rPr>
              <a:t>or Lemmatization: Stemming or lemmatization is the process of reducing words to their base form. This can help reduce the number of unique words in the data and improve the accuracy of the chatbot's responses. Stemming and lemmatization can be done using Python's NLTK library.</a:t>
            </a:r>
          </a:p>
        </p:txBody>
      </p:sp>
    </p:spTree>
    <p:extLst>
      <p:ext uri="{BB962C8B-B14F-4D97-AF65-F5344CB8AC3E}">
        <p14:creationId xmlns="" xmlns:p14="http://schemas.microsoft.com/office/powerpoint/2010/main" val="2671329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170</TotalTime>
  <Words>1136</Words>
  <Application>Microsoft Office PowerPoint</Application>
  <PresentationFormat>Custom</PresentationFormat>
  <Paragraphs>78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AI-Powered Chatbot for learning ML Concepts</vt:lpstr>
      <vt:lpstr>TEAM MEMBERS:</vt:lpstr>
      <vt:lpstr>ABSTRACT:</vt:lpstr>
      <vt:lpstr>INTRODUCTION:</vt:lpstr>
      <vt:lpstr>PROBLEM STATEMENT: </vt:lpstr>
      <vt:lpstr>OBJECTIVES:</vt:lpstr>
      <vt:lpstr>ACHITECTURE:</vt:lpstr>
      <vt:lpstr>LITERATURE SURVEY:</vt:lpstr>
      <vt:lpstr>DATA PRE-PROCESSING:</vt:lpstr>
      <vt:lpstr>ABOUT CHATBOT WITH PYTHON USING ML ANALYSIS:</vt:lpstr>
      <vt:lpstr>ABOUT DATASET:</vt:lpstr>
      <vt:lpstr>DATA INSIGHTS</vt:lpstr>
      <vt:lpstr>DATA SET:</vt:lpstr>
      <vt:lpstr>CLEANED DATASET:</vt:lpstr>
      <vt:lpstr>CLEANED DATASET:</vt:lpstr>
      <vt:lpstr>DATA VISUALIZATION:</vt:lpstr>
      <vt:lpstr>Slide 17</vt:lpstr>
      <vt:lpstr>METHODOLOGY:</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Chatbot for learning ML Concepts</dc:title>
  <dc:creator>manish manish</dc:creator>
  <cp:lastModifiedBy>dell</cp:lastModifiedBy>
  <cp:revision>5</cp:revision>
  <dcterms:created xsi:type="dcterms:W3CDTF">2023-04-27T18:29:03Z</dcterms:created>
  <dcterms:modified xsi:type="dcterms:W3CDTF">2023-04-28T10:06:59Z</dcterms:modified>
</cp:coreProperties>
</file>