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handoutMasterIdLst>
    <p:handoutMasterId r:id="rId10"/>
  </p:handoutMasterIdLst>
  <p:sldIdLst>
    <p:sldId id="289" r:id="rId5"/>
    <p:sldId id="329" r:id="rId6"/>
    <p:sldId id="336" r:id="rId7"/>
    <p:sldId id="33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79" d="100"/>
          <a:sy n="79" d="100"/>
        </p:scale>
        <p:origin x="1238"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24/11/2024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3999" y="1889999"/>
            <a:ext cx="10924811" cy="383417"/>
          </a:xfrm>
        </p:spPr>
        <p:txBody>
          <a:bodyPr/>
          <a:lstStyle/>
          <a:p>
            <a:r>
              <a:rPr lang="en-US" sz="2000" dirty="0"/>
              <a:t>Group Name:  A 321                                          Name of Student Presenting: Mani Chandu </a:t>
            </a:r>
            <a:r>
              <a:rPr lang="en-US" sz="2000" dirty="0" err="1"/>
              <a:t>Kommaraneni</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a:t>
            </a:r>
            <a:r>
              <a:rPr lang="en-US" sz="2400" dirty="0">
                <a:solidFill>
                  <a:schemeClr val="tx1"/>
                </a:solidFill>
              </a:rPr>
              <a:t>DS105   russian_demography.csv</a:t>
            </a:r>
            <a:r>
              <a:rPr lang="en-US" sz="2400" dirty="0">
                <a:solidFill>
                  <a:srgbClr val="FF0000"/>
                </a:solidFill>
              </a:rPr>
              <a:t>)</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680062" y="786397"/>
            <a:ext cx="10395466" cy="230832"/>
          </a:xfrm>
        </p:spPr>
        <p:txBody>
          <a:bodyPr/>
          <a:lstStyle/>
          <a:p>
            <a:r>
              <a:rPr lang="en-GB" dirty="0"/>
              <a:t>7COM1079-2024  Student Group No:    A321                Names of Student Group Attendees: Mani Chandu </a:t>
            </a:r>
            <a:r>
              <a:rPr lang="en-GB" dirty="0" err="1"/>
              <a:t>Kommaraneni</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it shows </a:t>
            </a:r>
            <a:r>
              <a:rPr lang="en-GB" sz="2400" b="0" dirty="0">
                <a:latin typeface="Calibri"/>
                <a:cs typeface="Calibri"/>
              </a:rPr>
              <a:t>the significant regional differences in birth and death rates, and how do these differences correlate with levels of urbanization in Russian</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(Region)</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Independent variable datatype is : Nominal/categorial</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(Birth rate)</a:t>
            </a:r>
            <a:br>
              <a:rPr lang="en-US" sz="2400" b="0" dirty="0">
                <a:latin typeface="Calibri" panose="020F0502020204030204" pitchFamily="34" charset="0"/>
                <a:cs typeface="Calibri" panose="020F0502020204030204" pitchFamily="34" charset="0"/>
              </a:rPr>
            </a:br>
            <a:r>
              <a:rPr lang="en-US" sz="2400" b="0" dirty="0">
                <a:latin typeface="Calibri"/>
                <a:cs typeface="Calibri"/>
              </a:rPr>
              <a:t>                   This Dependent variable datatype is  :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945798"/>
            <a:ext cx="9753625" cy="230832"/>
          </a:xfrm>
        </p:spPr>
        <p:txBody>
          <a:bodyPr/>
          <a:lstStyle/>
          <a:p>
            <a:pPr>
              <a:lnSpc>
                <a:spcPct val="115000"/>
              </a:lnSpc>
              <a:spcAft>
                <a:spcPts val="800"/>
              </a:spcAft>
            </a:pPr>
            <a:r>
              <a:rPr lang="en-GB" dirty="0"/>
              <a:t>Our Research Question is</a:t>
            </a:r>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Our Research Question is :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Is there a significant difference in the birth rates between regions in Russia, considering varying levels of urbanization?</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0"/>
              </a:spcAft>
            </a:pPr>
            <a:endParaRPr lang="en-GB" sz="1800" dirty="0">
              <a:solidFill>
                <a:srgbClr val="FF0000"/>
              </a:solidFill>
            </a:endParaRPr>
          </a:p>
          <a:p>
            <a:pPr marL="457200" indent="-457200">
              <a:lnSpc>
                <a:spcPct val="100000"/>
              </a:lnSpc>
              <a:buAutoNum type="arabicPeriod"/>
            </a:pPr>
            <a:r>
              <a:rPr lang="en-GB" sz="1800" b="0" dirty="0">
                <a:latin typeface="Arial"/>
                <a:cs typeface="Arial"/>
              </a:rPr>
              <a:t>Null hypothesis (H</a:t>
            </a:r>
            <a:r>
              <a:rPr lang="en-GB" sz="1800" b="0" baseline="-25000" dirty="0">
                <a:latin typeface="Arial"/>
                <a:cs typeface="Arial"/>
              </a:rPr>
              <a:t>0</a:t>
            </a:r>
            <a:r>
              <a:rPr lang="en-GB" sz="1800" b="0" dirty="0">
                <a:latin typeface="Arial"/>
                <a:cs typeface="Arial"/>
              </a:rPr>
              <a:t>): </a:t>
            </a:r>
            <a:r>
              <a:rPr lang="en-US" sz="1800" b="0" dirty="0">
                <a:solidFill>
                  <a:schemeClr val="tx1"/>
                </a:solidFill>
                <a:latin typeface="+mj-lt"/>
              </a:rPr>
              <a:t>There is </a:t>
            </a:r>
            <a:r>
              <a:rPr lang="en-US" sz="1800" dirty="0">
                <a:solidFill>
                  <a:schemeClr val="tx1"/>
                </a:solidFill>
                <a:latin typeface="+mj-lt"/>
              </a:rPr>
              <a:t>no</a:t>
            </a:r>
            <a:r>
              <a:rPr lang="en-US" sz="1800" b="0" dirty="0">
                <a:solidFill>
                  <a:schemeClr val="tx1"/>
                </a:solidFill>
                <a:latin typeface="+mj-lt"/>
              </a:rPr>
              <a:t> difference in the mean of the birth rate</a:t>
            </a:r>
            <a:r>
              <a:rPr lang="en-GB" sz="1800" b="0" dirty="0">
                <a:latin typeface="Arial"/>
                <a:cs typeface="Arial"/>
              </a:rPr>
              <a:t> – so you write one of the following:  </a:t>
            </a:r>
          </a:p>
          <a:p>
            <a:pPr>
              <a:lnSpc>
                <a:spcPct val="100000"/>
              </a:lnSpc>
            </a:pPr>
            <a:r>
              <a:rPr lang="en-GB" sz="1800" b="0" dirty="0">
                <a:solidFill>
                  <a:srgbClr val="FF0000"/>
                </a:solidFill>
                <a:latin typeface="Arial"/>
                <a:cs typeface="Arial"/>
              </a:rPr>
              <a:t>Null hypothesis (H</a:t>
            </a:r>
            <a:r>
              <a:rPr lang="en-GB" sz="1800" b="0" baseline="-25000" dirty="0">
                <a:solidFill>
                  <a:srgbClr val="FF0000"/>
                </a:solidFill>
                <a:latin typeface="Arial"/>
                <a:cs typeface="Arial"/>
              </a:rPr>
              <a:t>0</a:t>
            </a:r>
            <a:r>
              <a:rPr lang="en-GB" sz="1800" b="0" dirty="0">
                <a:solidFill>
                  <a:srgbClr val="FF0000"/>
                </a:solidFill>
                <a:latin typeface="Arial"/>
                <a:cs typeface="Arial"/>
              </a:rPr>
              <a:t>): </a:t>
            </a:r>
            <a:r>
              <a:rPr lang="en-US" sz="1800" b="0" dirty="0">
                <a:solidFill>
                  <a:srgbClr val="FF0000"/>
                </a:solidFill>
                <a:latin typeface="+mj-lt"/>
              </a:rPr>
              <a:t>There is no difference in the mean of the birth rate between regions in Russia, considering varying levels of urbanization.</a:t>
            </a:r>
            <a:endParaRPr lang="en-GB" sz="1800" b="0" dirty="0">
              <a:solidFill>
                <a:srgbClr val="FF0000"/>
              </a:solidFill>
              <a:latin typeface="+mj-lt"/>
              <a:cs typeface="Arial"/>
            </a:endParaRPr>
          </a:p>
          <a:p>
            <a:pPr>
              <a:lnSpc>
                <a:spcPct val="100000"/>
              </a:lnSpc>
            </a:pPr>
            <a:r>
              <a:rPr lang="en-GB" sz="1800" b="0" dirty="0">
                <a:latin typeface="Arial"/>
                <a:cs typeface="Arial"/>
              </a:rPr>
              <a:t>2. Alternative hypothesis (H</a:t>
            </a:r>
            <a:r>
              <a:rPr lang="en-GB" sz="1800" b="0" baseline="-25000" dirty="0">
                <a:latin typeface="Arial"/>
                <a:cs typeface="Arial"/>
              </a:rPr>
              <a:t>1</a:t>
            </a:r>
            <a:r>
              <a:rPr lang="en-GB" sz="1800" b="0" dirty="0">
                <a:latin typeface="Arial"/>
                <a:cs typeface="Arial"/>
              </a:rPr>
              <a:t>):  There appears to be an effect in the mean of birth rate – so you copy what you wrote for the Null hypothesis but remove the ‘no’ and replace with ‘</a:t>
            </a:r>
            <a:r>
              <a:rPr lang="en-GB" sz="1800" dirty="0">
                <a:latin typeface="Arial"/>
                <a:cs typeface="Arial"/>
              </a:rPr>
              <a:t>a’  </a:t>
            </a:r>
            <a:r>
              <a:rPr lang="en-GB" sz="1800" b="0" dirty="0">
                <a:latin typeface="Arial"/>
                <a:cs typeface="Arial"/>
              </a:rPr>
              <a:t>For example:</a:t>
            </a:r>
          </a:p>
          <a:p>
            <a:pPr>
              <a:lnSpc>
                <a:spcPct val="100000"/>
              </a:lnSpc>
            </a:pPr>
            <a:r>
              <a:rPr lang="en-GB" sz="1800" b="0" dirty="0">
                <a:solidFill>
                  <a:srgbClr val="FF0000"/>
                </a:solidFill>
                <a:latin typeface="Arial"/>
                <a:cs typeface="Arial"/>
              </a:rPr>
              <a:t>Alt hypothesis (H</a:t>
            </a:r>
            <a:r>
              <a:rPr lang="en-GB" sz="1800" b="0" baseline="-25000" dirty="0">
                <a:solidFill>
                  <a:srgbClr val="FF0000"/>
                </a:solidFill>
                <a:latin typeface="Arial"/>
                <a:cs typeface="Arial"/>
              </a:rPr>
              <a:t>1</a:t>
            </a:r>
            <a:r>
              <a:rPr lang="en-GB" sz="1800" b="0" dirty="0">
                <a:solidFill>
                  <a:srgbClr val="FF0000"/>
                </a:solidFill>
                <a:latin typeface="Arial"/>
                <a:cs typeface="Arial"/>
              </a:rPr>
              <a:t>): </a:t>
            </a:r>
            <a:r>
              <a:rPr lang="en-US" sz="1800" b="0" dirty="0">
                <a:solidFill>
                  <a:srgbClr val="FF0000"/>
                </a:solidFill>
                <a:latin typeface="+mj-lt"/>
              </a:rPr>
              <a:t>There is a difference in the mean of the birth rate between regions in Russia, considering varying levels of urbanization.</a:t>
            </a:r>
            <a:endParaRPr lang="en-GB" sz="1800" b="0" dirty="0">
              <a:solidFill>
                <a:srgbClr val="FF0000"/>
              </a:solidFill>
              <a:latin typeface="+mj-lt"/>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A321</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1441482" cy="4554662"/>
          </a:xfrm>
        </p:spPr>
        <p:txBody>
          <a:bodyPr vert="horz" lIns="0" tIns="0" rIns="0" bIns="0" rtlCol="0" anchor="t">
            <a:noAutofit/>
          </a:bodyPr>
          <a:lstStyle/>
          <a:p>
            <a:pPr>
              <a:lnSpc>
                <a:spcPct val="100000"/>
              </a:lnSpc>
            </a:pPr>
            <a:r>
              <a:rPr lang="en-GB" sz="2000" b="0" dirty="0">
                <a:solidFill>
                  <a:schemeClr val="tx1"/>
                </a:solidFill>
                <a:latin typeface="Arial"/>
                <a:cs typeface="Arial"/>
              </a:rPr>
              <a:t>DATASET SNIPPET</a:t>
            </a:r>
          </a:p>
          <a:p>
            <a:pPr>
              <a:lnSpc>
                <a:spcPct val="100000"/>
              </a:lnSpc>
            </a:pPr>
            <a:r>
              <a:rPr lang="en-GB" sz="2000" b="0" dirty="0">
                <a:solidFill>
                  <a:schemeClr val="tx1"/>
                </a:solidFill>
                <a:latin typeface="Arial"/>
                <a:cs typeface="Arial"/>
              </a:rPr>
              <a:t>Total rows of the dataset is 2380 </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pic>
        <p:nvPicPr>
          <p:cNvPr id="7" name="Picture 6">
            <a:extLst>
              <a:ext uri="{FF2B5EF4-FFF2-40B4-BE49-F238E27FC236}">
                <a16:creationId xmlns:a16="http://schemas.microsoft.com/office/drawing/2014/main" id="{79AAF6D6-592B-1C83-8596-9D523897874F}"/>
              </a:ext>
            </a:extLst>
          </p:cNvPr>
          <p:cNvPicPr>
            <a:picLocks noChangeAspect="1"/>
          </p:cNvPicPr>
          <p:nvPr/>
        </p:nvPicPr>
        <p:blipFill>
          <a:blip r:embed="rId3"/>
          <a:stretch>
            <a:fillRect/>
          </a:stretch>
        </p:blipFill>
        <p:spPr>
          <a:xfrm>
            <a:off x="445612" y="1096286"/>
            <a:ext cx="10696563" cy="3389516"/>
          </a:xfrm>
          <a:prstGeom prst="rect">
            <a:avLst/>
          </a:prstGeom>
        </p:spPr>
      </p:pic>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10942</TotalTime>
  <Words>512</Words>
  <Application>Microsoft Office PowerPoint</Application>
  <PresentationFormat>Widescreen</PresentationFormat>
  <Paragraphs>26</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Herts Theme</vt:lpstr>
      <vt:lpstr>Research Question –  Tutorial Presentation for Feedback Date:  </vt:lpstr>
      <vt:lpstr>This dataset is interesting to us because it shows the significant regional differences in birth and death rates, and how do these differences correlate with levels of urbanization in Russian   Our  Independent variable is: (Region)                    This  Independent variable datatype is : Nominal/categorial Our Dependent variable is: (Birth rate)                    This Dependent variable datatype is  : Interval/measurement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Takumi Fujiwara</cp:lastModifiedBy>
  <cp:revision>235</cp:revision>
  <dcterms:created xsi:type="dcterms:W3CDTF">2019-10-01T08:37:56Z</dcterms:created>
  <dcterms:modified xsi:type="dcterms:W3CDTF">2024-11-23T19:24:39Z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