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2" r:id="rId8"/>
    <p:sldId id="263"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4" d="100"/>
          <a:sy n="74" d="100"/>
        </p:scale>
        <p:origin x="5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1788" y="1252471"/>
            <a:ext cx="8915399" cy="2262781"/>
          </a:xfrm>
        </p:spPr>
        <p:txBody>
          <a:bodyPr>
            <a:normAutofit fontScale="90000"/>
          </a:bodyPr>
          <a:lstStyle/>
          <a:p>
            <a:r>
              <a:rPr lang="en-US" dirty="0" smtClean="0"/>
              <a:t>C47- </a:t>
            </a:r>
            <a:r>
              <a:rPr lang="en-US" dirty="0"/>
              <a:t>EDA Lending Club Case Study</a:t>
            </a:r>
            <a:r>
              <a:rPr lang="en-US" b="1" dirty="0"/>
              <a:t/>
            </a:r>
            <a:br>
              <a:rPr lang="en-US" b="1" dirty="0"/>
            </a:br>
            <a:endParaRPr lang="en-US" dirty="0"/>
          </a:p>
        </p:txBody>
      </p:sp>
      <p:sp>
        <p:nvSpPr>
          <p:cNvPr id="3" name="Subtitle 2"/>
          <p:cNvSpPr>
            <a:spLocks noGrp="1"/>
          </p:cNvSpPr>
          <p:nvPr>
            <p:ph type="subTitle" idx="1"/>
          </p:nvPr>
        </p:nvSpPr>
        <p:spPr>
          <a:xfrm>
            <a:off x="2833911" y="4561968"/>
            <a:ext cx="8915399" cy="1126283"/>
          </a:xfrm>
        </p:spPr>
        <p:txBody>
          <a:bodyPr>
            <a:normAutofit lnSpcReduction="10000"/>
          </a:bodyPr>
          <a:lstStyle/>
          <a:p>
            <a:pPr algn="r"/>
            <a:r>
              <a:rPr lang="en-US" dirty="0" smtClean="0">
                <a:solidFill>
                  <a:schemeClr val="tx1"/>
                </a:solidFill>
              </a:rPr>
              <a:t>Done By </a:t>
            </a:r>
          </a:p>
          <a:p>
            <a:pPr algn="r"/>
            <a:r>
              <a:rPr lang="en-US" dirty="0" err="1" smtClean="0">
                <a:solidFill>
                  <a:schemeClr val="tx1"/>
                </a:solidFill>
              </a:rPr>
              <a:t>Manickkam</a:t>
            </a:r>
            <a:r>
              <a:rPr lang="en-US" dirty="0" smtClean="0">
                <a:solidFill>
                  <a:schemeClr val="tx1"/>
                </a:solidFill>
              </a:rPr>
              <a:t> S </a:t>
            </a:r>
          </a:p>
          <a:p>
            <a:pPr algn="r"/>
            <a:r>
              <a:rPr lang="en-US" dirty="0" err="1" smtClean="0">
                <a:solidFill>
                  <a:schemeClr val="tx1"/>
                </a:solidFill>
              </a:rPr>
              <a:t>Sachin</a:t>
            </a:r>
            <a:r>
              <a:rPr lang="en-US" dirty="0" smtClean="0">
                <a:solidFill>
                  <a:schemeClr val="tx1"/>
                </a:solidFill>
              </a:rPr>
              <a:t> </a:t>
            </a:r>
            <a:r>
              <a:rPr lang="en-US" dirty="0" err="1" smtClean="0">
                <a:solidFill>
                  <a:schemeClr val="tx1"/>
                </a:solidFill>
              </a:rPr>
              <a:t>Maruti</a:t>
            </a:r>
            <a:r>
              <a:rPr lang="en-US" dirty="0" smtClean="0">
                <a:solidFill>
                  <a:schemeClr val="tx1"/>
                </a:solidFill>
              </a:rPr>
              <a:t> </a:t>
            </a:r>
            <a:r>
              <a:rPr lang="en-US" dirty="0" err="1" smtClean="0">
                <a:solidFill>
                  <a:schemeClr val="tx1"/>
                </a:solidFill>
              </a:rPr>
              <a:t>Munde</a:t>
            </a:r>
            <a:endParaRPr lang="en-US" dirty="0">
              <a:solidFill>
                <a:schemeClr val="tx1"/>
              </a:solidFill>
            </a:endParaRPr>
          </a:p>
        </p:txBody>
      </p:sp>
    </p:spTree>
    <p:extLst>
      <p:ext uri="{BB962C8B-B14F-4D97-AF65-F5344CB8AC3E}">
        <p14:creationId xmlns:p14="http://schemas.microsoft.com/office/powerpoint/2010/main" val="183308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80304"/>
            <a:ext cx="8856395" cy="965916"/>
          </a:xfrm>
        </p:spPr>
        <p:txBody>
          <a:bodyPr>
            <a:normAutofit/>
          </a:bodyPr>
          <a:lstStyle/>
          <a:p>
            <a:r>
              <a:rPr lang="en-US" sz="1800" dirty="0" smtClean="0">
                <a:latin typeface="Calibri" panose="020F0502020204030204" pitchFamily="34" charset="0"/>
                <a:cs typeface="Calibri" panose="020F0502020204030204" pitchFamily="34" charset="0"/>
              </a:rPr>
              <a:t>Loan applications has been gradually increased over the year with </a:t>
            </a:r>
            <a:r>
              <a:rPr lang="en-US" sz="1800" dirty="0">
                <a:latin typeface="Calibri" panose="020F0502020204030204" pitchFamily="34" charset="0"/>
                <a:cs typeface="Calibri" panose="020F0502020204030204" pitchFamily="34" charset="0"/>
              </a:rPr>
              <a:t>minor fluctuation</a:t>
            </a:r>
          </a:p>
        </p:txBody>
      </p:sp>
      <p:pic>
        <p:nvPicPr>
          <p:cNvPr id="3" name="Picture 2"/>
          <p:cNvPicPr>
            <a:picLocks noChangeAspect="1"/>
          </p:cNvPicPr>
          <p:nvPr/>
        </p:nvPicPr>
        <p:blipFill>
          <a:blip r:embed="rId2"/>
          <a:stretch>
            <a:fillRect/>
          </a:stretch>
        </p:blipFill>
        <p:spPr>
          <a:xfrm>
            <a:off x="2592924" y="1737575"/>
            <a:ext cx="9394736" cy="4897426"/>
          </a:xfrm>
          <a:prstGeom prst="rect">
            <a:avLst/>
          </a:prstGeom>
        </p:spPr>
      </p:pic>
    </p:spTree>
    <p:extLst>
      <p:ext uri="{BB962C8B-B14F-4D97-AF65-F5344CB8AC3E}">
        <p14:creationId xmlns:p14="http://schemas.microsoft.com/office/powerpoint/2010/main" val="212336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Loan Repayment Graph</a:t>
            </a:r>
            <a:endParaRPr lang="en-US" sz="1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216262" y="1757917"/>
            <a:ext cx="7665009" cy="4855384"/>
          </a:xfrm>
          <a:prstGeom prst="rect">
            <a:avLst/>
          </a:prstGeom>
        </p:spPr>
      </p:pic>
    </p:spTree>
    <p:extLst>
      <p:ext uri="{BB962C8B-B14F-4D97-AF65-F5344CB8AC3E}">
        <p14:creationId xmlns:p14="http://schemas.microsoft.com/office/powerpoint/2010/main" val="296336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Calibri" panose="020F0502020204030204" pitchFamily="34" charset="0"/>
                <a:cs typeface="Calibri" panose="020F0502020204030204" pitchFamily="34" charset="0"/>
              </a:rPr>
              <a:t>Bivariate Analysis on annual income against Chargedoff_Proportion</a:t>
            </a:r>
          </a:p>
        </p:txBody>
      </p:sp>
      <p:pic>
        <p:nvPicPr>
          <p:cNvPr id="3" name="Picture 2"/>
          <p:cNvPicPr>
            <a:picLocks noChangeAspect="1"/>
          </p:cNvPicPr>
          <p:nvPr/>
        </p:nvPicPr>
        <p:blipFill>
          <a:blip r:embed="rId2"/>
          <a:stretch>
            <a:fillRect/>
          </a:stretch>
        </p:blipFill>
        <p:spPr>
          <a:xfrm>
            <a:off x="3758215" y="2307784"/>
            <a:ext cx="6581104" cy="4550216"/>
          </a:xfrm>
          <a:prstGeom prst="rect">
            <a:avLst/>
          </a:prstGeom>
        </p:spPr>
      </p:pic>
    </p:spTree>
    <p:extLst>
      <p:ext uri="{BB962C8B-B14F-4D97-AF65-F5344CB8AC3E}">
        <p14:creationId xmlns:p14="http://schemas.microsoft.com/office/powerpoint/2010/main" val="328725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Observation on Loan </a:t>
            </a:r>
            <a:r>
              <a:rPr lang="en-US" sz="1800" dirty="0" err="1" smtClean="0">
                <a:latin typeface="Calibri" panose="020F0502020204030204" pitchFamily="34" charset="0"/>
                <a:cs typeface="Calibri" panose="020F0502020204030204" pitchFamily="34" charset="0"/>
              </a:rPr>
              <a:t>vs</a:t>
            </a:r>
            <a:r>
              <a:rPr lang="en-US" sz="1800" dirty="0" smtClean="0">
                <a:latin typeface="Calibri" panose="020F0502020204030204" pitchFamily="34" charset="0"/>
                <a:cs typeface="Calibri" panose="020F0502020204030204" pitchFamily="34" charset="0"/>
              </a:rPr>
              <a:t> charged off :</a:t>
            </a:r>
            <a:br>
              <a:rPr lang="en-US" sz="1800" dirty="0" smtClean="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Small business loan may lead to high % charge off </a:t>
            </a:r>
            <a:endParaRPr lang="en-US" sz="1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50947" y="1741980"/>
            <a:ext cx="8653664" cy="4794049"/>
          </a:xfrm>
          <a:prstGeom prst="rect">
            <a:avLst/>
          </a:prstGeom>
        </p:spPr>
      </p:pic>
    </p:spTree>
    <p:extLst>
      <p:ext uri="{BB962C8B-B14F-4D97-AF65-F5344CB8AC3E}">
        <p14:creationId xmlns:p14="http://schemas.microsoft.com/office/powerpoint/2010/main" val="89087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Observations on </a:t>
            </a:r>
            <a:r>
              <a:rPr lang="en-US" sz="1800" b="1" dirty="0">
                <a:latin typeface="Calibri" panose="020F0502020204030204" pitchFamily="34" charset="0"/>
                <a:cs typeface="Calibri" panose="020F0502020204030204" pitchFamily="34" charset="0"/>
              </a:rPr>
              <a:t>Chargedoff_Proportion:</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Grade "A" has very less chances of charged off.</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Grade "F" and "G" have very high chances of charged off.</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3</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Chances of charged off is increasing with grade moving from "A" towards "G"</a:t>
            </a:r>
          </a:p>
        </p:txBody>
      </p:sp>
      <p:pic>
        <p:nvPicPr>
          <p:cNvPr id="3" name="Picture 2"/>
          <p:cNvPicPr>
            <a:picLocks noChangeAspect="1"/>
          </p:cNvPicPr>
          <p:nvPr/>
        </p:nvPicPr>
        <p:blipFill>
          <a:blip r:embed="rId2"/>
          <a:stretch>
            <a:fillRect/>
          </a:stretch>
        </p:blipFill>
        <p:spPr>
          <a:xfrm>
            <a:off x="2695596" y="2613606"/>
            <a:ext cx="8809015" cy="4244394"/>
          </a:xfrm>
          <a:prstGeom prst="rect">
            <a:avLst/>
          </a:prstGeom>
        </p:spPr>
      </p:pic>
    </p:spTree>
    <p:extLst>
      <p:ext uri="{BB962C8B-B14F-4D97-AF65-F5344CB8AC3E}">
        <p14:creationId xmlns:p14="http://schemas.microsoft.com/office/powerpoint/2010/main" val="54179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latin typeface="Calibri" panose="020F0502020204030204" pitchFamily="34" charset="0"/>
                <a:cs typeface="Calibri" panose="020F0502020204030204" pitchFamily="34" charset="0"/>
              </a:rPr>
              <a:t>Observations</a:t>
            </a:r>
            <a:r>
              <a:rPr lang="en-US" sz="1800" dirty="0">
                <a:latin typeface="Calibri" panose="020F0502020204030204" pitchFamily="34" charset="0"/>
                <a:cs typeface="Calibri" panose="020F0502020204030204" pitchFamily="34" charset="0"/>
              </a:rPr>
              <a:t>:</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Sub </a:t>
            </a:r>
            <a:r>
              <a:rPr lang="en-US" sz="1800" dirty="0">
                <a:latin typeface="Calibri" panose="020F0502020204030204" pitchFamily="34" charset="0"/>
                <a:cs typeface="Calibri" panose="020F0502020204030204" pitchFamily="34" charset="0"/>
              </a:rPr>
              <a:t>Grades of "A" has very less chances of charged off.</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Sub </a:t>
            </a:r>
            <a:r>
              <a:rPr lang="en-US" sz="1800" dirty="0">
                <a:latin typeface="Calibri" panose="020F0502020204030204" pitchFamily="34" charset="0"/>
                <a:cs typeface="Calibri" panose="020F0502020204030204" pitchFamily="34" charset="0"/>
              </a:rPr>
              <a:t>Grades of "F" and "G" have very high chances of charged off.</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Proportion </a:t>
            </a:r>
            <a:r>
              <a:rPr lang="en-US" sz="1800" dirty="0">
                <a:latin typeface="Calibri" panose="020F0502020204030204" pitchFamily="34" charset="0"/>
                <a:cs typeface="Calibri" panose="020F0502020204030204" pitchFamily="34" charset="0"/>
              </a:rPr>
              <a:t>of charged off is increasing with sub grades moving from sub grades of "A" towards sub grades of "G"</a:t>
            </a:r>
          </a:p>
        </p:txBody>
      </p:sp>
      <p:pic>
        <p:nvPicPr>
          <p:cNvPr id="3" name="Picture 2"/>
          <p:cNvPicPr>
            <a:picLocks noChangeAspect="1"/>
          </p:cNvPicPr>
          <p:nvPr/>
        </p:nvPicPr>
        <p:blipFill>
          <a:blip r:embed="rId2"/>
          <a:stretch>
            <a:fillRect/>
          </a:stretch>
        </p:blipFill>
        <p:spPr>
          <a:xfrm>
            <a:off x="2592924" y="2240119"/>
            <a:ext cx="9354310" cy="4617881"/>
          </a:xfrm>
          <a:prstGeom prst="rect">
            <a:avLst/>
          </a:prstGeom>
        </p:spPr>
      </p:pic>
    </p:spTree>
    <p:extLst>
      <p:ext uri="{BB962C8B-B14F-4D97-AF65-F5344CB8AC3E}">
        <p14:creationId xmlns:p14="http://schemas.microsoft.com/office/powerpoint/2010/main" val="132728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3" y="302138"/>
            <a:ext cx="8911687" cy="1280890"/>
          </a:xfrm>
        </p:spPr>
        <p:txBody>
          <a:bodyPr>
            <a:noAutofit/>
          </a:bodyPr>
          <a:lstStyle/>
          <a:p>
            <a:r>
              <a:rPr lang="en-US" sz="1800" b="1" dirty="0" smtClean="0">
                <a:latin typeface="Calibri" panose="020F0502020204030204" pitchFamily="34" charset="0"/>
                <a:cs typeface="Calibri" panose="020F0502020204030204" pitchFamily="34" charset="0"/>
              </a:rPr>
              <a:t> Observations on Interest rate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charged off:</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interest </a:t>
            </a:r>
            <a:r>
              <a:rPr lang="en-US" sz="1800" dirty="0">
                <a:latin typeface="Calibri" panose="020F0502020204030204" pitchFamily="34" charset="0"/>
                <a:cs typeface="Calibri" panose="020F0502020204030204" pitchFamily="34" charset="0"/>
              </a:rPr>
              <a:t>rate less than 10% has very less chances of charged off.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 are starting from </a:t>
            </a:r>
            <a:r>
              <a:rPr lang="en-US" sz="1800" dirty="0" smtClean="0">
                <a:latin typeface="Calibri" panose="020F0502020204030204" pitchFamily="34" charset="0"/>
                <a:cs typeface="Calibri" panose="020F0502020204030204" pitchFamily="34" charset="0"/>
              </a:rPr>
              <a:t>minimum </a:t>
            </a:r>
            <a:r>
              <a:rPr lang="en-US" sz="1800" dirty="0">
                <a:latin typeface="Calibri" panose="020F0502020204030204" pitchFamily="34" charset="0"/>
                <a:cs typeface="Calibri" panose="020F0502020204030204" pitchFamily="34" charset="0"/>
              </a:rPr>
              <a:t>5 %.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interest </a:t>
            </a:r>
            <a:r>
              <a:rPr lang="en-US" sz="1800" dirty="0">
                <a:latin typeface="Calibri" panose="020F0502020204030204" pitchFamily="34" charset="0"/>
                <a:cs typeface="Calibri" panose="020F0502020204030204" pitchFamily="34" charset="0"/>
              </a:rPr>
              <a:t>rate more than 16% has good </a:t>
            </a:r>
            <a:r>
              <a:rPr lang="en-US" sz="1800" dirty="0" smtClean="0">
                <a:latin typeface="Calibri" panose="020F0502020204030204" pitchFamily="34" charset="0"/>
                <a:cs typeface="Calibri" panose="020F0502020204030204" pitchFamily="34" charset="0"/>
              </a:rPr>
              <a:t>chances </a:t>
            </a:r>
            <a:r>
              <a:rPr lang="en-US" sz="1800" dirty="0">
                <a:latin typeface="Calibri" panose="020F0502020204030204" pitchFamily="34" charset="0"/>
                <a:cs typeface="Calibri" panose="020F0502020204030204" pitchFamily="34" charset="0"/>
              </a:rPr>
              <a:t>of charged off as compared to other category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Charged </a:t>
            </a:r>
            <a:r>
              <a:rPr lang="en-US" sz="1800" dirty="0">
                <a:latin typeface="Calibri" panose="020F0502020204030204" pitchFamily="34" charset="0"/>
                <a:cs typeface="Calibri" panose="020F0502020204030204" pitchFamily="34" charset="0"/>
              </a:rPr>
              <a:t>off proportion is increasing with higher </a:t>
            </a:r>
            <a:r>
              <a:rPr lang="en-US" sz="1800" dirty="0" smtClean="0">
                <a:latin typeface="Calibri" panose="020F0502020204030204" pitchFamily="34" charset="0"/>
                <a:cs typeface="Calibri" panose="020F0502020204030204" pitchFamily="34" charset="0"/>
              </a:rPr>
              <a:t>interest </a:t>
            </a:r>
            <a:r>
              <a:rPr lang="en-US" sz="1800" dirty="0">
                <a:latin typeface="Calibri" panose="020F0502020204030204" pitchFamily="34" charset="0"/>
                <a:cs typeface="Calibri" panose="020F0502020204030204" pitchFamily="34" charset="0"/>
              </a:rPr>
              <a:t>rates.</a:t>
            </a:r>
          </a:p>
        </p:txBody>
      </p:sp>
      <p:pic>
        <p:nvPicPr>
          <p:cNvPr id="3" name="Picture 2"/>
          <p:cNvPicPr>
            <a:picLocks noChangeAspect="1"/>
          </p:cNvPicPr>
          <p:nvPr/>
        </p:nvPicPr>
        <p:blipFill>
          <a:blip r:embed="rId2"/>
          <a:stretch>
            <a:fillRect/>
          </a:stretch>
        </p:blipFill>
        <p:spPr>
          <a:xfrm>
            <a:off x="2592924" y="2375347"/>
            <a:ext cx="7377265" cy="5145915"/>
          </a:xfrm>
          <a:prstGeom prst="rect">
            <a:avLst/>
          </a:prstGeom>
        </p:spPr>
      </p:pic>
    </p:spTree>
    <p:extLst>
      <p:ext uri="{BB962C8B-B14F-4D97-AF65-F5344CB8AC3E}">
        <p14:creationId xmlns:p14="http://schemas.microsoft.com/office/powerpoint/2010/main" val="79333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smtClean="0">
                <a:latin typeface="Calibri" panose="020F0502020204030204" pitchFamily="34" charset="0"/>
                <a:cs typeface="Calibri" panose="020F0502020204030204" pitchFamily="34" charset="0"/>
              </a:rPr>
              <a:t> Observations On Address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charged off </a:t>
            </a:r>
            <a:r>
              <a:rPr lang="en-US" sz="1800" b="1" dirty="0" err="1" smtClean="0">
                <a:latin typeface="Calibri" panose="020F0502020204030204" pitchFamily="34" charset="0"/>
                <a:cs typeface="Calibri" panose="020F0502020204030204" pitchFamily="34" charset="0"/>
              </a:rPr>
              <a:t>propostion</a:t>
            </a:r>
            <a:r>
              <a:rPr lang="en-US" sz="1800" b="1"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states NE has very high chances of charged off but number of applications are too low to make any decisions.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NV,CA and FL states shows good number of charged offs in good number of applications.</a:t>
            </a:r>
          </a:p>
        </p:txBody>
      </p:sp>
      <p:pic>
        <p:nvPicPr>
          <p:cNvPr id="3" name="Picture 2"/>
          <p:cNvPicPr>
            <a:picLocks noChangeAspect="1"/>
          </p:cNvPicPr>
          <p:nvPr/>
        </p:nvPicPr>
        <p:blipFill>
          <a:blip r:embed="rId2"/>
          <a:stretch>
            <a:fillRect/>
          </a:stretch>
        </p:blipFill>
        <p:spPr>
          <a:xfrm>
            <a:off x="2592924" y="2125015"/>
            <a:ext cx="9384428" cy="4507606"/>
          </a:xfrm>
          <a:prstGeom prst="rect">
            <a:avLst/>
          </a:prstGeom>
        </p:spPr>
      </p:pic>
    </p:spTree>
    <p:extLst>
      <p:ext uri="{BB962C8B-B14F-4D97-AF65-F5344CB8AC3E}">
        <p14:creationId xmlns:p14="http://schemas.microsoft.com/office/powerpoint/2010/main" val="151961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Calibri" panose="020F0502020204030204" pitchFamily="34" charset="0"/>
                <a:cs typeface="Calibri" panose="020F0502020204030204" pitchFamily="34" charset="0"/>
              </a:rPr>
              <a:t>Observation on purpose Of loan </a:t>
            </a:r>
            <a:r>
              <a:rPr lang="en-US" sz="1800" b="1" dirty="0" err="1">
                <a:latin typeface="Calibri" panose="020F0502020204030204" pitchFamily="34" charset="0"/>
                <a:cs typeface="Calibri" panose="020F0502020204030204" pitchFamily="34" charset="0"/>
              </a:rPr>
              <a:t>vs</a:t>
            </a:r>
            <a:r>
              <a:rPr lang="en-US" sz="1800" b="1" dirty="0">
                <a:latin typeface="Calibri" panose="020F0502020204030204" pitchFamily="34" charset="0"/>
                <a:cs typeface="Calibri" panose="020F0502020204030204" pitchFamily="34" charset="0"/>
              </a:rPr>
              <a:t> Loan amount:</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Median,95th percentile,75th percentile of loan amount is highest for loan taken for small business purpose among all purposes.</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Debt consolidation is second and Credit card comes 3rd.</a:t>
            </a:r>
          </a:p>
        </p:txBody>
      </p:sp>
      <p:pic>
        <p:nvPicPr>
          <p:cNvPr id="3" name="Picture 2"/>
          <p:cNvPicPr>
            <a:picLocks noChangeAspect="1"/>
          </p:cNvPicPr>
          <p:nvPr/>
        </p:nvPicPr>
        <p:blipFill>
          <a:blip r:embed="rId2"/>
          <a:stretch>
            <a:fillRect/>
          </a:stretch>
        </p:blipFill>
        <p:spPr>
          <a:xfrm>
            <a:off x="2592924" y="2498500"/>
            <a:ext cx="8851363" cy="4302349"/>
          </a:xfrm>
          <a:prstGeom prst="rect">
            <a:avLst/>
          </a:prstGeom>
        </p:spPr>
      </p:pic>
    </p:spTree>
    <p:extLst>
      <p:ext uri="{BB962C8B-B14F-4D97-AF65-F5344CB8AC3E}">
        <p14:creationId xmlns:p14="http://schemas.microsoft.com/office/powerpoint/2010/main" val="335990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Observation on purpose Of loan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Loan amount:</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Loan taken for small business purpose, Debt consolidation and Credit card are somewhat evenly distributed</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as compare to loan taken for other purposes.</a:t>
            </a:r>
          </a:p>
        </p:txBody>
      </p:sp>
      <p:pic>
        <p:nvPicPr>
          <p:cNvPr id="3" name="Picture 2"/>
          <p:cNvPicPr>
            <a:picLocks noChangeAspect="1"/>
          </p:cNvPicPr>
          <p:nvPr/>
        </p:nvPicPr>
        <p:blipFill>
          <a:blip r:embed="rId2"/>
          <a:stretch>
            <a:fillRect/>
          </a:stretch>
        </p:blipFill>
        <p:spPr>
          <a:xfrm>
            <a:off x="2592924" y="2305317"/>
            <a:ext cx="9168819" cy="4366743"/>
          </a:xfrm>
          <a:prstGeom prst="rect">
            <a:avLst/>
          </a:prstGeom>
        </p:spPr>
      </p:pic>
    </p:spTree>
    <p:extLst>
      <p:ext uri="{BB962C8B-B14F-4D97-AF65-F5344CB8AC3E}">
        <p14:creationId xmlns:p14="http://schemas.microsoft.com/office/powerpoint/2010/main" val="305524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Agenda</a:t>
            </a:r>
            <a:r>
              <a:rPr lang="en-US" sz="2800" dirty="0" smtClean="0">
                <a:latin typeface="Calibri" panose="020F0502020204030204" pitchFamily="34" charset="0"/>
                <a:cs typeface="Calibri" panose="020F0502020204030204" pitchFamily="34" charset="0"/>
              </a:rPr>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latin typeface="Calibri" panose="020F0502020204030204" pitchFamily="34" charset="0"/>
                <a:cs typeface="Calibri" panose="020F0502020204030204" pitchFamily="34" charset="0"/>
              </a:rPr>
              <a:t>UniVartiate analysis </a:t>
            </a:r>
          </a:p>
          <a:p>
            <a:r>
              <a:rPr lang="en-US" dirty="0" smtClean="0">
                <a:latin typeface="Calibri" panose="020F0502020204030204" pitchFamily="34" charset="0"/>
                <a:cs typeface="Calibri" panose="020F0502020204030204" pitchFamily="34" charset="0"/>
              </a:rPr>
              <a:t>Bivariate </a:t>
            </a:r>
            <a:r>
              <a:rPr lang="en-US" dirty="0" smtClean="0">
                <a:latin typeface="Calibri" panose="020F0502020204030204" pitchFamily="34" charset="0"/>
                <a:cs typeface="Calibri" panose="020F0502020204030204" pitchFamily="34" charset="0"/>
              </a:rPr>
              <a:t>analysis </a:t>
            </a:r>
          </a:p>
          <a:p>
            <a:r>
              <a:rPr lang="en-US" dirty="0" smtClean="0">
                <a:latin typeface="Calibri" panose="020F0502020204030204" pitchFamily="34" charset="0"/>
                <a:cs typeface="Calibri" panose="020F0502020204030204" pitchFamily="34" charset="0"/>
              </a:rPr>
              <a:t>Conclusion</a:t>
            </a:r>
          </a:p>
          <a:p>
            <a:r>
              <a:rPr lang="en-US" dirty="0" err="1" smtClean="0">
                <a:latin typeface="Calibri" panose="020F0502020204030204" pitchFamily="34" charset="0"/>
                <a:cs typeface="Calibri" panose="020F0502020204030204" pitchFamily="34" charset="0"/>
              </a:rPr>
              <a:t>Acknowlegment</a:t>
            </a:r>
            <a:r>
              <a:rPr lang="en-US" dirty="0" smtClean="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0941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56078" y="1938820"/>
            <a:ext cx="7808891" cy="4636592"/>
          </a:xfrm>
          <a:prstGeom prst="rect">
            <a:avLst/>
          </a:prstGeom>
        </p:spPr>
      </p:pic>
      <p:sp>
        <p:nvSpPr>
          <p:cNvPr id="4" name="Rectangle 3"/>
          <p:cNvSpPr/>
          <p:nvPr/>
        </p:nvSpPr>
        <p:spPr>
          <a:xfrm>
            <a:off x="2519965" y="275445"/>
            <a:ext cx="9470265" cy="1477328"/>
          </a:xfrm>
          <a:prstGeom prst="rect">
            <a:avLst/>
          </a:prstGeom>
        </p:spPr>
        <p:txBody>
          <a:bodyPr wrap="square">
            <a:spAutoFit/>
          </a:bodyPr>
          <a:lstStyle/>
          <a:p>
            <a:r>
              <a:rPr lang="en-US" b="1" dirty="0" smtClean="0">
                <a:latin typeface="Calibri" panose="020F0502020204030204" pitchFamily="34" charset="0"/>
                <a:cs typeface="Calibri" panose="020F0502020204030204" pitchFamily="34" charset="0"/>
              </a:rPr>
              <a:t>Observation:</a:t>
            </a:r>
            <a:endParaRPr lang="en-US" b="1"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Higher the </a:t>
            </a:r>
            <a:r>
              <a:rPr lang="en-US" dirty="0" smtClean="0">
                <a:latin typeface="Calibri" panose="020F0502020204030204" pitchFamily="34" charset="0"/>
                <a:cs typeface="Calibri" panose="020F0502020204030204" pitchFamily="34" charset="0"/>
              </a:rPr>
              <a:t>interest </a:t>
            </a:r>
            <a:r>
              <a:rPr lang="en-US" dirty="0">
                <a:latin typeface="Calibri" panose="020F0502020204030204" pitchFamily="34" charset="0"/>
                <a:cs typeface="Calibri" panose="020F0502020204030204" pitchFamily="34" charset="0"/>
              </a:rPr>
              <a:t>rate higher charged off ratio</a:t>
            </a:r>
          </a:p>
          <a:p>
            <a:r>
              <a:rPr lang="en-US" dirty="0" smtClean="0">
                <a:latin typeface="Calibri" panose="020F0502020204030204" pitchFamily="34" charset="0"/>
                <a:cs typeface="Calibri" panose="020F0502020204030204" pitchFamily="34" charset="0"/>
              </a:rPr>
              <a:t>2) </a:t>
            </a:r>
            <a:r>
              <a:rPr lang="en-US" dirty="0">
                <a:latin typeface="Calibri" panose="020F0502020204030204" pitchFamily="34" charset="0"/>
                <a:cs typeface="Calibri" panose="020F0502020204030204" pitchFamily="34" charset="0"/>
              </a:rPr>
              <a:t>Higher the annual income higher the loan amount slightly.</a:t>
            </a:r>
          </a:p>
          <a:p>
            <a:r>
              <a:rPr lang="en-US" dirty="0" smtClean="0">
                <a:latin typeface="Calibri" panose="020F0502020204030204" pitchFamily="34" charset="0"/>
                <a:cs typeface="Calibri" panose="020F0502020204030204" pitchFamily="34" charset="0"/>
              </a:rPr>
              <a:t>3) </a:t>
            </a:r>
            <a:r>
              <a:rPr lang="en-US" dirty="0">
                <a:latin typeface="Calibri" panose="020F0502020204030204" pitchFamily="34" charset="0"/>
                <a:cs typeface="Calibri" panose="020F0502020204030204" pitchFamily="34" charset="0"/>
              </a:rPr>
              <a:t>increase in number of charged off with increase in year.</a:t>
            </a:r>
          </a:p>
          <a:p>
            <a:r>
              <a:rPr lang="en-US" dirty="0" smtClean="0">
                <a:latin typeface="Calibri" panose="020F0502020204030204" pitchFamily="34" charset="0"/>
                <a:cs typeface="Calibri" panose="020F0502020204030204" pitchFamily="34" charset="0"/>
              </a:rPr>
              <a:t>4) interest </a:t>
            </a:r>
            <a:r>
              <a:rPr lang="en-US" dirty="0">
                <a:latin typeface="Calibri" panose="020F0502020204030204" pitchFamily="34" charset="0"/>
                <a:cs typeface="Calibri" panose="020F0502020204030204" pitchFamily="34" charset="0"/>
              </a:rPr>
              <a:t>rate is increasing with loan amount increase</a:t>
            </a:r>
          </a:p>
        </p:txBody>
      </p:sp>
    </p:spTree>
    <p:extLst>
      <p:ext uri="{BB962C8B-B14F-4D97-AF65-F5344CB8AC3E}">
        <p14:creationId xmlns:p14="http://schemas.microsoft.com/office/powerpoint/2010/main" val="196229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Observation:</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a:t>
            </a:r>
            <a:r>
              <a:rPr lang="en-US" sz="1800" dirty="0">
                <a:latin typeface="Calibri" panose="020F0502020204030204" pitchFamily="34" charset="0"/>
                <a:cs typeface="Calibri" panose="020F0502020204030204" pitchFamily="34" charset="0"/>
              </a:rPr>
              <a:t>Higher the </a:t>
            </a:r>
            <a:r>
              <a:rPr lang="en-US" sz="1800" dirty="0" err="1">
                <a:latin typeface="Calibri" panose="020F0502020204030204" pitchFamily="34" charset="0"/>
                <a:cs typeface="Calibri" panose="020F0502020204030204" pitchFamily="34" charset="0"/>
              </a:rPr>
              <a:t>intrest</a:t>
            </a:r>
            <a:r>
              <a:rPr lang="en-US" sz="1800" dirty="0">
                <a:latin typeface="Calibri" panose="020F0502020204030204" pitchFamily="34" charset="0"/>
                <a:cs typeface="Calibri" panose="020F0502020204030204" pitchFamily="34" charset="0"/>
              </a:rPr>
              <a:t> rate higher charged off ratio</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Higher the annual income higher the loan amount slightly</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a:t>
            </a:r>
            <a:r>
              <a:rPr lang="en-US" sz="1800" dirty="0" err="1">
                <a:latin typeface="Calibri" panose="020F0502020204030204" pitchFamily="34" charset="0"/>
                <a:cs typeface="Calibri" panose="020F0502020204030204" pitchFamily="34" charset="0"/>
              </a:rPr>
              <a:t>Intrest</a:t>
            </a:r>
            <a:r>
              <a:rPr lang="en-US" sz="1800" dirty="0">
                <a:latin typeface="Calibri" panose="020F0502020204030204" pitchFamily="34" charset="0"/>
                <a:cs typeface="Calibri" panose="020F0502020204030204" pitchFamily="34" charset="0"/>
              </a:rPr>
              <a:t> rate is increasing with loan amount increase this results in high charged off.</a:t>
            </a:r>
          </a:p>
        </p:txBody>
      </p:sp>
      <p:pic>
        <p:nvPicPr>
          <p:cNvPr id="3" name="Picture 2"/>
          <p:cNvPicPr>
            <a:picLocks noChangeAspect="1"/>
          </p:cNvPicPr>
          <p:nvPr/>
        </p:nvPicPr>
        <p:blipFill>
          <a:blip r:embed="rId2"/>
          <a:stretch>
            <a:fillRect/>
          </a:stretch>
        </p:blipFill>
        <p:spPr>
          <a:xfrm>
            <a:off x="2736746" y="2189407"/>
            <a:ext cx="8624042" cy="4456091"/>
          </a:xfrm>
          <a:prstGeom prst="rect">
            <a:avLst/>
          </a:prstGeom>
        </p:spPr>
      </p:pic>
    </p:spTree>
    <p:extLst>
      <p:ext uri="{BB962C8B-B14F-4D97-AF65-F5344CB8AC3E}">
        <p14:creationId xmlns:p14="http://schemas.microsoft.com/office/powerpoint/2010/main" val="2933996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91685" y="1225689"/>
            <a:ext cx="9500315" cy="4801314"/>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All </a:t>
            </a:r>
            <a:r>
              <a:rPr lang="en-US" dirty="0">
                <a:latin typeface="Calibri" panose="020F0502020204030204" pitchFamily="34" charset="0"/>
                <a:cs typeface="Calibri" panose="020F0502020204030204" pitchFamily="34" charset="0"/>
              </a:rPr>
              <a:t>the below variables were established in analysis of Application </a:t>
            </a:r>
            <a:r>
              <a:rPr lang="en-US" dirty="0" smtClean="0">
                <a:latin typeface="Calibri" panose="020F0502020204030204" pitchFamily="34" charset="0"/>
                <a:cs typeface="Calibri" panose="020F0502020204030204" pitchFamily="34" charset="0"/>
              </a:rPr>
              <a:t>data frame </a:t>
            </a:r>
            <a:r>
              <a:rPr lang="en-US" dirty="0">
                <a:latin typeface="Calibri" panose="020F0502020204030204" pitchFamily="34" charset="0"/>
                <a:cs typeface="Calibri" panose="020F0502020204030204" pitchFamily="34" charset="0"/>
              </a:rPr>
              <a:t>as leading to default. </a:t>
            </a:r>
          </a:p>
          <a:p>
            <a:r>
              <a:rPr lang="en-US" dirty="0">
                <a:latin typeface="Calibri" panose="020F0502020204030204" pitchFamily="34" charset="0"/>
                <a:cs typeface="Calibri" panose="020F0502020204030204" pitchFamily="34" charset="0"/>
              </a:rPr>
              <a:t>Checked these against the Approved loans which have defaults, and it proves to be correct</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Medium </a:t>
            </a:r>
            <a:r>
              <a:rPr lang="en-US" dirty="0">
                <a:latin typeface="Calibri" panose="020F0502020204030204" pitchFamily="34" charset="0"/>
                <a:cs typeface="Calibri" panose="020F0502020204030204" pitchFamily="34" charset="0"/>
              </a:rPr>
              <a:t>income</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25-35 </a:t>
            </a:r>
            <a:r>
              <a:rPr lang="en-US" dirty="0">
                <a:latin typeface="Calibri" panose="020F0502020204030204" pitchFamily="34" charset="0"/>
                <a:cs typeface="Calibri" panose="020F0502020204030204" pitchFamily="34" charset="0"/>
              </a:rPr>
              <a:t>years </a:t>
            </a:r>
            <a:r>
              <a:rPr lang="en-US" dirty="0" smtClean="0">
                <a:latin typeface="Calibri" panose="020F0502020204030204" pitchFamily="34" charset="0"/>
                <a:cs typeface="Calibri" panose="020F0502020204030204" pitchFamily="34" charset="0"/>
              </a:rPr>
              <a:t>old </a:t>
            </a:r>
            <a:r>
              <a:rPr lang="en-US" dirty="0">
                <a:latin typeface="Calibri" panose="020F0502020204030204" pitchFamily="34" charset="0"/>
                <a:cs typeface="Calibri" panose="020F0502020204030204" pitchFamily="34" charset="0"/>
              </a:rPr>
              <a:t>, followed by 35-45 years age group</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Male</a:t>
            </a: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Unemployed</a:t>
            </a:r>
            <a:endParaRPr lang="en-US" dirty="0">
              <a:latin typeface="Calibri" panose="020F0502020204030204" pitchFamily="34" charset="0"/>
              <a:cs typeface="Calibri" panose="020F0502020204030204" pitchFamily="34" charset="0"/>
            </a:endParaRP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Laborer, </a:t>
            </a:r>
            <a:r>
              <a:rPr lang="en-US" dirty="0">
                <a:latin typeface="Calibri" panose="020F0502020204030204" pitchFamily="34" charset="0"/>
                <a:cs typeface="Calibri" panose="020F0502020204030204" pitchFamily="34" charset="0"/>
              </a:rPr>
              <a:t>Salesman, Drivers</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Business </a:t>
            </a:r>
            <a:r>
              <a:rPr lang="en-US" dirty="0">
                <a:latin typeface="Calibri" panose="020F0502020204030204" pitchFamily="34" charset="0"/>
                <a:cs typeface="Calibri" panose="020F0502020204030204" pitchFamily="34" charset="0"/>
              </a:rPr>
              <a:t>type 3</a:t>
            </a:r>
          </a:p>
          <a:p>
            <a:pPr marL="342900" indent="-342900">
              <a:buFont typeface="+mj-lt"/>
              <a:buAutoNum type="arabicPeriod"/>
            </a:pP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Own </a:t>
            </a:r>
            <a:r>
              <a:rPr lang="en-US" dirty="0">
                <a:latin typeface="Calibri" panose="020F0502020204030204" pitchFamily="34" charset="0"/>
                <a:cs typeface="Calibri" panose="020F0502020204030204" pitchFamily="34" charset="0"/>
              </a:rPr>
              <a:t>House - No</a:t>
            </a:r>
          </a:p>
          <a:p>
            <a:r>
              <a:rPr lang="en-US" dirty="0">
                <a:latin typeface="Calibri" panose="020F0502020204030204" pitchFamily="34" charset="0"/>
                <a:cs typeface="Calibri" panose="020F0502020204030204" pitchFamily="34" charset="0"/>
              </a:rPr>
              <a:t>Other IMPORTANT Factors to be considered</a:t>
            </a:r>
          </a:p>
          <a:p>
            <a:r>
              <a:rPr lang="en-US" dirty="0">
                <a:latin typeface="Calibri" panose="020F0502020204030204" pitchFamily="34" charset="0"/>
                <a:cs typeface="Calibri" panose="020F0502020204030204" pitchFamily="34" charset="0"/>
              </a:rPr>
              <a:t>    -Days last phone number changed - Lower figure points at concern</a:t>
            </a:r>
          </a:p>
          <a:p>
            <a:r>
              <a:rPr lang="en-US" dirty="0">
                <a:latin typeface="Calibri" panose="020F0502020204030204" pitchFamily="34" charset="0"/>
                <a:cs typeface="Calibri" panose="020F0502020204030204" pitchFamily="34" charset="0"/>
              </a:rPr>
              <a:t>    -No of Bureau Hits in last week. Month </a:t>
            </a:r>
            <a:r>
              <a:rPr lang="en-US" dirty="0" smtClean="0">
                <a:latin typeface="Calibri" panose="020F0502020204030204" pitchFamily="34" charset="0"/>
                <a:cs typeface="Calibri" panose="020F0502020204030204" pitchFamily="34" charset="0"/>
              </a:rPr>
              <a:t>etc. </a:t>
            </a:r>
            <a:r>
              <a:rPr lang="en-US" dirty="0">
                <a:latin typeface="Calibri" panose="020F0502020204030204" pitchFamily="34" charset="0"/>
                <a:cs typeface="Calibri" panose="020F0502020204030204" pitchFamily="34" charset="0"/>
              </a:rPr>
              <a:t>– zero hits is good</a:t>
            </a:r>
          </a:p>
          <a:p>
            <a:r>
              <a:rPr lang="en-US" dirty="0">
                <a:latin typeface="Calibri" panose="020F0502020204030204" pitchFamily="34" charset="0"/>
                <a:cs typeface="Calibri" panose="020F0502020204030204" pitchFamily="34" charset="0"/>
              </a:rPr>
              <a:t>    -Amount income not correspondingly equivalent to Good Bought – Income low and good value high is a concern</a:t>
            </a:r>
          </a:p>
          <a:p>
            <a:r>
              <a:rPr lang="en-US" dirty="0">
                <a:latin typeface="Calibri" panose="020F0502020204030204" pitchFamily="34" charset="0"/>
                <a:cs typeface="Calibri" panose="020F0502020204030204" pitchFamily="34" charset="0"/>
              </a:rPr>
              <a:t>    -Previous applications with Refused, Cancelled, Unused loans also have default which is a matter of concern.   This indicates that the financial company had Refused/Cancelled previous application but has approved the current and is  facing default on these</a:t>
            </a:r>
            <a:r>
              <a:rPr lang="en-US">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2691685" y="0"/>
            <a:ext cx="8911687" cy="1280890"/>
          </a:xfrm>
        </p:spPr>
        <p:txBody>
          <a:bodyPr>
            <a:normAutofit/>
          </a:bodyPr>
          <a:lstStyle/>
          <a:p>
            <a:r>
              <a:rPr lang="en-US" sz="2800" dirty="0" smtClean="0">
                <a:latin typeface="Calibri" panose="020F0502020204030204" pitchFamily="34" charset="0"/>
                <a:cs typeface="Calibri" panose="020F0502020204030204" pitchFamily="34" charset="0"/>
              </a:rPr>
              <a:t>Conclusion </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762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1800" dirty="0" smtClean="0">
                <a:latin typeface="Calibri" panose="020F0502020204030204" pitchFamily="34" charset="0"/>
                <a:cs typeface="Calibri" panose="020F0502020204030204" pitchFamily="34" charset="0"/>
              </a:rPr>
              <a:t>UniVariate Analysis </a:t>
            </a: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The average taken loan amount is Rs.10,000.</a:t>
            </a:r>
            <a:endParaRPr lang="en-US" sz="1800" dirty="0">
              <a:latin typeface="Calibri" panose="020F0502020204030204" pitchFamily="34" charset="0"/>
              <a:cs typeface="Calibri" panose="020F0502020204030204" pitchFamily="34" charset="0"/>
            </a:endParaRPr>
          </a:p>
        </p:txBody>
      </p:sp>
      <p:sp>
        <p:nvSpPr>
          <p:cNvPr id="11" name="AutoShape 6" descr="data:image/png;base64,iVBORw0KGgoAAAANSUhEUgAAAg8AAAG5CAYAAAAJXtdXAAAAOXRFWHRTb2Z0d2FyZQBNYXRwbG90bGliIHZlcnNpb24zLjUuMiwgaHR0cHM6Ly9tYXRwbG90bGliLm9yZy8qNh9FAAAACXBIWXMAAA9hAAAPYQGoP6dpAAAiNElEQVR4nO3deXhU5Rn38d9MQsKSIFsLClUQmUDCEgj7YoBWgYRNVGgvFitWCTX1FauguBWxQhF8q4JK7MsiSgERRBYNKqtSARdUFC1VWUREFEJIQsgyz/uHzZQhieTWhCH4/VwXl+ScM2eeuQ3km5nhxOOccwIAACgjb6gXAAAAKhfiAQAAmBAPAADAhHgAAAAmxAMAADAhHgAAgAnxAAAATIgHAABgEl7WA51z8vsr5npSXq+nws59vmJmdszMjpnZMTM7ZmZX1pl5vR55PJ5yv/8yx4Pf73TkSHb5LyDcq9q1aygzM0cFBf5yP//5iJnZMTM7ZmbHzOyYmZ1lZnXq1FBYWPnHAy9bAAAAE+IBAACYEA8AAMCEeAAAACbEAwAAMCEeAACACfEAAABMiAcAAGBCPAAAABPiAQAAmBAPAADAhHgAAAAmxAMAADAhHgAAgAnxAAAATIgHAABgQjwAAAAT4gEAAJgQDwAAwIR4AAAAJsQDAAAwIR4AAIAJ8QAAAEyIBwAAYEI8AAAAE+IBAACYEA8AAMCEeAAAACbEAwAAMCEeAACACfEAAABMiAcAAGBCPAAAAJPwUC+gMnDOKS/vZKiXIeecJKlKlTDl5obp5MlcFRT4Q7yqnyYiIlIejyfUywAAGBAPZZCXd1Jjx44O9TLOS08+OUeRkVVDvQwAgAEvWwAAABOeeTCq0WywPN6zPzbnL1D27hdDuobycupjAQBUPpX3K1CIeLzhIf/CfS6sAQDw88XLFg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EIeD845OedCvQwAZwF/3oHzQ0jjwTmnBx+8XxMmTOAvFOA855zTlCmTNGXKJP68A5VceCjvPC/vpHbv/nfg92FhEaFcDoAKlJd3Uv/5z//+vEdGVg3xigD8WCF/2QIAAFQu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wkO9AAA/P2PHjg71ElAqjyRX5qO93u+/B/X7/cFn8XjkXPHzeL1eOefk8XiK3aZI7dp1dPTokRL3RURESJLy8vJKXIPX61WNGjXUoMGF2r3734H7u+yyZtq9+9+SpA4dOql+/Qu1evUKValSRWFhYZKk8PBwNW8eq3fe2a6kpIGSpDVrXlJCQgd9/vlnGj78OknS3LlpkqTExF/rX/96Q8OHX6f4+ARJ0o4d7+i55+YHbTuTZcuWaM2al5SUNFBDhgwt021CjXgAcFa8/PKqUC8BZVL2cJCKR0PgLCWEw6nHl7ZfUqnhIAVHQ0lr8Pv9On78uI4fPx60rygcJGn79q2lnq9o3+rVKwJrLNr2zDP/T84pcO6iYxYsmKMWLVr+95g5ysg4GtgWGRlZ6mORpOPHMwPnWb16ha64oq+io2v+4G3OBbxsAeCseOmlZaFeAlBmJcVNRkaGjh3LKHZMRkaG1qx5SatXrwjsL9p2JjNnPhI4j3NOM2f+35+++LPgnHnm4eTJkwoLK7lgQ+3kyZOhXsJ562zNtrDQq9zcMJ08mauCgnPz8+xcU54zu+OOW8ppVcC55/tnDV6Scy4oBNaseUldu/ZQ/foNSrzdRx99GPSMiCTt3v2pPvroQ8XFtarwdf8UIY2HU8suNXVMCFdSds45eUK9iEru1P/vt946NoQrAYDy4fcXFtvmnNNzz83TuHET5PF4Tjver9mzHy/xXLNnP66///2pwHs5zkXn7soAAKjE/H6/du78QAcPflVs3wcf7FBWVlaJt8vKytIHH+yo4NX9NCF95uHUEps5c7bCwqqEcDWlO3nyZOA75NPrEXanzvDvf3/yjG8oKg/h4V7VqlVDGRnZvGxRRuU1s2PHjunOO8eV48qAysHr9So2tqUuvPCiYvtat45XVFRUiQERFRWl1q3jz8IKf7xz5j0PkZGRCguLCPUycJZFRkYqMrJqhd9PeLhXVatWVWRk4Tn73ppzTXnN7Je/rKqoqJrKysosx9UB5xavN+y/73n4358Vj8ejESOuL/GbTq/XqzFj/qQZM6YU2zd27P85p1+ykHjZAsBZ8NhjT4V6CUCF8Xg8Sk4eqOTkgYFQ8Hg8SkoaqF/+sn6pt4uLa6VmzXxB25o1i1GLFnEVut7yQDwAOCsGDhwS6iUAZVbSswW1atXWBRfUKnZMrVq1lZQ0UMnJgwL7i7adSWrqbUHBkZpaOV7iIx4AnBX9+vUP9RJQJrb3dXm93hKfYi/t/WFer1cej+cHn5avXbtOqfsiIiICV5ksaQ1er1fR0dGB7+iL7u/U7/A7dOik/v0Hy+PxKCIiQtWqVVO1atUUHR2tDh06yev1Kjl5kPr3Hyyv16sOHTqpbt16GjVqtK677gZFR0crOjpaycmDVLduPY0cef1/X4KN1KhRo4O2nUl0dE0lJw8K3GdluECUdA695wHAz8eTT845K+91OdvCw72qXbuGjh7ljbllFcqZleVS0CUd8+ijs0vdHx+fUObLUp96jspyWeoiPPM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k/BQ3nlERKSaNYtReLhXERGRKix0oVwOgAoUERGpyy7zBX4PoPIKaTx4PB7dc89fVLt2DWVk5EgiHoDzlcfj0V133R/4PYDKK6TxIH3/lwh/kQA/D/xZB84PvOc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AJ8QAAAEyIBwAAYEI8AAAAE+IBAACYEA8AAMCEeAAAACbEAwAAMCEeAACACfEAAABMiAcAAGBCPAAAABPiAQAAmBAPAADAhHgAAAAmxAMAADAhHgAAgAnxAAAATIgHAABgQjwAAAAT4gEAAJgQDwAAwIR4AAAAJsQDAAAwIR4AAIBJeKgXUNk4f0HI7zdUaygvlX39APBzRzwYZe9+MdRLOCfWAAD4+eJlCwAAYMIzD2UQERGpJ5+cE+plyDknSapSJUy1atVQRka2Cgr8IV7VTxMRERnqJQAAjIiHMvB4PIqMrBrqZQSEh3tVtWpVRUYWKiyscscDAKDy4WULAABgQjwAAAAT4gEAAJgQDwAAwIR4AAAAJsQDAAAwIR4AAIAJ8QAAAEyIBwAAYEI8AAAAE+IBAACYEA8AAMCEeAAAACbEAwAAMCEeAACACfEAAABMiAcAAGBCPAAAABPiAQAAmBAPAADAhHgAAAAmxAMAADAhHgAAgAnxAAAATIgHAABgQjwAAAAT4gEAAJgQDwAAwIR4AAAAJsQDAAAwIR4AAIAJ8QAAAEyIBwAAYOJxzrmyHOick99fpkPNwsK8Kiz0V8i5z1fMzI6Z2TEzO2Zmx8zsyjozr9cjj8dT7vdf5ngAAACQeNkCAAAYEQ8AAMCEeAAAACbEAwAAMCEeAACACfEAAABMiAcAAGBCPAAAABPiAQAAmBAPAADAhHgAAAAmxAMAADAhHgAAgElI42HLli0aOnSo4uPjlZiYqEcffVQFBQWhXFKFOnTokDp06KAtW7YEbf/uu+80fvx4de7cWW3btlVKSor27dtX7PbPPvus+vTpo9atW6t///5auXJlsWM++ugjXXfddWrbtq26dOmiyZMnKzs7O+iYnJwcTZ48Wd27d1d8fLxGjhypjz76qHwf7E9QWFioZ555Rv3791d8fLx+85vfaMqUKcrKygocw8yKW7RokZKSktS6dWv16dNH8+fP16k/NJeZlW7SpEmKiYkJ2sa8inPOqV27doqJiSn26/Dhw5KYW0l27NihkSNHKj4+Xl27dtX48eP17bffBvZXypm5EHnvvfdcXFycS01NdevWrXOzZs1ysbGx7sEHHwzVkirUV1995fr16+d8Pp978803A9sLCgrc4MGD3eWXX+6WL1/uVq5c6fr06eMSExPd8ePHA8fNmTPHxcTEuBkzZrj169e78ePHO5/P59auXRs4Zt++fS4hIcGNGDHCvfrqq27+/PkuPj7ejR07NmgtY8aMce3bt3cLFy506enpbujQoS4hIcF9+eWXFT+IMpg+fbqLi4tzjzzyiNu0aZObN2+e69Chgxs6dKgrLCxkZiWYO3eui4mJcQ8//LDbvHmze/zxx13z5s3dzJkznXN8nv2QzZs3u5iYGOfz+QLbmFfJ9uzZ43w+n5s/f77bvn170K+8vDzmVoIPP/zQtWrVyo0ePdpt2LDBLVmyxHXt2tVdc801zrnK+7kWsngYPXq0GzhwoPP7/YFtc+bMcS1atHBff/11qJZV7goLC92yZctcp06dXMeOHYvFw6pVq5zP53M7d+4MbPv6669dq1atXFpamnPOuRMnTrgOHTq4yZMnB517zJgxrl+/foGP7733Xte1a1eXk5MT2Jaenu58Pp97//33nXPfR5vP53Pp6emBY7Kzs123bt3c/fffX66P/cfIyclxcXFxbtq0aUHbV65c6Xw+n9uyZQszO01hYaHr2rWru/3224O233HHHa5Tp07OOT7PSpORkeF69OjhEhMTg+KBeZXs5Zdfdj6fzx0+fLjE/cytuFGjRrmrrrrK5efnB7alp6e7yy+/3H3xxReVdmYhedkiLy9PW7du1RVXXCGPxxPYnpSUpMLCQm3evDkUy6oQn376qe677z4NHjxY06ZNK7Z/8+bNatSokeLi4gLb6tevr4SEBG3YsEGS9P777+vYsWPq06dP0G2TkpL02Wefaf/+/ZKkN954Q5dffrmqVasWOKZXr16qWrWq1q9fH7i/yMhI9ezZM3BM9erV1bNnz8D9hVJmZqaGDBmifv36BW2/7LLLJEnffPMNMzuNx+PRnDlzdOuttwZtj4yMVF5eniQ+z0ozadIkNW7cWIMGDQrazrxKtmvXLtWrV0/16tUrcT9zC3b06FFt27ZNw4cPV3h4eGD7lVdeqY0bN6px48aVdmYhiYf9+/crPz9fl156adD2+vXrq2rVqvrss89CsawKceGFF+rVV1/VnXfeqapVqxbb/9lnn6lJkybFtl988cWBORT99/TjLrnkksD+3NxcHThwoNgxVapU0UUXXRR0roYNGyoiIqLY/R08eFA5OTk/8pGWj/r16+uBBx5Qy5Ytg7a//vrrkqSYmBhmdhqPx6OYmBg1bNhQzjkdPXpUzz//vF588UUNHz5cEp9nJVm9erU2bNigKVOmFNvHvEr2ySefKCoqSmPHjlW7du3Utm1bjRs3Tt98840k5na6Tz/9VH6/X/Xq1dMdd9yhtm3bqm3btrr99tt17NgxSZV3ZiGJh+PHj0uSoqKiiu2rUaNGsTd3VGa1atVSgwYNSt1//PhxRUdHF9seFRUVeINg0X9PP65ofllZWYGZlnauopn+0P2del/nkh07digtLU29e/dW8+bNmdkP2Lp1qzp37qx77rlHzZo10+9//3tJfJ6d7tChQ5o0aZLuuusuNWzYsNh+5lWyXbt26cCBA0pISFBaWprGjx+vrVu3auTIkcrJyWFupzly5Igk6e6771Z4eLieeOIJTZgwQZs2bdKNN94ov99faWcWfuZDyp/f75ekoJcsfq6cc6XOoWj7mebl8XjKPNMfur+y3P5s27p1q26++Wb96le/CnyHyMxK17hxYy1YsEAHDx7UzJkzdfXVV2vp0qXM7DQTJ05UfHy8rr322hL3M6+SzZgxQzVq1FBsbKwkqX379mrWrJmGDx+u5cuXM7fT5OfnS5JiY2MDf3916dJFNWvW1Lhx47R58+ZKO7OQPPNQs2ZNSSUXTnZ2dolVdL6Kjo4ucQ5ZWVmBORT99/Tjij6Oiooq9ZiSzlXaMafe17lg2bJluuGGG3TxxRdr/vz5qlWrliRm9kMaNGigjh07atCgQXr66ad18OBBPf/888zsFM8995w++OAD/eUvf1FBQUHQPw8vKCiQ3+9nXqXo0KFDIByKtG/fXjVr1tSuXbuY22lq1KghSUpMTAza3r17d0nSxx9/XGlnFpJ4uPjiixUeHq69e/cGbf/666+Vm5urpk2bhmJZIdGkSZNic5CkvXv3BuZQ9N6QPXv2BB1T9HHTpk1VvXp1NWjQoNi58vPz9dVXXwXO1aRJEx04cKDY9TT27t2rhg0blvi+jFB47LHHdNddd6lz585asGCB6tatG9jHzIJlZmZqxYoVgTdNFWncuLGioqJ08OBBZnaKV155RZmZmerVq5fi4uIUFxenp556SpIUFxeniRMnMq8SHDlyRIsWLdLnn38etN3v9ysvL0+1a9dmbqdp3LixpP89A1GkaL1Vq1attDMLSTxERESoY8eOWrt2beCpFklas2aNwsPD1aVLl1AsKyR69OihPXv2aNeuXYFthw4d0rvvvqsePXpIktq1a6caNWrolVdeCbrtyy+/rCZNmqhRo0aBc23YsEEnTpwIHLNu3Trl5uYGztWjRw+dOHEi6F21OTk52rhxY6CGQy0tLU2zZs3SNddco9mzZwfqvQgzK27ixImaN29e0LZ3331XWVlZatGiBTM7xaRJk7R06dKgX1dffbUkaenSpUpNTWVeJQgPD9cDDzyguXPnBm1/7bXXlJubq06dOjG30zRt2lQNGzbU6tWrgy7Ytm7dOklSQkJC5Z1Zmf9RZznbvn27a9GihRszZox77bXX3BNPPHFeXyTKOefeeuutYtd5yMvLc/3793fdunVzS5cudatWrXJ9+vRxPXv2dJmZmYHjnnrqKRcTE+OmTp3q1q1b58aPH+9iYmKC/q3u3r17XZs2bdywYcNcenq6e+aZZ0q8QMjo0aNd27Zt3YIFC1x6erobNmyYa9++vdu3b1/FD+EMvvjiCxcbG+v69u1b7CI027dvd4cPH2ZmJZg+fbpr3ry5mzFjhtu8ebObP3++69y5sxs8eLDLzc1lZmfwyCOPBF3ngXmVbOrUqYHHu2nTJpeWlubi4+PdTTfd5JxjbiV5+eWXXUxMjPvjH//oNmzY4ObOnRv0OCrrzEIWD845t379ejdo0CAXFxfnEhMT3aOPPuoKCgpCuaQKVVI8OPf9BUFuueUW165dO5eQkOBSUlLc3r17g47x+/0uLS3N9erVy7Vs2dL179/frV69uth9vPfee+63v/2ta9mypevWrZubNGmSy87ODjrm+PHj7u6773YdO3Z08fHxbuTIkUEXKAmltLQ05/P5Sv21ZMkS5xwzO11hYaF79tlnXXJysmvZsqXr3r27mzx5ctAV6phZ6U6PB+eYV0kKCgrc3LlzXVJSkmvVqpVLTEx0Dz/8sDtx4kTgGOZW3Lp169zVV18deBwPPfSQy83NDeyvjDPzOHfKcykAAABnwE/VBAAAJsQDAAAwIR4AAIAJ8QAAAEyIBwAAYEI8AAAAE+IBAACYEA8AAMCEeADK2XfffVfiT607E7/fr3379plvt3XrVsXExOif//yn+baV1f79+1VYWBjqZQA/W8QDUI42btyovn376tChQ6bbZWVlaejQoVqyZEkFrez88cILLyg5ObnYTwUEcPYQD0A5+uCDD5SZmWm+XUZGhj788MMKWNH5Z/v27Tp58mSolwH8rBEPAADAhHgAysmdd96pmTNnSpKSkpI0cuRISdLu3bv1pz/9SR07dlSrVq00aNAgPf/884Hbbd26Vb/+9a8lSU8//bRiYmL05ZdfSvr+tf2JEyeqZ8+eatmypdq3b6/rr79eb7/9drmsuXfv3rr99tv14osv6oorrlCbNm00ZMgQrV27NnDM4sWLFRMTo/T09GK3v/XWW9WpUyfl5+fr8ccfV2xsrPbs2aObbrpJbdu2VefOnTV16lQVFBRo9erVSk5OVps2bTR48GD961//Cpznyy+/VExMjJYtW6aZM2eqV69eatWqlQYMGKA1a9YEjhs5cqSWL18uSWrdurXuvPPOcpkDABviASgnw4YN0xVXXCFJuuOOO5SSkqKdO3dq6NCh2rZtm0aMGKHx48erZs2auueee/S3v/1NktS0aVPdddddkqRevXpp2rRpqlOnjo4cOaKhQ4fqjTfe0LBhw3T//ffrmmuu0Y4dO3TTTTf9qDdlluTtt9/WPffco969e2vcuHHKz8/XLbfcopUrV0qS+vXrp4iIiKAv4pKUnZ2tDRs2qF+/fqpSpYokyTmnkSNHqk6dOpowYYKaN2+uuXPnKiUlRX/96181YMAAjRs3Tl999ZVSU1N15MiRoHPOnDlTK1as0IgRI/TnP/9ZmZmZuu222/Tpp59KklJSUtS+fXtJ0kMPPaRhw4aVywwAGJl+gDeAH/TYY485n8/n/vOf/zjnnBs2bJhr1aqV27t3b+CYwsJCl5KS4nw+n9u1a5dzzrn9+/c7n8/nHn744cBxTz/9tPP5fG7nzp1B9zF37lzn8/lcenq6c865t956y/l8Prdw4ULzenv16uV8Pp9btWpVYFt2drbr2bOn69atmyssLHTOOZeamuratGnjsrOzA8etWLHC+Xw+9/bbbwc99vvvvz9wzLFjx1xsbKyLiYkJehwLFy50Pp/Pvf7660GPv2vXri4zMzNw3NatW53P53MzZswIbJswYYLz+XwuNzfX/HgBlA+eeQAqyLfffqv33ntPycnJuvjiiwPbvV6vUlJSJEmvvvpqqbf/wx/+oC1btiguLi6wLT8/X17v939sc3JyymWdl1xyiZKTkwMfV69eXcOGDdPhw4e1c+dOSdLAgQN14sQJrV+/PnDc6tWr1bBhQ7Vr1y7ofH369An8vmbNmqpbt64uuuiioMfRuHFjSdLhw4eDbtujRw9FR0cHPo6NjZX0/SwBnDvCQ70A4Hx14MABSVKTJk2K7WvatGnQMaXx+/2aNWuWPvzwQ+3fv1979+5Vfn5+YF95KFrLqS655JLA+lq3bq3ExERdcMEFWrNmjZKTk3X06FG9+eabuuGGG+TxeIJuW7du3aCPw8PDi20rCqDTH0OdOnWCPi56OaS8HiuA8kE8ABXEOVfqvqJrFERERJR6zMcff6wRI0aoSpUq6tq1q/r376/Y2FhlZ2dr3Lhx5bbOoi/Qpyq6AFN4eHhgnX379tXy5cuVlZWltWvXKj8/XwMGDCh227CwsGLbTg+M0hRFBYBzG/EAVJBGjRpJkj7//PNi+4q2NWjQoNTbT506VZK0atUq/eIXvwhsX7p0aXkus8SrWu7Zs0fS/56BkL5/6WLx4sXatGmTXnvtNbVo0UKXXXZZua4FQOVA5gPlqOg7Z+ec6tWrp/j4eK1ZsyboC7Tf71daWpqk7/+ppPS/79ZPfXo+IyNDtWrVUr169QLbcnNztWjRIkkqt8sz79q1S9u2bQt8nJWVpcWLF+vSSy+Vz+cLbE9ISFCjRo20Zs0abdu2rcRnHc6G0l7yAHD28MwDUI6KvtDPnTtXvXv31t13361Ro0bp2muv1fDhw1W7dm2tXbtW27Zt0/XXX6/mzZtLkmrVqqWwsDBt3LhRTZo00ZVXXqmePXtq9uzZSk1NVWJiojIyMvTCCy/o4MGDkr7/p5LlISIiQikpKRo1apQuuOACLVmyREePHtW0adOCjvN4PBowYICefPJJeb1e9e/fv1zu36poxrNmzVK3bt3UpUuXkKwD+DnjmQegHCUlJal79+566aWXNH36dLVu3VqLFy9WQkKCFixYoOnTpysnJ0dTpkwJusBRtWrVdNttt+nbb7/Vgw8+qE8++USpqam68cYb9fHHH+vBBx/UokWL1KpVK61atUo1a9bUli1bymXNLVq00L333qsVK1bo0UcfVb169TRv3rwSvygPGjRIktSxY0fVr1+/XO7f6ne/+51at26tefPm6R//+EdI1gD83HncD72rC8B5rXfv3qpXr16ZfyDXF198ob59+2rKlCkaMmRIBa8OwLmKZx4AlNnChQsVFRWlvn37hnopAEKI9zwA55Hs7OwyXzzq9Gsq/JD77rtPBw4c0BtvvKGUlBRVr179xy4RwHmAeADOI3PmzAn8cK4zef3118t83qNHj+qdd97RVVddpZtvvvnHLg/AeYL3PADnkf3792v//v1lOjYhIUGRkZEVvCIA5yPiAQAAmPCGSQAAYEI8AAAAE+IBAACYEA8AAMCEeAAAACbEAwAAMCEeAACAyf8HbsPkO0lNkg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2589212" y="2133600"/>
            <a:ext cx="6567667" cy="4200525"/>
          </a:xfrm>
          <a:prstGeom prst="rect">
            <a:avLst/>
          </a:prstGeom>
        </p:spPr>
      </p:pic>
    </p:spTree>
    <p:extLst>
      <p:ext uri="{BB962C8B-B14F-4D97-AF65-F5344CB8AC3E}">
        <p14:creationId xmlns:p14="http://schemas.microsoft.com/office/powerpoint/2010/main" val="184898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163651" y="1972703"/>
            <a:ext cx="4768454" cy="576262"/>
          </a:xfrm>
        </p:spPr>
        <p:txBody>
          <a:bodyPr/>
          <a:lstStyle/>
          <a:p>
            <a:pPr marL="457200" indent="-457200">
              <a:buFont typeface="+mj-lt"/>
              <a:buAutoNum type="arabicPeriod"/>
            </a:pPr>
            <a:r>
              <a:rPr lang="en-US" sz="1800" dirty="0" smtClean="0">
                <a:latin typeface="Calibri" panose="020F0502020204030204" pitchFamily="34" charset="0"/>
                <a:cs typeface="Calibri" panose="020F0502020204030204" pitchFamily="34" charset="0"/>
              </a:rPr>
              <a:t>83</a:t>
            </a:r>
            <a:r>
              <a:rPr lang="en-US" sz="1800" dirty="0">
                <a:latin typeface="Calibri" panose="020F0502020204030204" pitchFamily="34" charset="0"/>
                <a:cs typeface="Calibri" panose="020F0502020204030204" pitchFamily="34" charset="0"/>
              </a:rPr>
              <a:t>approach </a:t>
            </a:r>
            <a:r>
              <a:rPr lang="en-US" sz="1800" dirty="0" smtClean="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Paid in full, and we can </a:t>
            </a:r>
            <a:endParaRPr lang="en-US" sz="1800" dirty="0" smtClean="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for</a:t>
            </a:r>
            <a:r>
              <a:rPr lang="en-US" sz="1800" dirty="0">
                <a:latin typeface="Calibri" panose="020F0502020204030204" pitchFamily="34" charset="0"/>
                <a:cs typeface="Calibri" panose="020F0502020204030204" pitchFamily="34" charset="0"/>
              </a:rPr>
              <a:t> a new loan. </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smtClean="0">
                <a:latin typeface="Calibri" panose="020F0502020204030204" pitchFamily="34" charset="0"/>
                <a:cs typeface="Calibri" panose="020F0502020204030204" pitchFamily="34" charset="0"/>
              </a:rPr>
              <a:t>14.2</a:t>
            </a:r>
            <a:r>
              <a:rPr lang="en-US" sz="1800" dirty="0">
                <a:latin typeface="Calibri" panose="020F0502020204030204" pitchFamily="34" charset="0"/>
                <a:cs typeface="Calibri" panose="020F0502020204030204" pitchFamily="34" charset="0"/>
              </a:rPr>
              <a:t>% are charged </a:t>
            </a:r>
            <a:r>
              <a:rPr lang="en-US" sz="1800" dirty="0" smtClean="0">
                <a:latin typeface="Calibri" panose="020F0502020204030204" pitchFamily="34" charset="0"/>
                <a:cs typeface="Calibri" panose="020F0502020204030204" pitchFamily="34" charset="0"/>
              </a:rPr>
              <a:t>off</a:t>
            </a:r>
          </a:p>
          <a:p>
            <a:pPr marL="457200" indent="-457200">
              <a:buFont typeface="+mj-lt"/>
              <a:buAutoNum type="arabicPeriod"/>
            </a:pPr>
            <a:r>
              <a:rPr lang="en-US" sz="1800" dirty="0" smtClean="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 are in Current, so we can request for top-up.</a:t>
            </a:r>
            <a:endParaRPr lang="en-US" sz="18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63200" y="3038922"/>
            <a:ext cx="3615122" cy="3352800"/>
          </a:xfrm>
        </p:spPr>
      </p:pic>
      <p:sp>
        <p:nvSpPr>
          <p:cNvPr id="6" name="Text Placeholder 5"/>
          <p:cNvSpPr>
            <a:spLocks noGrp="1"/>
          </p:cNvSpPr>
          <p:nvPr>
            <p:ph type="body" sz="quarter" idx="3"/>
          </p:nvPr>
        </p:nvSpPr>
        <p:spPr>
          <a:xfrm>
            <a:off x="7250807" y="437881"/>
            <a:ext cx="4254824" cy="1944711"/>
          </a:xfrm>
        </p:spPr>
        <p:txBody>
          <a:bodyPr/>
          <a:lstStyle/>
          <a:p>
            <a:pPr marL="457200" indent="-457200">
              <a:buFont typeface="+mj-lt"/>
              <a:buAutoNum type="arabicPeriod"/>
            </a:pPr>
            <a:r>
              <a:rPr lang="en-US" sz="1800" dirty="0" smtClean="0">
                <a:latin typeface="Calibri" panose="020F0502020204030204" pitchFamily="34" charset="0"/>
                <a:cs typeface="Calibri" panose="020F0502020204030204" pitchFamily="34" charset="0"/>
              </a:rPr>
              <a:t>32.3% Loan are verified </a:t>
            </a:r>
          </a:p>
          <a:p>
            <a:pPr marL="457200" indent="-457200">
              <a:buFont typeface="+mj-lt"/>
              <a:buAutoNum type="arabicPeriod"/>
            </a:pPr>
            <a:r>
              <a:rPr lang="en-US" sz="1800" dirty="0" smtClean="0">
                <a:latin typeface="Calibri" panose="020F0502020204030204" pitchFamily="34" charset="0"/>
                <a:cs typeface="Calibri" panose="020F0502020204030204" pitchFamily="34" charset="0"/>
              </a:rPr>
              <a:t>25.2 % Loans are source verified </a:t>
            </a:r>
          </a:p>
          <a:p>
            <a:pPr marL="457200" indent="-457200">
              <a:buFont typeface="+mj-lt"/>
              <a:buAutoNum type="arabicPeriod"/>
            </a:pPr>
            <a:r>
              <a:rPr lang="en-US" sz="1800" dirty="0" smtClean="0">
                <a:latin typeface="Calibri" panose="020F0502020204030204" pitchFamily="34" charset="0"/>
                <a:cs typeface="Calibri" panose="020F0502020204030204" pitchFamily="34" charset="0"/>
              </a:rPr>
              <a:t>42.6% Loans are Not verified </a:t>
            </a:r>
            <a:endParaRPr lang="en-US" sz="1800" dirty="0">
              <a:latin typeface="Calibri" panose="020F0502020204030204" pitchFamily="34" charset="0"/>
              <a:cs typeface="Calibri" panose="020F0502020204030204" pitchFamily="34" charset="0"/>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15744" y="3038922"/>
            <a:ext cx="3524949" cy="3352800"/>
          </a:xfrm>
        </p:spPr>
      </p:pic>
    </p:spTree>
    <p:extLst>
      <p:ext uri="{BB962C8B-B14F-4D97-AF65-F5344CB8AC3E}">
        <p14:creationId xmlns:p14="http://schemas.microsoft.com/office/powerpoint/2010/main" val="69861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Observation On annual Income </a:t>
            </a:r>
            <a:r>
              <a:rPr lang="en-US" sz="1800" b="1" dirty="0" err="1" smtClean="0">
                <a:latin typeface="Calibri" panose="020F0502020204030204" pitchFamily="34" charset="0"/>
                <a:cs typeface="Calibri" panose="020F0502020204030204" pitchFamily="34" charset="0"/>
              </a:rPr>
              <a:t>vs</a:t>
            </a:r>
            <a:r>
              <a:rPr lang="en-US" sz="1800" b="1" dirty="0" smtClean="0">
                <a:latin typeface="Calibri" panose="020F0502020204030204" pitchFamily="34" charset="0"/>
                <a:cs typeface="Calibri" panose="020F0502020204030204" pitchFamily="34" charset="0"/>
              </a:rPr>
              <a:t> interest rate </a:t>
            </a: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Average </a:t>
            </a:r>
            <a:r>
              <a:rPr lang="en-US" sz="1800" dirty="0" smtClean="0">
                <a:latin typeface="Calibri" panose="020F0502020204030204" pitchFamily="34" charset="0"/>
                <a:cs typeface="Calibri" panose="020F0502020204030204" pitchFamily="34" charset="0"/>
              </a:rPr>
              <a:t>annual Income Of the Loan taker is 60,000</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Average interest rate is 12 %</a:t>
            </a:r>
            <a:endParaRPr lang="en-US" sz="1800" dirty="0">
              <a:latin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a:stretch>
            <a:fillRect/>
          </a:stretch>
        </p:blipFill>
        <p:spPr>
          <a:xfrm>
            <a:off x="2143392" y="2075713"/>
            <a:ext cx="3948315" cy="3380984"/>
          </a:xfrm>
          <a:prstGeom prst="rect">
            <a:avLst/>
          </a:prstGeom>
        </p:spPr>
      </p:pic>
      <p:pic>
        <p:nvPicPr>
          <p:cNvPr id="12" name="Picture 11"/>
          <p:cNvPicPr>
            <a:picLocks noChangeAspect="1"/>
          </p:cNvPicPr>
          <p:nvPr/>
        </p:nvPicPr>
        <p:blipFill>
          <a:blip r:embed="rId3"/>
          <a:stretch>
            <a:fillRect/>
          </a:stretch>
        </p:blipFill>
        <p:spPr>
          <a:xfrm>
            <a:off x="7431110" y="2075713"/>
            <a:ext cx="3988013" cy="3388658"/>
          </a:xfrm>
          <a:prstGeom prst="rect">
            <a:avLst/>
          </a:prstGeom>
        </p:spPr>
      </p:pic>
    </p:spTree>
    <p:extLst>
      <p:ext uri="{BB962C8B-B14F-4D97-AF65-F5344CB8AC3E}">
        <p14:creationId xmlns:p14="http://schemas.microsoft.com/office/powerpoint/2010/main" val="390037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492670" y="508201"/>
            <a:ext cx="8911687" cy="1280890"/>
          </a:xfrm>
        </p:spPr>
        <p:txBody>
          <a:bodyPr>
            <a:normAutofit/>
          </a:bodyPr>
          <a:lstStyle/>
          <a:p>
            <a:r>
              <a:rPr lang="en-US" sz="1800" b="1" dirty="0" smtClean="0">
                <a:latin typeface="Calibri" panose="020F0502020204030204" pitchFamily="34" charset="0"/>
                <a:cs typeface="Calibri" panose="020F0502020204030204" pitchFamily="34" charset="0"/>
              </a:rPr>
              <a:t>Observation on funded/Loan amount graph :</a:t>
            </a:r>
            <a:endParaRPr lang="en-US" sz="18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2492670" y="2215166"/>
            <a:ext cx="9699330" cy="3400023"/>
          </a:xfrm>
          <a:prstGeom prst="rect">
            <a:avLst/>
          </a:prstGeom>
        </p:spPr>
      </p:pic>
    </p:spTree>
    <p:extLst>
      <p:ext uri="{BB962C8B-B14F-4D97-AF65-F5344CB8AC3E}">
        <p14:creationId xmlns:p14="http://schemas.microsoft.com/office/powerpoint/2010/main" val="252707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21972"/>
            <a:ext cx="8911687" cy="2923504"/>
          </a:xfrm>
        </p:spPr>
        <p:txBody>
          <a:bodyPr>
            <a:noAutofit/>
          </a:bodyPr>
          <a:lstStyle/>
          <a:p>
            <a:r>
              <a:rPr lang="en-US" sz="1800" b="1" dirty="0" smtClean="0">
                <a:latin typeface="Calibri" panose="020F0502020204030204" pitchFamily="34" charset="0"/>
                <a:cs typeface="Calibri" panose="020F0502020204030204" pitchFamily="34" charset="0"/>
              </a:rPr>
              <a:t>Loan Amount analysis :</a:t>
            </a: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1) Observation </a:t>
            </a:r>
            <a:r>
              <a:rPr lang="en-US" sz="1800" dirty="0">
                <a:latin typeface="Calibri" panose="020F0502020204030204" pitchFamily="34" charset="0"/>
                <a:cs typeface="Calibri" panose="020F0502020204030204" pitchFamily="34" charset="0"/>
              </a:rPr>
              <a:t>is that Loan amount, investor amount, funding amount are strongly </a:t>
            </a:r>
            <a:r>
              <a:rPr lang="en-US" sz="1800" dirty="0" smtClean="0">
                <a:latin typeface="Calibri" panose="020F0502020204030204" pitchFamily="34" charset="0"/>
                <a:cs typeface="Calibri" panose="020F0502020204030204" pitchFamily="34" charset="0"/>
              </a:rPr>
              <a:t>correlated.</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2) Annual </a:t>
            </a:r>
            <a:r>
              <a:rPr lang="en-US" sz="1800" dirty="0">
                <a:latin typeface="Calibri" panose="020F0502020204030204" pitchFamily="34" charset="0"/>
                <a:cs typeface="Calibri" panose="020F0502020204030204" pitchFamily="34" charset="0"/>
              </a:rPr>
              <a:t>income with DTI(Debt-to-income ratio) is negatively </a:t>
            </a:r>
            <a:r>
              <a:rPr lang="en-US" sz="1800" dirty="0" smtClean="0">
                <a:latin typeface="Calibri" panose="020F0502020204030204" pitchFamily="34" charset="0"/>
                <a:cs typeface="Calibri" panose="020F0502020204030204" pitchFamily="34" charset="0"/>
              </a:rPr>
              <a:t>correlated.</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3) Debt  income </a:t>
            </a:r>
            <a:r>
              <a:rPr lang="en-US" sz="1800" dirty="0">
                <a:latin typeface="Calibri" panose="020F0502020204030204" pitchFamily="34" charset="0"/>
                <a:cs typeface="Calibri" panose="020F0502020204030204" pitchFamily="34" charset="0"/>
              </a:rPr>
              <a:t>ratio is the percentage of a consumer's monthly gross income that goes toward paying debts.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4</a:t>
            </a:r>
            <a:r>
              <a:rPr lang="en-US" sz="1800" dirty="0" smtClean="0">
                <a:latin typeface="Calibri" panose="020F0502020204030204" pitchFamily="34" charset="0"/>
                <a:cs typeface="Calibri" panose="020F0502020204030204" pitchFamily="34" charset="0"/>
              </a:rPr>
              <a:t>) That </a:t>
            </a:r>
            <a:r>
              <a:rPr lang="en-US" sz="1800" dirty="0">
                <a:latin typeface="Calibri" panose="020F0502020204030204" pitchFamily="34" charset="0"/>
                <a:cs typeface="Calibri" panose="020F0502020204030204" pitchFamily="34" charset="0"/>
              </a:rPr>
              <a:t>means when annual income is low DTI is high &amp; vice versa.</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5) Positive </a:t>
            </a:r>
            <a:r>
              <a:rPr lang="en-US" sz="1800" dirty="0">
                <a:latin typeface="Calibri" panose="020F0502020204030204" pitchFamily="34" charset="0"/>
                <a:cs typeface="Calibri" panose="020F0502020204030204" pitchFamily="34" charset="0"/>
              </a:rPr>
              <a:t>correlation between annual income and employment </a:t>
            </a:r>
            <a:r>
              <a:rPr lang="en-US" sz="1800" dirty="0" err="1" smtClean="0">
                <a:latin typeface="Calibri" panose="020F0502020204030204" pitchFamily="34" charset="0"/>
                <a:cs typeface="Calibri" panose="020F0502020204030204" pitchFamily="34" charset="0"/>
              </a:rPr>
              <a:t>years.That</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means income increases with work experience </a:t>
            </a:r>
            <a:endParaRPr lang="en-US" sz="1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289977" y="3245476"/>
            <a:ext cx="9517580" cy="2795789"/>
          </a:xfrm>
          <a:prstGeom prst="rect">
            <a:avLst/>
          </a:prstGeom>
        </p:spPr>
      </p:pic>
    </p:spTree>
    <p:extLst>
      <p:ext uri="{BB962C8B-B14F-4D97-AF65-F5344CB8AC3E}">
        <p14:creationId xmlns:p14="http://schemas.microsoft.com/office/powerpoint/2010/main" val="225397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Calibri" panose="020F0502020204030204" pitchFamily="34" charset="0"/>
                <a:cs typeface="Calibri" panose="020F0502020204030204" pitchFamily="34" charset="0"/>
              </a:rPr>
              <a:t>Annual Income – Distribution Plot </a:t>
            </a:r>
            <a:endParaRPr lang="en-US" sz="18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978537" y="4664835"/>
            <a:ext cx="6025283" cy="1954906"/>
          </a:xfrm>
          <a:prstGeom prst="rect">
            <a:avLst/>
          </a:prstGeom>
        </p:spPr>
      </p:pic>
      <p:pic>
        <p:nvPicPr>
          <p:cNvPr id="4" name="Picture 3"/>
          <p:cNvPicPr>
            <a:picLocks noChangeAspect="1"/>
          </p:cNvPicPr>
          <p:nvPr/>
        </p:nvPicPr>
        <p:blipFill>
          <a:blip r:embed="rId3"/>
          <a:stretch>
            <a:fillRect/>
          </a:stretch>
        </p:blipFill>
        <p:spPr>
          <a:xfrm>
            <a:off x="5022760" y="2077477"/>
            <a:ext cx="6340406" cy="2066342"/>
          </a:xfrm>
          <a:prstGeom prst="rect">
            <a:avLst/>
          </a:prstGeom>
        </p:spPr>
      </p:pic>
    </p:spTree>
    <p:extLst>
      <p:ext uri="{BB962C8B-B14F-4D97-AF65-F5344CB8AC3E}">
        <p14:creationId xmlns:p14="http://schemas.microsoft.com/office/powerpoint/2010/main" val="229355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557" y="341163"/>
            <a:ext cx="8911687" cy="1280890"/>
          </a:xfrm>
        </p:spPr>
        <p:txBody>
          <a:bodyPr>
            <a:normAutofit/>
          </a:bodyPr>
          <a:lstStyle/>
          <a:p>
            <a:r>
              <a:rPr lang="en-US" sz="1800" dirty="0" smtClean="0">
                <a:latin typeface="Calibri" panose="020F0502020204030204" pitchFamily="34" charset="0"/>
                <a:cs typeface="Calibri" panose="020F0502020204030204" pitchFamily="34" charset="0"/>
              </a:rPr>
              <a:t>Debt consolidation plays </a:t>
            </a:r>
            <a:r>
              <a:rPr lang="en-US" sz="1800" dirty="0" smtClean="0">
                <a:latin typeface="Calibri" panose="020F0502020204030204" pitchFamily="34" charset="0"/>
                <a:cs typeface="Calibri" panose="020F0502020204030204" pitchFamily="34" charset="0"/>
              </a:rPr>
              <a:t>a major role in the purpose of loan requirement</a:t>
            </a:r>
            <a:endParaRPr lang="en-US" sz="18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859109" y="1622053"/>
            <a:ext cx="8698990" cy="5235947"/>
          </a:xfrm>
          <a:prstGeom prst="rect">
            <a:avLst/>
          </a:prstGeom>
        </p:spPr>
      </p:pic>
    </p:spTree>
    <p:extLst>
      <p:ext uri="{BB962C8B-B14F-4D97-AF65-F5344CB8AC3E}">
        <p14:creationId xmlns:p14="http://schemas.microsoft.com/office/powerpoint/2010/main" val="8864609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1323</TotalTime>
  <Words>373</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Wisp</vt:lpstr>
      <vt:lpstr>C47- EDA Lending Club Case Study </vt:lpstr>
      <vt:lpstr>Agenda: </vt:lpstr>
      <vt:lpstr>UniVariate Analysis – The average taken loan amount is Rs.10,000.</vt:lpstr>
      <vt:lpstr>PowerPoint Presentation</vt:lpstr>
      <vt:lpstr>Observation On annual Income vs interest rate  Average annual Income Of the Loan taker is 60,000 Average interest rate is 12 %</vt:lpstr>
      <vt:lpstr>Observation on funded/Loan amount graph :</vt:lpstr>
      <vt:lpstr>Loan Amount analysis : 1) Observation is that Loan amount, investor amount, funding amount are strongly correlated. 2) Annual income with DTI(Debt-to-income ratio) is negatively correlated. 3) Debt  income ratio is the percentage of a consumer's monthly gross income that goes toward paying debts.  4) That means when annual income is low DTI is high &amp; vice versa. 5) Positive correlation between annual income and employment years.That means income increases with work experience </vt:lpstr>
      <vt:lpstr>Annual Income – Distribution Plot </vt:lpstr>
      <vt:lpstr>Debt consolidation plays a major role in the purpose of loan requirement</vt:lpstr>
      <vt:lpstr>Loan applications has been gradually increased over the year with minor fluctuation</vt:lpstr>
      <vt:lpstr>Loan Repayment Graph</vt:lpstr>
      <vt:lpstr>Bivariate Analysis on annual income against Chargedoff_Proportion</vt:lpstr>
      <vt:lpstr>Observation on Loan vs charged off :  Small business loan may lead to high % charge off </vt:lpstr>
      <vt:lpstr>Observations on Chargedoff_Proportion: 1) Grade "A" has very less chances of charged off. 2) Grade "F" and "G" have very high chances of charged off. 3) Chances of charged off is increasing with grade moving from "A" towards "G"</vt:lpstr>
      <vt:lpstr>Observations: 1) Sub Grades of "A" has very less chances of charged off. 2) Sub Grades of "F" and "G" have very high chances of charged off. 3) Proportion of charged off is increasing with sub grades moving from sub grades of "A" towards sub grades of "G"</vt:lpstr>
      <vt:lpstr> Observations on Interest rate vs charged off: 1) interest rate less than 10% has very less chances of charged off. Interest rates are starting from minimum 5 %. 2) interest rate more than 16% has good chances of charged off as compared to other category interest rates. 3) Charged off proportion is increasing with higher interest rates.</vt:lpstr>
      <vt:lpstr> Observations On Address vs charged off propostion : 1) states NE has very high chances of charged off but number of applications are too low to make any decisions. 2) NV,CA and FL states shows good number of charged offs in good number of applications.</vt:lpstr>
      <vt:lpstr>Observation on purpose Of loan vs Loan amount: 1) Median,95th percentile,75th percentile of loan amount is highest for loan taken for small business purpose among all purposes. 2) Debt consolidation is second and Credit card comes 3rd.</vt:lpstr>
      <vt:lpstr>Observation on purpose Of loan vs Loan amount: 1) Loan taken for small business purpose, Debt consolidation and Credit card are somewhat evenly distributed 2) as compare to loan taken for other purposes.</vt:lpstr>
      <vt:lpstr>PowerPoint Presentation</vt:lpstr>
      <vt:lpstr> Observation: 1) Higher the intrest rate higher charged off ratio 2) Higher the annual income higher the loan amount slightly 3) Intrest rate is increasing with loan amount increase this results in high charged off.</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C47- EDA Lending Club Case Study</dc:title>
  <dc:creator>Microsoft account</dc:creator>
  <cp:lastModifiedBy>Microsoft account</cp:lastModifiedBy>
  <cp:revision>25</cp:revision>
  <dcterms:created xsi:type="dcterms:W3CDTF">2023-01-03T15:55:49Z</dcterms:created>
  <dcterms:modified xsi:type="dcterms:W3CDTF">2023-01-04T14:00:24Z</dcterms:modified>
</cp:coreProperties>
</file>