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9.png" ContentType="image/png"/>
  <Override PartName="/ppt/media/image27.png" ContentType="image/png"/>
  <Override PartName="/ppt/media/image26.png" ContentType="image/png"/>
  <Override PartName="/ppt/media/image24.png" ContentType="image/png"/>
  <Override PartName="/ppt/media/image11.jpeg" ContentType="image/jpeg"/>
  <Override PartName="/ppt/media/image22.png" ContentType="image/png"/>
  <Override PartName="/ppt/media/image21.png" ContentType="image/png"/>
  <Override PartName="/ppt/media/image19.png" ContentType="image/png"/>
  <Override PartName="/ppt/media/image17.png" ContentType="image/png"/>
  <Override PartName="/ppt/media/image16.jpeg" ContentType="image/jpeg"/>
  <Override PartName="/ppt/media/image14.jpeg" ContentType="image/jpeg"/>
  <Override PartName="/ppt/media/image1.jpeg" ContentType="image/jpeg"/>
  <Override PartName="/ppt/media/image2.jpeg" ContentType="image/jpeg"/>
  <Override PartName="/ppt/media/image20.png" ContentType="image/png"/>
  <Override PartName="/ppt/media/image15.png" ContentType="image/png"/>
  <Override PartName="/ppt/media/image32.png" ContentType="image/png"/>
  <Override PartName="/ppt/media/image35.png" ContentType="image/png"/>
  <Override PartName="/ppt/media/image5.jpeg" ContentType="image/jpeg"/>
  <Override PartName="/ppt/media/image36.png" ContentType="image/png"/>
  <Override PartName="/ppt/media/image37.png" ContentType="image/png"/>
  <Override PartName="/ppt/media/image39.png" ContentType="image/png"/>
  <Override PartName="/ppt/media/image41.png" ContentType="image/png"/>
  <Override PartName="/ppt/media/image42.png" ContentType="image/png"/>
  <Override PartName="/ppt/media/image9.jpeg" ContentType="image/jpeg"/>
  <Override PartName="/ppt/media/image31.png" ContentType="image/png"/>
  <Override PartName="/ppt/media/image43.png" ContentType="image/png"/>
  <Override PartName="/ppt/media/image33.png" ContentType="image/png"/>
  <Override PartName="/ppt/media/image45.png" ContentType="image/png"/>
  <Override PartName="/ppt/media/image44.png" ContentType="image/png"/>
  <Override PartName="/ppt/media/image13.jpeg" ContentType="image/jpeg"/>
  <Override PartName="/ppt/media/image23.png" ContentType="image/png"/>
  <Override PartName="/ppt/media/image38.png" ContentType="image/png"/>
  <Override PartName="/ppt/media/image8.jpeg" ContentType="image/jpeg"/>
  <Override PartName="/ppt/media/image10.jpeg" ContentType="image/jpeg"/>
  <Override PartName="/ppt/media/image3.jpeg" ContentType="image/jpeg"/>
  <Override PartName="/ppt/media/image30.png" ContentType="image/png"/>
  <Override PartName="/ppt/media/image34.png" ContentType="image/png"/>
  <Override PartName="/ppt/media/image12.jpeg" ContentType="image/jpeg"/>
  <Override PartName="/ppt/media/image28.png" ContentType="image/png"/>
  <Override PartName="/ppt/media/image7.jpeg" ContentType="image/jpeg"/>
  <Override PartName="/ppt/media/image6.jpeg" ContentType="image/jpeg"/>
  <Override PartName="/ppt/media/image18.png" ContentType="image/png"/>
  <Override PartName="/ppt/media/image40.png" ContentType="image/png"/>
  <Override PartName="/ppt/media/image4.jpeg" ContentType="image/jpeg"/>
  <Override PartName="/ppt/media/image2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BB7949F-5DD6-47AF-A6C2-51EBF3FDA99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DA7E6C4-EC14-4A3D-B550-A7DEF5AC26F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200F37A-9D94-4201-B9A5-DE15481E937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A7A2624-9903-4438-830B-CF6A516DF53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0261C6C-5BC3-4153-9DDE-86CE3CAD308D}"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6654266-C4FF-4A67-AC3C-D85C6F94B2B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43371F3-3724-499B-BB92-8A5E112BDFC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718402D-C916-4E82-92E7-F04966DFAC7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2A3AA6C-9821-4064-9816-1800F4D39F5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F8FE633-B45E-4010-AAD6-DEF8666F08D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824848-3B7A-40F3-AF70-C7ABFDD198E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3B1AB5B-00C9-44FE-9959-EBD6053F42D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84D0413-A7D9-47ED-826E-BBF4D841AB1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0F9534B-B305-410A-A4AD-54C77A5DB99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E1759D0-CD19-458E-8820-B1C060CE183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FDFA904-7A9B-4AB2-AE81-B992244FFEF3}"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A54F272-81A6-4D6D-BF70-DA38B97407B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E0B085C-8A50-4C43-9945-2BD6C9634B2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12EB90C-454D-4EAE-A5B3-8482A7AB7AE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5C81DE8-05F8-4E42-B1DE-B96D128B36C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516EF09-F232-4BC8-B8D4-08EBAC79A34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4DD8109-E4EE-4026-8EEF-3D0C2D10B22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41FBE85-04AF-426F-8076-D1A0D4E5DF6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4C3321E-8CC2-4834-B876-F704AB37386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060C400E-5928-434B-8E6E-BF3ED114F357}" type="slidenum">
              <a:rPr b="0" lang="en-IN"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A8C9B0C9-4704-46B7-9A63-91A8770FDC64}" type="slidenum">
              <a:rPr b="0" lang="en-IN"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Rectangle 9"/>
          <p:cNvSpPr/>
          <p:nvPr/>
        </p:nvSpPr>
        <p:spPr>
          <a:xfrm>
            <a:off x="2920320" y="850680"/>
            <a:ext cx="1720440" cy="34884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ApproveForTransport</a:t>
            </a:r>
            <a:endParaRPr b="0" lang="en-US" sz="1100" spc="-1" strike="noStrike">
              <a:latin typeface="Arial"/>
            </a:endParaRPr>
          </a:p>
        </p:txBody>
      </p:sp>
      <p:sp>
        <p:nvSpPr>
          <p:cNvPr id="83" name="Connector: Elbow 11"/>
          <p:cNvSpPr/>
          <p:nvPr/>
        </p:nvSpPr>
        <p:spPr>
          <a:xfrm flipH="1" flipV="1" rot="5400000">
            <a:off x="1602360" y="-95760"/>
            <a:ext cx="1230480" cy="3123720"/>
          </a:xfrm>
          <a:prstGeom prst="bentConnector3">
            <a:avLst>
              <a:gd name="adj1" fmla="val 118570"/>
            </a:avLst>
          </a:prstGeom>
          <a:solidFill>
            <a:srgbClr val="990033"/>
          </a:solidFill>
          <a:ln>
            <a:solidFill>
              <a:srgbClr val="990033"/>
            </a:solidFill>
            <a:tailEnd len="med" type="triangle" w="med"/>
          </a:ln>
        </p:spPr>
        <p:style>
          <a:lnRef idx="2">
            <a:schemeClr val="accent1">
              <a:shade val="50000"/>
            </a:schemeClr>
          </a:lnRef>
          <a:fillRef idx="1">
            <a:schemeClr val="accent1"/>
          </a:fillRef>
          <a:effectRef idx="0">
            <a:schemeClr val="accent1"/>
          </a:effectRef>
          <a:fontRef idx="minor"/>
        </p:style>
      </p:sp>
      <p:sp>
        <p:nvSpPr>
          <p:cNvPr id="84" name="Rectangle 61"/>
          <p:cNvSpPr/>
          <p:nvPr/>
        </p:nvSpPr>
        <p:spPr>
          <a:xfrm>
            <a:off x="5715720" y="824760"/>
            <a:ext cx="1886400" cy="34884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Pickup</a:t>
            </a:r>
            <a:endParaRPr b="0" lang="en-US" sz="1100" spc="-1" strike="noStrike">
              <a:latin typeface="Arial"/>
            </a:endParaRPr>
          </a:p>
          <a:p>
            <a:pPr algn="ctr">
              <a:lnSpc>
                <a:spcPct val="100000"/>
              </a:lnSpc>
              <a:buNone/>
            </a:pPr>
            <a:r>
              <a:rPr b="0" lang="en-IN" sz="1100" spc="-1" strike="noStrike">
                <a:solidFill>
                  <a:srgbClr val="ffffff"/>
                </a:solidFill>
                <a:latin typeface="Calibri"/>
              </a:rPr>
              <a:t>JCPickup: Open</a:t>
            </a:r>
            <a:endParaRPr b="0" lang="en-US" sz="1100" spc="-1" strike="noStrike">
              <a:latin typeface="Arial"/>
            </a:endParaRPr>
          </a:p>
        </p:txBody>
      </p:sp>
      <p:sp>
        <p:nvSpPr>
          <p:cNvPr id="85" name="Rectangle 62"/>
          <p:cNvSpPr/>
          <p:nvPr/>
        </p:nvSpPr>
        <p:spPr>
          <a:xfrm>
            <a:off x="5715720" y="1305720"/>
            <a:ext cx="1886400" cy="34884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Pickup</a:t>
            </a:r>
            <a:endParaRPr b="0" lang="en-US" sz="1100" spc="-1" strike="noStrike">
              <a:latin typeface="Arial"/>
            </a:endParaRPr>
          </a:p>
          <a:p>
            <a:pPr algn="ctr">
              <a:lnSpc>
                <a:spcPct val="100000"/>
              </a:lnSpc>
              <a:buNone/>
            </a:pPr>
            <a:r>
              <a:rPr b="0" lang="en-IN" sz="1100" spc="-1" strike="noStrike">
                <a:solidFill>
                  <a:srgbClr val="ffffff"/>
                </a:solidFill>
                <a:latin typeface="Calibri"/>
              </a:rPr>
              <a:t>JCPickup: StartedPickup</a:t>
            </a:r>
            <a:endParaRPr b="0" lang="en-US" sz="1100" spc="-1" strike="noStrike">
              <a:latin typeface="Arial"/>
            </a:endParaRPr>
          </a:p>
        </p:txBody>
      </p:sp>
      <p:sp>
        <p:nvSpPr>
          <p:cNvPr id="86" name="Connector: Elbow 65"/>
          <p:cNvSpPr/>
          <p:nvPr/>
        </p:nvSpPr>
        <p:spPr>
          <a:xfrm flipV="1">
            <a:off x="4640760" y="823680"/>
            <a:ext cx="2018160" cy="199800"/>
          </a:xfrm>
          <a:prstGeom prst="bentConnector4">
            <a:avLst>
              <a:gd name="adj1" fmla="val 26632"/>
              <a:gd name="adj2" fmla="val 214180"/>
            </a:avLst>
          </a:pr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87" name="Rectangle: Rounded Corners 69"/>
          <p:cNvSpPr/>
          <p:nvPr/>
        </p:nvSpPr>
        <p:spPr>
          <a:xfrm>
            <a:off x="178200" y="2081520"/>
            <a:ext cx="956160" cy="385920"/>
          </a:xfrm>
          <a:prstGeom prst="roundRect">
            <a:avLst>
              <a:gd name="adj" fmla="val 16667"/>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100" spc="-1" strike="noStrike">
                <a:solidFill>
                  <a:srgbClr val="ffffff"/>
                </a:solidFill>
                <a:latin typeface="Calibri"/>
              </a:rPr>
              <a:t>JC: Open</a:t>
            </a:r>
            <a:endParaRPr b="0" lang="en-US" sz="1100" spc="-1" strike="noStrike">
              <a:latin typeface="Arial"/>
            </a:endParaRPr>
          </a:p>
        </p:txBody>
      </p:sp>
      <p:sp>
        <p:nvSpPr>
          <p:cNvPr id="88" name="Rectangle 77"/>
          <p:cNvSpPr/>
          <p:nvPr/>
        </p:nvSpPr>
        <p:spPr>
          <a:xfrm>
            <a:off x="9875520" y="3403800"/>
            <a:ext cx="1833480" cy="468360"/>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100" spc="-1" strike="noStrike">
                <a:solidFill>
                  <a:srgbClr val="ffffff"/>
                </a:solidFill>
                <a:latin typeface="Calibri"/>
              </a:rPr>
              <a:t>miBud</a:t>
            </a:r>
            <a:endParaRPr b="0" lang="en-US" sz="1100" spc="-1" strike="noStrike">
              <a:latin typeface="Arial"/>
            </a:endParaRPr>
          </a:p>
        </p:txBody>
      </p:sp>
      <p:sp>
        <p:nvSpPr>
          <p:cNvPr id="89" name="Rectangle 80"/>
          <p:cNvSpPr/>
          <p:nvPr/>
        </p:nvSpPr>
        <p:spPr>
          <a:xfrm>
            <a:off x="9875520" y="2844360"/>
            <a:ext cx="1833480" cy="46836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buNone/>
            </a:pPr>
            <a:r>
              <a:rPr b="0" lang="en-GB" sz="1100" spc="-1" strike="noStrike">
                <a:solidFill>
                  <a:srgbClr val="000000"/>
                </a:solidFill>
                <a:latin typeface="Calibri"/>
              </a:rPr>
              <a:t>RS Technician (on the vehicle)</a:t>
            </a:r>
            <a:endParaRPr b="0" lang="en-US" sz="1100" spc="-1" strike="noStrike">
              <a:latin typeface="Arial"/>
            </a:endParaRPr>
          </a:p>
        </p:txBody>
      </p:sp>
      <p:sp>
        <p:nvSpPr>
          <p:cNvPr id="90" name="TextBox 91"/>
          <p:cNvSpPr/>
          <p:nvPr/>
        </p:nvSpPr>
        <p:spPr>
          <a:xfrm>
            <a:off x="10052640" y="3872160"/>
            <a:ext cx="1479600" cy="424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RSAngel Mechanik</a:t>
            </a:r>
            <a:endParaRPr b="0" lang="en-US" sz="1100" spc="-1" strike="noStrike">
              <a:latin typeface="Arial"/>
            </a:endParaRPr>
          </a:p>
          <a:p>
            <a:pPr>
              <a:lnSpc>
                <a:spcPct val="100000"/>
              </a:lnSpc>
              <a:buNone/>
            </a:pPr>
            <a:r>
              <a:rPr b="0" lang="en-GB" sz="1100" spc="-1" strike="noStrike">
                <a:solidFill>
                  <a:srgbClr val="000000"/>
                </a:solidFill>
                <a:latin typeface="Calibri"/>
              </a:rPr>
              <a:t>Ops workflow</a:t>
            </a:r>
            <a:endParaRPr b="0" lang="en-US" sz="1100" spc="-1" strike="noStrike">
              <a:latin typeface="Arial"/>
            </a:endParaRPr>
          </a:p>
        </p:txBody>
      </p:sp>
      <p:sp>
        <p:nvSpPr>
          <p:cNvPr id="91" name="Straight Arrow Connector 29"/>
          <p:cNvSpPr/>
          <p:nvPr/>
        </p:nvSpPr>
        <p:spPr>
          <a:xfrm flipH="1">
            <a:off x="6658560" y="1173960"/>
            <a:ext cx="360" cy="131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92" name="Straight Arrow Connector 12"/>
          <p:cNvSpPr/>
          <p:nvPr/>
        </p:nvSpPr>
        <p:spPr>
          <a:xfrm flipH="1">
            <a:off x="6653160" y="2143080"/>
            <a:ext cx="7920" cy="131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93" name="TextBox 20"/>
          <p:cNvSpPr/>
          <p:nvPr/>
        </p:nvSpPr>
        <p:spPr>
          <a:xfrm>
            <a:off x="5297760" y="135000"/>
            <a:ext cx="1938240" cy="409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50" spc="-1" strike="noStrike">
                <a:solidFill>
                  <a:srgbClr val="000000"/>
                </a:solidFill>
                <a:latin typeface="Calibri"/>
              </a:rPr>
              <a:t>Action – Arrange Transport</a:t>
            </a:r>
            <a:endParaRPr b="0" lang="en-US" sz="1050" spc="-1" strike="noStrike">
              <a:latin typeface="Arial"/>
            </a:endParaRPr>
          </a:p>
          <a:p>
            <a:pPr>
              <a:lnSpc>
                <a:spcPct val="100000"/>
              </a:lnSpc>
              <a:buNone/>
            </a:pPr>
            <a:r>
              <a:rPr b="0" lang="en-GB" sz="1050" spc="-1" strike="noStrike">
                <a:solidFill>
                  <a:srgbClr val="000000"/>
                </a:solidFill>
                <a:latin typeface="Calibri"/>
              </a:rPr>
              <a:t>JCPickup record Created</a:t>
            </a:r>
            <a:endParaRPr b="0" lang="en-US" sz="1050" spc="-1" strike="noStrike">
              <a:latin typeface="Arial"/>
            </a:endParaRPr>
          </a:p>
        </p:txBody>
      </p:sp>
      <p:sp>
        <p:nvSpPr>
          <p:cNvPr id="94" name="Straight Arrow Connector 90"/>
          <p:cNvSpPr/>
          <p:nvPr/>
        </p:nvSpPr>
        <p:spPr>
          <a:xfrm>
            <a:off x="6659280" y="1654560"/>
            <a:ext cx="1800" cy="1389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95" name="Rectangle 71"/>
          <p:cNvSpPr/>
          <p:nvPr/>
        </p:nvSpPr>
        <p:spPr>
          <a:xfrm>
            <a:off x="5711760" y="1793880"/>
            <a:ext cx="1898640" cy="34884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Pickup</a:t>
            </a:r>
            <a:endParaRPr b="0" lang="en-US" sz="1100" spc="-1" strike="noStrike">
              <a:latin typeface="Arial"/>
            </a:endParaRPr>
          </a:p>
          <a:p>
            <a:pPr algn="ctr">
              <a:lnSpc>
                <a:spcPct val="100000"/>
              </a:lnSpc>
              <a:buNone/>
            </a:pPr>
            <a:r>
              <a:rPr b="0" lang="en-IN" sz="1100" spc="-1" strike="noStrike">
                <a:solidFill>
                  <a:srgbClr val="ffffff"/>
                </a:solidFill>
                <a:latin typeface="Calibri"/>
              </a:rPr>
              <a:t>JCPickup: ReachedCustomer</a:t>
            </a:r>
            <a:endParaRPr b="0" lang="en-US" sz="1100" spc="-1" strike="noStrike">
              <a:latin typeface="Arial"/>
            </a:endParaRPr>
          </a:p>
        </p:txBody>
      </p:sp>
      <p:sp>
        <p:nvSpPr>
          <p:cNvPr id="96" name="Rectangle 73"/>
          <p:cNvSpPr/>
          <p:nvPr/>
        </p:nvSpPr>
        <p:spPr>
          <a:xfrm>
            <a:off x="5703840" y="2274840"/>
            <a:ext cx="1898640" cy="34884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Pickup</a:t>
            </a:r>
            <a:endParaRPr b="0" lang="en-US" sz="1100" spc="-1" strike="noStrike">
              <a:latin typeface="Arial"/>
            </a:endParaRPr>
          </a:p>
          <a:p>
            <a:pPr algn="ctr">
              <a:lnSpc>
                <a:spcPct val="100000"/>
              </a:lnSpc>
              <a:buNone/>
            </a:pPr>
            <a:r>
              <a:rPr b="0" lang="en-IN" sz="1100" spc="-1" strike="noStrike">
                <a:solidFill>
                  <a:srgbClr val="ffffff"/>
                </a:solidFill>
                <a:latin typeface="Calibri"/>
              </a:rPr>
              <a:t>JCPickup: Pickedup</a:t>
            </a:r>
            <a:endParaRPr b="0" lang="en-US" sz="1100" spc="-1" strike="noStrike">
              <a:latin typeface="Arial"/>
            </a:endParaRPr>
          </a:p>
        </p:txBody>
      </p:sp>
      <p:sp>
        <p:nvSpPr>
          <p:cNvPr id="97" name="Rectangle 75"/>
          <p:cNvSpPr/>
          <p:nvPr/>
        </p:nvSpPr>
        <p:spPr>
          <a:xfrm>
            <a:off x="5703840" y="2743200"/>
            <a:ext cx="1898640" cy="34884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Pickup</a:t>
            </a:r>
            <a:endParaRPr b="0" lang="en-US" sz="1100" spc="-1" strike="noStrike">
              <a:latin typeface="Arial"/>
            </a:endParaRPr>
          </a:p>
          <a:p>
            <a:pPr algn="ctr">
              <a:lnSpc>
                <a:spcPct val="100000"/>
              </a:lnSpc>
              <a:buNone/>
            </a:pPr>
            <a:r>
              <a:rPr b="0" lang="en-IN" sz="1100" spc="-1" strike="noStrike">
                <a:solidFill>
                  <a:srgbClr val="ffffff"/>
                </a:solidFill>
                <a:latin typeface="Calibri"/>
              </a:rPr>
              <a:t>JCPickup: Closed</a:t>
            </a:r>
            <a:endParaRPr b="0" lang="en-US" sz="1100" spc="-1" strike="noStrike">
              <a:latin typeface="Arial"/>
            </a:endParaRPr>
          </a:p>
        </p:txBody>
      </p:sp>
      <p:sp>
        <p:nvSpPr>
          <p:cNvPr id="98" name="Straight Arrow Connector 36"/>
          <p:cNvSpPr/>
          <p:nvPr/>
        </p:nvSpPr>
        <p:spPr>
          <a:xfrm>
            <a:off x="6653160" y="2623680"/>
            <a:ext cx="360" cy="1188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99" name="Rectangle 102"/>
          <p:cNvSpPr/>
          <p:nvPr/>
        </p:nvSpPr>
        <p:spPr>
          <a:xfrm>
            <a:off x="3063240" y="3647880"/>
            <a:ext cx="1720440" cy="348840"/>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ClosedApproved</a:t>
            </a:r>
            <a:endParaRPr b="0" lang="en-US" sz="1100" spc="-1" strike="noStrike">
              <a:latin typeface="Arial"/>
            </a:endParaRPr>
          </a:p>
        </p:txBody>
      </p:sp>
      <p:sp>
        <p:nvSpPr>
          <p:cNvPr id="100" name="Rectangle 105"/>
          <p:cNvSpPr/>
          <p:nvPr/>
        </p:nvSpPr>
        <p:spPr>
          <a:xfrm>
            <a:off x="3063240" y="4059720"/>
            <a:ext cx="1720440" cy="348840"/>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N" sz="1100" spc="-1" strike="noStrike">
                <a:solidFill>
                  <a:srgbClr val="ffffff"/>
                </a:solidFill>
                <a:latin typeface="Calibri"/>
              </a:rPr>
              <a:t>JC: ClosedDisapproved</a:t>
            </a:r>
            <a:endParaRPr b="0" lang="en-US" sz="1100" spc="-1" strike="noStrike">
              <a:latin typeface="Arial"/>
            </a:endParaRPr>
          </a:p>
        </p:txBody>
      </p:sp>
      <p:sp>
        <p:nvSpPr>
          <p:cNvPr id="101" name="Connector: Elbow 16"/>
          <p:cNvSpPr/>
          <p:nvPr/>
        </p:nvSpPr>
        <p:spPr>
          <a:xfrm rot="5400000">
            <a:off x="5353560" y="2522160"/>
            <a:ext cx="729720" cy="1869120"/>
          </a:xfrm>
          <a:prstGeom prst="bentConnector2">
            <a:avLst/>
          </a:pr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2" name="Connector: Elbow 23"/>
          <p:cNvSpPr/>
          <p:nvPr/>
        </p:nvSpPr>
        <p:spPr>
          <a:xfrm rot="5400000">
            <a:off x="5147640" y="2728440"/>
            <a:ext cx="1141920" cy="1869120"/>
          </a:xfrm>
          <a:prstGeom prst="bentConnector2">
            <a:avLst/>
          </a:pr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3" name="TextBox 27"/>
          <p:cNvSpPr/>
          <p:nvPr/>
        </p:nvSpPr>
        <p:spPr>
          <a:xfrm>
            <a:off x="7672320" y="1055160"/>
            <a:ext cx="159912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100" spc="-1" strike="noStrike">
                <a:solidFill>
                  <a:srgbClr val="000000"/>
                </a:solidFill>
                <a:latin typeface="Calibri"/>
              </a:rPr>
              <a:t>Action – Start for Pickup</a:t>
            </a:r>
            <a:endParaRPr b="0" lang="en-US" sz="1100" spc="-1" strike="noStrike">
              <a:latin typeface="Arial"/>
            </a:endParaRPr>
          </a:p>
        </p:txBody>
      </p:sp>
      <p:sp>
        <p:nvSpPr>
          <p:cNvPr id="104" name="Rectangle 28"/>
          <p:cNvSpPr/>
          <p:nvPr/>
        </p:nvSpPr>
        <p:spPr>
          <a:xfrm>
            <a:off x="9875520" y="2318400"/>
            <a:ext cx="1833480" cy="46836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100" spc="-1" strike="noStrike">
                <a:solidFill>
                  <a:srgbClr val="ffffff"/>
                </a:solidFill>
                <a:latin typeface="Calibri"/>
              </a:rPr>
              <a:t>RS Manager</a:t>
            </a:r>
            <a:endParaRPr b="0" lang="en-US" sz="1100" spc="-1" strike="noStrike">
              <a:latin typeface="Arial"/>
            </a:endParaRPr>
          </a:p>
        </p:txBody>
      </p:sp>
      <p:sp>
        <p:nvSpPr>
          <p:cNvPr id="105" name="TextBox 30"/>
          <p:cNvSpPr/>
          <p:nvPr/>
        </p:nvSpPr>
        <p:spPr>
          <a:xfrm>
            <a:off x="7613640" y="1588320"/>
            <a:ext cx="196416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100" spc="-1" strike="noStrike">
                <a:solidFill>
                  <a:srgbClr val="000000"/>
                </a:solidFill>
                <a:latin typeface="Calibri"/>
              </a:rPr>
              <a:t>Action – Reached Customer</a:t>
            </a:r>
            <a:endParaRPr b="0" lang="en-US" sz="1100" spc="-1" strike="noStrike">
              <a:latin typeface="Arial"/>
            </a:endParaRPr>
          </a:p>
        </p:txBody>
      </p:sp>
      <p:sp>
        <p:nvSpPr>
          <p:cNvPr id="106" name="TextBox 31"/>
          <p:cNvSpPr/>
          <p:nvPr/>
        </p:nvSpPr>
        <p:spPr>
          <a:xfrm>
            <a:off x="7613640" y="2060640"/>
            <a:ext cx="196416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100" spc="-1" strike="noStrike">
                <a:solidFill>
                  <a:srgbClr val="000000"/>
                </a:solidFill>
                <a:latin typeface="Calibri"/>
              </a:rPr>
              <a:t>Action – Vehicle Picked Up</a:t>
            </a:r>
            <a:endParaRPr b="0" lang="en-US" sz="1100" spc="-1" strike="noStrike">
              <a:latin typeface="Arial"/>
            </a:endParaRPr>
          </a:p>
        </p:txBody>
      </p:sp>
      <p:sp>
        <p:nvSpPr>
          <p:cNvPr id="107" name="TextBox 32"/>
          <p:cNvSpPr/>
          <p:nvPr/>
        </p:nvSpPr>
        <p:spPr>
          <a:xfrm>
            <a:off x="7602480" y="2523600"/>
            <a:ext cx="196416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100" spc="-1" strike="noStrike">
                <a:solidFill>
                  <a:srgbClr val="000000"/>
                </a:solidFill>
                <a:latin typeface="Calibri"/>
              </a:rPr>
              <a:t>Action – Close Pickup Ticket</a:t>
            </a:r>
            <a:endParaRPr b="0" lang="en-US" sz="1100" spc="-1" strike="noStrike">
              <a:latin typeface="Arial"/>
            </a:endParaRPr>
          </a:p>
        </p:txBody>
      </p:sp>
      <p:sp>
        <p:nvSpPr>
          <p:cNvPr id="108" name="TextBox 41"/>
          <p:cNvSpPr/>
          <p:nvPr/>
        </p:nvSpPr>
        <p:spPr>
          <a:xfrm>
            <a:off x="5029200" y="3561480"/>
            <a:ext cx="176652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100" spc="-1" strike="noStrike">
                <a:solidFill>
                  <a:srgbClr val="000000"/>
                </a:solidFill>
                <a:latin typeface="Calibri"/>
              </a:rPr>
              <a:t>Action – Approve Service</a:t>
            </a:r>
            <a:endParaRPr b="0" lang="en-US" sz="1100" spc="-1" strike="noStrike">
              <a:latin typeface="Arial"/>
            </a:endParaRPr>
          </a:p>
        </p:txBody>
      </p:sp>
      <p:sp>
        <p:nvSpPr>
          <p:cNvPr id="109" name="TextBox 42"/>
          <p:cNvSpPr/>
          <p:nvPr/>
        </p:nvSpPr>
        <p:spPr>
          <a:xfrm>
            <a:off x="4952160" y="3990600"/>
            <a:ext cx="176652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100" spc="-1" strike="noStrike">
                <a:solidFill>
                  <a:srgbClr val="000000"/>
                </a:solidFill>
                <a:latin typeface="Calibri"/>
              </a:rPr>
              <a:t>Action – Reject Service</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Rectangle 3"/>
          <p:cNvSpPr/>
          <p:nvPr/>
        </p:nvSpPr>
        <p:spPr>
          <a:xfrm>
            <a:off x="-293760" y="75096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44" name="Rectangle 4"/>
          <p:cNvSpPr/>
          <p:nvPr/>
        </p:nvSpPr>
        <p:spPr>
          <a:xfrm>
            <a:off x="-293760" y="75132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45" name="TextBox 5"/>
          <p:cNvSpPr/>
          <p:nvPr/>
        </p:nvSpPr>
        <p:spPr>
          <a:xfrm>
            <a:off x="-109800" y="857160"/>
            <a:ext cx="188028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Technician Management</a:t>
            </a:r>
            <a:endParaRPr b="0" lang="en-US" sz="1100" spc="-1" strike="noStrike">
              <a:latin typeface="Arial"/>
            </a:endParaRPr>
          </a:p>
        </p:txBody>
      </p:sp>
      <p:pic>
        <p:nvPicPr>
          <p:cNvPr id="346" name="Picture 2" descr="Back Button - Free arrows icons"/>
          <p:cNvPicPr/>
          <p:nvPr/>
        </p:nvPicPr>
        <p:blipFill>
          <a:blip r:embed="rId1"/>
          <a:stretch/>
        </p:blipFill>
        <p:spPr>
          <a:xfrm>
            <a:off x="-229320" y="846720"/>
            <a:ext cx="271440" cy="271440"/>
          </a:xfrm>
          <a:prstGeom prst="rect">
            <a:avLst/>
          </a:prstGeom>
          <a:ln w="0">
            <a:noFill/>
          </a:ln>
        </p:spPr>
      </p:pic>
      <p:sp>
        <p:nvSpPr>
          <p:cNvPr id="347" name="Rectangle 16"/>
          <p:cNvSpPr/>
          <p:nvPr/>
        </p:nvSpPr>
        <p:spPr>
          <a:xfrm>
            <a:off x="-293760" y="1206000"/>
            <a:ext cx="2433240" cy="65736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348" name="Rectangle 17"/>
          <p:cNvSpPr/>
          <p:nvPr/>
        </p:nvSpPr>
        <p:spPr>
          <a:xfrm>
            <a:off x="-293760" y="1863720"/>
            <a:ext cx="2433240" cy="65736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349" name="Rectangle 18"/>
          <p:cNvSpPr/>
          <p:nvPr/>
        </p:nvSpPr>
        <p:spPr>
          <a:xfrm>
            <a:off x="-293760" y="2521440"/>
            <a:ext cx="2433240" cy="65736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350" name="TextBox 19"/>
          <p:cNvSpPr/>
          <p:nvPr/>
        </p:nvSpPr>
        <p:spPr>
          <a:xfrm>
            <a:off x="138960" y="1246320"/>
            <a:ext cx="88056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User Name</a:t>
            </a:r>
            <a:endParaRPr b="0" lang="en-US" sz="1000" spc="-1" strike="noStrike">
              <a:latin typeface="Arial"/>
            </a:endParaRPr>
          </a:p>
        </p:txBody>
      </p:sp>
      <p:sp>
        <p:nvSpPr>
          <p:cNvPr id="351" name="TextBox 20"/>
          <p:cNvSpPr/>
          <p:nvPr/>
        </p:nvSpPr>
        <p:spPr>
          <a:xfrm>
            <a:off x="1453680" y="1257480"/>
            <a:ext cx="6415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User ID</a:t>
            </a:r>
            <a:endParaRPr b="0" lang="en-US" sz="1000" spc="-1" strike="noStrike">
              <a:latin typeface="Arial"/>
            </a:endParaRPr>
          </a:p>
        </p:txBody>
      </p:sp>
      <p:sp>
        <p:nvSpPr>
          <p:cNvPr id="352" name="TextBox 21"/>
          <p:cNvSpPr/>
          <p:nvPr/>
        </p:nvSpPr>
        <p:spPr>
          <a:xfrm>
            <a:off x="1278360" y="1545840"/>
            <a:ext cx="8701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Availability</a:t>
            </a:r>
            <a:endParaRPr b="0" lang="en-US" sz="1000" spc="-1" strike="noStrike">
              <a:latin typeface="Arial"/>
            </a:endParaRPr>
          </a:p>
        </p:txBody>
      </p:sp>
      <p:sp>
        <p:nvSpPr>
          <p:cNvPr id="353" name="TextBox 22"/>
          <p:cNvSpPr/>
          <p:nvPr/>
        </p:nvSpPr>
        <p:spPr>
          <a:xfrm>
            <a:off x="158400" y="1537920"/>
            <a:ext cx="5850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Status</a:t>
            </a:r>
            <a:endParaRPr b="0" lang="en-US" sz="1000" spc="-1" strike="noStrike">
              <a:latin typeface="Arial"/>
            </a:endParaRPr>
          </a:p>
        </p:txBody>
      </p:sp>
      <p:sp>
        <p:nvSpPr>
          <p:cNvPr id="354" name="Oval 31"/>
          <p:cNvSpPr/>
          <p:nvPr/>
        </p:nvSpPr>
        <p:spPr>
          <a:xfrm>
            <a:off x="-196560" y="1342080"/>
            <a:ext cx="387720" cy="37836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55" name="Oval 32"/>
          <p:cNvSpPr/>
          <p:nvPr/>
        </p:nvSpPr>
        <p:spPr>
          <a:xfrm>
            <a:off x="-196560" y="1981080"/>
            <a:ext cx="387720" cy="37836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56" name="Oval 33"/>
          <p:cNvSpPr/>
          <p:nvPr/>
        </p:nvSpPr>
        <p:spPr>
          <a:xfrm>
            <a:off x="-192960" y="2656080"/>
            <a:ext cx="387720" cy="37836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57" name="TextBox 34"/>
          <p:cNvSpPr/>
          <p:nvPr/>
        </p:nvSpPr>
        <p:spPr>
          <a:xfrm>
            <a:off x="106920" y="1917000"/>
            <a:ext cx="88056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User Name</a:t>
            </a:r>
            <a:endParaRPr b="0" lang="en-US" sz="1000" spc="-1" strike="noStrike">
              <a:latin typeface="Arial"/>
            </a:endParaRPr>
          </a:p>
        </p:txBody>
      </p:sp>
      <p:sp>
        <p:nvSpPr>
          <p:cNvPr id="358" name="TextBox 35"/>
          <p:cNvSpPr/>
          <p:nvPr/>
        </p:nvSpPr>
        <p:spPr>
          <a:xfrm>
            <a:off x="1421640" y="1927800"/>
            <a:ext cx="6415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User ID</a:t>
            </a:r>
            <a:endParaRPr b="0" lang="en-US" sz="1000" spc="-1" strike="noStrike">
              <a:latin typeface="Arial"/>
            </a:endParaRPr>
          </a:p>
        </p:txBody>
      </p:sp>
      <p:sp>
        <p:nvSpPr>
          <p:cNvPr id="359" name="TextBox 36"/>
          <p:cNvSpPr/>
          <p:nvPr/>
        </p:nvSpPr>
        <p:spPr>
          <a:xfrm>
            <a:off x="1246320" y="2216520"/>
            <a:ext cx="8701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Availability</a:t>
            </a:r>
            <a:endParaRPr b="0" lang="en-US" sz="1000" spc="-1" strike="noStrike">
              <a:latin typeface="Arial"/>
            </a:endParaRPr>
          </a:p>
        </p:txBody>
      </p:sp>
      <p:sp>
        <p:nvSpPr>
          <p:cNvPr id="360" name="TextBox 37"/>
          <p:cNvSpPr/>
          <p:nvPr/>
        </p:nvSpPr>
        <p:spPr>
          <a:xfrm>
            <a:off x="126360" y="2208240"/>
            <a:ext cx="5850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Status</a:t>
            </a:r>
            <a:endParaRPr b="0" lang="en-US" sz="1000" spc="-1" strike="noStrike">
              <a:latin typeface="Arial"/>
            </a:endParaRPr>
          </a:p>
        </p:txBody>
      </p:sp>
      <p:sp>
        <p:nvSpPr>
          <p:cNvPr id="361" name="TextBox 38"/>
          <p:cNvSpPr/>
          <p:nvPr/>
        </p:nvSpPr>
        <p:spPr>
          <a:xfrm>
            <a:off x="106920" y="2570760"/>
            <a:ext cx="88056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User Name</a:t>
            </a:r>
            <a:endParaRPr b="0" lang="en-US" sz="1000" spc="-1" strike="noStrike">
              <a:latin typeface="Arial"/>
            </a:endParaRPr>
          </a:p>
        </p:txBody>
      </p:sp>
      <p:sp>
        <p:nvSpPr>
          <p:cNvPr id="362" name="TextBox 39"/>
          <p:cNvSpPr/>
          <p:nvPr/>
        </p:nvSpPr>
        <p:spPr>
          <a:xfrm>
            <a:off x="1421640" y="2581560"/>
            <a:ext cx="6415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User ID</a:t>
            </a:r>
            <a:endParaRPr b="0" lang="en-US" sz="1000" spc="-1" strike="noStrike">
              <a:latin typeface="Arial"/>
            </a:endParaRPr>
          </a:p>
        </p:txBody>
      </p:sp>
      <p:sp>
        <p:nvSpPr>
          <p:cNvPr id="363" name="TextBox 40"/>
          <p:cNvSpPr/>
          <p:nvPr/>
        </p:nvSpPr>
        <p:spPr>
          <a:xfrm>
            <a:off x="1246320" y="2870280"/>
            <a:ext cx="8701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Availability</a:t>
            </a:r>
            <a:endParaRPr b="0" lang="en-US" sz="1000" spc="-1" strike="noStrike">
              <a:latin typeface="Arial"/>
            </a:endParaRPr>
          </a:p>
        </p:txBody>
      </p:sp>
      <p:sp>
        <p:nvSpPr>
          <p:cNvPr id="364" name="TextBox 41"/>
          <p:cNvSpPr/>
          <p:nvPr/>
        </p:nvSpPr>
        <p:spPr>
          <a:xfrm>
            <a:off x="126360" y="2862000"/>
            <a:ext cx="5850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Status</a:t>
            </a:r>
            <a:endParaRPr b="0" lang="en-US" sz="1000" spc="-1" strike="noStrike">
              <a:latin typeface="Arial"/>
            </a:endParaRPr>
          </a:p>
        </p:txBody>
      </p:sp>
      <p:sp>
        <p:nvSpPr>
          <p:cNvPr id="365" name="Oval 42"/>
          <p:cNvSpPr/>
          <p:nvPr/>
        </p:nvSpPr>
        <p:spPr>
          <a:xfrm>
            <a:off x="1577520" y="5144760"/>
            <a:ext cx="393120" cy="3888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a:t>
            </a:r>
            <a:endParaRPr b="0" lang="en-US" sz="1800" spc="-1" strike="noStrike">
              <a:latin typeface="Arial"/>
            </a:endParaRPr>
          </a:p>
        </p:txBody>
      </p:sp>
      <p:sp>
        <p:nvSpPr>
          <p:cNvPr id="366" name="Rectangle 43"/>
          <p:cNvSpPr/>
          <p:nvPr/>
        </p:nvSpPr>
        <p:spPr>
          <a:xfrm>
            <a:off x="2337120" y="75096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67" name="Rectangle 44"/>
          <p:cNvSpPr/>
          <p:nvPr/>
        </p:nvSpPr>
        <p:spPr>
          <a:xfrm>
            <a:off x="2337120" y="75132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68" name="TextBox 45"/>
          <p:cNvSpPr/>
          <p:nvPr/>
        </p:nvSpPr>
        <p:spPr>
          <a:xfrm>
            <a:off x="2577600" y="857160"/>
            <a:ext cx="122832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Add Technician</a:t>
            </a:r>
            <a:endParaRPr b="0" lang="en-US" sz="1100" spc="-1" strike="noStrike">
              <a:latin typeface="Arial"/>
            </a:endParaRPr>
          </a:p>
        </p:txBody>
      </p:sp>
      <p:pic>
        <p:nvPicPr>
          <p:cNvPr id="369" name="Picture 2" descr="Back Button - Free arrows icons"/>
          <p:cNvPicPr/>
          <p:nvPr/>
        </p:nvPicPr>
        <p:blipFill>
          <a:blip r:embed="rId2"/>
          <a:stretch/>
        </p:blipFill>
        <p:spPr>
          <a:xfrm>
            <a:off x="2401560" y="846720"/>
            <a:ext cx="271440" cy="271440"/>
          </a:xfrm>
          <a:prstGeom prst="rect">
            <a:avLst/>
          </a:prstGeom>
          <a:ln w="0">
            <a:noFill/>
          </a:ln>
        </p:spPr>
      </p:pic>
      <p:sp>
        <p:nvSpPr>
          <p:cNvPr id="370" name="Rectangle 66"/>
          <p:cNvSpPr/>
          <p:nvPr/>
        </p:nvSpPr>
        <p:spPr>
          <a:xfrm>
            <a:off x="2497680" y="1332720"/>
            <a:ext cx="2061720" cy="3326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i="1" lang="en-GB" sz="1200" spc="-1" strike="noStrike">
                <a:solidFill>
                  <a:srgbClr val="a6a6a6"/>
                </a:solidFill>
                <a:latin typeface="Calibri"/>
              </a:rPr>
              <a:t>Enter Technician ID</a:t>
            </a:r>
            <a:endParaRPr b="0" lang="en-US" sz="1200" spc="-1" strike="noStrike">
              <a:latin typeface="Arial"/>
            </a:endParaRPr>
          </a:p>
        </p:txBody>
      </p:sp>
      <p:sp>
        <p:nvSpPr>
          <p:cNvPr id="371" name="Rectangle: Rounded Corners 67"/>
          <p:cNvSpPr/>
          <p:nvPr/>
        </p:nvSpPr>
        <p:spPr>
          <a:xfrm>
            <a:off x="3036600" y="177372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Get OTP</a:t>
            </a:r>
            <a:endParaRPr b="0" lang="en-US" sz="1400" spc="-1" strike="noStrike">
              <a:latin typeface="Arial"/>
            </a:endParaRPr>
          </a:p>
        </p:txBody>
      </p:sp>
      <p:sp>
        <p:nvSpPr>
          <p:cNvPr id="372" name="Rectangle 68"/>
          <p:cNvSpPr/>
          <p:nvPr/>
        </p:nvSpPr>
        <p:spPr>
          <a:xfrm>
            <a:off x="2867040" y="230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73" name="Rectangle 69"/>
          <p:cNvSpPr/>
          <p:nvPr/>
        </p:nvSpPr>
        <p:spPr>
          <a:xfrm>
            <a:off x="3247920" y="230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74" name="Rectangle 70"/>
          <p:cNvSpPr/>
          <p:nvPr/>
        </p:nvSpPr>
        <p:spPr>
          <a:xfrm>
            <a:off x="3641400" y="230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75" name="Rectangle 71"/>
          <p:cNvSpPr/>
          <p:nvPr/>
        </p:nvSpPr>
        <p:spPr>
          <a:xfrm>
            <a:off x="4022280" y="230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76" name="Rectangle: Rounded Corners 72"/>
          <p:cNvSpPr/>
          <p:nvPr/>
        </p:nvSpPr>
        <p:spPr>
          <a:xfrm>
            <a:off x="3036600" y="284508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Send OTP</a:t>
            </a:r>
            <a:endParaRPr b="0" lang="en-US" sz="1400" spc="-1" strike="noStrike">
              <a:latin typeface="Arial"/>
            </a:endParaRPr>
          </a:p>
        </p:txBody>
      </p:sp>
      <p:sp>
        <p:nvSpPr>
          <p:cNvPr id="377" name="Straight Arrow Connector 74"/>
          <p:cNvSpPr/>
          <p:nvPr/>
        </p:nvSpPr>
        <p:spPr>
          <a:xfrm flipV="1">
            <a:off x="1913400" y="3206160"/>
            <a:ext cx="423360" cy="19951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78" name="Rectangle 75"/>
          <p:cNvSpPr/>
          <p:nvPr/>
        </p:nvSpPr>
        <p:spPr>
          <a:xfrm>
            <a:off x="4877280" y="75096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79" name="Rectangle 76"/>
          <p:cNvSpPr/>
          <p:nvPr/>
        </p:nvSpPr>
        <p:spPr>
          <a:xfrm>
            <a:off x="4877280" y="75132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80" name="TextBox 77"/>
          <p:cNvSpPr/>
          <p:nvPr/>
        </p:nvSpPr>
        <p:spPr>
          <a:xfrm>
            <a:off x="5142960" y="857160"/>
            <a:ext cx="89424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Username</a:t>
            </a:r>
            <a:endParaRPr b="0" lang="en-US" sz="1100" spc="-1" strike="noStrike">
              <a:latin typeface="Arial"/>
            </a:endParaRPr>
          </a:p>
        </p:txBody>
      </p:sp>
      <p:pic>
        <p:nvPicPr>
          <p:cNvPr id="381" name="Picture 2" descr="Back Button - Free arrows icons"/>
          <p:cNvPicPr/>
          <p:nvPr/>
        </p:nvPicPr>
        <p:blipFill>
          <a:blip r:embed="rId3"/>
          <a:stretch/>
        </p:blipFill>
        <p:spPr>
          <a:xfrm>
            <a:off x="4941720" y="846720"/>
            <a:ext cx="271440" cy="271440"/>
          </a:xfrm>
          <a:prstGeom prst="rect">
            <a:avLst/>
          </a:prstGeom>
          <a:ln w="0">
            <a:noFill/>
          </a:ln>
        </p:spPr>
      </p:pic>
      <p:sp>
        <p:nvSpPr>
          <p:cNvPr id="382" name="Connector: Elbow 87"/>
          <p:cNvSpPr/>
          <p:nvPr/>
        </p:nvSpPr>
        <p:spPr>
          <a:xfrm flipH="1" flipV="1" rot="5400000">
            <a:off x="3508200" y="-1834200"/>
            <a:ext cx="12240" cy="5170680"/>
          </a:xfrm>
          <a:prstGeom prst="bentConnector3">
            <a:avLst>
              <a:gd name="adj1" fmla="val 1800000"/>
            </a:avLst>
          </a:pr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83" name="TextBox 88"/>
          <p:cNvSpPr/>
          <p:nvPr/>
        </p:nvSpPr>
        <p:spPr>
          <a:xfrm>
            <a:off x="5385600" y="1253880"/>
            <a:ext cx="1476720" cy="759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User ID: xxx</a:t>
            </a:r>
            <a:endParaRPr b="0" lang="en-US" sz="1100" spc="-1" strike="noStrike">
              <a:latin typeface="Arial"/>
            </a:endParaRPr>
          </a:p>
          <a:p>
            <a:pPr>
              <a:lnSpc>
                <a:spcPct val="100000"/>
              </a:lnSpc>
              <a:buNone/>
            </a:pPr>
            <a:r>
              <a:rPr b="0" lang="en-GB" sz="1100" spc="-1" strike="noStrike">
                <a:solidFill>
                  <a:srgbClr val="000000"/>
                </a:solidFill>
                <a:latin typeface="Calibri"/>
              </a:rPr>
              <a:t>User Name: xxx</a:t>
            </a:r>
            <a:endParaRPr b="0" lang="en-US" sz="1100" spc="-1" strike="noStrike">
              <a:latin typeface="Arial"/>
            </a:endParaRPr>
          </a:p>
          <a:p>
            <a:pPr>
              <a:lnSpc>
                <a:spcPct val="100000"/>
              </a:lnSpc>
              <a:buNone/>
            </a:pPr>
            <a:r>
              <a:rPr b="0" lang="en-GB" sz="1100" spc="-1" strike="noStrike">
                <a:solidFill>
                  <a:srgbClr val="000000"/>
                </a:solidFill>
                <a:latin typeface="Calibri"/>
              </a:rPr>
              <a:t>User Type:</a:t>
            </a:r>
            <a:endParaRPr b="0" lang="en-US" sz="1100" spc="-1" strike="noStrike">
              <a:latin typeface="Arial"/>
            </a:endParaRPr>
          </a:p>
          <a:p>
            <a:pPr>
              <a:lnSpc>
                <a:spcPct val="100000"/>
              </a:lnSpc>
              <a:buNone/>
            </a:pPr>
            <a:r>
              <a:rPr b="0" lang="en-IN" sz="1100" spc="-1" strike="noStrike">
                <a:solidFill>
                  <a:srgbClr val="000000"/>
                </a:solidFill>
                <a:latin typeface="Calibri"/>
              </a:rPr>
              <a:t>Status: Associated</a:t>
            </a:r>
            <a:endParaRPr b="0" lang="en-US" sz="1100" spc="-1" strike="noStrike">
              <a:latin typeface="Arial"/>
            </a:endParaRPr>
          </a:p>
        </p:txBody>
      </p:sp>
      <p:sp>
        <p:nvSpPr>
          <p:cNvPr id="384" name="Oval 89"/>
          <p:cNvSpPr/>
          <p:nvPr/>
        </p:nvSpPr>
        <p:spPr>
          <a:xfrm>
            <a:off x="4968000" y="1374120"/>
            <a:ext cx="544320" cy="5094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85" name="Rectangle: Rounded Corners 90"/>
          <p:cNvSpPr/>
          <p:nvPr/>
        </p:nvSpPr>
        <p:spPr>
          <a:xfrm>
            <a:off x="4968000" y="2693160"/>
            <a:ext cx="2216160" cy="43776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Assign Vehicle</a:t>
            </a:r>
            <a:endParaRPr b="0" lang="en-US" sz="1800" spc="-1" strike="noStrike">
              <a:latin typeface="Arial"/>
            </a:endParaRPr>
          </a:p>
        </p:txBody>
      </p:sp>
      <p:sp>
        <p:nvSpPr>
          <p:cNvPr id="386" name="Rectangle: Rounded Corners 91"/>
          <p:cNvSpPr/>
          <p:nvPr/>
        </p:nvSpPr>
        <p:spPr>
          <a:xfrm>
            <a:off x="4968000" y="3209760"/>
            <a:ext cx="2216160" cy="43776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Disassociate</a:t>
            </a:r>
            <a:endParaRPr b="0" lang="en-US" sz="1800" spc="-1" strike="noStrike">
              <a:latin typeface="Arial"/>
            </a:endParaRPr>
          </a:p>
        </p:txBody>
      </p:sp>
      <p:sp>
        <p:nvSpPr>
          <p:cNvPr id="387" name="TextBox 92"/>
          <p:cNvSpPr/>
          <p:nvPr/>
        </p:nvSpPr>
        <p:spPr>
          <a:xfrm>
            <a:off x="2340720" y="5873760"/>
            <a:ext cx="261360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Only get disassociated technicians</a:t>
            </a:r>
            <a:endParaRPr b="0" lang="en-US" sz="1100" spc="-1" strike="noStrike">
              <a:latin typeface="Arial"/>
            </a:endParaRPr>
          </a:p>
        </p:txBody>
      </p:sp>
      <p:sp>
        <p:nvSpPr>
          <p:cNvPr id="388" name="Straight Arrow Connector 94"/>
          <p:cNvSpPr/>
          <p:nvPr/>
        </p:nvSpPr>
        <p:spPr>
          <a:xfrm flipH="1" flipV="1">
            <a:off x="3553200" y="5661000"/>
            <a:ext cx="93240" cy="212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89" name="Rectangle 97"/>
          <p:cNvSpPr/>
          <p:nvPr/>
        </p:nvSpPr>
        <p:spPr>
          <a:xfrm>
            <a:off x="7375320" y="75744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90" name="Rectangle 98"/>
          <p:cNvSpPr/>
          <p:nvPr/>
        </p:nvSpPr>
        <p:spPr>
          <a:xfrm>
            <a:off x="7375320" y="75780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91" name="TextBox 99"/>
          <p:cNvSpPr/>
          <p:nvPr/>
        </p:nvSpPr>
        <p:spPr>
          <a:xfrm>
            <a:off x="7607160" y="863640"/>
            <a:ext cx="118692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Assign Vehicle</a:t>
            </a:r>
            <a:endParaRPr b="0" lang="en-US" sz="1100" spc="-1" strike="noStrike">
              <a:latin typeface="Arial"/>
            </a:endParaRPr>
          </a:p>
        </p:txBody>
      </p:sp>
      <p:pic>
        <p:nvPicPr>
          <p:cNvPr id="392" name="Picture 2" descr="Back Button - Free arrows icons"/>
          <p:cNvPicPr/>
          <p:nvPr/>
        </p:nvPicPr>
        <p:blipFill>
          <a:blip r:embed="rId4"/>
          <a:stretch/>
        </p:blipFill>
        <p:spPr>
          <a:xfrm>
            <a:off x="7439400" y="853200"/>
            <a:ext cx="271440" cy="271440"/>
          </a:xfrm>
          <a:prstGeom prst="rect">
            <a:avLst/>
          </a:prstGeom>
          <a:ln w="0">
            <a:noFill/>
          </a:ln>
        </p:spPr>
      </p:pic>
      <p:sp>
        <p:nvSpPr>
          <p:cNvPr id="393" name="TextBox 101"/>
          <p:cNvSpPr/>
          <p:nvPr/>
        </p:nvSpPr>
        <p:spPr>
          <a:xfrm>
            <a:off x="7883280" y="1260360"/>
            <a:ext cx="1476720" cy="759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User ID: xxx</a:t>
            </a:r>
            <a:endParaRPr b="0" lang="en-US" sz="1100" spc="-1" strike="noStrike">
              <a:latin typeface="Arial"/>
            </a:endParaRPr>
          </a:p>
          <a:p>
            <a:pPr>
              <a:lnSpc>
                <a:spcPct val="100000"/>
              </a:lnSpc>
              <a:buNone/>
            </a:pPr>
            <a:r>
              <a:rPr b="0" lang="en-GB" sz="1100" spc="-1" strike="noStrike">
                <a:solidFill>
                  <a:srgbClr val="000000"/>
                </a:solidFill>
                <a:latin typeface="Calibri"/>
              </a:rPr>
              <a:t>User Name: xxx</a:t>
            </a:r>
            <a:endParaRPr b="0" lang="en-US" sz="1100" spc="-1" strike="noStrike">
              <a:latin typeface="Arial"/>
            </a:endParaRPr>
          </a:p>
          <a:p>
            <a:pPr>
              <a:lnSpc>
                <a:spcPct val="100000"/>
              </a:lnSpc>
              <a:buNone/>
            </a:pPr>
            <a:r>
              <a:rPr b="0" lang="en-GB" sz="1100" spc="-1" strike="noStrike">
                <a:solidFill>
                  <a:srgbClr val="000000"/>
                </a:solidFill>
                <a:latin typeface="Calibri"/>
              </a:rPr>
              <a:t>User Type:</a:t>
            </a:r>
            <a:endParaRPr b="0" lang="en-US" sz="1100" spc="-1" strike="noStrike">
              <a:latin typeface="Arial"/>
            </a:endParaRPr>
          </a:p>
          <a:p>
            <a:pPr>
              <a:lnSpc>
                <a:spcPct val="100000"/>
              </a:lnSpc>
              <a:buNone/>
            </a:pPr>
            <a:r>
              <a:rPr b="0" lang="en-IN" sz="1100" spc="-1" strike="noStrike">
                <a:solidFill>
                  <a:srgbClr val="000000"/>
                </a:solidFill>
                <a:latin typeface="Calibri"/>
              </a:rPr>
              <a:t>Status: Associated</a:t>
            </a:r>
            <a:endParaRPr b="0" lang="en-US" sz="1100" spc="-1" strike="noStrike">
              <a:latin typeface="Arial"/>
            </a:endParaRPr>
          </a:p>
        </p:txBody>
      </p:sp>
      <p:sp>
        <p:nvSpPr>
          <p:cNvPr id="394" name="Oval 102"/>
          <p:cNvSpPr/>
          <p:nvPr/>
        </p:nvSpPr>
        <p:spPr>
          <a:xfrm>
            <a:off x="7466040" y="1380600"/>
            <a:ext cx="544320" cy="5094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95" name="Rectangle 105"/>
          <p:cNvSpPr/>
          <p:nvPr/>
        </p:nvSpPr>
        <p:spPr>
          <a:xfrm>
            <a:off x="7528680" y="2158200"/>
            <a:ext cx="2061720" cy="3326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i="1" lang="en-GB" sz="1200" spc="-1" strike="noStrike">
                <a:solidFill>
                  <a:srgbClr val="a6a6a6"/>
                </a:solidFill>
                <a:latin typeface="Calibri"/>
              </a:rPr>
              <a:t>Select Available Vehicle</a:t>
            </a:r>
            <a:endParaRPr b="0" lang="en-US" sz="1200" spc="-1" strike="noStrike">
              <a:latin typeface="Arial"/>
            </a:endParaRPr>
          </a:p>
        </p:txBody>
      </p:sp>
      <p:sp>
        <p:nvSpPr>
          <p:cNvPr id="396" name="Rectangle: Rounded Corners 106"/>
          <p:cNvSpPr/>
          <p:nvPr/>
        </p:nvSpPr>
        <p:spPr>
          <a:xfrm>
            <a:off x="8076600" y="352980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Get OTP</a:t>
            </a:r>
            <a:endParaRPr b="0" lang="en-US" sz="1400" spc="-1" strike="noStrike">
              <a:latin typeface="Arial"/>
            </a:endParaRPr>
          </a:p>
        </p:txBody>
      </p:sp>
      <p:sp>
        <p:nvSpPr>
          <p:cNvPr id="397" name="Rectangle 107"/>
          <p:cNvSpPr/>
          <p:nvPr/>
        </p:nvSpPr>
        <p:spPr>
          <a:xfrm>
            <a:off x="7878240" y="401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98" name="Rectangle 108"/>
          <p:cNvSpPr/>
          <p:nvPr/>
        </p:nvSpPr>
        <p:spPr>
          <a:xfrm>
            <a:off x="8259120" y="401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99" name="Rectangle 109"/>
          <p:cNvSpPr/>
          <p:nvPr/>
        </p:nvSpPr>
        <p:spPr>
          <a:xfrm>
            <a:off x="8652600" y="401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400" name="Rectangle 110"/>
          <p:cNvSpPr/>
          <p:nvPr/>
        </p:nvSpPr>
        <p:spPr>
          <a:xfrm>
            <a:off x="9033480" y="401328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401" name="Rectangle: Rounded Corners 111"/>
          <p:cNvSpPr/>
          <p:nvPr/>
        </p:nvSpPr>
        <p:spPr>
          <a:xfrm>
            <a:off x="8043120" y="455472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Send OTP</a:t>
            </a:r>
            <a:endParaRPr b="0" lang="en-US" sz="1400" spc="-1" strike="noStrike">
              <a:latin typeface="Arial"/>
            </a:endParaRPr>
          </a:p>
        </p:txBody>
      </p:sp>
      <p:sp>
        <p:nvSpPr>
          <p:cNvPr id="402" name="TextBox 112"/>
          <p:cNvSpPr/>
          <p:nvPr/>
        </p:nvSpPr>
        <p:spPr>
          <a:xfrm>
            <a:off x="7659720" y="5935680"/>
            <a:ext cx="206928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Only get available vehicles</a:t>
            </a:r>
            <a:endParaRPr b="0" lang="en-US" sz="1100" spc="-1" strike="noStrike">
              <a:latin typeface="Arial"/>
            </a:endParaRPr>
          </a:p>
        </p:txBody>
      </p:sp>
      <p:sp>
        <p:nvSpPr>
          <p:cNvPr id="403" name="Straight Arrow Connector 114"/>
          <p:cNvSpPr/>
          <p:nvPr/>
        </p:nvSpPr>
        <p:spPr>
          <a:xfrm flipH="1" flipV="1">
            <a:off x="8591400" y="5666760"/>
            <a:ext cx="101880" cy="2674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04" name="Rectangle 115"/>
          <p:cNvSpPr/>
          <p:nvPr/>
        </p:nvSpPr>
        <p:spPr>
          <a:xfrm>
            <a:off x="9808560" y="68580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405" name="Rectangle 116"/>
          <p:cNvSpPr/>
          <p:nvPr/>
        </p:nvSpPr>
        <p:spPr>
          <a:xfrm>
            <a:off x="9873360" y="75780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406" name="TextBox 117"/>
          <p:cNvSpPr/>
          <p:nvPr/>
        </p:nvSpPr>
        <p:spPr>
          <a:xfrm>
            <a:off x="10042560" y="863640"/>
            <a:ext cx="184068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Disassociate Technician</a:t>
            </a:r>
            <a:endParaRPr b="0" lang="en-US" sz="1100" spc="-1" strike="noStrike">
              <a:latin typeface="Arial"/>
            </a:endParaRPr>
          </a:p>
        </p:txBody>
      </p:sp>
      <p:pic>
        <p:nvPicPr>
          <p:cNvPr id="407" name="Picture 2" descr="Back Button - Free arrows icons"/>
          <p:cNvPicPr/>
          <p:nvPr/>
        </p:nvPicPr>
        <p:blipFill>
          <a:blip r:embed="rId5"/>
          <a:stretch/>
        </p:blipFill>
        <p:spPr>
          <a:xfrm>
            <a:off x="9937440" y="853200"/>
            <a:ext cx="271440" cy="271440"/>
          </a:xfrm>
          <a:prstGeom prst="rect">
            <a:avLst/>
          </a:prstGeom>
          <a:ln w="0">
            <a:noFill/>
          </a:ln>
        </p:spPr>
      </p:pic>
      <p:sp>
        <p:nvSpPr>
          <p:cNvPr id="408" name="TextBox 119"/>
          <p:cNvSpPr/>
          <p:nvPr/>
        </p:nvSpPr>
        <p:spPr>
          <a:xfrm>
            <a:off x="10381320" y="1260360"/>
            <a:ext cx="1476720" cy="759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User ID: xxx</a:t>
            </a:r>
            <a:endParaRPr b="0" lang="en-US" sz="1100" spc="-1" strike="noStrike">
              <a:latin typeface="Arial"/>
            </a:endParaRPr>
          </a:p>
          <a:p>
            <a:pPr>
              <a:lnSpc>
                <a:spcPct val="100000"/>
              </a:lnSpc>
              <a:buNone/>
            </a:pPr>
            <a:r>
              <a:rPr b="0" lang="en-GB" sz="1100" spc="-1" strike="noStrike">
                <a:solidFill>
                  <a:srgbClr val="000000"/>
                </a:solidFill>
                <a:latin typeface="Calibri"/>
              </a:rPr>
              <a:t>User Name: xxx</a:t>
            </a:r>
            <a:endParaRPr b="0" lang="en-US" sz="1100" spc="-1" strike="noStrike">
              <a:latin typeface="Arial"/>
            </a:endParaRPr>
          </a:p>
          <a:p>
            <a:pPr>
              <a:lnSpc>
                <a:spcPct val="100000"/>
              </a:lnSpc>
              <a:buNone/>
            </a:pPr>
            <a:r>
              <a:rPr b="0" lang="en-GB" sz="1100" spc="-1" strike="noStrike">
                <a:solidFill>
                  <a:srgbClr val="000000"/>
                </a:solidFill>
                <a:latin typeface="Calibri"/>
              </a:rPr>
              <a:t>User Type:</a:t>
            </a:r>
            <a:endParaRPr b="0" lang="en-US" sz="1100" spc="-1" strike="noStrike">
              <a:latin typeface="Arial"/>
            </a:endParaRPr>
          </a:p>
          <a:p>
            <a:pPr>
              <a:lnSpc>
                <a:spcPct val="100000"/>
              </a:lnSpc>
              <a:buNone/>
            </a:pPr>
            <a:r>
              <a:rPr b="0" lang="en-IN" sz="1100" spc="-1" strike="noStrike">
                <a:solidFill>
                  <a:srgbClr val="000000"/>
                </a:solidFill>
                <a:latin typeface="Calibri"/>
              </a:rPr>
              <a:t>Status: Associated</a:t>
            </a:r>
            <a:endParaRPr b="0" lang="en-US" sz="1100" spc="-1" strike="noStrike">
              <a:latin typeface="Arial"/>
            </a:endParaRPr>
          </a:p>
        </p:txBody>
      </p:sp>
      <p:sp>
        <p:nvSpPr>
          <p:cNvPr id="409" name="Oval 120"/>
          <p:cNvSpPr/>
          <p:nvPr/>
        </p:nvSpPr>
        <p:spPr>
          <a:xfrm>
            <a:off x="9963720" y="1380600"/>
            <a:ext cx="544320" cy="5094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410" name="Rectangle 121"/>
          <p:cNvSpPr/>
          <p:nvPr/>
        </p:nvSpPr>
        <p:spPr>
          <a:xfrm>
            <a:off x="10026720" y="2158200"/>
            <a:ext cx="2061720" cy="3326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i="1" lang="en-GB" sz="1200" spc="-1" strike="noStrike">
                <a:solidFill>
                  <a:srgbClr val="a6a6a6"/>
                </a:solidFill>
                <a:latin typeface="Calibri"/>
              </a:rPr>
              <a:t>Select Technician</a:t>
            </a:r>
            <a:endParaRPr b="0" lang="en-US" sz="1200" spc="-1" strike="noStrike">
              <a:latin typeface="Arial"/>
            </a:endParaRPr>
          </a:p>
        </p:txBody>
      </p:sp>
      <p:sp>
        <p:nvSpPr>
          <p:cNvPr id="411" name="Rectangle: Rounded Corners 122"/>
          <p:cNvSpPr/>
          <p:nvPr/>
        </p:nvSpPr>
        <p:spPr>
          <a:xfrm>
            <a:off x="10574280" y="263952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Get OTP</a:t>
            </a:r>
            <a:endParaRPr b="0" lang="en-US" sz="1400" spc="-1" strike="noStrike">
              <a:latin typeface="Arial"/>
            </a:endParaRPr>
          </a:p>
        </p:txBody>
      </p:sp>
      <p:sp>
        <p:nvSpPr>
          <p:cNvPr id="412" name="Rectangle 123"/>
          <p:cNvSpPr/>
          <p:nvPr/>
        </p:nvSpPr>
        <p:spPr>
          <a:xfrm>
            <a:off x="10375920" y="31230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413" name="Rectangle 124"/>
          <p:cNvSpPr/>
          <p:nvPr/>
        </p:nvSpPr>
        <p:spPr>
          <a:xfrm>
            <a:off x="10757160" y="31230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414" name="Rectangle 125"/>
          <p:cNvSpPr/>
          <p:nvPr/>
        </p:nvSpPr>
        <p:spPr>
          <a:xfrm>
            <a:off x="11150280" y="31230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415" name="Rectangle 126"/>
          <p:cNvSpPr/>
          <p:nvPr/>
        </p:nvSpPr>
        <p:spPr>
          <a:xfrm>
            <a:off x="11531520" y="31230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416" name="Rectangle: Rounded Corners 127"/>
          <p:cNvSpPr/>
          <p:nvPr/>
        </p:nvSpPr>
        <p:spPr>
          <a:xfrm>
            <a:off x="10540800" y="366480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Send OTP</a:t>
            </a:r>
            <a:endParaRPr b="0" lang="en-US" sz="1400" spc="-1" strike="noStrike">
              <a:latin typeface="Arial"/>
            </a:endParaRPr>
          </a:p>
        </p:txBody>
      </p:sp>
      <p:sp>
        <p:nvSpPr>
          <p:cNvPr id="417" name="Straight Arrow Connector 30"/>
          <p:cNvSpPr/>
          <p:nvPr/>
        </p:nvSpPr>
        <p:spPr>
          <a:xfrm flipV="1">
            <a:off x="7184520" y="2817000"/>
            <a:ext cx="461160" cy="950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18" name="Rectangle 50"/>
          <p:cNvSpPr/>
          <p:nvPr/>
        </p:nvSpPr>
        <p:spPr>
          <a:xfrm>
            <a:off x="7836120" y="2598120"/>
            <a:ext cx="1434960" cy="2912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lang="en-GB" sz="1200" spc="-1" strike="noStrike">
                <a:solidFill>
                  <a:srgbClr val="000000"/>
                </a:solidFill>
                <a:latin typeface="Calibri"/>
              </a:rPr>
              <a:t>Start Date time</a:t>
            </a:r>
            <a:endParaRPr b="0" lang="en-US" sz="1200" spc="-1" strike="noStrike">
              <a:latin typeface="Arial"/>
            </a:endParaRPr>
          </a:p>
        </p:txBody>
      </p:sp>
      <p:sp>
        <p:nvSpPr>
          <p:cNvPr id="419" name="Rectangle 51"/>
          <p:cNvSpPr/>
          <p:nvPr/>
        </p:nvSpPr>
        <p:spPr>
          <a:xfrm>
            <a:off x="7836120" y="2995200"/>
            <a:ext cx="1434960" cy="2912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lang="en-GB" sz="1200" spc="-1" strike="noStrike">
                <a:solidFill>
                  <a:srgbClr val="000000"/>
                </a:solidFill>
                <a:latin typeface="Calibri"/>
              </a:rPr>
              <a:t>End Date Time</a:t>
            </a:r>
            <a:endParaRPr b="0" lang="en-US" sz="1200" spc="-1" strike="noStrike">
              <a:latin typeface="Arial"/>
            </a:endParaRPr>
          </a:p>
        </p:txBody>
      </p:sp>
      <p:pic>
        <p:nvPicPr>
          <p:cNvPr id="420" name="Picture 52" descr=""/>
          <p:cNvPicPr/>
          <p:nvPr/>
        </p:nvPicPr>
        <p:blipFill>
          <a:blip r:embed="rId6"/>
          <a:stretch/>
        </p:blipFill>
        <p:spPr>
          <a:xfrm>
            <a:off x="9335880" y="2594160"/>
            <a:ext cx="244080" cy="244080"/>
          </a:xfrm>
          <a:prstGeom prst="rect">
            <a:avLst/>
          </a:prstGeom>
          <a:ln w="0">
            <a:noFill/>
          </a:ln>
        </p:spPr>
      </p:pic>
      <p:pic>
        <p:nvPicPr>
          <p:cNvPr id="421" name="Picture 53" descr=""/>
          <p:cNvPicPr/>
          <p:nvPr/>
        </p:nvPicPr>
        <p:blipFill>
          <a:blip r:embed="rId7"/>
          <a:stretch/>
        </p:blipFill>
        <p:spPr>
          <a:xfrm>
            <a:off x="9363600" y="2995200"/>
            <a:ext cx="244080" cy="244080"/>
          </a:xfrm>
          <a:prstGeom prst="rect">
            <a:avLst/>
          </a:prstGeom>
          <a:ln w="0">
            <a:noFill/>
          </a:ln>
        </p:spPr>
      </p:pic>
      <p:sp>
        <p:nvSpPr>
          <p:cNvPr id="422" name="Straight Arrow Connector 58"/>
          <p:cNvSpPr/>
          <p:nvPr/>
        </p:nvSpPr>
        <p:spPr>
          <a:xfrm>
            <a:off x="7184520" y="3429000"/>
            <a:ext cx="2951280" cy="435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23" name="TextBox 14"/>
          <p:cNvSpPr/>
          <p:nvPr/>
        </p:nvSpPr>
        <p:spPr>
          <a:xfrm>
            <a:off x="204840" y="199440"/>
            <a:ext cx="307224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api/v1/workshops/associate-technician</a:t>
            </a:r>
            <a:r>
              <a:rPr b="0" lang="en-GB" sz="1100" spc="-1" strike="noStrike">
                <a:solidFill>
                  <a:srgbClr val="ffffff"/>
                </a:solidFill>
                <a:latin typeface="Calibri"/>
              </a:rPr>
              <a:t>99</a:t>
            </a:r>
            <a:endParaRPr b="0" lang="en-US" sz="1100" spc="-1" strike="noStrike">
              <a:latin typeface="Arial"/>
            </a:endParaRPr>
          </a:p>
        </p:txBody>
      </p:sp>
      <p:sp>
        <p:nvSpPr>
          <p:cNvPr id="424" name="Straight Arrow Connector 1"/>
          <p:cNvSpPr/>
          <p:nvPr/>
        </p:nvSpPr>
        <p:spPr>
          <a:xfrm flipH="1" flipV="1">
            <a:off x="2057400" y="424800"/>
            <a:ext cx="914400" cy="9079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25" name="Straight Arrow Connector 2"/>
          <p:cNvSpPr/>
          <p:nvPr/>
        </p:nvSpPr>
        <p:spPr>
          <a:xfrm flipH="1" flipV="1" rot="15377400">
            <a:off x="3116160" y="2798280"/>
            <a:ext cx="735840" cy="7646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26" name="TextBox 15"/>
          <p:cNvSpPr/>
          <p:nvPr/>
        </p:nvSpPr>
        <p:spPr>
          <a:xfrm>
            <a:off x="1028520" y="3629160"/>
            <a:ext cx="396072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api/v1/workshops/confirm-technician-association</a:t>
            </a:r>
            <a:r>
              <a:rPr b="0" lang="en-GB" sz="1100" spc="-1" strike="noStrike">
                <a:solidFill>
                  <a:srgbClr val="ffffff"/>
                </a:solidFill>
                <a:latin typeface="Calibri"/>
              </a:rPr>
              <a:t>0099</a:t>
            </a:r>
            <a:endParaRPr b="0" lang="en-US" sz="1100" spc="-1" strike="noStrike">
              <a:latin typeface="Arial"/>
            </a:endParaRPr>
          </a:p>
        </p:txBody>
      </p:sp>
      <p:sp>
        <p:nvSpPr>
          <p:cNvPr id="427" name="TextBox 16"/>
          <p:cNvSpPr/>
          <p:nvPr/>
        </p:nvSpPr>
        <p:spPr>
          <a:xfrm>
            <a:off x="8955720" y="199440"/>
            <a:ext cx="327348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api/v1/workshops/technician-disassociate</a:t>
            </a:r>
            <a:r>
              <a:rPr b="0" lang="en-GB" sz="1100" spc="-1" strike="noStrike">
                <a:solidFill>
                  <a:srgbClr val="ffffff"/>
                </a:solidFill>
                <a:latin typeface="Calibri"/>
              </a:rPr>
              <a:t>99</a:t>
            </a:r>
            <a:endParaRPr b="0" lang="en-US" sz="1100" spc="-1" strike="noStrike">
              <a:latin typeface="Arial"/>
            </a:endParaRPr>
          </a:p>
        </p:txBody>
      </p:sp>
      <p:sp>
        <p:nvSpPr>
          <p:cNvPr id="428" name="Straight Arrow Connector 4"/>
          <p:cNvSpPr/>
          <p:nvPr/>
        </p:nvSpPr>
        <p:spPr>
          <a:xfrm flipH="1" flipV="1" rot="1710000">
            <a:off x="10321560" y="509040"/>
            <a:ext cx="672480" cy="6271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29" name="Straight Arrow Connector 9"/>
          <p:cNvSpPr/>
          <p:nvPr/>
        </p:nvSpPr>
        <p:spPr>
          <a:xfrm flipH="1" flipV="1" rot="13578000">
            <a:off x="10271880" y="3670200"/>
            <a:ext cx="1052640" cy="11566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30" name="TextBox 18"/>
          <p:cNvSpPr/>
          <p:nvPr/>
        </p:nvSpPr>
        <p:spPr>
          <a:xfrm>
            <a:off x="8578080" y="5029200"/>
            <a:ext cx="366372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api/v1/workshops/confirm-vehicle-disassociation</a:t>
            </a:r>
            <a:r>
              <a:rPr b="0" lang="en-GB" sz="1100" spc="-1" strike="noStrike">
                <a:solidFill>
                  <a:srgbClr val="ffffff"/>
                </a:solidFill>
                <a:latin typeface="Calibri"/>
              </a:rPr>
              <a:t>9</a:t>
            </a:r>
            <a:endParaRPr b="0" lang="en-US" sz="1100" spc="-1" strike="noStrike">
              <a:latin typeface="Arial"/>
            </a:endParaRPr>
          </a:p>
        </p:txBody>
      </p:sp>
      <p:sp>
        <p:nvSpPr>
          <p:cNvPr id="431" name="Straight Arrow Connector 17"/>
          <p:cNvSpPr/>
          <p:nvPr/>
        </p:nvSpPr>
        <p:spPr>
          <a:xfrm flipH="1" flipV="1">
            <a:off x="7772400" y="456840"/>
            <a:ext cx="914400" cy="17125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32" name="TextBox 24"/>
          <p:cNvSpPr/>
          <p:nvPr/>
        </p:nvSpPr>
        <p:spPr>
          <a:xfrm>
            <a:off x="5257800" y="199440"/>
            <a:ext cx="362556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api/v1/workshops/vehicle-technician-associate</a:t>
            </a:r>
            <a:r>
              <a:rPr b="0" lang="en-GB" sz="1100" spc="-1" strike="noStrike">
                <a:solidFill>
                  <a:srgbClr val="ffffff"/>
                </a:solidFill>
                <a:latin typeface="Calibri"/>
              </a:rPr>
              <a:t>99</a:t>
            </a:r>
            <a:endParaRPr b="0" lang="en-US" sz="1100" spc="-1" strike="noStrike">
              <a:latin typeface="Arial"/>
            </a:endParaRPr>
          </a:p>
        </p:txBody>
      </p:sp>
      <p:sp>
        <p:nvSpPr>
          <p:cNvPr id="433" name="Straight Arrow Connector 19"/>
          <p:cNvSpPr/>
          <p:nvPr/>
        </p:nvSpPr>
        <p:spPr>
          <a:xfrm flipH="1">
            <a:off x="7456320" y="4448880"/>
            <a:ext cx="708480" cy="626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434" name="TextBox 46"/>
          <p:cNvSpPr/>
          <p:nvPr/>
        </p:nvSpPr>
        <p:spPr>
          <a:xfrm>
            <a:off x="4248360" y="5058360"/>
            <a:ext cx="432972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api/v1/workshops/confirm-vehicle-technician-association</a:t>
            </a:r>
            <a:r>
              <a:rPr b="0" lang="en-GB" sz="1100" spc="-1" strike="noStrike">
                <a:solidFill>
                  <a:srgbClr val="ffffff"/>
                </a:solidFill>
                <a:latin typeface="Calibri"/>
              </a:rPr>
              <a:t>99</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795960" y="2766240"/>
            <a:ext cx="10515240" cy="1325160"/>
          </a:xfrm>
          <a:prstGeom prst="rect">
            <a:avLst/>
          </a:prstGeom>
          <a:noFill/>
          <a:ln w="0">
            <a:noFill/>
          </a:ln>
        </p:spPr>
        <p:txBody>
          <a:bodyPr anchor="ctr">
            <a:noAutofit/>
          </a:bodyPr>
          <a:p>
            <a:pPr>
              <a:lnSpc>
                <a:spcPct val="90000"/>
              </a:lnSpc>
              <a:buNone/>
            </a:pPr>
            <a:r>
              <a:rPr b="0" lang="en-GB" sz="4400" spc="-1" strike="noStrike">
                <a:solidFill>
                  <a:srgbClr val="000000"/>
                </a:solidFill>
                <a:latin typeface="Calibri Light"/>
              </a:rPr>
              <a:t>mi</a:t>
            </a:r>
            <a:r>
              <a:rPr b="0" lang="en-GB" sz="4400" spc="-1" strike="noStrike">
                <a:solidFill>
                  <a:srgbClr val="000000"/>
                </a:solidFill>
                <a:latin typeface="Calibri Light"/>
              </a:rPr>
              <a:t>B</a:t>
            </a:r>
            <a:r>
              <a:rPr b="0" lang="en-GB" sz="4400" spc="-1" strike="noStrike">
                <a:solidFill>
                  <a:srgbClr val="000000"/>
                </a:solidFill>
                <a:latin typeface="Calibri Light"/>
              </a:rPr>
              <a:t>u</a:t>
            </a:r>
            <a:r>
              <a:rPr b="0" lang="en-GB" sz="4400" spc="-1" strike="noStrike">
                <a:solidFill>
                  <a:srgbClr val="000000"/>
                </a:solidFill>
                <a:latin typeface="Calibri Light"/>
              </a:rPr>
              <a:t>d</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2" descr="A screenshot of a login page&#10;&#10;Description automatically generated with medium confidence"/>
          <p:cNvPicPr/>
          <p:nvPr/>
        </p:nvPicPr>
        <p:blipFill>
          <a:blip r:embed="rId1"/>
          <a:stretch/>
        </p:blipFill>
        <p:spPr>
          <a:xfrm>
            <a:off x="811080" y="1913040"/>
            <a:ext cx="1776240" cy="3948120"/>
          </a:xfrm>
          <a:prstGeom prst="rect">
            <a:avLst/>
          </a:prstGeom>
          <a:ln w="0">
            <a:noFill/>
          </a:ln>
        </p:spPr>
      </p:pic>
      <p:pic>
        <p:nvPicPr>
          <p:cNvPr id="112" name="Picture 15" descr="A screenshot of a login form&#10;&#10;Description automatically generated with medium confidence"/>
          <p:cNvPicPr/>
          <p:nvPr/>
        </p:nvPicPr>
        <p:blipFill>
          <a:blip r:embed="rId2"/>
          <a:stretch/>
        </p:blipFill>
        <p:spPr>
          <a:xfrm>
            <a:off x="2710080" y="1913040"/>
            <a:ext cx="1776240" cy="3948120"/>
          </a:xfrm>
          <a:prstGeom prst="rect">
            <a:avLst/>
          </a:prstGeom>
          <a:ln w="0">
            <a:noFill/>
          </a:ln>
        </p:spPr>
      </p:pic>
      <p:sp>
        <p:nvSpPr>
          <p:cNvPr id="113" name="Straight Arrow Connector 18"/>
          <p:cNvSpPr/>
          <p:nvPr/>
        </p:nvSpPr>
        <p:spPr>
          <a:xfrm flipV="1">
            <a:off x="2067840" y="3886560"/>
            <a:ext cx="641880" cy="5950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14" name="Picture 40" descr="A red rectangular object with white text&#10;&#10;Description automatically generated with low confidence"/>
          <p:cNvPicPr/>
          <p:nvPr/>
        </p:nvPicPr>
        <p:blipFill>
          <a:blip r:embed="rId3"/>
          <a:stretch/>
        </p:blipFill>
        <p:spPr>
          <a:xfrm>
            <a:off x="4552920" y="1916640"/>
            <a:ext cx="1776240" cy="3948120"/>
          </a:xfrm>
          <a:prstGeom prst="rect">
            <a:avLst/>
          </a:prstGeom>
          <a:ln w="0">
            <a:noFill/>
          </a:ln>
        </p:spPr>
      </p:pic>
      <p:sp>
        <p:nvSpPr>
          <p:cNvPr id="115" name="Straight Arrow Connector 42"/>
          <p:cNvSpPr/>
          <p:nvPr/>
        </p:nvSpPr>
        <p:spPr>
          <a:xfrm flipV="1">
            <a:off x="1927440" y="3887280"/>
            <a:ext cx="2559240" cy="7358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16" name="Picture 44" descr="A screenshot of a phone&#10;&#10;Description automatically generated with low confidence"/>
          <p:cNvPicPr/>
          <p:nvPr/>
        </p:nvPicPr>
        <p:blipFill>
          <a:blip r:embed="rId4"/>
          <a:stretch/>
        </p:blipFill>
        <p:spPr>
          <a:xfrm>
            <a:off x="6395760" y="1913040"/>
            <a:ext cx="1776240" cy="3948120"/>
          </a:xfrm>
          <a:prstGeom prst="rect">
            <a:avLst/>
          </a:prstGeom>
          <a:ln w="0">
            <a:noFill/>
          </a:ln>
        </p:spPr>
      </p:pic>
      <p:pic>
        <p:nvPicPr>
          <p:cNvPr id="117" name="Picture 46" descr="A screenshot of a phone&#10;&#10;Description automatically generated with medium confidence"/>
          <p:cNvPicPr/>
          <p:nvPr/>
        </p:nvPicPr>
        <p:blipFill>
          <a:blip r:embed="rId5"/>
          <a:stretch/>
        </p:blipFill>
        <p:spPr>
          <a:xfrm>
            <a:off x="8238600" y="1913040"/>
            <a:ext cx="1776240" cy="3948120"/>
          </a:xfrm>
          <a:prstGeom prst="rect">
            <a:avLst/>
          </a:prstGeom>
          <a:ln w="0">
            <a:noFill/>
          </a:ln>
        </p:spPr>
      </p:pic>
      <p:sp>
        <p:nvSpPr>
          <p:cNvPr id="118" name="Straight Arrow Connector 48"/>
          <p:cNvSpPr/>
          <p:nvPr/>
        </p:nvSpPr>
        <p:spPr>
          <a:xfrm flipV="1">
            <a:off x="8046720" y="3887280"/>
            <a:ext cx="191520" cy="14954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19" name="Picture 50" descr="A screenshot of a phone&#10;&#10;Description automatically generated with medium confidence"/>
          <p:cNvPicPr/>
          <p:nvPr/>
        </p:nvPicPr>
        <p:blipFill>
          <a:blip r:embed="rId6"/>
          <a:stretch/>
        </p:blipFill>
        <p:spPr>
          <a:xfrm>
            <a:off x="10081440" y="1913040"/>
            <a:ext cx="1821960" cy="3948120"/>
          </a:xfrm>
          <a:prstGeom prst="rect">
            <a:avLst/>
          </a:prstGeom>
          <a:ln w="0">
            <a:noFill/>
          </a:ln>
        </p:spPr>
      </p:pic>
      <p:sp>
        <p:nvSpPr>
          <p:cNvPr id="120" name="TextBox 51"/>
          <p:cNvSpPr/>
          <p:nvPr/>
        </p:nvSpPr>
        <p:spPr>
          <a:xfrm>
            <a:off x="2780640" y="615240"/>
            <a:ext cx="17056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Use only mobile number. No email required. Until otp authentication happens, don’t approve the user. Until user is approved, he cannot login </a:t>
            </a:r>
            <a:endParaRPr b="0" lang="en-US" sz="900" spc="-1" strike="noStrike">
              <a:latin typeface="Arial"/>
            </a:endParaRPr>
          </a:p>
        </p:txBody>
      </p:sp>
      <p:sp>
        <p:nvSpPr>
          <p:cNvPr id="121" name="TextBox 53"/>
          <p:cNvSpPr/>
          <p:nvPr/>
        </p:nvSpPr>
        <p:spPr>
          <a:xfrm>
            <a:off x="756720" y="675360"/>
            <a:ext cx="17056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Provide login by otp also as an option. Instead of forgot password, put OTP Login. This way, he can login and later change his password inside</a:t>
            </a:r>
            <a:endParaRPr b="0" lang="en-US" sz="900" spc="-1" strike="noStrike">
              <a:latin typeface="Arial"/>
            </a:endParaRPr>
          </a:p>
        </p:txBody>
      </p:sp>
      <p:sp>
        <p:nvSpPr>
          <p:cNvPr id="122" name="TextBox 54"/>
          <p:cNvSpPr/>
          <p:nvPr/>
        </p:nvSpPr>
        <p:spPr>
          <a:xfrm>
            <a:off x="4552920" y="675360"/>
            <a:ext cx="1705680" cy="501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This screen will not be there as we will not have forgot password option</a:t>
            </a:r>
            <a:endParaRPr b="0" lang="en-US" sz="900" spc="-1" strike="noStrike">
              <a:latin typeface="Arial"/>
            </a:endParaRPr>
          </a:p>
        </p:txBody>
      </p:sp>
      <p:sp>
        <p:nvSpPr>
          <p:cNvPr id="123" name="TextBox 55"/>
          <p:cNvSpPr/>
          <p:nvPr/>
        </p:nvSpPr>
        <p:spPr>
          <a:xfrm>
            <a:off x="6395760" y="675360"/>
            <a:ext cx="17056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Remove the circle on top right.</a:t>
            </a:r>
            <a:endParaRPr b="0" lang="en-US" sz="900" spc="-1" strike="noStrike">
              <a:latin typeface="Arial"/>
            </a:endParaRPr>
          </a:p>
          <a:p>
            <a:pPr>
              <a:lnSpc>
                <a:spcPct val="100000"/>
              </a:lnSpc>
              <a:buNone/>
            </a:pPr>
            <a:r>
              <a:rPr b="0" lang="en-GB" sz="900" spc="-1" strike="noStrike">
                <a:solidFill>
                  <a:srgbClr val="000000"/>
                </a:solidFill>
                <a:latin typeface="Calibri"/>
              </a:rPr>
              <a:t>Remove the &gt; symbol, once vehicle is crated, it cannot be edited / changed</a:t>
            </a:r>
            <a:endParaRPr b="0" lang="en-US" sz="900" spc="-1" strike="noStrike">
              <a:latin typeface="Arial"/>
            </a:endParaRPr>
          </a:p>
        </p:txBody>
      </p:sp>
      <p:sp>
        <p:nvSpPr>
          <p:cNvPr id="124" name="Straight Arrow Connector 57"/>
          <p:cNvSpPr/>
          <p:nvPr/>
        </p:nvSpPr>
        <p:spPr>
          <a:xfrm>
            <a:off x="8101800" y="2438280"/>
            <a:ext cx="446400" cy="1569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5" name="TextBox 58"/>
          <p:cNvSpPr/>
          <p:nvPr/>
        </p:nvSpPr>
        <p:spPr>
          <a:xfrm>
            <a:off x="8238600" y="684720"/>
            <a:ext cx="1705680" cy="501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when new vehicle is created, have blank page and say Add vehicle. </a:t>
            </a:r>
            <a:endParaRPr b="0" lang="en-US" sz="900" spc="-1" strike="noStrike">
              <a:latin typeface="Arial"/>
            </a:endParaRPr>
          </a:p>
        </p:txBody>
      </p:sp>
      <p:sp>
        <p:nvSpPr>
          <p:cNvPr id="126" name="TextBox 59"/>
          <p:cNvSpPr/>
          <p:nvPr/>
        </p:nvSpPr>
        <p:spPr>
          <a:xfrm>
            <a:off x="10081440" y="675360"/>
            <a:ext cx="1705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We shud have brands shown only once. Same with model, submodel, modelyear</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4" descr="A screenshot of a car service&#10;&#10;Description automatically generated with medium confidence"/>
          <p:cNvPicPr/>
          <p:nvPr/>
        </p:nvPicPr>
        <p:blipFill>
          <a:blip r:embed="rId1"/>
          <a:stretch/>
        </p:blipFill>
        <p:spPr>
          <a:xfrm>
            <a:off x="205920" y="1739880"/>
            <a:ext cx="1744560" cy="3877560"/>
          </a:xfrm>
          <a:prstGeom prst="rect">
            <a:avLst/>
          </a:prstGeom>
          <a:ln w="0">
            <a:noFill/>
          </a:ln>
        </p:spPr>
      </p:pic>
      <p:pic>
        <p:nvPicPr>
          <p:cNvPr id="128" name="Picture 6" descr="A screenshot of a phone&#10;&#10;Description automatically generated with medium confidence"/>
          <p:cNvPicPr/>
          <p:nvPr/>
        </p:nvPicPr>
        <p:blipFill>
          <a:blip r:embed="rId2"/>
          <a:stretch/>
        </p:blipFill>
        <p:spPr>
          <a:xfrm>
            <a:off x="2067480" y="1737360"/>
            <a:ext cx="1744560" cy="3877560"/>
          </a:xfrm>
          <a:prstGeom prst="rect">
            <a:avLst/>
          </a:prstGeom>
          <a:ln w="0">
            <a:noFill/>
          </a:ln>
        </p:spPr>
      </p:pic>
      <p:pic>
        <p:nvPicPr>
          <p:cNvPr id="129" name="Picture 8" descr="A screenshot of a phone&#10;&#10;Description automatically generated with medium confidence"/>
          <p:cNvPicPr/>
          <p:nvPr/>
        </p:nvPicPr>
        <p:blipFill>
          <a:blip r:embed="rId3"/>
          <a:stretch/>
        </p:blipFill>
        <p:spPr>
          <a:xfrm>
            <a:off x="3929400" y="1775160"/>
            <a:ext cx="1744560" cy="3877560"/>
          </a:xfrm>
          <a:prstGeom prst="rect">
            <a:avLst/>
          </a:prstGeom>
          <a:ln w="0">
            <a:noFill/>
          </a:ln>
        </p:spPr>
      </p:pic>
      <p:pic>
        <p:nvPicPr>
          <p:cNvPr id="130" name="Picture 10" descr="A screenshot of a phone&#10;&#10;Description automatically generated with medium confidence"/>
          <p:cNvPicPr/>
          <p:nvPr/>
        </p:nvPicPr>
        <p:blipFill>
          <a:blip r:embed="rId4"/>
          <a:stretch/>
        </p:blipFill>
        <p:spPr>
          <a:xfrm>
            <a:off x="5790960" y="1775160"/>
            <a:ext cx="1744560" cy="3877560"/>
          </a:xfrm>
          <a:prstGeom prst="rect">
            <a:avLst/>
          </a:prstGeom>
          <a:ln w="0">
            <a:noFill/>
          </a:ln>
        </p:spPr>
      </p:pic>
      <p:pic>
        <p:nvPicPr>
          <p:cNvPr id="131" name="Picture 12" descr="A screenshot of a map&#10;&#10;Description automatically generated with medium confidence"/>
          <p:cNvPicPr/>
          <p:nvPr/>
        </p:nvPicPr>
        <p:blipFill>
          <a:blip r:embed="rId5"/>
          <a:stretch/>
        </p:blipFill>
        <p:spPr>
          <a:xfrm>
            <a:off x="7619760" y="1775160"/>
            <a:ext cx="1744560" cy="3877560"/>
          </a:xfrm>
          <a:prstGeom prst="rect">
            <a:avLst/>
          </a:prstGeom>
          <a:ln w="0">
            <a:noFill/>
          </a:ln>
        </p:spPr>
      </p:pic>
      <p:pic>
        <p:nvPicPr>
          <p:cNvPr id="132" name="Picture 14" descr="A screenshot of a phone&#10;&#10;Description automatically generated with medium confidence"/>
          <p:cNvPicPr/>
          <p:nvPr/>
        </p:nvPicPr>
        <p:blipFill>
          <a:blip r:embed="rId6"/>
          <a:stretch/>
        </p:blipFill>
        <p:spPr>
          <a:xfrm>
            <a:off x="9448560" y="1775160"/>
            <a:ext cx="1753920" cy="3897720"/>
          </a:xfrm>
          <a:prstGeom prst="rect">
            <a:avLst/>
          </a:prstGeom>
          <a:ln w="0">
            <a:noFill/>
          </a:ln>
        </p:spPr>
      </p:pic>
      <p:sp>
        <p:nvSpPr>
          <p:cNvPr id="133" name="Straight Arrow Connector 16"/>
          <p:cNvSpPr/>
          <p:nvPr/>
        </p:nvSpPr>
        <p:spPr>
          <a:xfrm flipV="1">
            <a:off x="1664640" y="3676320"/>
            <a:ext cx="402480" cy="1447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4" name="Straight Arrow Connector 18"/>
          <p:cNvSpPr/>
          <p:nvPr/>
        </p:nvSpPr>
        <p:spPr>
          <a:xfrm flipV="1">
            <a:off x="3723120" y="3714120"/>
            <a:ext cx="205560" cy="14155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5" name="Straight Arrow Connector 20"/>
          <p:cNvSpPr/>
          <p:nvPr/>
        </p:nvSpPr>
        <p:spPr>
          <a:xfrm>
            <a:off x="5523840" y="2067840"/>
            <a:ext cx="370080" cy="3700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6" name="Straight Arrow Connector 22"/>
          <p:cNvSpPr/>
          <p:nvPr/>
        </p:nvSpPr>
        <p:spPr>
          <a:xfrm>
            <a:off x="5627160" y="1983600"/>
            <a:ext cx="2245680" cy="8532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7" name="Straight Arrow Connector 24"/>
          <p:cNvSpPr/>
          <p:nvPr/>
        </p:nvSpPr>
        <p:spPr>
          <a:xfrm>
            <a:off x="5592240" y="1913040"/>
            <a:ext cx="4268880" cy="5248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8" name="TextBox 26"/>
          <p:cNvSpPr/>
          <p:nvPr/>
        </p:nvSpPr>
        <p:spPr>
          <a:xfrm>
            <a:off x="245160" y="455400"/>
            <a:ext cx="170568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Remove Trips. Settings and logout from here. First line would have Wikitek Mechanik, Mobitek Mechanik, RSAngel Mechanik</a:t>
            </a:r>
            <a:endParaRPr b="0" lang="en-US" sz="900" spc="-1" strike="noStrike">
              <a:latin typeface="Arial"/>
            </a:endParaRPr>
          </a:p>
          <a:p>
            <a:pPr>
              <a:lnSpc>
                <a:spcPct val="100000"/>
              </a:lnSpc>
              <a:buNone/>
            </a:pPr>
            <a:r>
              <a:rPr b="0" lang="en-GB" sz="900" spc="-1" strike="noStrike">
                <a:solidFill>
                  <a:srgbClr val="000000"/>
                </a:solidFill>
                <a:latin typeface="Calibri"/>
              </a:rPr>
              <a:t>Second line would have Self Diagnose</a:t>
            </a:r>
            <a:endParaRPr b="0" lang="en-US" sz="900" spc="-1" strike="noStrike">
              <a:latin typeface="Arial"/>
            </a:endParaRPr>
          </a:p>
        </p:txBody>
      </p:sp>
      <p:sp>
        <p:nvSpPr>
          <p:cNvPr id="139" name="TextBox 27"/>
          <p:cNvSpPr/>
          <p:nvPr/>
        </p:nvSpPr>
        <p:spPr>
          <a:xfrm>
            <a:off x="2106720" y="455400"/>
            <a:ext cx="1705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Based on which one is selected, show only those service ticket (by user type)</a:t>
            </a:r>
            <a:endParaRPr b="0" lang="en-US" sz="900" spc="-1" strike="noStrike">
              <a:latin typeface="Arial"/>
            </a:endParaRPr>
          </a:p>
        </p:txBody>
      </p:sp>
      <p:sp>
        <p:nvSpPr>
          <p:cNvPr id="140" name="TextBox 28"/>
          <p:cNvSpPr/>
          <p:nvPr/>
        </p:nvSpPr>
        <p:spPr>
          <a:xfrm>
            <a:off x="3929400" y="455400"/>
            <a:ext cx="170568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Based on which user type is selected, show appropriate pic on top right. Remove the link from that. Show only those user types on map. Below remove the 3 icons. And have book nearest, and book selected only. Once this is clicked, display next service detail page</a:t>
            </a:r>
            <a:endParaRPr b="0" lang="en-US" sz="900" spc="-1" strike="noStrike">
              <a:latin typeface="Arial"/>
            </a:endParaRPr>
          </a:p>
        </p:txBody>
      </p:sp>
      <p:sp>
        <p:nvSpPr>
          <p:cNvPr id="141" name="TextBox 29"/>
          <p:cNvSpPr/>
          <p:nvPr/>
        </p:nvSpPr>
        <p:spPr>
          <a:xfrm>
            <a:off x="5810400" y="556200"/>
            <a:ext cx="5392080" cy="1049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Based on which user type is selected, show appropriate pic on top right. Remove the link from that. Show only those user types on map. Below remove the 3 icons. And have book nearest, and book selected only. If picture not attached, show workshop icon here. Map should show route from current to workshop. If pickup / drop enabled, add date and time. Select one service type and one or more symptoms</a:t>
            </a:r>
            <a:endParaRPr b="0" lang="en-US" sz="900" spc="-1" strike="noStrike">
              <a:latin typeface="Arial"/>
            </a:endParaRPr>
          </a:p>
          <a:p>
            <a:pPr>
              <a:lnSpc>
                <a:spcPct val="100000"/>
              </a:lnSpc>
              <a:buNone/>
            </a:pPr>
            <a:endParaRPr b="0" lang="en-US" sz="900" spc="-1" strike="noStrike">
              <a:latin typeface="Arial"/>
            </a:endParaRPr>
          </a:p>
          <a:p>
            <a:pPr>
              <a:lnSpc>
                <a:spcPct val="100000"/>
              </a:lnSpc>
              <a:buNone/>
            </a:pPr>
            <a:r>
              <a:rPr b="0" lang="en-GB" sz="900" spc="-1" strike="noStrike">
                <a:solidFill>
                  <a:srgbClr val="000000"/>
                </a:solidFill>
                <a:latin typeface="Calibri"/>
              </a:rPr>
              <a:t>In case on mobitek / rsangel, only service date and time would be shown.</a:t>
            </a:r>
            <a:endParaRPr b="0" lang="en-US" sz="900" spc="-1" strike="noStrike">
              <a:latin typeface="Arial"/>
            </a:endParaRPr>
          </a:p>
        </p:txBody>
      </p:sp>
      <p:sp>
        <p:nvSpPr>
          <p:cNvPr id="142" name="TextBox 30"/>
          <p:cNvSpPr/>
          <p:nvPr/>
        </p:nvSpPr>
        <p:spPr>
          <a:xfrm>
            <a:off x="6159600" y="2172960"/>
            <a:ext cx="1266120" cy="569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50" spc="-1" strike="noStrike">
                <a:solidFill>
                  <a:srgbClr val="000000"/>
                </a:solidFill>
                <a:latin typeface="Calibri"/>
              </a:rPr>
              <a:t>Workshop ID</a:t>
            </a:r>
            <a:endParaRPr b="0" lang="en-US" sz="1050" spc="-1" strike="noStrike">
              <a:latin typeface="Arial"/>
            </a:endParaRPr>
          </a:p>
          <a:p>
            <a:pPr>
              <a:lnSpc>
                <a:spcPct val="100000"/>
              </a:lnSpc>
              <a:buNone/>
            </a:pPr>
            <a:r>
              <a:rPr b="0" lang="en-GB" sz="1050" spc="-1" strike="noStrike">
                <a:solidFill>
                  <a:srgbClr val="000000"/>
                </a:solidFill>
                <a:latin typeface="Calibri"/>
              </a:rPr>
              <a:t>Workshop Name</a:t>
            </a:r>
            <a:endParaRPr b="0" lang="en-US" sz="1050" spc="-1" strike="noStrike">
              <a:latin typeface="Arial"/>
            </a:endParaRPr>
          </a:p>
          <a:p>
            <a:pPr>
              <a:lnSpc>
                <a:spcPct val="100000"/>
              </a:lnSpc>
              <a:buNone/>
            </a:pPr>
            <a:r>
              <a:rPr b="0" lang="en-GB" sz="1050" spc="-1" strike="noStrike">
                <a:solidFill>
                  <a:srgbClr val="000000"/>
                </a:solidFill>
                <a:latin typeface="Calibri"/>
              </a:rPr>
              <a:t>Address:</a:t>
            </a:r>
            <a:endParaRPr b="0" lang="en-US" sz="1050" spc="-1" strike="noStrike">
              <a:latin typeface="Arial"/>
            </a:endParaRPr>
          </a:p>
        </p:txBody>
      </p:sp>
      <p:sp>
        <p:nvSpPr>
          <p:cNvPr id="143" name="TextBox 31"/>
          <p:cNvSpPr/>
          <p:nvPr/>
        </p:nvSpPr>
        <p:spPr>
          <a:xfrm flipH="1">
            <a:off x="3431520" y="5946120"/>
            <a:ext cx="31896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Calibri"/>
              </a:rPr>
              <a:t>This will book the service ticket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3" descr="A screenshot of a map&#10;&#10;Description automatically generated with medium confidence"/>
          <p:cNvPicPr/>
          <p:nvPr/>
        </p:nvPicPr>
        <p:blipFill>
          <a:blip r:embed="rId1"/>
          <a:stretch/>
        </p:blipFill>
        <p:spPr>
          <a:xfrm>
            <a:off x="421560" y="1981440"/>
            <a:ext cx="1744560" cy="3877560"/>
          </a:xfrm>
          <a:prstGeom prst="rect">
            <a:avLst/>
          </a:prstGeom>
          <a:ln w="0">
            <a:noFill/>
          </a:ln>
        </p:spPr>
      </p:pic>
      <p:sp>
        <p:nvSpPr>
          <p:cNvPr id="145" name="TextBox 4"/>
          <p:cNvSpPr/>
          <p:nvPr/>
        </p:nvSpPr>
        <p:spPr>
          <a:xfrm>
            <a:off x="328320" y="-23400"/>
            <a:ext cx="1931760" cy="214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900" spc="-1" strike="noStrike">
                <a:solidFill>
                  <a:srgbClr val="000000"/>
                </a:solidFill>
                <a:latin typeface="Calibri"/>
              </a:rPr>
              <a:t>Shud be able to add multiple symptoms and multiple services. By default immediate clicked and current date and time should show up but disabled, if Immediate disabled, current date time can be changed. Remove mobile number from these pages and replace with Rating (5 star). We will introduce soon in the backend. Get rid of + buttons. We shud be able to add multiple in the same box (with search)</a:t>
            </a:r>
            <a:endParaRPr b="0" lang="en-US" sz="900" spc="-1" strike="noStrike">
              <a:latin typeface="Arial"/>
            </a:endParaRPr>
          </a:p>
        </p:txBody>
      </p:sp>
      <p:sp>
        <p:nvSpPr>
          <p:cNvPr id="146" name="TextBox 9"/>
          <p:cNvSpPr/>
          <p:nvPr/>
        </p:nvSpPr>
        <p:spPr>
          <a:xfrm>
            <a:off x="5441040" y="210600"/>
            <a:ext cx="193176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800" spc="-1" strike="noStrike">
                <a:solidFill>
                  <a:srgbClr val="000000"/>
                </a:solidFill>
                <a:latin typeface="Calibri"/>
              </a:rPr>
              <a:t>Map should show the vehicle that is book in moving condition. </a:t>
            </a:r>
            <a:endParaRPr b="0" lang="en-US" sz="800" spc="-1" strike="noStrike">
              <a:latin typeface="Arial"/>
            </a:endParaRPr>
          </a:p>
        </p:txBody>
      </p:sp>
      <p:pic>
        <p:nvPicPr>
          <p:cNvPr id="147" name="Picture 1072" descr="A screenshot of a phone&#10;&#10;Description automatically generated with medium confidence"/>
          <p:cNvPicPr/>
          <p:nvPr/>
        </p:nvPicPr>
        <p:blipFill>
          <a:blip r:embed="rId2"/>
          <a:stretch/>
        </p:blipFill>
        <p:spPr>
          <a:xfrm>
            <a:off x="2513160" y="1981440"/>
            <a:ext cx="1744560" cy="3877560"/>
          </a:xfrm>
          <a:prstGeom prst="rect">
            <a:avLst/>
          </a:prstGeom>
          <a:ln w="0">
            <a:noFill/>
          </a:ln>
        </p:spPr>
      </p:pic>
      <p:sp>
        <p:nvSpPr>
          <p:cNvPr id="148" name="Straight Arrow Connector 1074"/>
          <p:cNvSpPr/>
          <p:nvPr/>
        </p:nvSpPr>
        <p:spPr>
          <a:xfrm>
            <a:off x="3798360" y="2607120"/>
            <a:ext cx="1570680" cy="3373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49" name="TextBox 1075"/>
          <p:cNvSpPr/>
          <p:nvPr/>
        </p:nvSpPr>
        <p:spPr>
          <a:xfrm>
            <a:off x="2393280" y="925920"/>
            <a:ext cx="204516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Opening existing job cards</a:t>
            </a:r>
            <a:endParaRPr b="0" lang="en-US" sz="1100" spc="-1" strike="noStrike">
              <a:latin typeface="Arial"/>
            </a:endParaRPr>
          </a:p>
        </p:txBody>
      </p:sp>
      <p:sp>
        <p:nvSpPr>
          <p:cNvPr id="150" name="Rectangle 1"/>
          <p:cNvSpPr/>
          <p:nvPr/>
        </p:nvSpPr>
        <p:spPr>
          <a:xfrm>
            <a:off x="5441040" y="2069640"/>
            <a:ext cx="1744560" cy="3877560"/>
          </a:xfrm>
          <a:prstGeom prst="rect">
            <a:avLst/>
          </a:prstGeom>
          <a:solidFill>
            <a:srgbClr val="ffffff"/>
          </a:solidFill>
          <a:ln>
            <a:solidFill>
              <a:srgbClr val="c00000"/>
            </a:solidFill>
          </a:ln>
        </p:spPr>
        <p:style>
          <a:lnRef idx="2">
            <a:schemeClr val="accent2"/>
          </a:lnRef>
          <a:fillRef idx="1">
            <a:schemeClr val="lt1"/>
          </a:fillRef>
          <a:effectRef idx="0">
            <a:schemeClr val="accent2"/>
          </a:effectRef>
          <a:fontRef idx="minor"/>
        </p:style>
        <p:txBody>
          <a:bodyPr lIns="90000" rIns="90000" tIns="45000" bIns="45000" anchor="ctr">
            <a:noAutofit/>
          </a:bodyPr>
          <a:p>
            <a:pPr algn="ctr">
              <a:lnSpc>
                <a:spcPct val="100000"/>
              </a:lnSpc>
              <a:buNone/>
            </a:pPr>
            <a:r>
              <a:rPr b="0" lang="en-GB" sz="1800" spc="-1" strike="noStrike">
                <a:solidFill>
                  <a:srgbClr val="000000"/>
                </a:solidFill>
                <a:latin typeface="Calibri"/>
              </a:rPr>
              <a:t>Map view with the vehicle moving</a:t>
            </a:r>
            <a:endParaRPr b="0" lang="en-US" sz="1800" spc="-1" strike="noStrike">
              <a:latin typeface="Arial"/>
            </a:endParaRPr>
          </a:p>
        </p:txBody>
      </p:sp>
      <p:sp>
        <p:nvSpPr>
          <p:cNvPr id="151" name="Rectangle 2"/>
          <p:cNvSpPr/>
          <p:nvPr/>
        </p:nvSpPr>
        <p:spPr>
          <a:xfrm>
            <a:off x="5441040" y="2069640"/>
            <a:ext cx="1744560" cy="390960"/>
          </a:xfrm>
          <a:prstGeom prst="rect">
            <a:avLst/>
          </a:prstGeom>
          <a:solidFill>
            <a:srgbClr val="c00000"/>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100" spc="-1" strike="noStrike">
                <a:solidFill>
                  <a:srgbClr val="ffffff"/>
                </a:solidFill>
                <a:latin typeface="Calibri"/>
              </a:rPr>
              <a:t>JCxxx</a:t>
            </a:r>
            <a:endParaRPr b="0" lang="en-US" sz="1100" spc="-1" strike="noStrike">
              <a:latin typeface="Arial"/>
            </a:endParaRPr>
          </a:p>
        </p:txBody>
      </p:sp>
      <p:sp>
        <p:nvSpPr>
          <p:cNvPr id="152" name="Rectangle 5"/>
          <p:cNvSpPr/>
          <p:nvPr/>
        </p:nvSpPr>
        <p:spPr>
          <a:xfrm>
            <a:off x="5441040" y="5513760"/>
            <a:ext cx="1744560" cy="433440"/>
          </a:xfrm>
          <a:prstGeom prst="rect">
            <a:avLst/>
          </a:prstGeom>
          <a:solidFill>
            <a:srgbClr val="ffffff"/>
          </a:solidFill>
          <a:ln>
            <a:solidFill>
              <a:srgbClr val="c00000"/>
            </a:solidFill>
          </a:ln>
        </p:spPr>
        <p:style>
          <a:lnRef idx="2">
            <a:schemeClr val="accent2"/>
          </a:lnRef>
          <a:fillRef idx="1">
            <a:schemeClr val="lt1"/>
          </a:fillRef>
          <a:effectRef idx="0">
            <a:schemeClr val="accent2"/>
          </a:effectRef>
          <a:fontRef idx="minor"/>
        </p:style>
        <p:txBody>
          <a:bodyPr lIns="90000" rIns="90000" tIns="45000" bIns="45000" anchor="ctr">
            <a:noAutofit/>
          </a:bodyPr>
          <a:p>
            <a:pPr algn="ctr">
              <a:lnSpc>
                <a:spcPct val="100000"/>
              </a:lnSpc>
              <a:buNone/>
            </a:pPr>
            <a:r>
              <a:rPr b="0" lang="en-GB" sz="800" spc="-1" strike="noStrike">
                <a:solidFill>
                  <a:srgbClr val="000000"/>
                </a:solidFill>
                <a:latin typeface="Calibri"/>
              </a:rPr>
              <a:t>JCxxx</a:t>
            </a:r>
            <a:r>
              <a:rPr b="0" lang="en-GB" sz="800" spc="-1" strike="noStrike">
                <a:solidFill>
                  <a:srgbClr val="000000"/>
                </a:solidFill>
                <a:latin typeface="Calibri"/>
              </a:rPr>
              <a:t>	</a:t>
            </a:r>
            <a:r>
              <a:rPr b="0" lang="en-GB" sz="800" spc="-1" strike="noStrike">
                <a:solidFill>
                  <a:srgbClr val="000000"/>
                </a:solidFill>
                <a:latin typeface="Calibri"/>
              </a:rPr>
              <a:t>         &lt;Status&gt;</a:t>
            </a:r>
            <a:endParaRPr b="0" lang="en-US" sz="800" spc="-1" strike="noStrike">
              <a:latin typeface="Arial"/>
            </a:endParaRPr>
          </a:p>
          <a:p>
            <a:pPr algn="ctr">
              <a:lnSpc>
                <a:spcPct val="100000"/>
              </a:lnSpc>
              <a:buNone/>
            </a:pPr>
            <a:r>
              <a:rPr b="0" lang="en-GB" sz="800" spc="-1" strike="noStrike">
                <a:solidFill>
                  <a:srgbClr val="000000"/>
                </a:solidFill>
                <a:latin typeface="Calibri"/>
              </a:rPr>
              <a:t>&lt;Veh Reg No&gt;   &lt;Technician Name&gt;</a:t>
            </a:r>
            <a:endParaRPr b="0" lang="en-US" sz="800" spc="-1" strike="noStrike">
              <a:latin typeface="Arial"/>
            </a:endParaRPr>
          </a:p>
        </p:txBody>
      </p:sp>
      <p:sp>
        <p:nvSpPr>
          <p:cNvPr id="153" name="Straight Arrow Connector 7"/>
          <p:cNvSpPr/>
          <p:nvPr/>
        </p:nvSpPr>
        <p:spPr>
          <a:xfrm flipV="1">
            <a:off x="7338600" y="4768200"/>
            <a:ext cx="360" cy="9046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54" name="TextBox 8"/>
          <p:cNvSpPr/>
          <p:nvPr/>
        </p:nvSpPr>
        <p:spPr>
          <a:xfrm>
            <a:off x="7373160" y="5031720"/>
            <a:ext cx="1325160" cy="56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050" spc="-1" strike="noStrike">
                <a:solidFill>
                  <a:srgbClr val="000000"/>
                </a:solidFill>
                <a:latin typeface="Calibri"/>
              </a:rPr>
              <a:t>Move up to do any action and look at details</a:t>
            </a:r>
            <a:endParaRPr b="0" lang="en-US" sz="1050" spc="-1" strike="noStrike">
              <a:latin typeface="Arial"/>
            </a:endParaRPr>
          </a:p>
        </p:txBody>
      </p:sp>
      <p:sp>
        <p:nvSpPr>
          <p:cNvPr id="155" name="TextBox 11"/>
          <p:cNvSpPr/>
          <p:nvPr/>
        </p:nvSpPr>
        <p:spPr>
          <a:xfrm rot="10800000">
            <a:off x="6027120" y="5481000"/>
            <a:ext cx="379800" cy="24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050" spc="-1" strike="noStrike">
                <a:solidFill>
                  <a:srgbClr val="000000"/>
                </a:solidFill>
                <a:latin typeface="Calibri"/>
              </a:rPr>
              <a:t>V</a:t>
            </a:r>
            <a:endParaRPr b="0" lang="en-US" sz="1050" spc="-1" strike="noStrike">
              <a:latin typeface="Arial"/>
            </a:endParaRPr>
          </a:p>
        </p:txBody>
      </p:sp>
      <p:sp>
        <p:nvSpPr>
          <p:cNvPr id="156" name="TextBox 12"/>
          <p:cNvSpPr/>
          <p:nvPr/>
        </p:nvSpPr>
        <p:spPr>
          <a:xfrm>
            <a:off x="7271280" y="4155840"/>
            <a:ext cx="285408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700" spc="-1" strike="noStrike">
                <a:solidFill>
                  <a:srgbClr val="000000"/>
                </a:solidFill>
                <a:latin typeface="Calibri"/>
              </a:rPr>
              <a:t>For Status: Pickup (Closed), Action – Approve Job Card / Reject Job Card at the end</a:t>
            </a:r>
            <a:endParaRPr b="0" lang="en-US" sz="700" spc="-1" strike="noStrike">
              <a:latin typeface="Arial"/>
            </a:endParaRPr>
          </a:p>
        </p:txBody>
      </p:sp>
      <p:sp>
        <p:nvSpPr>
          <p:cNvPr id="157" name="Straight Arrow Connector 14"/>
          <p:cNvSpPr/>
          <p:nvPr/>
        </p:nvSpPr>
        <p:spPr>
          <a:xfrm flipH="1">
            <a:off x="6312960" y="4384440"/>
            <a:ext cx="2014200" cy="10501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795960" y="2766240"/>
            <a:ext cx="10515240" cy="1325160"/>
          </a:xfrm>
          <a:prstGeom prst="rect">
            <a:avLst/>
          </a:prstGeom>
          <a:noFill/>
          <a:ln w="0">
            <a:noFill/>
          </a:ln>
        </p:spPr>
        <p:txBody>
          <a:bodyPr anchor="ctr">
            <a:noAutofit/>
          </a:bodyPr>
          <a:p>
            <a:pPr>
              <a:lnSpc>
                <a:spcPct val="90000"/>
              </a:lnSpc>
              <a:buNone/>
            </a:pPr>
            <a:r>
              <a:rPr b="0" lang="en-GB" sz="4400" spc="-1" strike="noStrike">
                <a:solidFill>
                  <a:srgbClr val="000000"/>
                </a:solidFill>
                <a:latin typeface="Calibri Light"/>
              </a:rPr>
              <a:t>wikite</a:t>
            </a:r>
            <a:r>
              <a:rPr b="0" lang="en-GB" sz="4400" spc="-1" strike="noStrike">
                <a:solidFill>
                  <a:srgbClr val="000000"/>
                </a:solidFill>
                <a:latin typeface="Calibri Light"/>
              </a:rPr>
              <a:t>k1</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1"/>
          <p:cNvSpPr/>
          <p:nvPr/>
        </p:nvSpPr>
        <p:spPr>
          <a:xfrm>
            <a:off x="3615480" y="561960"/>
            <a:ext cx="2433240" cy="6074280"/>
          </a:xfrm>
          <a:prstGeom prst="rect">
            <a:avLst/>
          </a:prstGeom>
          <a:solidFill>
            <a:srgbClr val="ffffff"/>
          </a:solidFill>
          <a:ln>
            <a:solidFill>
              <a:srgbClr val="70ad47"/>
            </a:solidFill>
          </a:ln>
        </p:spPr>
        <p:style>
          <a:lnRef idx="2">
            <a:schemeClr val="accent2"/>
          </a:lnRef>
          <a:fillRef idx="1">
            <a:schemeClr val="lt1"/>
          </a:fillRef>
          <a:effectRef idx="0">
            <a:schemeClr val="accent2"/>
          </a:effectRef>
          <a:fontRef idx="minor"/>
        </p:style>
        <p:txBody>
          <a:bodyPr lIns="90000" rIns="90000" tIns="45000" bIns="45000" anchor="ctr">
            <a:noAutofit/>
          </a:bodyPr>
          <a:p>
            <a:pPr algn="ctr">
              <a:lnSpc>
                <a:spcPct val="100000"/>
              </a:lnSpc>
              <a:buNone/>
            </a:pPr>
            <a:r>
              <a:rPr b="0" lang="en-GB" sz="1800" spc="-1" strike="noStrike">
                <a:solidFill>
                  <a:srgbClr val="000000"/>
                </a:solidFill>
                <a:latin typeface="Calibri"/>
              </a:rPr>
              <a:t>Map of the vehicle moving</a:t>
            </a:r>
            <a:endParaRPr b="0" lang="en-US" sz="1800" spc="-1" strike="noStrike">
              <a:latin typeface="Arial"/>
            </a:endParaRPr>
          </a:p>
        </p:txBody>
      </p:sp>
      <p:sp>
        <p:nvSpPr>
          <p:cNvPr id="160" name="Rectangle 2"/>
          <p:cNvSpPr/>
          <p:nvPr/>
        </p:nvSpPr>
        <p:spPr>
          <a:xfrm>
            <a:off x="3615480" y="561960"/>
            <a:ext cx="2433240" cy="454320"/>
          </a:xfrm>
          <a:prstGeom prst="rect">
            <a:avLst/>
          </a:prstGeom>
          <a:solidFill>
            <a:srgbClr val="70ad47"/>
          </a:solidFill>
          <a:ln>
            <a:solidFill>
              <a:srgbClr val="70ad47"/>
            </a:solidFill>
          </a:ln>
        </p:spPr>
        <p:style>
          <a:lnRef idx="2">
            <a:schemeClr val="accent2">
              <a:shade val="50000"/>
            </a:schemeClr>
          </a:lnRef>
          <a:fillRef idx="1">
            <a:schemeClr val="accent2"/>
          </a:fillRef>
          <a:effectRef idx="0">
            <a:schemeClr val="accent2"/>
          </a:effectRef>
          <a:fontRef idx="minor"/>
        </p:style>
      </p:sp>
      <p:sp>
        <p:nvSpPr>
          <p:cNvPr id="161" name="TextBox 3"/>
          <p:cNvSpPr/>
          <p:nvPr/>
        </p:nvSpPr>
        <p:spPr>
          <a:xfrm>
            <a:off x="3814560" y="586080"/>
            <a:ext cx="1220400" cy="424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JCxxx (Status)</a:t>
            </a:r>
            <a:endParaRPr b="0" lang="en-US" sz="1100" spc="-1" strike="noStrike">
              <a:latin typeface="Arial"/>
            </a:endParaRPr>
          </a:p>
          <a:p>
            <a:pPr>
              <a:lnSpc>
                <a:spcPct val="100000"/>
              </a:lnSpc>
              <a:buNone/>
            </a:pPr>
            <a:r>
              <a:rPr b="0" lang="en-GB" sz="1100" spc="-1" strike="noStrike">
                <a:solidFill>
                  <a:srgbClr val="ffffff"/>
                </a:solidFill>
                <a:latin typeface="Calibri"/>
              </a:rPr>
              <a:t>&lt;Veh Reg No&gt;</a:t>
            </a:r>
            <a:endParaRPr b="0" lang="en-US" sz="1100" spc="-1" strike="noStrike">
              <a:latin typeface="Arial"/>
            </a:endParaRPr>
          </a:p>
        </p:txBody>
      </p:sp>
      <p:pic>
        <p:nvPicPr>
          <p:cNvPr id="162" name="Picture 2" descr="Back Button - Free arrows icons"/>
          <p:cNvPicPr/>
          <p:nvPr/>
        </p:nvPicPr>
        <p:blipFill>
          <a:blip r:embed="rId1"/>
          <a:stretch/>
        </p:blipFill>
        <p:spPr>
          <a:xfrm>
            <a:off x="3656880" y="665640"/>
            <a:ext cx="271440" cy="271440"/>
          </a:xfrm>
          <a:prstGeom prst="rect">
            <a:avLst/>
          </a:prstGeom>
          <a:ln w="0">
            <a:noFill/>
          </a:ln>
        </p:spPr>
      </p:pic>
      <p:sp>
        <p:nvSpPr>
          <p:cNvPr id="163" name="Rectangle: Rounded Corners 20"/>
          <p:cNvSpPr/>
          <p:nvPr/>
        </p:nvSpPr>
        <p:spPr>
          <a:xfrm>
            <a:off x="3615480" y="6095880"/>
            <a:ext cx="2433240" cy="534240"/>
          </a:xfrm>
          <a:prstGeom prst="roundRect">
            <a:avLst>
              <a:gd name="adj" fmla="val 0"/>
            </a:avLst>
          </a:prstGeom>
          <a:solidFill>
            <a:srgbClr val="ffffff"/>
          </a:solidFill>
          <a:ln>
            <a:solidFill>
              <a:srgbClr val="000000"/>
            </a:solidFill>
          </a:ln>
        </p:spPr>
        <p:style>
          <a:lnRef idx="2">
            <a:schemeClr val="dk1"/>
          </a:lnRef>
          <a:fillRef idx="1">
            <a:schemeClr val="lt1"/>
          </a:fillRef>
          <a:effectRef idx="0">
            <a:schemeClr val="dk1"/>
          </a:effectRef>
          <a:fontRef idx="minor"/>
        </p:style>
      </p:sp>
      <p:pic>
        <p:nvPicPr>
          <p:cNvPr id="164" name="Picture 2047" descr="A screenshot of a phone&#10;&#10;Description automatically generated with medium confidence"/>
          <p:cNvPicPr/>
          <p:nvPr/>
        </p:nvPicPr>
        <p:blipFill>
          <a:blip r:embed="rId2"/>
          <a:stretch/>
        </p:blipFill>
        <p:spPr>
          <a:xfrm>
            <a:off x="749520" y="510120"/>
            <a:ext cx="2723400" cy="6052320"/>
          </a:xfrm>
          <a:prstGeom prst="rect">
            <a:avLst/>
          </a:prstGeom>
          <a:ln w="0">
            <a:noFill/>
          </a:ln>
        </p:spPr>
      </p:pic>
      <p:sp>
        <p:nvSpPr>
          <p:cNvPr id="165" name="TextBox 8"/>
          <p:cNvSpPr/>
          <p:nvPr/>
        </p:nvSpPr>
        <p:spPr>
          <a:xfrm>
            <a:off x="3454920" y="6169320"/>
            <a:ext cx="1481040" cy="409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50" spc="-1" strike="noStrike">
                <a:solidFill>
                  <a:srgbClr val="000000"/>
                </a:solidFill>
                <a:latin typeface="Calibri"/>
              </a:rPr>
              <a:t>&lt;Customer Name&gt;</a:t>
            </a:r>
            <a:endParaRPr b="0" lang="en-US" sz="1050" spc="-1" strike="noStrike">
              <a:latin typeface="Arial"/>
            </a:endParaRPr>
          </a:p>
          <a:p>
            <a:pPr>
              <a:lnSpc>
                <a:spcPct val="100000"/>
              </a:lnSpc>
              <a:buNone/>
            </a:pPr>
            <a:r>
              <a:rPr b="0" lang="en-GB" sz="1050" spc="-1" strike="noStrike">
                <a:solidFill>
                  <a:srgbClr val="000000"/>
                </a:solidFill>
                <a:latin typeface="Calibri"/>
              </a:rPr>
              <a:t>&lt;Mobile No&gt;</a:t>
            </a:r>
            <a:endParaRPr b="0" lang="en-US" sz="1050" spc="-1" strike="noStrike">
              <a:latin typeface="Arial"/>
            </a:endParaRPr>
          </a:p>
        </p:txBody>
      </p:sp>
      <p:pic>
        <p:nvPicPr>
          <p:cNvPr id="166" name="Picture 2" descr="World Phone Call Button - Add a floating phone or 'call us ..."/>
          <p:cNvPicPr/>
          <p:nvPr/>
        </p:nvPicPr>
        <p:blipFill>
          <a:blip r:embed="rId3"/>
          <a:stretch/>
        </p:blipFill>
        <p:spPr>
          <a:xfrm>
            <a:off x="5656320" y="6264000"/>
            <a:ext cx="294840" cy="294840"/>
          </a:xfrm>
          <a:prstGeom prst="rect">
            <a:avLst/>
          </a:prstGeom>
          <a:ln w="0">
            <a:noFill/>
          </a:ln>
        </p:spPr>
      </p:pic>
      <p:sp>
        <p:nvSpPr>
          <p:cNvPr id="167" name="Rectangle 9"/>
          <p:cNvSpPr/>
          <p:nvPr/>
        </p:nvSpPr>
        <p:spPr>
          <a:xfrm>
            <a:off x="749520" y="703440"/>
            <a:ext cx="2720520" cy="337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200" spc="-1" strike="noStrike">
                <a:solidFill>
                  <a:srgbClr val="ffffff"/>
                </a:solidFill>
                <a:latin typeface="Calibri"/>
              </a:rPr>
              <a:t>Vehicle Service</a:t>
            </a:r>
            <a:endParaRPr b="0" lang="en-US" sz="1200" spc="-1" strike="noStrike">
              <a:latin typeface="Arial"/>
            </a:endParaRPr>
          </a:p>
        </p:txBody>
      </p:sp>
      <p:pic>
        <p:nvPicPr>
          <p:cNvPr id="168" name="Picture 2" descr="Back Button - Free arrows icons"/>
          <p:cNvPicPr/>
          <p:nvPr/>
        </p:nvPicPr>
        <p:blipFill>
          <a:blip r:embed="rId4"/>
          <a:stretch/>
        </p:blipFill>
        <p:spPr>
          <a:xfrm>
            <a:off x="830880" y="736200"/>
            <a:ext cx="271440" cy="271440"/>
          </a:xfrm>
          <a:prstGeom prst="rect">
            <a:avLst/>
          </a:prstGeom>
          <a:ln w="0">
            <a:noFill/>
          </a:ln>
        </p:spPr>
      </p:pic>
      <p:sp>
        <p:nvSpPr>
          <p:cNvPr id="169" name="Oval 11"/>
          <p:cNvSpPr/>
          <p:nvPr/>
        </p:nvSpPr>
        <p:spPr>
          <a:xfrm>
            <a:off x="2996280" y="5800680"/>
            <a:ext cx="374760" cy="35352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a:t>
            </a:r>
            <a:endParaRPr b="0" lang="en-US" sz="1800" spc="-1" strike="noStrike">
              <a:latin typeface="Arial"/>
            </a:endParaRPr>
          </a:p>
        </p:txBody>
      </p:sp>
      <p:sp>
        <p:nvSpPr>
          <p:cNvPr id="170" name="TextBox 29"/>
          <p:cNvSpPr/>
          <p:nvPr/>
        </p:nvSpPr>
        <p:spPr>
          <a:xfrm>
            <a:off x="183960" y="168840"/>
            <a:ext cx="125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GB" sz="1800" spc="-1" strike="noStrike">
                <a:solidFill>
                  <a:srgbClr val="000000"/>
                </a:solidFill>
                <a:latin typeface="Calibri"/>
              </a:rPr>
              <a:t>RSAngel</a:t>
            </a:r>
            <a:endParaRPr b="0" lang="en-US" sz="1800" spc="-1" strike="noStrike">
              <a:latin typeface="Arial"/>
            </a:endParaRPr>
          </a:p>
        </p:txBody>
      </p:sp>
      <p:sp>
        <p:nvSpPr>
          <p:cNvPr id="171" name="TextBox 36"/>
          <p:cNvSpPr/>
          <p:nvPr/>
        </p:nvSpPr>
        <p:spPr>
          <a:xfrm rot="10800000">
            <a:off x="4658400" y="6098400"/>
            <a:ext cx="379800" cy="24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050" spc="-1" strike="noStrike">
                <a:solidFill>
                  <a:srgbClr val="000000"/>
                </a:solidFill>
                <a:latin typeface="Calibri"/>
              </a:rPr>
              <a:t>V</a:t>
            </a:r>
            <a:endParaRPr b="0" lang="en-US" sz="1050" spc="-1" strike="noStrike">
              <a:latin typeface="Arial"/>
            </a:endParaRPr>
          </a:p>
        </p:txBody>
      </p:sp>
      <p:sp>
        <p:nvSpPr>
          <p:cNvPr id="172" name="TextBox 47"/>
          <p:cNvSpPr/>
          <p:nvPr/>
        </p:nvSpPr>
        <p:spPr>
          <a:xfrm>
            <a:off x="3928680" y="168840"/>
            <a:ext cx="20221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Calibri"/>
              </a:rPr>
              <a:t>RS Manager section</a:t>
            </a:r>
            <a:endParaRPr b="0" lang="en-US" sz="1800" spc="-1" strike="noStrike">
              <a:latin typeface="Arial"/>
            </a:endParaRPr>
          </a:p>
        </p:txBody>
      </p:sp>
      <p:sp>
        <p:nvSpPr>
          <p:cNvPr id="173" name="Rectangle: Rounded Corners 49"/>
          <p:cNvSpPr/>
          <p:nvPr/>
        </p:nvSpPr>
        <p:spPr>
          <a:xfrm>
            <a:off x="4921200" y="1090440"/>
            <a:ext cx="1029600" cy="18936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90000" bIns="90000" anchor="ctr">
            <a:noAutofit/>
          </a:bodyPr>
          <a:p>
            <a:pPr algn="ctr">
              <a:lnSpc>
                <a:spcPct val="100000"/>
              </a:lnSpc>
              <a:buNone/>
            </a:pPr>
            <a:r>
              <a:rPr b="0" lang="en-GB" sz="1100" spc="-1" strike="noStrike">
                <a:solidFill>
                  <a:srgbClr val="ffffff"/>
                </a:solidFill>
                <a:latin typeface="Calibri"/>
              </a:rPr>
              <a:t>Available / All</a:t>
            </a:r>
            <a:endParaRPr b="0" lang="en-US" sz="1100" spc="-1" strike="noStrike">
              <a:latin typeface="Arial"/>
            </a:endParaRPr>
          </a:p>
        </p:txBody>
      </p:sp>
      <p:sp>
        <p:nvSpPr>
          <p:cNvPr id="174" name="TextBox 50"/>
          <p:cNvSpPr/>
          <p:nvPr/>
        </p:nvSpPr>
        <p:spPr>
          <a:xfrm>
            <a:off x="3591720" y="5136480"/>
            <a:ext cx="2433240" cy="56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050" spc="-1" strike="noStrike">
                <a:solidFill>
                  <a:srgbClr val="000000"/>
                </a:solidFill>
                <a:latin typeface="Calibri"/>
              </a:rPr>
              <a:t>For Status: Arrange for Transport</a:t>
            </a:r>
            <a:endParaRPr b="0" lang="en-US" sz="1050" spc="-1" strike="noStrike">
              <a:latin typeface="Arial"/>
            </a:endParaRPr>
          </a:p>
          <a:p>
            <a:pPr>
              <a:lnSpc>
                <a:spcPct val="100000"/>
              </a:lnSpc>
              <a:buNone/>
            </a:pPr>
            <a:r>
              <a:rPr b="0" lang="en-GB" sz="1050" spc="-1" strike="noStrike">
                <a:solidFill>
                  <a:srgbClr val="000000"/>
                </a:solidFill>
                <a:latin typeface="Calibri"/>
              </a:rPr>
              <a:t>Action – Approve / change vehicle and approve</a:t>
            </a:r>
            <a:endParaRPr b="0" lang="en-US" sz="1050" spc="-1" strike="noStrike">
              <a:latin typeface="Arial"/>
            </a:endParaRPr>
          </a:p>
        </p:txBody>
      </p:sp>
      <p:sp>
        <p:nvSpPr>
          <p:cNvPr id="175" name="Straight Arrow Connector 53"/>
          <p:cNvSpPr/>
          <p:nvPr/>
        </p:nvSpPr>
        <p:spPr>
          <a:xfrm>
            <a:off x="4539240" y="5567400"/>
            <a:ext cx="259560" cy="518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76" name="Rectangle 54"/>
          <p:cNvSpPr/>
          <p:nvPr/>
        </p:nvSpPr>
        <p:spPr>
          <a:xfrm>
            <a:off x="7205040" y="561960"/>
            <a:ext cx="2433240" cy="6074280"/>
          </a:xfrm>
          <a:prstGeom prst="rect">
            <a:avLst/>
          </a:prstGeom>
          <a:solidFill>
            <a:srgbClr val="ffffff"/>
          </a:solidFill>
          <a:ln>
            <a:solidFill>
              <a:srgbClr val="70ad47"/>
            </a:solidFill>
          </a:ln>
        </p:spPr>
        <p:style>
          <a:lnRef idx="2">
            <a:schemeClr val="accent2"/>
          </a:lnRef>
          <a:fillRef idx="1">
            <a:schemeClr val="lt1"/>
          </a:fillRef>
          <a:effectRef idx="0">
            <a:schemeClr val="accent2"/>
          </a:effectRef>
          <a:fontRef idx="minor"/>
        </p:style>
        <p:txBody>
          <a:bodyPr lIns="90000" rIns="90000" tIns="45000" bIns="45000" anchor="ctr">
            <a:noAutofit/>
          </a:bodyPr>
          <a:p>
            <a:pPr algn="ctr">
              <a:lnSpc>
                <a:spcPct val="100000"/>
              </a:lnSpc>
              <a:buNone/>
            </a:pPr>
            <a:r>
              <a:rPr b="0" lang="en-GB" sz="1800" spc="-1" strike="noStrike">
                <a:solidFill>
                  <a:srgbClr val="000000"/>
                </a:solidFill>
                <a:latin typeface="Calibri"/>
              </a:rPr>
              <a:t>Map of the vehicle moving</a:t>
            </a:r>
            <a:endParaRPr b="0" lang="en-US" sz="1800" spc="-1" strike="noStrike">
              <a:latin typeface="Arial"/>
            </a:endParaRPr>
          </a:p>
        </p:txBody>
      </p:sp>
      <p:sp>
        <p:nvSpPr>
          <p:cNvPr id="177" name="Rectangle 55"/>
          <p:cNvSpPr/>
          <p:nvPr/>
        </p:nvSpPr>
        <p:spPr>
          <a:xfrm>
            <a:off x="7205040" y="561960"/>
            <a:ext cx="2433240" cy="454320"/>
          </a:xfrm>
          <a:prstGeom prst="rect">
            <a:avLst/>
          </a:prstGeom>
          <a:solidFill>
            <a:srgbClr val="70ad47"/>
          </a:solidFill>
          <a:ln>
            <a:solidFill>
              <a:srgbClr val="70ad47"/>
            </a:solidFill>
          </a:ln>
        </p:spPr>
        <p:style>
          <a:lnRef idx="2">
            <a:schemeClr val="accent2">
              <a:shade val="50000"/>
            </a:schemeClr>
          </a:lnRef>
          <a:fillRef idx="1">
            <a:schemeClr val="accent2"/>
          </a:fillRef>
          <a:effectRef idx="0">
            <a:schemeClr val="accent2"/>
          </a:effectRef>
          <a:fontRef idx="minor"/>
        </p:style>
      </p:sp>
      <p:sp>
        <p:nvSpPr>
          <p:cNvPr id="178" name="TextBox 56"/>
          <p:cNvSpPr/>
          <p:nvPr/>
        </p:nvSpPr>
        <p:spPr>
          <a:xfrm>
            <a:off x="7404120" y="586080"/>
            <a:ext cx="1220400" cy="424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JCxxx (Status)</a:t>
            </a:r>
            <a:endParaRPr b="0" lang="en-US" sz="1100" spc="-1" strike="noStrike">
              <a:latin typeface="Arial"/>
            </a:endParaRPr>
          </a:p>
          <a:p>
            <a:pPr>
              <a:lnSpc>
                <a:spcPct val="100000"/>
              </a:lnSpc>
              <a:buNone/>
            </a:pPr>
            <a:r>
              <a:rPr b="0" lang="en-GB" sz="1100" spc="-1" strike="noStrike">
                <a:solidFill>
                  <a:srgbClr val="ffffff"/>
                </a:solidFill>
                <a:latin typeface="Calibri"/>
              </a:rPr>
              <a:t>&lt;Veh Reg No&gt;</a:t>
            </a:r>
            <a:endParaRPr b="0" lang="en-US" sz="1100" spc="-1" strike="noStrike">
              <a:latin typeface="Arial"/>
            </a:endParaRPr>
          </a:p>
        </p:txBody>
      </p:sp>
      <p:pic>
        <p:nvPicPr>
          <p:cNvPr id="179" name="Picture 2" descr="Back Button - Free arrows icons"/>
          <p:cNvPicPr/>
          <p:nvPr/>
        </p:nvPicPr>
        <p:blipFill>
          <a:blip r:embed="rId5"/>
          <a:stretch/>
        </p:blipFill>
        <p:spPr>
          <a:xfrm>
            <a:off x="7246440" y="665640"/>
            <a:ext cx="271440" cy="271440"/>
          </a:xfrm>
          <a:prstGeom prst="rect">
            <a:avLst/>
          </a:prstGeom>
          <a:ln w="0">
            <a:noFill/>
          </a:ln>
        </p:spPr>
      </p:pic>
      <p:sp>
        <p:nvSpPr>
          <p:cNvPr id="180" name="Rectangle: Rounded Corners 58"/>
          <p:cNvSpPr/>
          <p:nvPr/>
        </p:nvSpPr>
        <p:spPr>
          <a:xfrm>
            <a:off x="7205040" y="6095880"/>
            <a:ext cx="2433240" cy="534240"/>
          </a:xfrm>
          <a:prstGeom prst="roundRect">
            <a:avLst>
              <a:gd name="adj" fmla="val 0"/>
            </a:avLst>
          </a:prstGeom>
          <a:solidFill>
            <a:srgbClr val="ffffff"/>
          </a:solidFill>
          <a:ln>
            <a:solidFill>
              <a:srgbClr val="000000"/>
            </a:solidFill>
          </a:ln>
        </p:spPr>
        <p:style>
          <a:lnRef idx="2">
            <a:schemeClr val="dk1"/>
          </a:lnRef>
          <a:fillRef idx="1">
            <a:schemeClr val="lt1"/>
          </a:fillRef>
          <a:effectRef idx="0">
            <a:schemeClr val="dk1"/>
          </a:effectRef>
          <a:fontRef idx="minor"/>
        </p:style>
      </p:sp>
      <p:sp>
        <p:nvSpPr>
          <p:cNvPr id="181" name="TextBox 59"/>
          <p:cNvSpPr/>
          <p:nvPr/>
        </p:nvSpPr>
        <p:spPr>
          <a:xfrm>
            <a:off x="7044480" y="6169320"/>
            <a:ext cx="1481040" cy="409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50" spc="-1" strike="noStrike">
                <a:solidFill>
                  <a:srgbClr val="000000"/>
                </a:solidFill>
                <a:latin typeface="Calibri"/>
              </a:rPr>
              <a:t>&lt;Customer Name&gt;</a:t>
            </a:r>
            <a:endParaRPr b="0" lang="en-US" sz="1050" spc="-1" strike="noStrike">
              <a:latin typeface="Arial"/>
            </a:endParaRPr>
          </a:p>
          <a:p>
            <a:pPr>
              <a:lnSpc>
                <a:spcPct val="100000"/>
              </a:lnSpc>
              <a:buNone/>
            </a:pPr>
            <a:r>
              <a:rPr b="0" lang="en-GB" sz="1050" spc="-1" strike="noStrike">
                <a:solidFill>
                  <a:srgbClr val="000000"/>
                </a:solidFill>
                <a:latin typeface="Calibri"/>
              </a:rPr>
              <a:t>&lt;Mobile No&gt;</a:t>
            </a:r>
            <a:endParaRPr b="0" lang="en-US" sz="1050" spc="-1" strike="noStrike">
              <a:latin typeface="Arial"/>
            </a:endParaRPr>
          </a:p>
        </p:txBody>
      </p:sp>
      <p:pic>
        <p:nvPicPr>
          <p:cNvPr id="182" name="Picture 2" descr="World Phone Call Button - Add a floating phone or 'call us ..."/>
          <p:cNvPicPr/>
          <p:nvPr/>
        </p:nvPicPr>
        <p:blipFill>
          <a:blip r:embed="rId6"/>
          <a:stretch/>
        </p:blipFill>
        <p:spPr>
          <a:xfrm>
            <a:off x="9245880" y="6264000"/>
            <a:ext cx="294840" cy="294840"/>
          </a:xfrm>
          <a:prstGeom prst="rect">
            <a:avLst/>
          </a:prstGeom>
          <a:ln w="0">
            <a:noFill/>
          </a:ln>
        </p:spPr>
      </p:pic>
      <p:sp>
        <p:nvSpPr>
          <p:cNvPr id="183" name="TextBox 61"/>
          <p:cNvSpPr/>
          <p:nvPr/>
        </p:nvSpPr>
        <p:spPr>
          <a:xfrm rot="10800000">
            <a:off x="8247960" y="6098400"/>
            <a:ext cx="379800" cy="24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050" spc="-1" strike="noStrike">
                <a:solidFill>
                  <a:srgbClr val="000000"/>
                </a:solidFill>
                <a:latin typeface="Calibri"/>
              </a:rPr>
              <a:t>V</a:t>
            </a:r>
            <a:endParaRPr b="0" lang="en-US" sz="1050" spc="-1" strike="noStrike">
              <a:latin typeface="Arial"/>
            </a:endParaRPr>
          </a:p>
        </p:txBody>
      </p:sp>
      <p:sp>
        <p:nvSpPr>
          <p:cNvPr id="184" name="Rectangle: Rounded Corners 62"/>
          <p:cNvSpPr/>
          <p:nvPr/>
        </p:nvSpPr>
        <p:spPr>
          <a:xfrm>
            <a:off x="8511120" y="1090440"/>
            <a:ext cx="1029600" cy="18936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90000" bIns="90000" anchor="ctr">
            <a:noAutofit/>
          </a:bodyPr>
          <a:p>
            <a:pPr algn="ctr">
              <a:lnSpc>
                <a:spcPct val="100000"/>
              </a:lnSpc>
              <a:buNone/>
            </a:pPr>
            <a:r>
              <a:rPr b="0" lang="en-GB" sz="1100" spc="-1" strike="noStrike">
                <a:solidFill>
                  <a:srgbClr val="ffffff"/>
                </a:solidFill>
                <a:latin typeface="Calibri"/>
              </a:rPr>
              <a:t>Available / All</a:t>
            </a:r>
            <a:endParaRPr b="0" lang="en-US" sz="1100" spc="-1" strike="noStrike">
              <a:latin typeface="Arial"/>
            </a:endParaRPr>
          </a:p>
        </p:txBody>
      </p:sp>
      <p:sp>
        <p:nvSpPr>
          <p:cNvPr id="185" name="TextBox 1023"/>
          <p:cNvSpPr/>
          <p:nvPr/>
        </p:nvSpPr>
        <p:spPr>
          <a:xfrm>
            <a:off x="7181280" y="5136480"/>
            <a:ext cx="4194360" cy="1048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050" spc="-1" strike="noStrike">
                <a:solidFill>
                  <a:srgbClr val="000000"/>
                </a:solidFill>
                <a:latin typeface="Calibri"/>
              </a:rPr>
              <a:t>For Status: Pickup (Open) - Action – Start for Pickup</a:t>
            </a:r>
            <a:endParaRPr b="0" lang="en-US" sz="1050" spc="-1" strike="noStrike">
              <a:latin typeface="Arial"/>
            </a:endParaRPr>
          </a:p>
          <a:p>
            <a:pPr>
              <a:lnSpc>
                <a:spcPct val="100000"/>
              </a:lnSpc>
              <a:buNone/>
            </a:pPr>
            <a:r>
              <a:rPr b="0" lang="en-GB" sz="1050" spc="-1" strike="noStrike">
                <a:solidFill>
                  <a:srgbClr val="000000"/>
                </a:solidFill>
                <a:latin typeface="Calibri"/>
              </a:rPr>
              <a:t>For Status: Pickup (Started Pickup) – Action – Reached Customer</a:t>
            </a:r>
            <a:endParaRPr b="0" lang="en-US" sz="1050" spc="-1" strike="noStrike">
              <a:latin typeface="Arial"/>
            </a:endParaRPr>
          </a:p>
          <a:p>
            <a:pPr>
              <a:lnSpc>
                <a:spcPct val="100000"/>
              </a:lnSpc>
              <a:buNone/>
            </a:pPr>
            <a:r>
              <a:rPr b="0" lang="en-GB" sz="1050" spc="-1" strike="noStrike">
                <a:solidFill>
                  <a:srgbClr val="000000"/>
                </a:solidFill>
                <a:latin typeface="Calibri"/>
              </a:rPr>
              <a:t>For Status: Pickukp (Reached Customer), Action – OTP + Vehicle Pickedup</a:t>
            </a:r>
            <a:endParaRPr b="0" lang="en-US" sz="1050" spc="-1" strike="noStrike">
              <a:latin typeface="Arial"/>
            </a:endParaRPr>
          </a:p>
          <a:p>
            <a:pPr>
              <a:lnSpc>
                <a:spcPct val="100000"/>
              </a:lnSpc>
              <a:buNone/>
            </a:pPr>
            <a:r>
              <a:rPr b="0" lang="en-GB" sz="1050" spc="-1" strike="noStrike">
                <a:solidFill>
                  <a:srgbClr val="000000"/>
                </a:solidFill>
                <a:latin typeface="Calibri"/>
              </a:rPr>
              <a:t>For Status: Pickup (Pickedup), Action – Close Pickup</a:t>
            </a:r>
            <a:endParaRPr b="0" lang="en-US" sz="1050" spc="-1" strike="noStrike">
              <a:latin typeface="Arial"/>
            </a:endParaRPr>
          </a:p>
        </p:txBody>
      </p:sp>
      <p:sp>
        <p:nvSpPr>
          <p:cNvPr id="186" name="Straight Arrow Connector 1024"/>
          <p:cNvSpPr/>
          <p:nvPr/>
        </p:nvSpPr>
        <p:spPr>
          <a:xfrm>
            <a:off x="8634240" y="5861880"/>
            <a:ext cx="259560" cy="518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87" name="TextBox 1026"/>
          <p:cNvSpPr/>
          <p:nvPr/>
        </p:nvSpPr>
        <p:spPr>
          <a:xfrm>
            <a:off x="7370640" y="156600"/>
            <a:ext cx="2433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Calibri"/>
              </a:rPr>
              <a:t>RS Technician section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Rectangle 3"/>
          <p:cNvSpPr/>
          <p:nvPr/>
        </p:nvSpPr>
        <p:spPr>
          <a:xfrm>
            <a:off x="4404600" y="1607040"/>
            <a:ext cx="2433240" cy="49096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sp>
      <p:sp>
        <p:nvSpPr>
          <p:cNvPr id="189" name="Rectangle 4"/>
          <p:cNvSpPr/>
          <p:nvPr/>
        </p:nvSpPr>
        <p:spPr>
          <a:xfrm>
            <a:off x="4404600" y="160704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190" name="TextBox 5"/>
          <p:cNvSpPr/>
          <p:nvPr/>
        </p:nvSpPr>
        <p:spPr>
          <a:xfrm>
            <a:off x="4652640" y="1713240"/>
            <a:ext cx="107712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DASHBOARD</a:t>
            </a:r>
            <a:endParaRPr b="0" lang="en-US" sz="1100" spc="-1" strike="noStrike">
              <a:latin typeface="Arial"/>
            </a:endParaRPr>
          </a:p>
        </p:txBody>
      </p:sp>
      <p:pic>
        <p:nvPicPr>
          <p:cNvPr id="191" name="Picture 2" descr="Menu - Free multimedia icons"/>
          <p:cNvPicPr/>
          <p:nvPr/>
        </p:nvPicPr>
        <p:blipFill>
          <a:blip r:embed="rId1"/>
          <a:stretch/>
        </p:blipFill>
        <p:spPr>
          <a:xfrm>
            <a:off x="4492080" y="1714680"/>
            <a:ext cx="266760" cy="266760"/>
          </a:xfrm>
          <a:prstGeom prst="rect">
            <a:avLst/>
          </a:prstGeom>
          <a:ln w="0">
            <a:noFill/>
          </a:ln>
        </p:spPr>
      </p:pic>
      <p:pic>
        <p:nvPicPr>
          <p:cNvPr id="192" name="Picture 4" descr="Settings - Free Tools and utensils icons"/>
          <p:cNvPicPr/>
          <p:nvPr/>
        </p:nvPicPr>
        <p:blipFill>
          <a:blip r:embed="rId2"/>
          <a:stretch/>
        </p:blipFill>
        <p:spPr>
          <a:xfrm flipH="1" rot="10800000">
            <a:off x="6508800" y="1760760"/>
            <a:ext cx="205920" cy="205920"/>
          </a:xfrm>
          <a:prstGeom prst="rect">
            <a:avLst/>
          </a:prstGeom>
          <a:ln w="0">
            <a:noFill/>
          </a:ln>
        </p:spPr>
      </p:pic>
      <p:sp>
        <p:nvSpPr>
          <p:cNvPr id="193" name="Rectangle 19"/>
          <p:cNvSpPr/>
          <p:nvPr/>
        </p:nvSpPr>
        <p:spPr>
          <a:xfrm>
            <a:off x="4492080" y="2143080"/>
            <a:ext cx="2264760" cy="14673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Scrolling pics</a:t>
            </a:r>
            <a:endParaRPr b="0" lang="en-US" sz="1800" spc="-1" strike="noStrike">
              <a:latin typeface="Arial"/>
            </a:endParaRPr>
          </a:p>
        </p:txBody>
      </p:sp>
      <p:sp>
        <p:nvSpPr>
          <p:cNvPr id="194" name="Rectangle 20"/>
          <p:cNvSpPr/>
          <p:nvPr/>
        </p:nvSpPr>
        <p:spPr>
          <a:xfrm>
            <a:off x="4492080" y="4750200"/>
            <a:ext cx="2264760" cy="16642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195" name="TextBox 21"/>
          <p:cNvSpPr/>
          <p:nvPr/>
        </p:nvSpPr>
        <p:spPr>
          <a:xfrm>
            <a:off x="5008320" y="4764600"/>
            <a:ext cx="13028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GB" sz="1200" spc="-1" strike="noStrike">
                <a:solidFill>
                  <a:srgbClr val="000000"/>
                </a:solidFill>
                <a:latin typeface="Calibri"/>
              </a:rPr>
              <a:t>Hot Products</a:t>
            </a:r>
            <a:endParaRPr b="0" lang="en-US" sz="1200" spc="-1" strike="noStrike">
              <a:latin typeface="Arial"/>
            </a:endParaRPr>
          </a:p>
        </p:txBody>
      </p:sp>
      <p:sp>
        <p:nvSpPr>
          <p:cNvPr id="196" name="Rectangle 22"/>
          <p:cNvSpPr/>
          <p:nvPr/>
        </p:nvSpPr>
        <p:spPr>
          <a:xfrm>
            <a:off x="4604760" y="5059800"/>
            <a:ext cx="627840" cy="59508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197" name="Rectangle 23"/>
          <p:cNvSpPr/>
          <p:nvPr/>
        </p:nvSpPr>
        <p:spPr>
          <a:xfrm>
            <a:off x="5296320" y="5059800"/>
            <a:ext cx="627840" cy="59508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198" name="Rectangle 24"/>
          <p:cNvSpPr/>
          <p:nvPr/>
        </p:nvSpPr>
        <p:spPr>
          <a:xfrm>
            <a:off x="5989320" y="5059800"/>
            <a:ext cx="627840" cy="59508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199" name="Rectangle 25"/>
          <p:cNvSpPr/>
          <p:nvPr/>
        </p:nvSpPr>
        <p:spPr>
          <a:xfrm>
            <a:off x="4604760" y="5706000"/>
            <a:ext cx="627840" cy="59508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200" name="Rectangle 26"/>
          <p:cNvSpPr/>
          <p:nvPr/>
        </p:nvSpPr>
        <p:spPr>
          <a:xfrm>
            <a:off x="5296320" y="5706000"/>
            <a:ext cx="627840" cy="59508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201" name="Rectangle 27"/>
          <p:cNvSpPr/>
          <p:nvPr/>
        </p:nvSpPr>
        <p:spPr>
          <a:xfrm>
            <a:off x="5989320" y="5706000"/>
            <a:ext cx="627840" cy="59508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202" name="Rectangle: Rounded Corners 28"/>
          <p:cNvSpPr/>
          <p:nvPr/>
        </p:nvSpPr>
        <p:spPr>
          <a:xfrm>
            <a:off x="4562640" y="3803040"/>
            <a:ext cx="670320" cy="763920"/>
          </a:xfrm>
          <a:prstGeom prst="roundRect">
            <a:avLst>
              <a:gd name="adj" fmla="val 16667"/>
            </a:avLst>
          </a:prstGeom>
          <a:solidFill>
            <a:srgbClr val="ffffff"/>
          </a:solidFill>
          <a:ln>
            <a:solidFill>
              <a:srgbClr val="70ad47"/>
            </a:solidFill>
          </a:ln>
        </p:spPr>
        <p:style>
          <a:lnRef idx="2">
            <a:schemeClr val="accent1"/>
          </a:lnRef>
          <a:fillRef idx="1">
            <a:schemeClr val="lt1"/>
          </a:fillRef>
          <a:effectRef idx="0">
            <a:schemeClr val="accent1"/>
          </a:effectRef>
          <a:fontRef idx="minor"/>
        </p:style>
      </p:sp>
      <p:sp>
        <p:nvSpPr>
          <p:cNvPr id="203" name="Rectangle: Rounded Corners 29"/>
          <p:cNvSpPr/>
          <p:nvPr/>
        </p:nvSpPr>
        <p:spPr>
          <a:xfrm>
            <a:off x="5296320" y="3803040"/>
            <a:ext cx="670320" cy="763920"/>
          </a:xfrm>
          <a:prstGeom prst="roundRect">
            <a:avLst>
              <a:gd name="adj" fmla="val 16667"/>
            </a:avLst>
          </a:prstGeom>
          <a:solidFill>
            <a:srgbClr val="ffffff"/>
          </a:solidFill>
          <a:ln>
            <a:solidFill>
              <a:srgbClr val="70ad47"/>
            </a:solidFill>
          </a:ln>
        </p:spPr>
        <p:style>
          <a:lnRef idx="2">
            <a:schemeClr val="accent1"/>
          </a:lnRef>
          <a:fillRef idx="1">
            <a:schemeClr val="lt1"/>
          </a:fillRef>
          <a:effectRef idx="0">
            <a:schemeClr val="accent1"/>
          </a:effectRef>
          <a:fontRef idx="minor"/>
        </p:style>
      </p:sp>
      <p:sp>
        <p:nvSpPr>
          <p:cNvPr id="204" name="Rectangle: Rounded Corners 30"/>
          <p:cNvSpPr/>
          <p:nvPr/>
        </p:nvSpPr>
        <p:spPr>
          <a:xfrm>
            <a:off x="6030360" y="3810240"/>
            <a:ext cx="670320" cy="763920"/>
          </a:xfrm>
          <a:prstGeom prst="roundRect">
            <a:avLst>
              <a:gd name="adj" fmla="val 16667"/>
            </a:avLst>
          </a:prstGeom>
          <a:solidFill>
            <a:srgbClr val="ffffff"/>
          </a:solidFill>
          <a:ln>
            <a:solidFill>
              <a:srgbClr val="70ad47"/>
            </a:solidFill>
          </a:ln>
        </p:spPr>
        <p:style>
          <a:lnRef idx="2">
            <a:schemeClr val="accent1"/>
          </a:lnRef>
          <a:fillRef idx="1">
            <a:schemeClr val="lt1"/>
          </a:fillRef>
          <a:effectRef idx="0">
            <a:schemeClr val="accent1"/>
          </a:effectRef>
          <a:fontRef idx="minor"/>
        </p:style>
      </p:sp>
      <p:pic>
        <p:nvPicPr>
          <p:cNvPr id="205" name="Picture 32" descr="A picture containing clipart, graphics, symbol, logo&#10;&#10;Description automatically generated"/>
          <p:cNvPicPr/>
          <p:nvPr/>
        </p:nvPicPr>
        <p:blipFill>
          <a:blip r:embed="rId3"/>
          <a:stretch/>
        </p:blipFill>
        <p:spPr>
          <a:xfrm>
            <a:off x="4731120" y="3844080"/>
            <a:ext cx="402120" cy="569520"/>
          </a:xfrm>
          <a:prstGeom prst="rect">
            <a:avLst/>
          </a:prstGeom>
          <a:ln w="0">
            <a:noFill/>
          </a:ln>
        </p:spPr>
      </p:pic>
      <p:pic>
        <p:nvPicPr>
          <p:cNvPr id="206" name="Picture 34" descr="A picture containing symbol, graphics, clipart, logo&#10;&#10;Description automatically generated"/>
          <p:cNvPicPr/>
          <p:nvPr/>
        </p:nvPicPr>
        <p:blipFill>
          <a:blip r:embed="rId4"/>
          <a:stretch/>
        </p:blipFill>
        <p:spPr>
          <a:xfrm>
            <a:off x="5420160" y="3855600"/>
            <a:ext cx="410040" cy="459360"/>
          </a:xfrm>
          <a:prstGeom prst="rect">
            <a:avLst/>
          </a:prstGeom>
          <a:ln w="0">
            <a:noFill/>
          </a:ln>
        </p:spPr>
      </p:pic>
      <p:pic>
        <p:nvPicPr>
          <p:cNvPr id="207" name="Picture 36" descr="A picture containing graphics, circle, screenshot, design&#10;&#10;Description automatically generated"/>
          <p:cNvPicPr/>
          <p:nvPr/>
        </p:nvPicPr>
        <p:blipFill>
          <a:blip r:embed="rId5"/>
          <a:stretch/>
        </p:blipFill>
        <p:spPr>
          <a:xfrm>
            <a:off x="6105240" y="3901320"/>
            <a:ext cx="469800" cy="469800"/>
          </a:xfrm>
          <a:prstGeom prst="rect">
            <a:avLst/>
          </a:prstGeom>
          <a:ln w="0">
            <a:noFill/>
          </a:ln>
        </p:spPr>
      </p:pic>
      <p:sp>
        <p:nvSpPr>
          <p:cNvPr id="208" name="TextBox 37"/>
          <p:cNvSpPr/>
          <p:nvPr/>
        </p:nvSpPr>
        <p:spPr>
          <a:xfrm>
            <a:off x="4506840" y="4338000"/>
            <a:ext cx="774000" cy="211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800" spc="-1" strike="noStrike">
                <a:solidFill>
                  <a:srgbClr val="000000"/>
                </a:solidFill>
                <a:latin typeface="Calibri"/>
              </a:rPr>
              <a:t>Diagnostics</a:t>
            </a:r>
            <a:endParaRPr b="0" lang="en-US" sz="800" spc="-1" strike="noStrike">
              <a:latin typeface="Arial"/>
            </a:endParaRPr>
          </a:p>
        </p:txBody>
      </p:sp>
      <p:sp>
        <p:nvSpPr>
          <p:cNvPr id="209" name="TextBox 38"/>
          <p:cNvSpPr/>
          <p:nvPr/>
        </p:nvSpPr>
        <p:spPr>
          <a:xfrm>
            <a:off x="5276880" y="4272480"/>
            <a:ext cx="688680" cy="45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GB" sz="800" spc="-1" strike="noStrike">
                <a:solidFill>
                  <a:srgbClr val="000000"/>
                </a:solidFill>
                <a:latin typeface="Calibri"/>
              </a:rPr>
              <a:t>Assisted Diagnostics</a:t>
            </a:r>
            <a:endParaRPr b="0" lang="en-US" sz="800" spc="-1" strike="noStrike">
              <a:latin typeface="Arial"/>
            </a:endParaRPr>
          </a:p>
        </p:txBody>
      </p:sp>
      <p:sp>
        <p:nvSpPr>
          <p:cNvPr id="210" name="TextBox 39"/>
          <p:cNvSpPr/>
          <p:nvPr/>
        </p:nvSpPr>
        <p:spPr>
          <a:xfrm>
            <a:off x="5993640" y="4321440"/>
            <a:ext cx="688680" cy="333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GB" sz="800" spc="-1" strike="noStrike">
                <a:solidFill>
                  <a:srgbClr val="000000"/>
                </a:solidFill>
                <a:latin typeface="Calibri"/>
              </a:rPr>
              <a:t>Operations</a:t>
            </a:r>
            <a:endParaRPr b="0" lang="en-US" sz="800" spc="-1" strike="noStrike">
              <a:latin typeface="Arial"/>
            </a:endParaRPr>
          </a:p>
        </p:txBody>
      </p:sp>
      <p:graphicFrame>
        <p:nvGraphicFramePr>
          <p:cNvPr id="211" name="Table 41"/>
          <p:cNvGraphicFramePr/>
          <p:nvPr/>
        </p:nvGraphicFramePr>
        <p:xfrm>
          <a:off x="2667960" y="1607040"/>
          <a:ext cx="1736280" cy="2224800"/>
        </p:xfrm>
        <a:graphic>
          <a:graphicData uri="http://schemas.openxmlformats.org/drawingml/2006/table">
            <a:tbl>
              <a:tblPr/>
              <a:tblGrid>
                <a:gridCol w="1736640"/>
              </a:tblGrid>
              <a:tr h="370800">
                <a:tc>
                  <a:txBody>
                    <a:bodyPr anchor="t">
                      <a:noAutofit/>
                    </a:bodyPr>
                    <a:p>
                      <a:pPr>
                        <a:lnSpc>
                          <a:spcPct val="100000"/>
                        </a:lnSpc>
                        <a:buNone/>
                      </a:pPr>
                      <a:r>
                        <a:rPr b="0" lang="en-GB" sz="1800" spc="-1" strike="noStrike">
                          <a:solidFill>
                            <a:srgbClr val="000000"/>
                          </a:solidFill>
                          <a:latin typeface="Calibri"/>
                        </a:rPr>
                        <a:t>Dashboard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GB" sz="1800" spc="-1" strike="noStrike">
                          <a:solidFill>
                            <a:srgbClr val="000000"/>
                          </a:solidFill>
                          <a:latin typeface="Calibri"/>
                        </a:rPr>
                        <a:t>Marketplace</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GB" sz="1800" spc="-1" strike="noStrike">
                          <a:solidFill>
                            <a:srgbClr val="000000"/>
                          </a:solidFill>
                          <a:latin typeface="Calibri"/>
                        </a:rPr>
                        <a:t>My Orders</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nchor="t">
                      <a:noAutofit/>
                    </a:bodyPr>
                    <a:p>
                      <a:pPr>
                        <a:lnSpc>
                          <a:spcPct val="100000"/>
                        </a:lnSpc>
                        <a:buNone/>
                      </a:pPr>
                      <a:r>
                        <a:rPr b="0" lang="en-GB" sz="1800" spc="-1" strike="noStrike">
                          <a:solidFill>
                            <a:srgbClr val="000000"/>
                          </a:solidFill>
                          <a:latin typeface="Calibri"/>
                        </a:rPr>
                        <a:t>Select Language</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GB" sz="1800" spc="-1" strike="noStrike">
                          <a:solidFill>
                            <a:srgbClr val="000000"/>
                          </a:solidFill>
                          <a:latin typeface="Calibri"/>
                        </a:rPr>
                        <a:t>Sync Data</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GB" sz="1800" spc="-1" strike="noStrike">
                          <a:solidFill>
                            <a:srgbClr val="000000"/>
                          </a:solidFill>
                          <a:latin typeface="Calibri"/>
                        </a:rPr>
                        <a:t>Logout</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12" name="Table 1029"/>
          <p:cNvGraphicFramePr/>
          <p:nvPr/>
        </p:nvGraphicFramePr>
        <p:xfrm>
          <a:off x="4986720" y="848160"/>
          <a:ext cx="1798920" cy="741240"/>
        </p:xfrm>
        <a:graphic>
          <a:graphicData uri="http://schemas.openxmlformats.org/drawingml/2006/table">
            <a:tbl>
              <a:tblPr/>
              <a:tblGrid>
                <a:gridCol w="1798920"/>
              </a:tblGrid>
              <a:tr h="370800">
                <a:tc>
                  <a:txBody>
                    <a:bodyPr anchor="t">
                      <a:noAutofit/>
                    </a:bodyPr>
                    <a:p>
                      <a:pPr>
                        <a:lnSpc>
                          <a:spcPct val="100000"/>
                        </a:lnSpc>
                        <a:buNone/>
                      </a:pPr>
                      <a:r>
                        <a:rPr b="0" lang="en-GB" sz="1800" spc="-1" strike="noStrike">
                          <a:solidFill>
                            <a:srgbClr val="000000"/>
                          </a:solidFill>
                          <a:latin typeface="Calibri"/>
                        </a:rPr>
                        <a:t>Vehicle Mgmt</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GB" sz="1800" spc="-1" strike="noStrike">
                          <a:solidFill>
                            <a:srgbClr val="000000"/>
                          </a:solidFill>
                          <a:latin typeface="Calibri"/>
                        </a:rPr>
                        <a:t>Technician Mgmt</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13" name="TextBox 1029"/>
          <p:cNvSpPr/>
          <p:nvPr/>
        </p:nvSpPr>
        <p:spPr>
          <a:xfrm>
            <a:off x="4846680" y="585000"/>
            <a:ext cx="209232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Only appears for managers</a:t>
            </a:r>
            <a:endParaRPr b="0" lang="en-US" sz="1100" spc="-1" strike="noStrike">
              <a:latin typeface="Arial"/>
            </a:endParaRPr>
          </a:p>
        </p:txBody>
      </p:sp>
      <p:sp>
        <p:nvSpPr>
          <p:cNvPr id="214" name="Rectangle 1030"/>
          <p:cNvSpPr/>
          <p:nvPr/>
        </p:nvSpPr>
        <p:spPr>
          <a:xfrm>
            <a:off x="6957360" y="160704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15" name="Rectangle 1031"/>
          <p:cNvSpPr/>
          <p:nvPr/>
        </p:nvSpPr>
        <p:spPr>
          <a:xfrm>
            <a:off x="6957360" y="160704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16" name="TextBox 1032"/>
          <p:cNvSpPr/>
          <p:nvPr/>
        </p:nvSpPr>
        <p:spPr>
          <a:xfrm>
            <a:off x="7160040" y="1713240"/>
            <a:ext cx="165024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Vehicle Management</a:t>
            </a:r>
            <a:endParaRPr b="0" lang="en-US" sz="1100" spc="-1" strike="noStrike">
              <a:latin typeface="Arial"/>
            </a:endParaRPr>
          </a:p>
        </p:txBody>
      </p:sp>
      <p:pic>
        <p:nvPicPr>
          <p:cNvPr id="217" name="Picture 2" descr="Back Button - Free arrows icons"/>
          <p:cNvPicPr/>
          <p:nvPr/>
        </p:nvPicPr>
        <p:blipFill>
          <a:blip r:embed="rId6"/>
          <a:stretch/>
        </p:blipFill>
        <p:spPr>
          <a:xfrm>
            <a:off x="7021440" y="1702800"/>
            <a:ext cx="271440" cy="271440"/>
          </a:xfrm>
          <a:prstGeom prst="rect">
            <a:avLst/>
          </a:prstGeom>
          <a:ln w="0">
            <a:noFill/>
          </a:ln>
        </p:spPr>
      </p:pic>
      <p:sp>
        <p:nvSpPr>
          <p:cNvPr id="218" name="Rectangle 1054"/>
          <p:cNvSpPr/>
          <p:nvPr/>
        </p:nvSpPr>
        <p:spPr>
          <a:xfrm>
            <a:off x="6957360" y="2062080"/>
            <a:ext cx="2433240" cy="65736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219" name="Rectangle 1055"/>
          <p:cNvSpPr/>
          <p:nvPr/>
        </p:nvSpPr>
        <p:spPr>
          <a:xfrm>
            <a:off x="6957360" y="2719440"/>
            <a:ext cx="2433240" cy="65736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sp>
        <p:nvSpPr>
          <p:cNvPr id="220" name="Rectangle 1056"/>
          <p:cNvSpPr/>
          <p:nvPr/>
        </p:nvSpPr>
        <p:spPr>
          <a:xfrm>
            <a:off x="6957360" y="3377520"/>
            <a:ext cx="2433240" cy="657360"/>
          </a:xfrm>
          <a:prstGeom prst="rect">
            <a:avLst/>
          </a:prstGeom>
          <a:gradFill rotWithShape="0">
            <a:gsLst>
              <a:gs pos="0">
                <a:srgbClr val="b5d4a7"/>
              </a:gs>
              <a:gs pos="100000">
                <a:srgbClr val="a9cd99"/>
              </a:gs>
            </a:gsLst>
            <a:lin ang="5400000"/>
          </a:gradFill>
          <a:ln>
            <a:solidFill>
              <a:srgbClr val="70ad47"/>
            </a:solidFill>
          </a:ln>
        </p:spPr>
        <p:style>
          <a:lnRef idx="1">
            <a:schemeClr val="accent6"/>
          </a:lnRef>
          <a:fillRef idx="2">
            <a:schemeClr val="accent6"/>
          </a:fillRef>
          <a:effectRef idx="1">
            <a:schemeClr val="accent6"/>
          </a:effectRef>
          <a:fontRef idx="minor"/>
        </p:style>
      </p:sp>
      <p:pic>
        <p:nvPicPr>
          <p:cNvPr id="221" name="Picture 6" descr="Map - Free maps and location icons"/>
          <p:cNvPicPr/>
          <p:nvPr/>
        </p:nvPicPr>
        <p:blipFill>
          <a:blip r:embed="rId7"/>
          <a:stretch/>
        </p:blipFill>
        <p:spPr>
          <a:xfrm>
            <a:off x="9049680" y="1728360"/>
            <a:ext cx="234000" cy="234000"/>
          </a:xfrm>
          <a:prstGeom prst="rect">
            <a:avLst/>
          </a:prstGeom>
          <a:ln w="0">
            <a:noFill/>
          </a:ln>
        </p:spPr>
      </p:pic>
      <p:sp>
        <p:nvSpPr>
          <p:cNvPr id="222" name="Oval 1058"/>
          <p:cNvSpPr/>
          <p:nvPr/>
        </p:nvSpPr>
        <p:spPr>
          <a:xfrm>
            <a:off x="9029880" y="1713240"/>
            <a:ext cx="271440" cy="268560"/>
          </a:xfrm>
          <a:prstGeom prst="ellipse">
            <a:avLst/>
          </a:prstGeom>
          <a:noFill/>
          <a:ln>
            <a:solidFill>
              <a:srgbClr val="000000"/>
            </a:solidFill>
          </a:ln>
        </p:spPr>
        <p:style>
          <a:lnRef idx="2">
            <a:schemeClr val="dk1"/>
          </a:lnRef>
          <a:fillRef idx="1">
            <a:schemeClr val="lt1"/>
          </a:fillRef>
          <a:effectRef idx="0">
            <a:schemeClr val="dk1"/>
          </a:effectRef>
          <a:fontRef idx="minor"/>
        </p:style>
      </p:sp>
      <p:sp>
        <p:nvSpPr>
          <p:cNvPr id="223" name="Straight Arrow Connector 1060"/>
          <p:cNvSpPr/>
          <p:nvPr/>
        </p:nvSpPr>
        <p:spPr>
          <a:xfrm>
            <a:off x="6619320" y="1001160"/>
            <a:ext cx="63000" cy="7488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224" name="Rectangle 1061"/>
          <p:cNvSpPr/>
          <p:nvPr/>
        </p:nvSpPr>
        <p:spPr>
          <a:xfrm>
            <a:off x="9619200" y="160704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000000"/>
                </a:solidFill>
                <a:latin typeface="Calibri"/>
              </a:rPr>
              <a:t>Map view with my vehicle locations and details. Also, if they are free / busy. If vehicle selected, only show that on the map</a:t>
            </a:r>
            <a:endParaRPr b="0" lang="en-US" sz="1800" spc="-1" strike="noStrike">
              <a:latin typeface="Arial"/>
            </a:endParaRPr>
          </a:p>
        </p:txBody>
      </p:sp>
      <p:sp>
        <p:nvSpPr>
          <p:cNvPr id="225" name="Rectangle 1062"/>
          <p:cNvSpPr/>
          <p:nvPr/>
        </p:nvSpPr>
        <p:spPr>
          <a:xfrm>
            <a:off x="9619200" y="160704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26" name="TextBox 1063"/>
          <p:cNvSpPr/>
          <p:nvPr/>
        </p:nvSpPr>
        <p:spPr>
          <a:xfrm>
            <a:off x="9821880" y="1713240"/>
            <a:ext cx="165024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Vehicle Management</a:t>
            </a:r>
            <a:endParaRPr b="0" lang="en-US" sz="1100" spc="-1" strike="noStrike">
              <a:latin typeface="Arial"/>
            </a:endParaRPr>
          </a:p>
        </p:txBody>
      </p:sp>
      <p:pic>
        <p:nvPicPr>
          <p:cNvPr id="227" name="Picture 2" descr="Back Button - Free arrows icons"/>
          <p:cNvPicPr/>
          <p:nvPr/>
        </p:nvPicPr>
        <p:blipFill>
          <a:blip r:embed="rId8"/>
          <a:stretch/>
        </p:blipFill>
        <p:spPr>
          <a:xfrm>
            <a:off x="9683280" y="1702800"/>
            <a:ext cx="271440" cy="271440"/>
          </a:xfrm>
          <a:prstGeom prst="rect">
            <a:avLst/>
          </a:prstGeom>
          <a:ln w="0">
            <a:noFill/>
          </a:ln>
        </p:spPr>
      </p:pic>
      <p:sp>
        <p:nvSpPr>
          <p:cNvPr id="228" name="Oval 1069"/>
          <p:cNvSpPr/>
          <p:nvPr/>
        </p:nvSpPr>
        <p:spPr>
          <a:xfrm>
            <a:off x="11691720" y="1713240"/>
            <a:ext cx="271440" cy="268560"/>
          </a:xfrm>
          <a:prstGeom prst="ellipse">
            <a:avLst/>
          </a:prstGeom>
          <a:noFill/>
          <a:ln>
            <a:solidFill>
              <a:srgbClr val="000000"/>
            </a:solidFill>
          </a:ln>
        </p:spPr>
        <p:style>
          <a:lnRef idx="2">
            <a:schemeClr val="dk1"/>
          </a:lnRef>
          <a:fillRef idx="1">
            <a:schemeClr val="lt1"/>
          </a:fillRef>
          <a:effectRef idx="0">
            <a:schemeClr val="dk1"/>
          </a:effectRef>
          <a:fontRef idx="minor"/>
        </p:style>
      </p:sp>
      <p:pic>
        <p:nvPicPr>
          <p:cNvPr id="229" name="Picture 10" descr="database table&quot; Icon - Download for free – Iconduck"/>
          <p:cNvPicPr/>
          <p:nvPr/>
        </p:nvPicPr>
        <p:blipFill>
          <a:blip r:embed="rId9"/>
          <a:stretch/>
        </p:blipFill>
        <p:spPr>
          <a:xfrm>
            <a:off x="11741040" y="1765080"/>
            <a:ext cx="177840" cy="177840"/>
          </a:xfrm>
          <a:prstGeom prst="rect">
            <a:avLst/>
          </a:prstGeom>
          <a:ln w="0">
            <a:noFill/>
          </a:ln>
        </p:spPr>
      </p:pic>
      <p:sp>
        <p:nvSpPr>
          <p:cNvPr id="230" name="Connector: Elbow 1073"/>
          <p:cNvSpPr/>
          <p:nvPr/>
        </p:nvSpPr>
        <p:spPr>
          <a:xfrm flipV="1" rot="16200000">
            <a:off x="9948240" y="-167400"/>
            <a:ext cx="105480" cy="3653280"/>
          </a:xfrm>
          <a:prstGeom prst="bentConnector3">
            <a:avLst>
              <a:gd name="adj1" fmla="val 315658"/>
            </a:avLst>
          </a:pr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231" name="Rectangle 1075"/>
          <p:cNvSpPr/>
          <p:nvPr/>
        </p:nvSpPr>
        <p:spPr>
          <a:xfrm>
            <a:off x="9683280" y="2143080"/>
            <a:ext cx="2279880" cy="31716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lang="en-GB" sz="1100" spc="-1" strike="noStrike">
                <a:solidFill>
                  <a:srgbClr val="000000"/>
                </a:solidFill>
                <a:latin typeface="Calibri"/>
              </a:rPr>
              <a:t>Select Vehicle Number</a:t>
            </a:r>
            <a:endParaRPr b="0" lang="en-US" sz="1100" spc="-1" strike="noStrike">
              <a:latin typeface="Arial"/>
            </a:endParaRPr>
          </a:p>
        </p:txBody>
      </p:sp>
      <p:sp>
        <p:nvSpPr>
          <p:cNvPr id="232" name="TextBox 1076"/>
          <p:cNvSpPr/>
          <p:nvPr/>
        </p:nvSpPr>
        <p:spPr>
          <a:xfrm>
            <a:off x="7366680" y="2102400"/>
            <a:ext cx="10926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KA01 DA 0099</a:t>
            </a:r>
            <a:endParaRPr b="0" lang="en-US" sz="1000" spc="-1" strike="noStrike">
              <a:latin typeface="Arial"/>
            </a:endParaRPr>
          </a:p>
        </p:txBody>
      </p:sp>
      <p:sp>
        <p:nvSpPr>
          <p:cNvPr id="233" name="TextBox 1077"/>
          <p:cNvSpPr/>
          <p:nvPr/>
        </p:nvSpPr>
        <p:spPr>
          <a:xfrm>
            <a:off x="8942040" y="2113200"/>
            <a:ext cx="44784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Free</a:t>
            </a:r>
            <a:endParaRPr b="0" lang="en-US" sz="1000" spc="-1" strike="noStrike">
              <a:latin typeface="Arial"/>
            </a:endParaRPr>
          </a:p>
        </p:txBody>
      </p:sp>
      <p:sp>
        <p:nvSpPr>
          <p:cNvPr id="234" name="TextBox 1078"/>
          <p:cNvSpPr/>
          <p:nvPr/>
        </p:nvSpPr>
        <p:spPr>
          <a:xfrm>
            <a:off x="8537400" y="2401920"/>
            <a:ext cx="8442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Technician</a:t>
            </a:r>
            <a:endParaRPr b="0" lang="en-US" sz="1000" spc="-1" strike="noStrike">
              <a:latin typeface="Arial"/>
            </a:endParaRPr>
          </a:p>
        </p:txBody>
      </p:sp>
      <p:sp>
        <p:nvSpPr>
          <p:cNvPr id="235" name="TextBox 1079"/>
          <p:cNvSpPr/>
          <p:nvPr/>
        </p:nvSpPr>
        <p:spPr>
          <a:xfrm>
            <a:off x="7340400" y="2393640"/>
            <a:ext cx="122508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xxx hrs / xxx hrs</a:t>
            </a:r>
            <a:endParaRPr b="0" lang="en-US" sz="1000" spc="-1" strike="noStrike">
              <a:latin typeface="Arial"/>
            </a:endParaRPr>
          </a:p>
        </p:txBody>
      </p:sp>
      <p:sp>
        <p:nvSpPr>
          <p:cNvPr id="236" name="TextBox 1080"/>
          <p:cNvSpPr/>
          <p:nvPr/>
        </p:nvSpPr>
        <p:spPr>
          <a:xfrm>
            <a:off x="7366680" y="2787480"/>
            <a:ext cx="10926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KA01 DA 0010</a:t>
            </a:r>
            <a:endParaRPr b="0" lang="en-US" sz="1000" spc="-1" strike="noStrike">
              <a:latin typeface="Arial"/>
            </a:endParaRPr>
          </a:p>
        </p:txBody>
      </p:sp>
      <p:sp>
        <p:nvSpPr>
          <p:cNvPr id="237" name="TextBox 1081"/>
          <p:cNvSpPr/>
          <p:nvPr/>
        </p:nvSpPr>
        <p:spPr>
          <a:xfrm>
            <a:off x="8942040" y="2798640"/>
            <a:ext cx="44784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Free</a:t>
            </a:r>
            <a:endParaRPr b="0" lang="en-US" sz="1000" spc="-1" strike="noStrike">
              <a:latin typeface="Arial"/>
            </a:endParaRPr>
          </a:p>
        </p:txBody>
      </p:sp>
      <p:sp>
        <p:nvSpPr>
          <p:cNvPr id="238" name="TextBox 1082"/>
          <p:cNvSpPr/>
          <p:nvPr/>
        </p:nvSpPr>
        <p:spPr>
          <a:xfrm>
            <a:off x="8556120" y="3087000"/>
            <a:ext cx="8442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Technician</a:t>
            </a:r>
            <a:endParaRPr b="0" lang="en-US" sz="1000" spc="-1" strike="noStrike">
              <a:latin typeface="Arial"/>
            </a:endParaRPr>
          </a:p>
        </p:txBody>
      </p:sp>
      <p:sp>
        <p:nvSpPr>
          <p:cNvPr id="239" name="TextBox 1083"/>
          <p:cNvSpPr/>
          <p:nvPr/>
        </p:nvSpPr>
        <p:spPr>
          <a:xfrm>
            <a:off x="7340400" y="3078720"/>
            <a:ext cx="122508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xxx hrs / xxx hrs</a:t>
            </a:r>
            <a:endParaRPr b="0" lang="en-US" sz="1000" spc="-1" strike="noStrike">
              <a:latin typeface="Arial"/>
            </a:endParaRPr>
          </a:p>
        </p:txBody>
      </p:sp>
      <p:sp>
        <p:nvSpPr>
          <p:cNvPr id="240" name="TextBox 1084"/>
          <p:cNvSpPr/>
          <p:nvPr/>
        </p:nvSpPr>
        <p:spPr>
          <a:xfrm>
            <a:off x="7342200" y="3410280"/>
            <a:ext cx="10926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KA01 DA 0012</a:t>
            </a:r>
            <a:endParaRPr b="0" lang="en-US" sz="1000" spc="-1" strike="noStrike">
              <a:latin typeface="Arial"/>
            </a:endParaRPr>
          </a:p>
        </p:txBody>
      </p:sp>
      <p:sp>
        <p:nvSpPr>
          <p:cNvPr id="241" name="TextBox 1085"/>
          <p:cNvSpPr/>
          <p:nvPr/>
        </p:nvSpPr>
        <p:spPr>
          <a:xfrm>
            <a:off x="8917920" y="3421080"/>
            <a:ext cx="44784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Free</a:t>
            </a:r>
            <a:endParaRPr b="0" lang="en-US" sz="1000" spc="-1" strike="noStrike">
              <a:latin typeface="Arial"/>
            </a:endParaRPr>
          </a:p>
        </p:txBody>
      </p:sp>
      <p:sp>
        <p:nvSpPr>
          <p:cNvPr id="242" name="TextBox 1086"/>
          <p:cNvSpPr/>
          <p:nvPr/>
        </p:nvSpPr>
        <p:spPr>
          <a:xfrm>
            <a:off x="8564760" y="3709800"/>
            <a:ext cx="8442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Technician</a:t>
            </a:r>
            <a:endParaRPr b="0" lang="en-US" sz="1000" spc="-1" strike="noStrike">
              <a:latin typeface="Arial"/>
            </a:endParaRPr>
          </a:p>
        </p:txBody>
      </p:sp>
      <p:sp>
        <p:nvSpPr>
          <p:cNvPr id="243" name="TextBox 1087"/>
          <p:cNvSpPr/>
          <p:nvPr/>
        </p:nvSpPr>
        <p:spPr>
          <a:xfrm>
            <a:off x="7315920" y="3701520"/>
            <a:ext cx="122508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00" spc="-1" strike="noStrike">
                <a:solidFill>
                  <a:srgbClr val="000000"/>
                </a:solidFill>
                <a:latin typeface="Calibri"/>
              </a:rPr>
              <a:t>xxx hrs / xxx hrs</a:t>
            </a:r>
            <a:endParaRPr b="0" lang="en-US" sz="1000" spc="-1" strike="noStrike">
              <a:latin typeface="Arial"/>
            </a:endParaRPr>
          </a:p>
        </p:txBody>
      </p:sp>
      <p:sp>
        <p:nvSpPr>
          <p:cNvPr id="244" name="Oval 1088"/>
          <p:cNvSpPr/>
          <p:nvPr/>
        </p:nvSpPr>
        <p:spPr>
          <a:xfrm>
            <a:off x="8890920" y="6025680"/>
            <a:ext cx="393120" cy="3888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a:t>
            </a:r>
            <a:endParaRPr b="0" lang="en-US" sz="1800" spc="-1" strike="noStrike">
              <a:latin typeface="Arial"/>
            </a:endParaRPr>
          </a:p>
        </p:txBody>
      </p:sp>
      <p:sp>
        <p:nvSpPr>
          <p:cNvPr id="245" name="Straight Arrow Connector 1090"/>
          <p:cNvSpPr/>
          <p:nvPr/>
        </p:nvSpPr>
        <p:spPr>
          <a:xfrm>
            <a:off x="9302040" y="1847520"/>
            <a:ext cx="316800" cy="3420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246" name="Oval 1091"/>
          <p:cNvSpPr/>
          <p:nvPr/>
        </p:nvSpPr>
        <p:spPr>
          <a:xfrm>
            <a:off x="7054560" y="2197800"/>
            <a:ext cx="387720" cy="37836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47" name="Oval 1092"/>
          <p:cNvSpPr/>
          <p:nvPr/>
        </p:nvSpPr>
        <p:spPr>
          <a:xfrm>
            <a:off x="7054560" y="2836800"/>
            <a:ext cx="387720" cy="37836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48" name="Oval 1093"/>
          <p:cNvSpPr/>
          <p:nvPr/>
        </p:nvSpPr>
        <p:spPr>
          <a:xfrm>
            <a:off x="7058160" y="3512160"/>
            <a:ext cx="387720" cy="37836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49" name="Rectangle 1"/>
          <p:cNvSpPr/>
          <p:nvPr/>
        </p:nvSpPr>
        <p:spPr>
          <a:xfrm>
            <a:off x="94680" y="622800"/>
            <a:ext cx="2433240" cy="597528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sp>
      <p:sp>
        <p:nvSpPr>
          <p:cNvPr id="250" name="Rectangle 2"/>
          <p:cNvSpPr/>
          <p:nvPr/>
        </p:nvSpPr>
        <p:spPr>
          <a:xfrm>
            <a:off x="94680" y="623160"/>
            <a:ext cx="2433240" cy="45432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51" name="TextBox 6"/>
          <p:cNvSpPr/>
          <p:nvPr/>
        </p:nvSpPr>
        <p:spPr>
          <a:xfrm>
            <a:off x="345240" y="729000"/>
            <a:ext cx="102564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Registration</a:t>
            </a:r>
            <a:endParaRPr b="0" lang="en-US" sz="1100" spc="-1" strike="noStrike">
              <a:latin typeface="Arial"/>
            </a:endParaRPr>
          </a:p>
        </p:txBody>
      </p:sp>
      <p:pic>
        <p:nvPicPr>
          <p:cNvPr id="252" name="Picture 2" descr="Back Button - Free arrows icons"/>
          <p:cNvPicPr/>
          <p:nvPr/>
        </p:nvPicPr>
        <p:blipFill>
          <a:blip r:embed="rId10"/>
          <a:stretch/>
        </p:blipFill>
        <p:spPr>
          <a:xfrm>
            <a:off x="159120" y="718560"/>
            <a:ext cx="271440" cy="271440"/>
          </a:xfrm>
          <a:prstGeom prst="rect">
            <a:avLst/>
          </a:prstGeom>
          <a:ln w="0">
            <a:noFill/>
          </a:ln>
        </p:spPr>
      </p:pic>
      <p:sp>
        <p:nvSpPr>
          <p:cNvPr id="253" name="Oval 8"/>
          <p:cNvSpPr/>
          <p:nvPr/>
        </p:nvSpPr>
        <p:spPr>
          <a:xfrm>
            <a:off x="898560" y="1184040"/>
            <a:ext cx="745200" cy="67788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54" name="Rectangle 9"/>
          <p:cNvSpPr/>
          <p:nvPr/>
        </p:nvSpPr>
        <p:spPr>
          <a:xfrm>
            <a:off x="275040" y="195624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First Name</a:t>
            </a:r>
            <a:endParaRPr b="0" lang="en-US" sz="1400" spc="-1" strike="noStrike">
              <a:latin typeface="Arial"/>
            </a:endParaRPr>
          </a:p>
        </p:txBody>
      </p:sp>
      <p:sp>
        <p:nvSpPr>
          <p:cNvPr id="255" name="Rectangle 10"/>
          <p:cNvSpPr/>
          <p:nvPr/>
        </p:nvSpPr>
        <p:spPr>
          <a:xfrm>
            <a:off x="283320" y="236988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Last Name</a:t>
            </a:r>
            <a:endParaRPr b="0" lang="en-US" sz="1400" spc="-1" strike="noStrike">
              <a:latin typeface="Arial"/>
            </a:endParaRPr>
          </a:p>
        </p:txBody>
      </p:sp>
      <p:sp>
        <p:nvSpPr>
          <p:cNvPr id="256" name="Rectangle 11"/>
          <p:cNvSpPr/>
          <p:nvPr/>
        </p:nvSpPr>
        <p:spPr>
          <a:xfrm>
            <a:off x="283320" y="366012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Email ID</a:t>
            </a:r>
            <a:endParaRPr b="0" lang="en-US" sz="1400" spc="-1" strike="noStrike">
              <a:latin typeface="Arial"/>
            </a:endParaRPr>
          </a:p>
        </p:txBody>
      </p:sp>
      <p:sp>
        <p:nvSpPr>
          <p:cNvPr id="257" name="Rectangle 12"/>
          <p:cNvSpPr/>
          <p:nvPr/>
        </p:nvSpPr>
        <p:spPr>
          <a:xfrm>
            <a:off x="282240" y="409140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Mobile No</a:t>
            </a:r>
            <a:endParaRPr b="0" lang="en-US" sz="1400" spc="-1" strike="noStrike">
              <a:latin typeface="Arial"/>
            </a:endParaRPr>
          </a:p>
        </p:txBody>
      </p:sp>
      <p:sp>
        <p:nvSpPr>
          <p:cNvPr id="258" name="Rectangle 13"/>
          <p:cNvSpPr/>
          <p:nvPr/>
        </p:nvSpPr>
        <p:spPr>
          <a:xfrm>
            <a:off x="294840" y="451440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Password</a:t>
            </a:r>
            <a:endParaRPr b="0" lang="en-US" sz="1400" spc="-1" strike="noStrike">
              <a:latin typeface="Arial"/>
            </a:endParaRPr>
          </a:p>
        </p:txBody>
      </p:sp>
      <p:sp>
        <p:nvSpPr>
          <p:cNvPr id="259" name="Rectangle 14"/>
          <p:cNvSpPr/>
          <p:nvPr/>
        </p:nvSpPr>
        <p:spPr>
          <a:xfrm>
            <a:off x="294840" y="493164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Confirm Password</a:t>
            </a:r>
            <a:endParaRPr b="0" lang="en-US" sz="1400" spc="-1" strike="noStrike">
              <a:latin typeface="Arial"/>
            </a:endParaRPr>
          </a:p>
        </p:txBody>
      </p:sp>
      <p:sp>
        <p:nvSpPr>
          <p:cNvPr id="260" name="Rectangle 15"/>
          <p:cNvSpPr/>
          <p:nvPr/>
        </p:nvSpPr>
        <p:spPr>
          <a:xfrm>
            <a:off x="294840" y="534204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Select Country</a:t>
            </a:r>
            <a:endParaRPr b="0" lang="en-US" sz="1400" spc="-1" strike="noStrike">
              <a:latin typeface="Arial"/>
            </a:endParaRPr>
          </a:p>
        </p:txBody>
      </p:sp>
      <p:sp>
        <p:nvSpPr>
          <p:cNvPr id="261" name="Rectangle 16"/>
          <p:cNvSpPr/>
          <p:nvPr/>
        </p:nvSpPr>
        <p:spPr>
          <a:xfrm>
            <a:off x="294840" y="5752800"/>
            <a:ext cx="2044080" cy="3747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Pincode</a:t>
            </a:r>
            <a:endParaRPr b="0" lang="en-US" sz="1400" spc="-1" strike="noStrike">
              <a:latin typeface="Arial"/>
            </a:endParaRPr>
          </a:p>
        </p:txBody>
      </p:sp>
      <p:sp>
        <p:nvSpPr>
          <p:cNvPr id="262" name="Rectangle 17"/>
          <p:cNvSpPr/>
          <p:nvPr/>
        </p:nvSpPr>
        <p:spPr>
          <a:xfrm>
            <a:off x="275040" y="2795400"/>
            <a:ext cx="2044080" cy="374760"/>
          </a:xfrm>
          <a:prstGeom prst="rect">
            <a:avLst/>
          </a:prstGeom>
          <a:solidFill>
            <a:srgbClr val="ed7d31"/>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Select User Type</a:t>
            </a:r>
            <a:endParaRPr b="0" lang="en-US" sz="1400" spc="-1" strike="noStrike">
              <a:latin typeface="Arial"/>
            </a:endParaRPr>
          </a:p>
        </p:txBody>
      </p:sp>
      <p:sp>
        <p:nvSpPr>
          <p:cNvPr id="263" name="Rectangle 18"/>
          <p:cNvSpPr/>
          <p:nvPr/>
        </p:nvSpPr>
        <p:spPr>
          <a:xfrm>
            <a:off x="283320" y="3209400"/>
            <a:ext cx="2044080" cy="374760"/>
          </a:xfrm>
          <a:prstGeom prst="rect">
            <a:avLst/>
          </a:prstGeom>
          <a:solidFill>
            <a:srgbClr val="ed7d31"/>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i="1" lang="en-GB" sz="1400" spc="-1" strike="noStrike">
                <a:solidFill>
                  <a:srgbClr val="bfbfbf"/>
                </a:solidFill>
                <a:latin typeface="Calibri"/>
              </a:rPr>
              <a:t>Select Vehicle Segment</a:t>
            </a:r>
            <a:endParaRPr b="0" lang="en-US" sz="1400" spc="-1" strike="noStrike">
              <a:latin typeface="Arial"/>
            </a:endParaRPr>
          </a:p>
        </p:txBody>
      </p:sp>
      <p:sp>
        <p:nvSpPr>
          <p:cNvPr id="264" name="Rectangle 31"/>
          <p:cNvSpPr/>
          <p:nvPr/>
        </p:nvSpPr>
        <p:spPr>
          <a:xfrm>
            <a:off x="734760" y="6218640"/>
            <a:ext cx="1228320" cy="318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submit</a:t>
            </a:r>
            <a:endParaRPr b="0" lang="en-US" sz="1800" spc="-1" strike="noStrike">
              <a:latin typeface="Arial"/>
            </a:endParaRPr>
          </a:p>
        </p:txBody>
      </p:sp>
      <p:sp>
        <p:nvSpPr>
          <p:cNvPr id="265" name="TextBox 33"/>
          <p:cNvSpPr/>
          <p:nvPr/>
        </p:nvSpPr>
        <p:spPr>
          <a:xfrm>
            <a:off x="7070040" y="252360"/>
            <a:ext cx="4221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GB" sz="1800" spc="-1" strike="noStrike">
                <a:solidFill>
                  <a:srgbClr val="000000"/>
                </a:solidFill>
                <a:latin typeface="Calibri"/>
              </a:rPr>
              <a:t>Wikitek1 (User Type – RSAngel)</a:t>
            </a:r>
            <a:endParaRPr b="0" lang="en-US" sz="1800" spc="-1" strike="noStrike">
              <a:latin typeface="Arial"/>
            </a:endParaRPr>
          </a:p>
        </p:txBody>
      </p:sp>
      <p:sp>
        <p:nvSpPr>
          <p:cNvPr id="266" name="Rectangle 41"/>
          <p:cNvSpPr/>
          <p:nvPr/>
        </p:nvSpPr>
        <p:spPr>
          <a:xfrm>
            <a:off x="9619200" y="5898960"/>
            <a:ext cx="2433240" cy="61776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67" name="TextBox 42"/>
          <p:cNvSpPr/>
          <p:nvPr/>
        </p:nvSpPr>
        <p:spPr>
          <a:xfrm>
            <a:off x="9554040" y="5889240"/>
            <a:ext cx="115812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50" spc="-1" strike="noStrike">
                <a:solidFill>
                  <a:srgbClr val="000000"/>
                </a:solidFill>
                <a:latin typeface="Calibri"/>
              </a:rPr>
              <a:t>Vehicle Reg no</a:t>
            </a:r>
            <a:endParaRPr b="0" lang="en-US" sz="1050" spc="-1" strike="noStrike">
              <a:latin typeface="Arial"/>
            </a:endParaRPr>
          </a:p>
        </p:txBody>
      </p:sp>
      <p:sp>
        <p:nvSpPr>
          <p:cNvPr id="268" name="TextBox 43"/>
          <p:cNvSpPr/>
          <p:nvPr/>
        </p:nvSpPr>
        <p:spPr>
          <a:xfrm>
            <a:off x="9599400" y="6218640"/>
            <a:ext cx="87156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50" spc="-1" strike="noStrike">
                <a:solidFill>
                  <a:srgbClr val="000000"/>
                </a:solidFill>
                <a:latin typeface="Calibri"/>
              </a:rPr>
              <a:t>Technician</a:t>
            </a:r>
            <a:endParaRPr b="0" lang="en-US" sz="1050" spc="-1" strike="noStrike">
              <a:latin typeface="Arial"/>
            </a:endParaRPr>
          </a:p>
        </p:txBody>
      </p:sp>
      <p:sp>
        <p:nvSpPr>
          <p:cNvPr id="269" name="TextBox 44"/>
          <p:cNvSpPr/>
          <p:nvPr/>
        </p:nvSpPr>
        <p:spPr>
          <a:xfrm>
            <a:off x="11376720" y="5929560"/>
            <a:ext cx="60012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050" spc="-1" strike="noStrike">
                <a:solidFill>
                  <a:srgbClr val="000000"/>
                </a:solidFill>
                <a:latin typeface="Calibri"/>
              </a:rPr>
              <a:t>Status</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3"/>
          <p:cNvSpPr/>
          <p:nvPr/>
        </p:nvSpPr>
        <p:spPr>
          <a:xfrm>
            <a:off x="6126480" y="60804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71" name="Rectangle 4"/>
          <p:cNvSpPr/>
          <p:nvPr/>
        </p:nvSpPr>
        <p:spPr>
          <a:xfrm>
            <a:off x="6126480" y="60840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72" name="TextBox 5"/>
          <p:cNvSpPr/>
          <p:nvPr/>
        </p:nvSpPr>
        <p:spPr>
          <a:xfrm>
            <a:off x="6358320" y="714240"/>
            <a:ext cx="119448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KA01 DA 0099</a:t>
            </a:r>
            <a:endParaRPr b="0" lang="en-US" sz="1100" spc="-1" strike="noStrike">
              <a:latin typeface="Arial"/>
            </a:endParaRPr>
          </a:p>
        </p:txBody>
      </p:sp>
      <p:pic>
        <p:nvPicPr>
          <p:cNvPr id="273" name="Picture 2" descr="Back Button - Free arrows icons"/>
          <p:cNvPicPr/>
          <p:nvPr/>
        </p:nvPicPr>
        <p:blipFill>
          <a:blip r:embed="rId1"/>
          <a:stretch/>
        </p:blipFill>
        <p:spPr>
          <a:xfrm>
            <a:off x="6190560" y="703800"/>
            <a:ext cx="271440" cy="271440"/>
          </a:xfrm>
          <a:prstGeom prst="rect">
            <a:avLst/>
          </a:prstGeom>
          <a:ln w="0">
            <a:noFill/>
          </a:ln>
        </p:spPr>
      </p:pic>
      <p:pic>
        <p:nvPicPr>
          <p:cNvPr id="274" name="Picture 6" descr="Map - Free maps and location icons"/>
          <p:cNvPicPr/>
          <p:nvPr/>
        </p:nvPicPr>
        <p:blipFill>
          <a:blip r:embed="rId2"/>
          <a:stretch/>
        </p:blipFill>
        <p:spPr>
          <a:xfrm>
            <a:off x="8218800" y="729720"/>
            <a:ext cx="234000" cy="234000"/>
          </a:xfrm>
          <a:prstGeom prst="rect">
            <a:avLst/>
          </a:prstGeom>
          <a:ln w="0">
            <a:noFill/>
          </a:ln>
        </p:spPr>
      </p:pic>
      <p:sp>
        <p:nvSpPr>
          <p:cNvPr id="275" name="Oval 11"/>
          <p:cNvSpPr/>
          <p:nvPr/>
        </p:nvSpPr>
        <p:spPr>
          <a:xfrm>
            <a:off x="8199000" y="714240"/>
            <a:ext cx="271440" cy="268560"/>
          </a:xfrm>
          <a:prstGeom prst="ellipse">
            <a:avLst/>
          </a:prstGeom>
          <a:noFill/>
          <a:ln>
            <a:solidFill>
              <a:srgbClr val="000000"/>
            </a:solidFill>
          </a:ln>
        </p:spPr>
        <p:style>
          <a:lnRef idx="2">
            <a:schemeClr val="dk1"/>
          </a:lnRef>
          <a:fillRef idx="1">
            <a:schemeClr val="lt1"/>
          </a:fillRef>
          <a:effectRef idx="0">
            <a:schemeClr val="dk1"/>
          </a:effectRef>
          <a:fontRef idx="minor"/>
        </p:style>
      </p:sp>
      <p:sp>
        <p:nvSpPr>
          <p:cNvPr id="276" name="TextBox 25"/>
          <p:cNvSpPr/>
          <p:nvPr/>
        </p:nvSpPr>
        <p:spPr>
          <a:xfrm>
            <a:off x="6597360" y="1169280"/>
            <a:ext cx="1976400" cy="9266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Reg No: xxx</a:t>
            </a:r>
            <a:endParaRPr b="0" lang="en-US" sz="1100" spc="-1" strike="noStrike">
              <a:latin typeface="Arial"/>
            </a:endParaRPr>
          </a:p>
          <a:p>
            <a:pPr>
              <a:lnSpc>
                <a:spcPct val="100000"/>
              </a:lnSpc>
              <a:buNone/>
            </a:pPr>
            <a:r>
              <a:rPr b="0" lang="en-GB" sz="1100" spc="-1" strike="noStrike">
                <a:solidFill>
                  <a:srgbClr val="000000"/>
                </a:solidFill>
                <a:latin typeface="Calibri"/>
              </a:rPr>
              <a:t>VIN No: xxx</a:t>
            </a:r>
            <a:endParaRPr b="0" lang="en-US" sz="1100" spc="-1" strike="noStrike">
              <a:latin typeface="Arial"/>
            </a:endParaRPr>
          </a:p>
          <a:p>
            <a:pPr>
              <a:lnSpc>
                <a:spcPct val="100000"/>
              </a:lnSpc>
              <a:buNone/>
            </a:pPr>
            <a:r>
              <a:rPr b="0" lang="en-GB" sz="1100" spc="-1" strike="noStrike">
                <a:solidFill>
                  <a:srgbClr val="000000"/>
                </a:solidFill>
                <a:latin typeface="Calibri"/>
              </a:rPr>
              <a:t>Owner: x x</a:t>
            </a:r>
            <a:endParaRPr b="0" lang="en-US" sz="1100" spc="-1" strike="noStrike">
              <a:latin typeface="Arial"/>
            </a:endParaRPr>
          </a:p>
          <a:p>
            <a:pPr>
              <a:lnSpc>
                <a:spcPct val="100000"/>
              </a:lnSpc>
              <a:buNone/>
            </a:pPr>
            <a:r>
              <a:rPr b="0" lang="en-IN" sz="1100" spc="-1" strike="noStrike">
                <a:solidFill>
                  <a:srgbClr val="000000"/>
                </a:solidFill>
                <a:latin typeface="Calibri"/>
              </a:rPr>
              <a:t>Run Hrs: xxx hrs / xxx hrs</a:t>
            </a:r>
            <a:endParaRPr b="0" lang="en-US" sz="1100" spc="-1" strike="noStrike">
              <a:latin typeface="Arial"/>
            </a:endParaRPr>
          </a:p>
          <a:p>
            <a:pPr>
              <a:lnSpc>
                <a:spcPct val="100000"/>
              </a:lnSpc>
              <a:buNone/>
            </a:pPr>
            <a:r>
              <a:rPr b="0" lang="en-IN" sz="1100" spc="-1" strike="noStrike">
                <a:solidFill>
                  <a:srgbClr val="000000"/>
                </a:solidFill>
                <a:latin typeface="Calibri"/>
              </a:rPr>
              <a:t>Status: Associated</a:t>
            </a:r>
            <a:endParaRPr b="0" lang="en-US" sz="1100" spc="-1" strike="noStrike">
              <a:latin typeface="Arial"/>
            </a:endParaRPr>
          </a:p>
        </p:txBody>
      </p:sp>
      <p:sp>
        <p:nvSpPr>
          <p:cNvPr id="277" name="Oval 26"/>
          <p:cNvSpPr/>
          <p:nvPr/>
        </p:nvSpPr>
        <p:spPr>
          <a:xfrm>
            <a:off x="6236640" y="1289160"/>
            <a:ext cx="544320" cy="5094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78" name="Rectangle: Rounded Corners 27"/>
          <p:cNvSpPr/>
          <p:nvPr/>
        </p:nvSpPr>
        <p:spPr>
          <a:xfrm>
            <a:off x="6236640" y="2608560"/>
            <a:ext cx="2216160" cy="43776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Assign Technician</a:t>
            </a:r>
            <a:endParaRPr b="0" lang="en-US" sz="1800" spc="-1" strike="noStrike">
              <a:latin typeface="Arial"/>
            </a:endParaRPr>
          </a:p>
        </p:txBody>
      </p:sp>
      <p:sp>
        <p:nvSpPr>
          <p:cNvPr id="279" name="Rectangle: Rounded Corners 28"/>
          <p:cNvSpPr/>
          <p:nvPr/>
        </p:nvSpPr>
        <p:spPr>
          <a:xfrm>
            <a:off x="6236640" y="3125160"/>
            <a:ext cx="2216160" cy="43776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rPr>
              <a:t>Disassociate</a:t>
            </a:r>
            <a:endParaRPr b="0" lang="en-US" sz="1800" spc="-1" strike="noStrike">
              <a:latin typeface="Arial"/>
            </a:endParaRPr>
          </a:p>
        </p:txBody>
      </p:sp>
      <p:sp>
        <p:nvSpPr>
          <p:cNvPr id="280" name="Rectangle 9"/>
          <p:cNvSpPr/>
          <p:nvPr/>
        </p:nvSpPr>
        <p:spPr>
          <a:xfrm>
            <a:off x="914400" y="68580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81" name="Rectangle 12"/>
          <p:cNvSpPr/>
          <p:nvPr/>
        </p:nvSpPr>
        <p:spPr>
          <a:xfrm>
            <a:off x="896400" y="60840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82" name="TextBox 13"/>
          <p:cNvSpPr/>
          <p:nvPr/>
        </p:nvSpPr>
        <p:spPr>
          <a:xfrm>
            <a:off x="1110240" y="714240"/>
            <a:ext cx="140040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Associate Vehicle</a:t>
            </a:r>
            <a:endParaRPr b="0" lang="en-US" sz="1100" spc="-1" strike="noStrike">
              <a:latin typeface="Arial"/>
            </a:endParaRPr>
          </a:p>
        </p:txBody>
      </p:sp>
      <p:pic>
        <p:nvPicPr>
          <p:cNvPr id="283" name="Picture 2" descr="Back Button - Free arrows icons"/>
          <p:cNvPicPr/>
          <p:nvPr/>
        </p:nvPicPr>
        <p:blipFill>
          <a:blip r:embed="rId3"/>
          <a:stretch/>
        </p:blipFill>
        <p:spPr>
          <a:xfrm>
            <a:off x="960480" y="703800"/>
            <a:ext cx="271440" cy="271440"/>
          </a:xfrm>
          <a:prstGeom prst="rect">
            <a:avLst/>
          </a:prstGeom>
          <a:ln w="0">
            <a:noFill/>
          </a:ln>
        </p:spPr>
      </p:pic>
      <p:sp>
        <p:nvSpPr>
          <p:cNvPr id="284" name="Rectangle 39"/>
          <p:cNvSpPr/>
          <p:nvPr/>
        </p:nvSpPr>
        <p:spPr>
          <a:xfrm>
            <a:off x="1116360" y="1238040"/>
            <a:ext cx="2061720" cy="3326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i="1" lang="en-GB" sz="1200" spc="-1" strike="noStrike">
                <a:solidFill>
                  <a:srgbClr val="a6a6a6"/>
                </a:solidFill>
                <a:latin typeface="Calibri"/>
              </a:rPr>
              <a:t>Enter Vehicle Reg No</a:t>
            </a:r>
            <a:endParaRPr b="0" lang="en-US" sz="1200" spc="-1" strike="noStrike">
              <a:latin typeface="Arial"/>
            </a:endParaRPr>
          </a:p>
        </p:txBody>
      </p:sp>
      <p:sp>
        <p:nvSpPr>
          <p:cNvPr id="285" name="Rectangle: Rounded Corners 41"/>
          <p:cNvSpPr/>
          <p:nvPr/>
        </p:nvSpPr>
        <p:spPr>
          <a:xfrm>
            <a:off x="1654920" y="167868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Get OTP</a:t>
            </a:r>
            <a:endParaRPr b="0" lang="en-US" sz="1400" spc="-1" strike="noStrike">
              <a:latin typeface="Arial"/>
            </a:endParaRPr>
          </a:p>
        </p:txBody>
      </p:sp>
      <p:sp>
        <p:nvSpPr>
          <p:cNvPr id="286" name="Rectangle 42"/>
          <p:cNvSpPr/>
          <p:nvPr/>
        </p:nvSpPr>
        <p:spPr>
          <a:xfrm>
            <a:off x="1485360" y="22086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87" name="Rectangle 43"/>
          <p:cNvSpPr/>
          <p:nvPr/>
        </p:nvSpPr>
        <p:spPr>
          <a:xfrm>
            <a:off x="1866600" y="22086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88" name="Rectangle 44"/>
          <p:cNvSpPr/>
          <p:nvPr/>
        </p:nvSpPr>
        <p:spPr>
          <a:xfrm>
            <a:off x="2259720" y="22086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89" name="Rectangle 45"/>
          <p:cNvSpPr/>
          <p:nvPr/>
        </p:nvSpPr>
        <p:spPr>
          <a:xfrm>
            <a:off x="2640600" y="220860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90" name="Rectangle: Rounded Corners 46"/>
          <p:cNvSpPr/>
          <p:nvPr/>
        </p:nvSpPr>
        <p:spPr>
          <a:xfrm>
            <a:off x="1654920" y="275040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Send OTP</a:t>
            </a:r>
            <a:endParaRPr b="0" lang="en-US" sz="1400" spc="-1" strike="noStrike">
              <a:latin typeface="Arial"/>
            </a:endParaRPr>
          </a:p>
        </p:txBody>
      </p:sp>
      <p:sp>
        <p:nvSpPr>
          <p:cNvPr id="291" name="Rectangle 47"/>
          <p:cNvSpPr/>
          <p:nvPr/>
        </p:nvSpPr>
        <p:spPr>
          <a:xfrm>
            <a:off x="3501360" y="60804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92" name="Rectangle 48"/>
          <p:cNvSpPr/>
          <p:nvPr/>
        </p:nvSpPr>
        <p:spPr>
          <a:xfrm>
            <a:off x="3501360" y="60840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293" name="TextBox 49"/>
          <p:cNvSpPr/>
          <p:nvPr/>
        </p:nvSpPr>
        <p:spPr>
          <a:xfrm>
            <a:off x="3689640" y="714240"/>
            <a:ext cx="161064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Disassociate Vehicle</a:t>
            </a:r>
            <a:endParaRPr b="0" lang="en-US" sz="1100" spc="-1" strike="noStrike">
              <a:latin typeface="Arial"/>
            </a:endParaRPr>
          </a:p>
        </p:txBody>
      </p:sp>
      <p:pic>
        <p:nvPicPr>
          <p:cNvPr id="294" name="Picture 2" descr="Back Button - Free arrows icons"/>
          <p:cNvPicPr/>
          <p:nvPr/>
        </p:nvPicPr>
        <p:blipFill>
          <a:blip r:embed="rId4"/>
          <a:stretch/>
        </p:blipFill>
        <p:spPr>
          <a:xfrm>
            <a:off x="3565440" y="703800"/>
            <a:ext cx="271440" cy="271440"/>
          </a:xfrm>
          <a:prstGeom prst="rect">
            <a:avLst/>
          </a:prstGeom>
          <a:ln w="0">
            <a:noFill/>
          </a:ln>
        </p:spPr>
      </p:pic>
      <p:sp>
        <p:nvSpPr>
          <p:cNvPr id="295" name="Rectangle 51"/>
          <p:cNvSpPr/>
          <p:nvPr/>
        </p:nvSpPr>
        <p:spPr>
          <a:xfrm>
            <a:off x="3723120" y="1201680"/>
            <a:ext cx="2061720" cy="3326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i="1" lang="en-GB" sz="1200" spc="-1" strike="noStrike">
                <a:solidFill>
                  <a:srgbClr val="a6a6a6"/>
                </a:solidFill>
                <a:latin typeface="Calibri"/>
              </a:rPr>
              <a:t>Select Vehicle Reg No</a:t>
            </a:r>
            <a:endParaRPr b="0" lang="en-US" sz="1200" spc="-1" strike="noStrike">
              <a:latin typeface="Arial"/>
            </a:endParaRPr>
          </a:p>
        </p:txBody>
      </p:sp>
      <p:sp>
        <p:nvSpPr>
          <p:cNvPr id="296" name="Rectangle: Rounded Corners 52"/>
          <p:cNvSpPr/>
          <p:nvPr/>
        </p:nvSpPr>
        <p:spPr>
          <a:xfrm>
            <a:off x="4222440" y="280080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Get OTP</a:t>
            </a:r>
            <a:endParaRPr b="0" lang="en-US" sz="1400" spc="-1" strike="noStrike">
              <a:latin typeface="Arial"/>
            </a:endParaRPr>
          </a:p>
        </p:txBody>
      </p:sp>
      <p:sp>
        <p:nvSpPr>
          <p:cNvPr id="297" name="Rectangle 53"/>
          <p:cNvSpPr/>
          <p:nvPr/>
        </p:nvSpPr>
        <p:spPr>
          <a:xfrm>
            <a:off x="4057560" y="333072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98" name="Rectangle 54"/>
          <p:cNvSpPr/>
          <p:nvPr/>
        </p:nvSpPr>
        <p:spPr>
          <a:xfrm>
            <a:off x="4438800" y="333072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299" name="Rectangle 55"/>
          <p:cNvSpPr/>
          <p:nvPr/>
        </p:nvSpPr>
        <p:spPr>
          <a:xfrm>
            <a:off x="4831920" y="333072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00" name="Rectangle 56"/>
          <p:cNvSpPr/>
          <p:nvPr/>
        </p:nvSpPr>
        <p:spPr>
          <a:xfrm>
            <a:off x="5212800" y="333072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01" name="Rectangle: Rounded Corners 57"/>
          <p:cNvSpPr/>
          <p:nvPr/>
        </p:nvSpPr>
        <p:spPr>
          <a:xfrm>
            <a:off x="4222440" y="387216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Send OTP</a:t>
            </a:r>
            <a:endParaRPr b="0" lang="en-US" sz="1400" spc="-1" strike="noStrike">
              <a:latin typeface="Arial"/>
            </a:endParaRPr>
          </a:p>
        </p:txBody>
      </p:sp>
      <p:sp>
        <p:nvSpPr>
          <p:cNvPr id="302" name="Rectangle 58"/>
          <p:cNvSpPr/>
          <p:nvPr/>
        </p:nvSpPr>
        <p:spPr>
          <a:xfrm>
            <a:off x="8670600" y="608040"/>
            <a:ext cx="2433240" cy="490968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03" name="Rectangle 59"/>
          <p:cNvSpPr/>
          <p:nvPr/>
        </p:nvSpPr>
        <p:spPr>
          <a:xfrm>
            <a:off x="8670600" y="608400"/>
            <a:ext cx="2433240" cy="45432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04" name="TextBox 60"/>
          <p:cNvSpPr/>
          <p:nvPr/>
        </p:nvSpPr>
        <p:spPr>
          <a:xfrm>
            <a:off x="8883360" y="714240"/>
            <a:ext cx="141696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ffffff"/>
                </a:solidFill>
                <a:latin typeface="Calibri"/>
              </a:rPr>
              <a:t>Assign Technician</a:t>
            </a:r>
            <a:endParaRPr b="0" lang="en-US" sz="1100" spc="-1" strike="noStrike">
              <a:latin typeface="Arial"/>
            </a:endParaRPr>
          </a:p>
        </p:txBody>
      </p:sp>
      <p:pic>
        <p:nvPicPr>
          <p:cNvPr id="305" name="Picture 2" descr="Back Button - Free arrows icons"/>
          <p:cNvPicPr/>
          <p:nvPr/>
        </p:nvPicPr>
        <p:blipFill>
          <a:blip r:embed="rId5"/>
          <a:stretch/>
        </p:blipFill>
        <p:spPr>
          <a:xfrm>
            <a:off x="8734680" y="703800"/>
            <a:ext cx="271440" cy="271440"/>
          </a:xfrm>
          <a:prstGeom prst="rect">
            <a:avLst/>
          </a:prstGeom>
          <a:ln w="0">
            <a:noFill/>
          </a:ln>
        </p:spPr>
      </p:pic>
      <p:pic>
        <p:nvPicPr>
          <p:cNvPr id="306" name="Picture 6" descr="Map - Free maps and location icons"/>
          <p:cNvPicPr/>
          <p:nvPr/>
        </p:nvPicPr>
        <p:blipFill>
          <a:blip r:embed="rId6"/>
          <a:stretch/>
        </p:blipFill>
        <p:spPr>
          <a:xfrm>
            <a:off x="10762920" y="729720"/>
            <a:ext cx="234000" cy="234000"/>
          </a:xfrm>
          <a:prstGeom prst="rect">
            <a:avLst/>
          </a:prstGeom>
          <a:ln w="0">
            <a:noFill/>
          </a:ln>
        </p:spPr>
      </p:pic>
      <p:sp>
        <p:nvSpPr>
          <p:cNvPr id="307" name="Oval 63"/>
          <p:cNvSpPr/>
          <p:nvPr/>
        </p:nvSpPr>
        <p:spPr>
          <a:xfrm>
            <a:off x="10743120" y="714240"/>
            <a:ext cx="271440" cy="268560"/>
          </a:xfrm>
          <a:prstGeom prst="ellipse">
            <a:avLst/>
          </a:prstGeom>
          <a:noFill/>
          <a:ln>
            <a:solidFill>
              <a:srgbClr val="000000"/>
            </a:solidFill>
          </a:ln>
        </p:spPr>
        <p:style>
          <a:lnRef idx="2">
            <a:schemeClr val="dk1"/>
          </a:lnRef>
          <a:fillRef idx="1">
            <a:schemeClr val="lt1"/>
          </a:fillRef>
          <a:effectRef idx="0">
            <a:schemeClr val="dk1"/>
          </a:effectRef>
          <a:fontRef idx="minor"/>
        </p:style>
      </p:sp>
      <p:sp>
        <p:nvSpPr>
          <p:cNvPr id="308" name="TextBox 64"/>
          <p:cNvSpPr/>
          <p:nvPr/>
        </p:nvSpPr>
        <p:spPr>
          <a:xfrm>
            <a:off x="9141480" y="1169280"/>
            <a:ext cx="1976400" cy="9266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Reg No: xxx</a:t>
            </a:r>
            <a:endParaRPr b="0" lang="en-US" sz="1100" spc="-1" strike="noStrike">
              <a:latin typeface="Arial"/>
            </a:endParaRPr>
          </a:p>
          <a:p>
            <a:pPr>
              <a:lnSpc>
                <a:spcPct val="100000"/>
              </a:lnSpc>
              <a:buNone/>
            </a:pPr>
            <a:r>
              <a:rPr b="0" lang="en-GB" sz="1100" spc="-1" strike="noStrike">
                <a:solidFill>
                  <a:srgbClr val="000000"/>
                </a:solidFill>
                <a:latin typeface="Calibri"/>
              </a:rPr>
              <a:t>VIN No: xxx</a:t>
            </a:r>
            <a:endParaRPr b="0" lang="en-US" sz="1100" spc="-1" strike="noStrike">
              <a:latin typeface="Arial"/>
            </a:endParaRPr>
          </a:p>
          <a:p>
            <a:pPr>
              <a:lnSpc>
                <a:spcPct val="100000"/>
              </a:lnSpc>
              <a:buNone/>
            </a:pPr>
            <a:r>
              <a:rPr b="0" lang="en-GB" sz="1100" spc="-1" strike="noStrike">
                <a:solidFill>
                  <a:srgbClr val="000000"/>
                </a:solidFill>
                <a:latin typeface="Calibri"/>
              </a:rPr>
              <a:t>Owner: x x</a:t>
            </a:r>
            <a:endParaRPr b="0" lang="en-US" sz="1100" spc="-1" strike="noStrike">
              <a:latin typeface="Arial"/>
            </a:endParaRPr>
          </a:p>
          <a:p>
            <a:pPr>
              <a:lnSpc>
                <a:spcPct val="100000"/>
              </a:lnSpc>
              <a:buNone/>
            </a:pPr>
            <a:r>
              <a:rPr b="0" lang="en-IN" sz="1100" spc="-1" strike="noStrike">
                <a:solidFill>
                  <a:srgbClr val="000000"/>
                </a:solidFill>
                <a:latin typeface="Calibri"/>
              </a:rPr>
              <a:t>Run Hrs: xxx hrs / xxx hrs</a:t>
            </a:r>
            <a:endParaRPr b="0" lang="en-US" sz="1100" spc="-1" strike="noStrike">
              <a:latin typeface="Arial"/>
            </a:endParaRPr>
          </a:p>
          <a:p>
            <a:pPr>
              <a:lnSpc>
                <a:spcPct val="100000"/>
              </a:lnSpc>
              <a:buNone/>
            </a:pPr>
            <a:r>
              <a:rPr b="0" lang="en-IN" sz="1100" spc="-1" strike="noStrike">
                <a:solidFill>
                  <a:srgbClr val="000000"/>
                </a:solidFill>
                <a:latin typeface="Calibri"/>
              </a:rPr>
              <a:t>Status: Associated</a:t>
            </a:r>
            <a:endParaRPr b="0" lang="en-US" sz="1100" spc="-1" strike="noStrike">
              <a:latin typeface="Arial"/>
            </a:endParaRPr>
          </a:p>
        </p:txBody>
      </p:sp>
      <p:sp>
        <p:nvSpPr>
          <p:cNvPr id="309" name="Oval 65"/>
          <p:cNvSpPr/>
          <p:nvPr/>
        </p:nvSpPr>
        <p:spPr>
          <a:xfrm>
            <a:off x="8780760" y="1289160"/>
            <a:ext cx="544320" cy="5094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10" name="TextBox 68"/>
          <p:cNvSpPr/>
          <p:nvPr/>
        </p:nvSpPr>
        <p:spPr>
          <a:xfrm>
            <a:off x="4021200" y="1626480"/>
            <a:ext cx="1976400" cy="9266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Reg No: xxx</a:t>
            </a:r>
            <a:endParaRPr b="0" lang="en-US" sz="1100" spc="-1" strike="noStrike">
              <a:latin typeface="Arial"/>
            </a:endParaRPr>
          </a:p>
          <a:p>
            <a:pPr>
              <a:lnSpc>
                <a:spcPct val="100000"/>
              </a:lnSpc>
              <a:buNone/>
            </a:pPr>
            <a:r>
              <a:rPr b="0" lang="en-GB" sz="1100" spc="-1" strike="noStrike">
                <a:solidFill>
                  <a:srgbClr val="000000"/>
                </a:solidFill>
                <a:latin typeface="Calibri"/>
              </a:rPr>
              <a:t>VIN No: xxx</a:t>
            </a:r>
            <a:endParaRPr b="0" lang="en-US" sz="1100" spc="-1" strike="noStrike">
              <a:latin typeface="Arial"/>
            </a:endParaRPr>
          </a:p>
          <a:p>
            <a:pPr>
              <a:lnSpc>
                <a:spcPct val="100000"/>
              </a:lnSpc>
              <a:buNone/>
            </a:pPr>
            <a:r>
              <a:rPr b="0" lang="en-GB" sz="1100" spc="-1" strike="noStrike">
                <a:solidFill>
                  <a:srgbClr val="000000"/>
                </a:solidFill>
                <a:latin typeface="Calibri"/>
              </a:rPr>
              <a:t>Owner: x x</a:t>
            </a:r>
            <a:endParaRPr b="0" lang="en-US" sz="1100" spc="-1" strike="noStrike">
              <a:latin typeface="Arial"/>
            </a:endParaRPr>
          </a:p>
          <a:p>
            <a:pPr>
              <a:lnSpc>
                <a:spcPct val="100000"/>
              </a:lnSpc>
              <a:buNone/>
            </a:pPr>
            <a:r>
              <a:rPr b="0" lang="en-IN" sz="1100" spc="-1" strike="noStrike">
                <a:solidFill>
                  <a:srgbClr val="000000"/>
                </a:solidFill>
                <a:latin typeface="Calibri"/>
              </a:rPr>
              <a:t>Run Hrs: xxx hrs / xxx hrs</a:t>
            </a:r>
            <a:endParaRPr b="0" lang="en-US" sz="1100" spc="-1" strike="noStrike">
              <a:latin typeface="Arial"/>
            </a:endParaRPr>
          </a:p>
          <a:p>
            <a:pPr>
              <a:lnSpc>
                <a:spcPct val="100000"/>
              </a:lnSpc>
              <a:buNone/>
            </a:pPr>
            <a:r>
              <a:rPr b="0" lang="en-IN" sz="1100" spc="-1" strike="noStrike">
                <a:solidFill>
                  <a:srgbClr val="000000"/>
                </a:solidFill>
                <a:latin typeface="Calibri"/>
              </a:rPr>
              <a:t>Status: Associated</a:t>
            </a:r>
            <a:endParaRPr b="0" lang="en-US" sz="1100" spc="-1" strike="noStrike">
              <a:latin typeface="Arial"/>
            </a:endParaRPr>
          </a:p>
        </p:txBody>
      </p:sp>
      <p:sp>
        <p:nvSpPr>
          <p:cNvPr id="311" name="Oval 69"/>
          <p:cNvSpPr/>
          <p:nvPr/>
        </p:nvSpPr>
        <p:spPr>
          <a:xfrm>
            <a:off x="3660840" y="1746360"/>
            <a:ext cx="544320" cy="50940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sp>
      <p:sp>
        <p:nvSpPr>
          <p:cNvPr id="312" name="Rectangle 70"/>
          <p:cNvSpPr/>
          <p:nvPr/>
        </p:nvSpPr>
        <p:spPr>
          <a:xfrm>
            <a:off x="8817120" y="2169720"/>
            <a:ext cx="2061720" cy="3326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i="1" lang="en-GB" sz="1200" spc="-1" strike="noStrike">
                <a:solidFill>
                  <a:srgbClr val="a6a6a6"/>
                </a:solidFill>
                <a:latin typeface="Calibri"/>
              </a:rPr>
              <a:t>Select Available Technician</a:t>
            </a:r>
            <a:endParaRPr b="0" lang="en-US" sz="1200" spc="-1" strike="noStrike">
              <a:latin typeface="Arial"/>
            </a:endParaRPr>
          </a:p>
        </p:txBody>
      </p:sp>
      <p:sp>
        <p:nvSpPr>
          <p:cNvPr id="313" name="Rectangle: Rounded Corners 71"/>
          <p:cNvSpPr/>
          <p:nvPr/>
        </p:nvSpPr>
        <p:spPr>
          <a:xfrm>
            <a:off x="9364680" y="341028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Get OTP</a:t>
            </a:r>
            <a:endParaRPr b="0" lang="en-US" sz="1400" spc="-1" strike="noStrike">
              <a:latin typeface="Arial"/>
            </a:endParaRPr>
          </a:p>
        </p:txBody>
      </p:sp>
      <p:sp>
        <p:nvSpPr>
          <p:cNvPr id="314" name="Rectangle 72"/>
          <p:cNvSpPr/>
          <p:nvPr/>
        </p:nvSpPr>
        <p:spPr>
          <a:xfrm>
            <a:off x="9166680" y="389376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15" name="Rectangle 73"/>
          <p:cNvSpPr/>
          <p:nvPr/>
        </p:nvSpPr>
        <p:spPr>
          <a:xfrm>
            <a:off x="9547560" y="389376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16" name="Rectangle 74"/>
          <p:cNvSpPr/>
          <p:nvPr/>
        </p:nvSpPr>
        <p:spPr>
          <a:xfrm>
            <a:off x="9941040" y="389376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17" name="Rectangle 75"/>
          <p:cNvSpPr/>
          <p:nvPr/>
        </p:nvSpPr>
        <p:spPr>
          <a:xfrm>
            <a:off x="10321920" y="3893760"/>
            <a:ext cx="286560" cy="43560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sp>
      <p:sp>
        <p:nvSpPr>
          <p:cNvPr id="318" name="Rectangle: Rounded Corners 76"/>
          <p:cNvSpPr/>
          <p:nvPr/>
        </p:nvSpPr>
        <p:spPr>
          <a:xfrm>
            <a:off x="9331560" y="4435200"/>
            <a:ext cx="1044720" cy="38412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GB" sz="1400" spc="-1" strike="noStrike">
                <a:solidFill>
                  <a:srgbClr val="ffffff"/>
                </a:solidFill>
                <a:latin typeface="Calibri"/>
              </a:rPr>
              <a:t>Send OTP</a:t>
            </a:r>
            <a:endParaRPr b="0" lang="en-US" sz="1400" spc="-1" strike="noStrike">
              <a:latin typeface="Arial"/>
            </a:endParaRPr>
          </a:p>
        </p:txBody>
      </p:sp>
      <p:sp>
        <p:nvSpPr>
          <p:cNvPr id="319" name="Straight Arrow Connector 78"/>
          <p:cNvSpPr/>
          <p:nvPr/>
        </p:nvSpPr>
        <p:spPr>
          <a:xfrm flipH="1" flipV="1">
            <a:off x="5934240" y="3062520"/>
            <a:ext cx="301320" cy="2804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20" name="Straight Arrow Connector 80"/>
          <p:cNvSpPr/>
          <p:nvPr/>
        </p:nvSpPr>
        <p:spPr>
          <a:xfrm>
            <a:off x="8453160" y="2827440"/>
            <a:ext cx="427680" cy="1342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21" name="TextBox 96"/>
          <p:cNvSpPr/>
          <p:nvPr/>
        </p:nvSpPr>
        <p:spPr>
          <a:xfrm>
            <a:off x="860040" y="5731200"/>
            <a:ext cx="258912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Only get unassociated technicians</a:t>
            </a:r>
            <a:endParaRPr b="0" lang="en-US" sz="1100" spc="-1" strike="noStrike">
              <a:latin typeface="Arial"/>
            </a:endParaRPr>
          </a:p>
        </p:txBody>
      </p:sp>
      <p:sp>
        <p:nvSpPr>
          <p:cNvPr id="322" name="Straight Arrow Connector 98"/>
          <p:cNvSpPr/>
          <p:nvPr/>
        </p:nvSpPr>
        <p:spPr>
          <a:xfrm flipH="1" flipV="1">
            <a:off x="2113200" y="5518440"/>
            <a:ext cx="41040" cy="212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23" name="TextBox 99"/>
          <p:cNvSpPr/>
          <p:nvPr/>
        </p:nvSpPr>
        <p:spPr>
          <a:xfrm>
            <a:off x="8921160" y="5882040"/>
            <a:ext cx="229500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Only get available technicians</a:t>
            </a:r>
            <a:endParaRPr b="0" lang="en-US" sz="1100" spc="-1" strike="noStrike">
              <a:latin typeface="Arial"/>
            </a:endParaRPr>
          </a:p>
        </p:txBody>
      </p:sp>
      <p:sp>
        <p:nvSpPr>
          <p:cNvPr id="324" name="Straight Arrow Connector 101"/>
          <p:cNvSpPr/>
          <p:nvPr/>
        </p:nvSpPr>
        <p:spPr>
          <a:xfrm flipH="1" flipV="1">
            <a:off x="9887400" y="5518440"/>
            <a:ext cx="180720" cy="3636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25" name="Rectangle 2"/>
          <p:cNvSpPr/>
          <p:nvPr/>
        </p:nvSpPr>
        <p:spPr>
          <a:xfrm>
            <a:off x="9066960" y="2605680"/>
            <a:ext cx="1434960" cy="2912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lang="en-GB" sz="1200" spc="-1" strike="noStrike">
                <a:solidFill>
                  <a:srgbClr val="000000"/>
                </a:solidFill>
                <a:latin typeface="Calibri"/>
              </a:rPr>
              <a:t>Start Date time</a:t>
            </a:r>
            <a:endParaRPr b="0" lang="en-US" sz="1200" spc="-1" strike="noStrike">
              <a:latin typeface="Arial"/>
            </a:endParaRPr>
          </a:p>
        </p:txBody>
      </p:sp>
      <p:sp>
        <p:nvSpPr>
          <p:cNvPr id="326" name="Rectangle 7"/>
          <p:cNvSpPr/>
          <p:nvPr/>
        </p:nvSpPr>
        <p:spPr>
          <a:xfrm>
            <a:off x="9066960" y="3002760"/>
            <a:ext cx="1434960" cy="2912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buNone/>
            </a:pPr>
            <a:r>
              <a:rPr b="0" lang="en-GB" sz="1200" spc="-1" strike="noStrike">
                <a:solidFill>
                  <a:srgbClr val="000000"/>
                </a:solidFill>
                <a:latin typeface="Calibri"/>
              </a:rPr>
              <a:t>End Date Time</a:t>
            </a:r>
            <a:endParaRPr b="0" lang="en-US" sz="1200" spc="-1" strike="noStrike">
              <a:latin typeface="Arial"/>
            </a:endParaRPr>
          </a:p>
        </p:txBody>
      </p:sp>
      <p:pic>
        <p:nvPicPr>
          <p:cNvPr id="327" name="Picture 8" descr=""/>
          <p:cNvPicPr/>
          <p:nvPr/>
        </p:nvPicPr>
        <p:blipFill>
          <a:blip r:embed="rId7"/>
          <a:stretch/>
        </p:blipFill>
        <p:spPr>
          <a:xfrm>
            <a:off x="10566360" y="2601720"/>
            <a:ext cx="244080" cy="244080"/>
          </a:xfrm>
          <a:prstGeom prst="rect">
            <a:avLst/>
          </a:prstGeom>
          <a:ln w="0">
            <a:noFill/>
          </a:ln>
        </p:spPr>
      </p:pic>
      <p:pic>
        <p:nvPicPr>
          <p:cNvPr id="328" name="Picture 15" descr=""/>
          <p:cNvPicPr/>
          <p:nvPr/>
        </p:nvPicPr>
        <p:blipFill>
          <a:blip r:embed="rId8"/>
          <a:stretch/>
        </p:blipFill>
        <p:spPr>
          <a:xfrm>
            <a:off x="10594080" y="3002760"/>
            <a:ext cx="244080" cy="244080"/>
          </a:xfrm>
          <a:prstGeom prst="rect">
            <a:avLst/>
          </a:prstGeom>
          <a:ln w="0">
            <a:noFill/>
          </a:ln>
        </p:spPr>
      </p:pic>
      <p:sp>
        <p:nvSpPr>
          <p:cNvPr id="329" name="TextBox 1"/>
          <p:cNvSpPr/>
          <p:nvPr/>
        </p:nvSpPr>
        <p:spPr>
          <a:xfrm>
            <a:off x="228600" y="199440"/>
            <a:ext cx="302472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api/v1/workshops/associate-vehicle</a:t>
            </a:r>
            <a:r>
              <a:rPr b="0" lang="en-GB" sz="1100" spc="-1" strike="noStrike">
                <a:solidFill>
                  <a:srgbClr val="ffffff"/>
                </a:solidFill>
                <a:latin typeface="Calibri"/>
              </a:rPr>
              <a:t>0099</a:t>
            </a:r>
            <a:endParaRPr b="0" lang="en-US" sz="1100" spc="-1" strike="noStrike">
              <a:latin typeface="Arial"/>
            </a:endParaRPr>
          </a:p>
        </p:txBody>
      </p:sp>
      <p:sp>
        <p:nvSpPr>
          <p:cNvPr id="330" name="Straight Arrow Connector 5"/>
          <p:cNvSpPr/>
          <p:nvPr/>
        </p:nvSpPr>
        <p:spPr>
          <a:xfrm flipH="1" flipV="1">
            <a:off x="1375560" y="460080"/>
            <a:ext cx="685800" cy="7808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31" name="TextBox 2"/>
          <p:cNvSpPr/>
          <p:nvPr/>
        </p:nvSpPr>
        <p:spPr>
          <a:xfrm>
            <a:off x="0" y="3400560"/>
            <a:ext cx="373212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api/v1/workshops/confirm-vehicle-association</a:t>
            </a:r>
            <a:r>
              <a:rPr b="0" lang="en-GB" sz="1100" spc="-1" strike="noStrike">
                <a:solidFill>
                  <a:srgbClr val="ffffff"/>
                </a:solidFill>
                <a:latin typeface="Calibri"/>
              </a:rPr>
              <a:t>0099</a:t>
            </a:r>
            <a:endParaRPr b="0" lang="en-US" sz="1100" spc="-1" strike="noStrike">
              <a:latin typeface="Arial"/>
            </a:endParaRPr>
          </a:p>
        </p:txBody>
      </p:sp>
      <p:sp>
        <p:nvSpPr>
          <p:cNvPr id="332" name="Straight Arrow Connector 3"/>
          <p:cNvSpPr/>
          <p:nvPr/>
        </p:nvSpPr>
        <p:spPr>
          <a:xfrm flipH="1" flipV="1" rot="15377400">
            <a:off x="1074960" y="2681280"/>
            <a:ext cx="664560" cy="7822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33" name="TextBox 7"/>
          <p:cNvSpPr/>
          <p:nvPr/>
        </p:nvSpPr>
        <p:spPr>
          <a:xfrm>
            <a:off x="3593520" y="199440"/>
            <a:ext cx="304812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api/v1/workshops/vehicle-disassociate</a:t>
            </a:r>
            <a:r>
              <a:rPr b="0" lang="en-GB" sz="1100" spc="-1" strike="noStrike">
                <a:solidFill>
                  <a:srgbClr val="ffffff"/>
                </a:solidFill>
                <a:latin typeface="Calibri"/>
              </a:rPr>
              <a:t>99</a:t>
            </a:r>
            <a:endParaRPr b="0" lang="en-US" sz="1100" spc="-1" strike="noStrike">
              <a:latin typeface="Arial"/>
            </a:endParaRPr>
          </a:p>
        </p:txBody>
      </p:sp>
      <p:sp>
        <p:nvSpPr>
          <p:cNvPr id="334" name="Straight Arrow Connector 6"/>
          <p:cNvSpPr/>
          <p:nvPr/>
        </p:nvSpPr>
        <p:spPr>
          <a:xfrm flipH="1" flipV="1" rot="4747800">
            <a:off x="4218480" y="533160"/>
            <a:ext cx="672480" cy="6271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35" name="Straight Arrow Connector 8"/>
          <p:cNvSpPr/>
          <p:nvPr/>
        </p:nvSpPr>
        <p:spPr>
          <a:xfrm flipH="1" flipV="1" rot="15078000">
            <a:off x="4486320" y="3780000"/>
            <a:ext cx="654480" cy="7286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36" name="TextBox 10"/>
          <p:cNvSpPr/>
          <p:nvPr/>
        </p:nvSpPr>
        <p:spPr>
          <a:xfrm>
            <a:off x="2664720" y="4572000"/>
            <a:ext cx="366372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api/v1/workshops/confirm-vehicle-disassociation</a:t>
            </a:r>
            <a:r>
              <a:rPr b="0" lang="en-GB" sz="1100" spc="-1" strike="noStrike">
                <a:solidFill>
                  <a:srgbClr val="ffffff"/>
                </a:solidFill>
                <a:latin typeface="Calibri"/>
              </a:rPr>
              <a:t>9</a:t>
            </a:r>
            <a:endParaRPr b="0" lang="en-US" sz="1100" spc="-1" strike="noStrike">
              <a:latin typeface="Arial"/>
            </a:endParaRPr>
          </a:p>
        </p:txBody>
      </p:sp>
      <p:sp>
        <p:nvSpPr>
          <p:cNvPr id="337" name="Straight Arrow Connector 10"/>
          <p:cNvSpPr/>
          <p:nvPr/>
        </p:nvSpPr>
        <p:spPr>
          <a:xfrm flipH="1" flipV="1" rot="4747800">
            <a:off x="4217400" y="533880"/>
            <a:ext cx="672480" cy="6271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38" name="Straight Arrow Connector 11"/>
          <p:cNvSpPr/>
          <p:nvPr/>
        </p:nvSpPr>
        <p:spPr>
          <a:xfrm flipH="1" flipV="1" rot="15377400">
            <a:off x="1076400" y="2680560"/>
            <a:ext cx="664560" cy="7822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39" name="Straight Arrow Connector 13"/>
          <p:cNvSpPr/>
          <p:nvPr/>
        </p:nvSpPr>
        <p:spPr>
          <a:xfrm flipH="1" flipV="1">
            <a:off x="9601200" y="456840"/>
            <a:ext cx="914400" cy="17125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40" name="TextBox 17"/>
          <p:cNvSpPr/>
          <p:nvPr/>
        </p:nvSpPr>
        <p:spPr>
          <a:xfrm>
            <a:off x="7484040" y="199440"/>
            <a:ext cx="362556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api/v1/workshops/vehicle-technician-associate</a:t>
            </a:r>
            <a:r>
              <a:rPr b="0" lang="en-GB" sz="1100" spc="-1" strike="noStrike">
                <a:solidFill>
                  <a:srgbClr val="ffffff"/>
                </a:solidFill>
                <a:latin typeface="Calibri"/>
              </a:rPr>
              <a:t>99</a:t>
            </a:r>
            <a:endParaRPr b="0" lang="en-US" sz="1100" spc="-1" strike="noStrike">
              <a:latin typeface="Arial"/>
            </a:endParaRPr>
          </a:p>
        </p:txBody>
      </p:sp>
      <p:sp>
        <p:nvSpPr>
          <p:cNvPr id="341" name="Straight Arrow Connector 15"/>
          <p:cNvSpPr/>
          <p:nvPr/>
        </p:nvSpPr>
        <p:spPr>
          <a:xfrm flipH="1">
            <a:off x="8458200" y="4174200"/>
            <a:ext cx="708480" cy="6264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342" name="TextBox 23"/>
          <p:cNvSpPr/>
          <p:nvPr/>
        </p:nvSpPr>
        <p:spPr>
          <a:xfrm>
            <a:off x="6278040" y="4800600"/>
            <a:ext cx="4329720" cy="257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100" spc="-1" strike="noStrike">
                <a:solidFill>
                  <a:srgbClr val="000000"/>
                </a:solidFill>
                <a:latin typeface="Calibri"/>
              </a:rPr>
              <a:t>api/v1/workshops/confirm-vehicle-technician-association</a:t>
            </a:r>
            <a:r>
              <a:rPr b="0" lang="en-GB" sz="1100" spc="-1" strike="noStrike">
                <a:solidFill>
                  <a:srgbClr val="ffffff"/>
                </a:solidFill>
                <a:latin typeface="Calibri"/>
              </a:rPr>
              <a:t>99</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761</TotalTime>
  <Application>LibreOffice/7.3.6.2$Linux_X86_64 LibreOffice_project/30$Build-2</Application>
  <AppVersion>15.0000</AppVersion>
  <Words>1052</Words>
  <Paragraphs>209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2023-05-20T08:47:29Z</dcterms:created>
  <dc:creator>Mukund Sutrave</dc:creator>
  <dc:description/>
  <dc:language>en-US</dc:language>
  <cp:lastModifiedBy/>
  <dcterms:modified xsi:type="dcterms:W3CDTF">2023-06-05T18:34:21Z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