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1" r:id="rId6"/>
    <p:sldId id="262" r:id="rId7"/>
    <p:sldId id="260" r:id="rId8"/>
    <p:sldId id="263" r:id="rId9"/>
    <p:sldId id="264" r:id="rId10"/>
    <p:sldId id="265" r:id="rId11"/>
    <p:sldId id="266" r:id="rId12"/>
    <p:sldId id="275" r:id="rId13"/>
    <p:sldId id="272" r:id="rId14"/>
    <p:sldId id="273" r:id="rId15"/>
    <p:sldId id="274" r:id="rId16"/>
    <p:sldId id="267" r:id="rId17"/>
    <p:sldId id="268" r:id="rId18"/>
    <p:sldId id="269" r:id="rId19"/>
    <p:sldId id="270" r:id="rId20"/>
    <p:sldId id="271" r:id="rId21"/>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87070F-03F5-46A8-87AA-D14A30876BD7}" type="datetimeFigureOut">
              <a:rPr lang="en-US" smtClean="0"/>
              <a:pPr/>
              <a:t>7/3/2020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6DCB82-626F-468C-8C02-AC05B910E03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6DCB82-626F-468C-8C02-AC05B910E03B}"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6DCB82-626F-468C-8C02-AC05B910E03B}"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C0E51D7F-2564-4020-BFF5-96642A0D1CD2}" type="datetimeFigureOut">
              <a:rPr lang="en-US" smtClean="0"/>
              <a:pPr/>
              <a:t>7/3/2020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9A2E437-C2DC-41E1-8C57-C0D0B6EC66A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E51D7F-2564-4020-BFF5-96642A0D1CD2}" type="datetimeFigureOut">
              <a:rPr lang="en-US" smtClean="0"/>
              <a:pPr/>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2E437-C2DC-41E1-8C57-C0D0B6EC66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E51D7F-2564-4020-BFF5-96642A0D1CD2}" type="datetimeFigureOut">
              <a:rPr lang="en-US" smtClean="0"/>
              <a:pPr/>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2E437-C2DC-41E1-8C57-C0D0B6EC66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C0E51D7F-2564-4020-BFF5-96642A0D1CD2}" type="datetimeFigureOut">
              <a:rPr lang="en-US" smtClean="0"/>
              <a:pPr/>
              <a:t>7/3/2020</a:t>
            </a:fld>
            <a:endParaRPr lang="en-US"/>
          </a:p>
        </p:txBody>
      </p:sp>
      <p:sp>
        <p:nvSpPr>
          <p:cNvPr id="9" name="Slide Number Placeholder 8"/>
          <p:cNvSpPr>
            <a:spLocks noGrp="1"/>
          </p:cNvSpPr>
          <p:nvPr>
            <p:ph type="sldNum" sz="quarter" idx="15"/>
          </p:nvPr>
        </p:nvSpPr>
        <p:spPr/>
        <p:txBody>
          <a:bodyPr rtlCol="0"/>
          <a:lstStyle/>
          <a:p>
            <a:fld id="{49A2E437-C2DC-41E1-8C57-C0D0B6EC66A1}"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0E51D7F-2564-4020-BFF5-96642A0D1CD2}" type="datetimeFigureOut">
              <a:rPr lang="en-US" smtClean="0"/>
              <a:pPr/>
              <a:t>7/3/2020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9A2E437-C2DC-41E1-8C57-C0D0B6EC66A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0E51D7F-2564-4020-BFF5-96642A0D1CD2}" type="datetimeFigureOut">
              <a:rPr lang="en-US" smtClean="0"/>
              <a:pPr/>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2E437-C2DC-41E1-8C57-C0D0B6EC66A1}"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C0E51D7F-2564-4020-BFF5-96642A0D1CD2}" type="datetimeFigureOut">
              <a:rPr lang="en-US" smtClean="0"/>
              <a:pPr/>
              <a:t>7/3/2020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2E437-C2DC-41E1-8C57-C0D0B6EC66A1}"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C0E51D7F-2564-4020-BFF5-96642A0D1CD2}" type="datetimeFigureOut">
              <a:rPr lang="en-US" smtClean="0"/>
              <a:pPr/>
              <a:t>7/3/2020</a:t>
            </a:fld>
            <a:endParaRPr lang="en-US"/>
          </a:p>
        </p:txBody>
      </p:sp>
      <p:sp>
        <p:nvSpPr>
          <p:cNvPr id="7" name="Slide Number Placeholder 6"/>
          <p:cNvSpPr>
            <a:spLocks noGrp="1"/>
          </p:cNvSpPr>
          <p:nvPr>
            <p:ph type="sldNum" sz="quarter" idx="11"/>
          </p:nvPr>
        </p:nvSpPr>
        <p:spPr/>
        <p:txBody>
          <a:bodyPr rtlCol="0"/>
          <a:lstStyle/>
          <a:p>
            <a:fld id="{49A2E437-C2DC-41E1-8C57-C0D0B6EC66A1}"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E51D7F-2564-4020-BFF5-96642A0D1CD2}" type="datetimeFigureOut">
              <a:rPr lang="en-US" smtClean="0"/>
              <a:pPr/>
              <a:t>7/3/2020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2E437-C2DC-41E1-8C57-C0D0B6EC66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C0E51D7F-2564-4020-BFF5-96642A0D1CD2}" type="datetimeFigureOut">
              <a:rPr lang="en-US" smtClean="0"/>
              <a:pPr/>
              <a:t>7/3/2020</a:t>
            </a:fld>
            <a:endParaRPr lang="en-US"/>
          </a:p>
        </p:txBody>
      </p:sp>
      <p:sp>
        <p:nvSpPr>
          <p:cNvPr id="22" name="Slide Number Placeholder 21"/>
          <p:cNvSpPr>
            <a:spLocks noGrp="1"/>
          </p:cNvSpPr>
          <p:nvPr>
            <p:ph type="sldNum" sz="quarter" idx="15"/>
          </p:nvPr>
        </p:nvSpPr>
        <p:spPr/>
        <p:txBody>
          <a:bodyPr rtlCol="0"/>
          <a:lstStyle/>
          <a:p>
            <a:fld id="{49A2E437-C2DC-41E1-8C57-C0D0B6EC66A1}"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0E51D7F-2564-4020-BFF5-96642A0D1CD2}" type="datetimeFigureOut">
              <a:rPr lang="en-US" smtClean="0"/>
              <a:pPr/>
              <a:t>7/3/2020</a:t>
            </a:fld>
            <a:endParaRPr lang="en-US"/>
          </a:p>
        </p:txBody>
      </p:sp>
      <p:sp>
        <p:nvSpPr>
          <p:cNvPr id="18" name="Slide Number Placeholder 17"/>
          <p:cNvSpPr>
            <a:spLocks noGrp="1"/>
          </p:cNvSpPr>
          <p:nvPr>
            <p:ph type="sldNum" sz="quarter" idx="11"/>
          </p:nvPr>
        </p:nvSpPr>
        <p:spPr/>
        <p:txBody>
          <a:bodyPr rtlCol="0"/>
          <a:lstStyle/>
          <a:p>
            <a:fld id="{49A2E437-C2DC-41E1-8C57-C0D0B6EC66A1}"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0E51D7F-2564-4020-BFF5-96642A0D1CD2}" type="datetimeFigureOut">
              <a:rPr lang="en-US" smtClean="0"/>
              <a:pPr/>
              <a:t>7/3/2020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9A2E437-C2DC-41E1-8C57-C0D0B6EC66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8229600" cy="1828800"/>
          </a:xfrm>
        </p:spPr>
        <p:txBody>
          <a:bodyPr/>
          <a:lstStyle/>
          <a:p>
            <a:r>
              <a:rPr lang="en-US" dirty="0"/>
              <a:t>Lab availability Seminar hall availability /Teacher time table management</a:t>
            </a:r>
          </a:p>
        </p:txBody>
      </p:sp>
      <p:sp>
        <p:nvSpPr>
          <p:cNvPr id="3" name="Subtitle 2"/>
          <p:cNvSpPr>
            <a:spLocks noGrp="1"/>
          </p:cNvSpPr>
          <p:nvPr>
            <p:ph type="subTitle" idx="1"/>
          </p:nvPr>
        </p:nvSpPr>
        <p:spPr>
          <a:xfrm>
            <a:off x="5181600" y="2209800"/>
            <a:ext cx="3276600" cy="4165122"/>
          </a:xfrm>
        </p:spPr>
        <p:txBody>
          <a:bodyPr/>
          <a:lstStyle/>
          <a:p>
            <a:r>
              <a:rPr lang="en-US" i="1" dirty="0"/>
              <a:t>                                                                          By: </a:t>
            </a:r>
            <a:r>
              <a:rPr lang="en-US" i="1" dirty="0" err="1"/>
              <a:t>Manideep</a:t>
            </a:r>
            <a:endParaRPr lang="en-US" i="1" dirty="0"/>
          </a:p>
          <a:p>
            <a:r>
              <a:rPr lang="en-US" i="1" dirty="0"/>
              <a:t>       </a:t>
            </a:r>
            <a:r>
              <a:rPr lang="en-US" i="1" dirty="0" err="1"/>
              <a:t>Afrah</a:t>
            </a:r>
            <a:endParaRPr lang="en-US" i="1" dirty="0"/>
          </a:p>
          <a:p>
            <a:r>
              <a:rPr lang="en-US" i="1" dirty="0"/>
              <a:t>       </a:t>
            </a:r>
            <a:r>
              <a:rPr lang="en-US" i="1" dirty="0" err="1"/>
              <a:t>Greeshma</a:t>
            </a:r>
            <a:endParaRPr lang="en-US" i="1" dirty="0"/>
          </a:p>
          <a:p>
            <a:r>
              <a:rPr lang="en-US" i="1" dirty="0"/>
              <a:t>       </a:t>
            </a:r>
            <a:r>
              <a:rPr lang="en-US" i="1" dirty="0" err="1"/>
              <a:t>Indhu</a:t>
            </a:r>
            <a:r>
              <a:rPr lang="en-US" i="1" dirty="0"/>
              <a:t> </a:t>
            </a:r>
            <a:r>
              <a:rPr lang="en-US" i="1" dirty="0" err="1"/>
              <a:t>Ramineni</a:t>
            </a:r>
            <a:endParaRPr lang="en-US" i="1" dirty="0"/>
          </a:p>
          <a:p>
            <a:r>
              <a:rPr lang="en-US" i="1" dirty="0"/>
              <a:t>       </a:t>
            </a:r>
            <a:r>
              <a:rPr lang="en-US" i="1" dirty="0" err="1"/>
              <a:t>Harshitha</a:t>
            </a:r>
            <a:endParaRPr lang="en-US" i="1" dirty="0"/>
          </a:p>
          <a:p>
            <a:r>
              <a:rPr lang="en-US" i="1" dirty="0"/>
              <a:t>       </a:t>
            </a:r>
            <a:r>
              <a:rPr lang="en-US" i="1" dirty="0" err="1"/>
              <a:t>Prakashitha</a:t>
            </a:r>
            <a:endParaRPr lang="en-US" i="1" dirty="0"/>
          </a:p>
          <a:p>
            <a:r>
              <a:rPr lang="en-US" i="1" dirty="0"/>
              <a:t>       </a:t>
            </a:r>
            <a:r>
              <a:rPr lang="en-US" i="1" dirty="0" err="1"/>
              <a:t>Sharath</a:t>
            </a:r>
            <a:endParaRPr lang="en-US" i="1" dirty="0"/>
          </a:p>
          <a:p>
            <a:r>
              <a:rPr lang="en-US" i="1" dirty="0"/>
              <a:t>       </a:t>
            </a:r>
            <a:r>
              <a:rPr lang="en-US" i="1" dirty="0" err="1"/>
              <a:t>Abhishek</a:t>
            </a:r>
            <a:endParaRPr lang="en-US" i="1" dirty="0"/>
          </a:p>
          <a:p>
            <a:r>
              <a:rPr lang="en-US" i="1" dirty="0"/>
              <a:t>       </a:t>
            </a:r>
            <a:r>
              <a:rPr lang="en-US" i="1" dirty="0" err="1" smtClean="0"/>
              <a:t>Preethi</a:t>
            </a:r>
            <a:r>
              <a:rPr lang="en-US" i="1" dirty="0" smtClean="0"/>
              <a:t> </a:t>
            </a:r>
            <a:r>
              <a:rPr lang="en-US" i="1" dirty="0" err="1"/>
              <a:t>B</a:t>
            </a:r>
            <a:r>
              <a:rPr lang="en-US" i="1" dirty="0" err="1" smtClean="0"/>
              <a:t>yra</a:t>
            </a:r>
            <a:endParaRPr lang="en-US" i="1" dirty="0"/>
          </a:p>
          <a:p>
            <a:r>
              <a:rPr lang="en-US" i="1" dirty="0"/>
              <a:t>  </a:t>
            </a:r>
          </a:p>
          <a:p>
            <a:r>
              <a:rPr lang="en-US" i="1" dirty="0"/>
              <a:t>                                                                                  </a:t>
            </a:r>
          </a:p>
        </p:txBody>
      </p:sp>
    </p:spTree>
  </p:cSld>
  <p:clrMapOvr>
    <a:masterClrMapping/>
  </p:clrMapOvr>
  <p:transition>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a:t>
            </a:r>
          </a:p>
        </p:txBody>
      </p:sp>
      <p:sp>
        <p:nvSpPr>
          <p:cNvPr id="3" name="Content Placeholder 2"/>
          <p:cNvSpPr>
            <a:spLocks noGrp="1"/>
          </p:cNvSpPr>
          <p:nvPr>
            <p:ph sz="quarter" idx="1"/>
          </p:nvPr>
        </p:nvSpPr>
        <p:spPr/>
        <p:txBody>
          <a:bodyPr/>
          <a:lstStyle/>
          <a:p>
            <a:endParaRPr lang="en-US" dirty="0"/>
          </a:p>
          <a:p>
            <a:r>
              <a:rPr lang="en-US" dirty="0"/>
              <a:t>Platforms and code written in:</a:t>
            </a:r>
          </a:p>
          <a:p>
            <a:pPr lvl="1"/>
            <a:r>
              <a:rPr lang="en-US" dirty="0"/>
              <a:t>Front End</a:t>
            </a:r>
          </a:p>
          <a:p>
            <a:pPr lvl="2"/>
            <a:r>
              <a:rPr lang="en-US" dirty="0"/>
              <a:t> HTML CSS</a:t>
            </a:r>
          </a:p>
          <a:p>
            <a:pPr lvl="1"/>
            <a:r>
              <a:rPr lang="en-US" dirty="0"/>
              <a:t>For Backend</a:t>
            </a:r>
          </a:p>
          <a:p>
            <a:pPr lvl="2"/>
            <a:r>
              <a:rPr lang="en-US" dirty="0" err="1"/>
              <a:t>Django</a:t>
            </a:r>
            <a:r>
              <a:rPr lang="en-US" dirty="0"/>
              <a:t> </a:t>
            </a:r>
          </a:p>
          <a:p>
            <a:r>
              <a:rPr lang="en-US" dirty="0"/>
              <a:t>Platforms used</a:t>
            </a:r>
          </a:p>
          <a:p>
            <a:pPr lvl="1"/>
            <a:r>
              <a:rPr lang="en-US" dirty="0"/>
              <a:t>Virtual studio</a:t>
            </a:r>
          </a:p>
          <a:p>
            <a:pPr lvl="1"/>
            <a:endParaRPr lang="en-US" dirty="0"/>
          </a:p>
        </p:txBody>
      </p:sp>
    </p:spTree>
  </p:cSld>
  <p:clrMapOvr>
    <a:masterClrMapping/>
  </p:clrMapOvr>
  <p:transition>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ages.jpg"/>
          <p:cNvPicPr>
            <a:picLocks noGrp="1" noChangeAspect="1"/>
          </p:cNvPicPr>
          <p:nvPr>
            <p:ph sz="quarter" idx="1"/>
          </p:nvPr>
        </p:nvPicPr>
        <p:blipFill>
          <a:blip r:embed="rId2"/>
          <a:stretch>
            <a:fillRect/>
          </a:stretch>
        </p:blipFill>
        <p:spPr>
          <a:xfrm>
            <a:off x="457200" y="2133600"/>
            <a:ext cx="7644393" cy="320357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75528"/>
          </a:xfrm>
        </p:spPr>
        <p:txBody>
          <a:bodyPr>
            <a:normAutofit fontScale="90000"/>
          </a:bodyPr>
          <a:lstStyle/>
          <a:p>
            <a:endParaRPr lang="en-US" dirty="0"/>
          </a:p>
        </p:txBody>
      </p:sp>
      <p:sp>
        <p:nvSpPr>
          <p:cNvPr id="3" name="Content Placeholder 2"/>
          <p:cNvSpPr>
            <a:spLocks noGrp="1"/>
          </p:cNvSpPr>
          <p:nvPr>
            <p:ph sz="quarter" idx="1"/>
          </p:nvPr>
        </p:nvSpPr>
        <p:spPr>
          <a:xfrm>
            <a:off x="457200" y="478302"/>
            <a:ext cx="7467600" cy="5995650"/>
          </a:xfrm>
        </p:spPr>
        <p:txBody>
          <a:bodyPr/>
          <a:lstStyle/>
          <a:p>
            <a:r>
              <a:rPr lang="en-US" sz="2800" dirty="0" smtClean="0"/>
              <a:t> Front End:</a:t>
            </a:r>
          </a:p>
          <a:p>
            <a:pPr>
              <a:buNone/>
            </a:pPr>
            <a:r>
              <a:rPr lang="en-US" b="1" dirty="0" smtClean="0"/>
              <a:t>             Front-end </a:t>
            </a:r>
            <a:r>
              <a:rPr lang="en-US" b="1" dirty="0" smtClean="0"/>
              <a:t>web development</a:t>
            </a:r>
            <a:r>
              <a:rPr lang="en-US" dirty="0" smtClean="0"/>
              <a:t> is the practice of converting data to a graphical interface, through the use of HTML, CSS, and JavaScript, so that users can view and interact with that data. </a:t>
            </a:r>
            <a:r>
              <a:rPr lang="en-US" dirty="0" smtClean="0"/>
              <a:t>It refers to the client side.    </a:t>
            </a:r>
            <a:endParaRPr lang="en-US" dirty="0" smtClean="0"/>
          </a:p>
          <a:p>
            <a:pPr>
              <a:buNone/>
            </a:pPr>
            <a:endParaRPr lang="en-US" sz="2800" dirty="0" smtClean="0"/>
          </a:p>
          <a:p>
            <a:r>
              <a:rPr lang="en-US" sz="2800" dirty="0" smtClean="0"/>
              <a:t> </a:t>
            </a:r>
            <a:r>
              <a:rPr lang="en-US" sz="2800" dirty="0" smtClean="0"/>
              <a:t>Back End:</a:t>
            </a:r>
          </a:p>
          <a:p>
            <a:pPr>
              <a:buNone/>
            </a:pPr>
            <a:r>
              <a:rPr lang="en-US" sz="2000" dirty="0" smtClean="0"/>
              <a:t>                 </a:t>
            </a:r>
            <a:r>
              <a:rPr lang="en-US" dirty="0" smtClean="0"/>
              <a:t>The </a:t>
            </a:r>
            <a:r>
              <a:rPr lang="en-US" b="1" dirty="0" smtClean="0"/>
              <a:t>Back-end</a:t>
            </a:r>
            <a:r>
              <a:rPr lang="en-US" dirty="0" smtClean="0"/>
              <a:t>, </a:t>
            </a:r>
            <a:r>
              <a:rPr lang="en-US" dirty="0" smtClean="0"/>
              <a:t>or </a:t>
            </a:r>
            <a:r>
              <a:rPr lang="en-US" smtClean="0"/>
              <a:t>the </a:t>
            </a:r>
            <a:r>
              <a:rPr lang="en-US" smtClean="0"/>
              <a:t>server-side, </a:t>
            </a:r>
            <a:r>
              <a:rPr lang="en-US" dirty="0" smtClean="0"/>
              <a:t>is basically how the site works, updates, and changes. This refers to everything the user can't see in the browser, like </a:t>
            </a:r>
            <a:r>
              <a:rPr lang="en-US" u="sng" dirty="0" smtClean="0"/>
              <a:t>databases</a:t>
            </a:r>
            <a:r>
              <a:rPr lang="en-US" dirty="0" smtClean="0"/>
              <a:t> and </a:t>
            </a:r>
            <a:r>
              <a:rPr lang="en-US" u="sng" dirty="0" smtClean="0"/>
              <a:t>servers</a:t>
            </a:r>
            <a:r>
              <a:rPr lang="en-US" dirty="0" smtClean="0"/>
              <a:t>.</a:t>
            </a:r>
            <a:r>
              <a:rPr lang="en-US" dirty="0" smtClean="0"/>
              <a:t> </a:t>
            </a: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573" y="196948"/>
            <a:ext cx="7467600" cy="239150"/>
          </a:xfrm>
        </p:spPr>
        <p:txBody>
          <a:bodyPr>
            <a:noAutofit/>
          </a:bodyPr>
          <a:lstStyle/>
          <a:p>
            <a:r>
              <a:rPr lang="en-US" sz="1800" dirty="0" smtClean="0"/>
              <a:t>PICTURE SHOWING HOW ADMIN LOGIN FORM LOOKS :</a:t>
            </a:r>
            <a:endParaRPr lang="en-US" sz="1800" dirty="0"/>
          </a:p>
        </p:txBody>
      </p:sp>
      <p:pic>
        <p:nvPicPr>
          <p:cNvPr id="6" name="Picture 2" descr="C:\Users\Toshiba\Downloads\Screenshot (20).png"/>
          <p:cNvPicPr>
            <a:picLocks noGrp="1" noChangeAspect="1" noChangeArrowheads="1"/>
          </p:cNvPicPr>
          <p:nvPr>
            <p:ph sz="quarter" idx="1"/>
          </p:nvPr>
        </p:nvPicPr>
        <p:blipFill>
          <a:blip r:embed="rId2"/>
          <a:srcRect/>
          <a:stretch>
            <a:fillRect/>
          </a:stretch>
        </p:blipFill>
        <p:spPr bwMode="auto">
          <a:xfrm>
            <a:off x="225083" y="506436"/>
            <a:ext cx="4037428" cy="6147581"/>
          </a:xfrm>
          <a:prstGeom prst="rect">
            <a:avLst/>
          </a:prstGeom>
          <a:noFill/>
        </p:spPr>
      </p:pic>
      <p:pic>
        <p:nvPicPr>
          <p:cNvPr id="1028" name="Picture 4" descr="C:\Users\Toshiba\Downloads\Screenshot (24).png"/>
          <p:cNvPicPr>
            <a:picLocks noChangeAspect="1" noChangeArrowheads="1"/>
          </p:cNvPicPr>
          <p:nvPr/>
        </p:nvPicPr>
        <p:blipFill>
          <a:blip r:embed="rId3"/>
          <a:srcRect/>
          <a:stretch>
            <a:fillRect/>
          </a:stretch>
        </p:blipFill>
        <p:spPr bwMode="auto">
          <a:xfrm>
            <a:off x="4740812" y="520504"/>
            <a:ext cx="3868615" cy="6119447"/>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27220"/>
          </a:xfrm>
        </p:spPr>
        <p:txBody>
          <a:bodyPr>
            <a:normAutofit fontScale="90000"/>
          </a:bodyPr>
          <a:lstStyle/>
          <a:p>
            <a:endParaRPr lang="en-US" dirty="0"/>
          </a:p>
        </p:txBody>
      </p:sp>
      <p:pic>
        <p:nvPicPr>
          <p:cNvPr id="2050" name="Picture 2" descr="C:\Users\Toshiba\Downloads\Screenshot (23).png"/>
          <p:cNvPicPr>
            <a:picLocks noGrp="1" noChangeAspect="1" noChangeArrowheads="1"/>
          </p:cNvPicPr>
          <p:nvPr>
            <p:ph sz="quarter" idx="1"/>
          </p:nvPr>
        </p:nvPicPr>
        <p:blipFill>
          <a:blip r:embed="rId2"/>
          <a:srcRect/>
          <a:stretch>
            <a:fillRect/>
          </a:stretch>
        </p:blipFill>
        <p:spPr bwMode="auto">
          <a:xfrm>
            <a:off x="457200" y="1516856"/>
            <a:ext cx="7467600" cy="420052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436" y="696668"/>
            <a:ext cx="7418363" cy="428747"/>
          </a:xfrm>
        </p:spPr>
        <p:txBody>
          <a:bodyPr>
            <a:normAutofit/>
          </a:bodyPr>
          <a:lstStyle/>
          <a:p>
            <a:r>
              <a:rPr lang="en-US" sz="1800" dirty="0" smtClean="0"/>
              <a:t>CODE USED TO EXECUTE:</a:t>
            </a:r>
            <a:endParaRPr lang="en-US" sz="1800" dirty="0"/>
          </a:p>
        </p:txBody>
      </p:sp>
      <p:sp>
        <p:nvSpPr>
          <p:cNvPr id="3" name="Content Placeholder 2"/>
          <p:cNvSpPr>
            <a:spLocks noGrp="1"/>
          </p:cNvSpPr>
          <p:nvPr>
            <p:ph sz="quarter" idx="1"/>
          </p:nvPr>
        </p:nvSpPr>
        <p:spPr>
          <a:xfrm>
            <a:off x="457200" y="773723"/>
            <a:ext cx="7467600" cy="5700229"/>
          </a:xfrm>
        </p:spPr>
        <p:txBody>
          <a:bodyPr>
            <a:normAutofit fontScale="92500" lnSpcReduction="20000"/>
          </a:bodyPr>
          <a:lstStyle/>
          <a:p>
            <a:endParaRPr lang="en-US" dirty="0" smtClean="0"/>
          </a:p>
          <a:p>
            <a:endParaRPr lang="en-US" dirty="0" smtClean="0"/>
          </a:p>
          <a:p>
            <a:r>
              <a:rPr lang="en-US" dirty="0" smtClean="0"/>
              <a:t>from </a:t>
            </a:r>
            <a:r>
              <a:rPr lang="en-US" dirty="0" err="1" smtClean="0"/>
              <a:t>django.urls</a:t>
            </a:r>
            <a:r>
              <a:rPr lang="en-US" dirty="0" smtClean="0"/>
              <a:t> import path from . import views </a:t>
            </a:r>
            <a:r>
              <a:rPr lang="en-US" dirty="0" err="1" smtClean="0"/>
              <a:t>urlpatterns</a:t>
            </a:r>
            <a:r>
              <a:rPr lang="en-US" dirty="0" smtClean="0"/>
              <a:t> = [           path('</a:t>
            </a:r>
            <a:r>
              <a:rPr lang="en-US" dirty="0" err="1" smtClean="0"/>
              <a:t>loginpage</a:t>
            </a:r>
            <a:r>
              <a:rPr lang="en-US" dirty="0" smtClean="0"/>
              <a:t>/',</a:t>
            </a:r>
            <a:r>
              <a:rPr lang="en-US" dirty="0" err="1" smtClean="0"/>
              <a:t>views.loginpage,name</a:t>
            </a:r>
            <a:r>
              <a:rPr lang="en-US" dirty="0" smtClean="0"/>
              <a:t>='</a:t>
            </a:r>
            <a:r>
              <a:rPr lang="en-US" dirty="0" err="1" smtClean="0"/>
              <a:t>loginpage</a:t>
            </a:r>
            <a:r>
              <a:rPr lang="en-US" dirty="0" smtClean="0"/>
              <a:t>'),  path('login/',</a:t>
            </a:r>
            <a:r>
              <a:rPr lang="en-US" dirty="0" err="1" smtClean="0"/>
              <a:t>views.login,name</a:t>
            </a:r>
            <a:r>
              <a:rPr lang="en-US" dirty="0" smtClean="0"/>
              <a:t>='login'), path('display/',</a:t>
            </a:r>
            <a:r>
              <a:rPr lang="en-US" dirty="0" err="1" smtClean="0"/>
              <a:t>views.display,name</a:t>
            </a:r>
            <a:r>
              <a:rPr lang="en-US" dirty="0" smtClean="0"/>
              <a:t>='display'), path('</a:t>
            </a:r>
            <a:r>
              <a:rPr lang="en-US" dirty="0" err="1" smtClean="0"/>
              <a:t>teacheravail</a:t>
            </a:r>
            <a:r>
              <a:rPr lang="en-US" dirty="0" smtClean="0"/>
              <a:t>/',</a:t>
            </a:r>
            <a:r>
              <a:rPr lang="en-US" dirty="0" err="1" smtClean="0"/>
              <a:t>views.teacheravail,name</a:t>
            </a:r>
            <a:r>
              <a:rPr lang="en-US" dirty="0" smtClean="0"/>
              <a:t>='</a:t>
            </a:r>
            <a:r>
              <a:rPr lang="en-US" dirty="0" err="1" smtClean="0"/>
              <a:t>teacheravail</a:t>
            </a:r>
            <a:r>
              <a:rPr lang="en-US" dirty="0" smtClean="0"/>
              <a:t>'), path('</a:t>
            </a:r>
            <a:r>
              <a:rPr lang="en-US" dirty="0" err="1" smtClean="0"/>
              <a:t>invalidreq</a:t>
            </a:r>
            <a:r>
              <a:rPr lang="en-US" dirty="0" smtClean="0"/>
              <a:t>/',</a:t>
            </a:r>
            <a:r>
              <a:rPr lang="en-US" dirty="0" err="1" smtClean="0"/>
              <a:t>views.invalidreq,name</a:t>
            </a:r>
            <a:r>
              <a:rPr lang="en-US" dirty="0" smtClean="0"/>
              <a:t>='</a:t>
            </a:r>
            <a:r>
              <a:rPr lang="en-US" dirty="0" err="1" smtClean="0"/>
              <a:t>invalidreq</a:t>
            </a:r>
            <a:r>
              <a:rPr lang="en-US" dirty="0" smtClean="0"/>
              <a:t>'), path('labs/',</a:t>
            </a:r>
            <a:r>
              <a:rPr lang="en-US" dirty="0" err="1" smtClean="0"/>
              <a:t>views.labs,name</a:t>
            </a:r>
            <a:r>
              <a:rPr lang="en-US" dirty="0" smtClean="0"/>
              <a:t>='labs'), path('show/',</a:t>
            </a:r>
            <a:r>
              <a:rPr lang="en-US" dirty="0" err="1" smtClean="0"/>
              <a:t>views.show,name</a:t>
            </a:r>
            <a:r>
              <a:rPr lang="en-US" dirty="0" smtClean="0"/>
              <a:t>='show'), path('</a:t>
            </a:r>
            <a:r>
              <a:rPr lang="en-US" dirty="0" err="1" smtClean="0"/>
              <a:t>labshow</a:t>
            </a:r>
            <a:r>
              <a:rPr lang="en-US" dirty="0" smtClean="0"/>
              <a:t>/',</a:t>
            </a:r>
            <a:r>
              <a:rPr lang="en-US" dirty="0" err="1" smtClean="0"/>
              <a:t>views.labshow,name</a:t>
            </a:r>
            <a:r>
              <a:rPr lang="en-US" dirty="0" smtClean="0"/>
              <a:t>='</a:t>
            </a:r>
            <a:r>
              <a:rPr lang="en-US" dirty="0" err="1" smtClean="0"/>
              <a:t>labshow</a:t>
            </a:r>
            <a:r>
              <a:rPr lang="en-US" dirty="0" smtClean="0"/>
              <a:t>'), path('</a:t>
            </a:r>
            <a:r>
              <a:rPr lang="en-US" dirty="0" err="1" smtClean="0"/>
              <a:t>labdis</a:t>
            </a:r>
            <a:r>
              <a:rPr lang="en-US" dirty="0" smtClean="0"/>
              <a:t>/',</a:t>
            </a:r>
            <a:r>
              <a:rPr lang="en-US" dirty="0" err="1" smtClean="0"/>
              <a:t>views.labdis,name</a:t>
            </a:r>
            <a:r>
              <a:rPr lang="en-US" dirty="0" smtClean="0"/>
              <a:t>='</a:t>
            </a:r>
            <a:r>
              <a:rPr lang="en-US" dirty="0" err="1" smtClean="0"/>
              <a:t>labdis</a:t>
            </a:r>
            <a:r>
              <a:rPr lang="en-US" dirty="0" smtClean="0"/>
              <a:t>'), path('</a:t>
            </a:r>
            <a:r>
              <a:rPr lang="en-US" dirty="0" err="1" smtClean="0"/>
              <a:t>addlab</a:t>
            </a:r>
            <a:r>
              <a:rPr lang="en-US" dirty="0" smtClean="0"/>
              <a:t>/',</a:t>
            </a:r>
            <a:r>
              <a:rPr lang="en-US" dirty="0" err="1" smtClean="0"/>
              <a:t>views.addlab,name</a:t>
            </a:r>
            <a:r>
              <a:rPr lang="en-US" dirty="0" smtClean="0"/>
              <a:t>='</a:t>
            </a:r>
            <a:r>
              <a:rPr lang="en-US" dirty="0" err="1" smtClean="0"/>
              <a:t>addlab</a:t>
            </a:r>
            <a:r>
              <a:rPr lang="en-US" dirty="0" smtClean="0"/>
              <a:t>'), path('form/',</a:t>
            </a:r>
            <a:r>
              <a:rPr lang="en-US" dirty="0" err="1" smtClean="0"/>
              <a:t>views.form,name</a:t>
            </a:r>
            <a:r>
              <a:rPr lang="en-US" dirty="0" smtClean="0"/>
              <a:t>='form'), path('</a:t>
            </a:r>
            <a:r>
              <a:rPr lang="en-US" dirty="0" err="1" smtClean="0"/>
              <a:t>sh</a:t>
            </a:r>
            <a:r>
              <a:rPr lang="en-US" dirty="0" smtClean="0"/>
              <a:t>/',</a:t>
            </a:r>
            <a:r>
              <a:rPr lang="en-US" dirty="0" err="1" smtClean="0"/>
              <a:t>views.sh,name</a:t>
            </a:r>
            <a:r>
              <a:rPr lang="en-US" dirty="0" smtClean="0"/>
              <a:t>='</a:t>
            </a:r>
            <a:r>
              <a:rPr lang="en-US" dirty="0" err="1" smtClean="0"/>
              <a:t>sh</a:t>
            </a:r>
            <a:r>
              <a:rPr lang="en-US" dirty="0" smtClean="0"/>
              <a:t>') ]</a:t>
            </a:r>
          </a:p>
          <a:p>
            <a:r>
              <a:rPr lang="en-US" dirty="0" smtClean="0"/>
              <a:t/>
            </a:r>
            <a:br>
              <a:rPr lang="en-US" dirty="0" smtClean="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a:t>
            </a:r>
          </a:p>
        </p:txBody>
      </p:sp>
      <p:sp>
        <p:nvSpPr>
          <p:cNvPr id="3" name="Content Placeholder 2"/>
          <p:cNvSpPr>
            <a:spLocks noGrp="1"/>
          </p:cNvSpPr>
          <p:nvPr>
            <p:ph sz="quarter" idx="1"/>
          </p:nvPr>
        </p:nvSpPr>
        <p:spPr/>
        <p:txBody>
          <a:bodyPr/>
          <a:lstStyle/>
          <a:p>
            <a:r>
              <a:rPr lang="en-IN" b="1" dirty="0"/>
              <a:t>Android Studio</a:t>
            </a:r>
            <a:r>
              <a:rPr lang="en-IN" dirty="0"/>
              <a:t> is the official integrated development environment (IDE) for Google's Android operating system, built on </a:t>
            </a:r>
            <a:r>
              <a:rPr lang="en-IN" dirty="0" err="1"/>
              <a:t>JetBrains</a:t>
            </a:r>
            <a:r>
              <a:rPr lang="en-IN" dirty="0"/>
              <a:t>' </a:t>
            </a:r>
            <a:r>
              <a:rPr lang="en-IN" dirty="0" err="1"/>
              <a:t>IntelliJ</a:t>
            </a:r>
            <a:r>
              <a:rPr lang="en-IN" dirty="0"/>
              <a:t> IDEA software and designed specifically for Android development. </a:t>
            </a:r>
            <a:r>
              <a:rPr lang="en-IN" dirty="0" err="1"/>
              <a:t>Itis</a:t>
            </a:r>
            <a:r>
              <a:rPr lang="en-IN" dirty="0"/>
              <a:t> available for download on Windows, </a:t>
            </a:r>
            <a:r>
              <a:rPr lang="en-IN" dirty="0" err="1"/>
              <a:t>macOS</a:t>
            </a:r>
            <a:r>
              <a:rPr lang="en-IN" dirty="0"/>
              <a:t> and Linux based operating systems or as a subscription-based service in 2020.</a:t>
            </a:r>
            <a:endParaRPr lang="en-US" dirty="0"/>
          </a:p>
          <a:p>
            <a:endParaRPr lang="en-US" dirty="0"/>
          </a:p>
        </p:txBody>
      </p:sp>
    </p:spTree>
  </p:cSld>
  <p:clrMapOvr>
    <a:masterClrMapping/>
  </p:clrMapOvr>
  <p:transition>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350838"/>
          </a:xfrm>
        </p:spPr>
        <p:txBody>
          <a:bodyPr>
            <a:normAutofit fontScale="90000"/>
          </a:bodyPr>
          <a:lstStyle/>
          <a:p>
            <a:r>
              <a:rPr lang="en-US" sz="2000" dirty="0"/>
              <a:t>Login page</a:t>
            </a:r>
          </a:p>
        </p:txBody>
      </p:sp>
      <p:sp>
        <p:nvSpPr>
          <p:cNvPr id="3" name="Content Placeholder 2"/>
          <p:cNvSpPr>
            <a:spLocks noGrp="1"/>
          </p:cNvSpPr>
          <p:nvPr>
            <p:ph sz="quarter" idx="1"/>
          </p:nvPr>
        </p:nvSpPr>
        <p:spPr>
          <a:xfrm>
            <a:off x="457200" y="381000"/>
            <a:ext cx="7467600" cy="6092952"/>
          </a:xfrm>
        </p:spPr>
        <p:txBody>
          <a:bodyPr/>
          <a:lstStyle/>
          <a:p>
            <a:endParaRPr lang="en-US" sz="1600" dirty="0"/>
          </a:p>
          <a:p>
            <a:r>
              <a:rPr lang="en-US" sz="1600" dirty="0"/>
              <a:t>Details to be entered that are already registered using the web application. API is connected to the login page which checks whether the entered details are correct or not and gives the results accordingly. This is  to give the user the authentication to further use the app.</a:t>
            </a:r>
          </a:p>
          <a:p>
            <a:endParaRPr lang="en-US" dirty="0"/>
          </a:p>
          <a:p>
            <a:endParaRPr lang="en-US" dirty="0"/>
          </a:p>
          <a:p>
            <a:endParaRPr lang="en-US" dirty="0"/>
          </a:p>
        </p:txBody>
      </p:sp>
      <p:pic>
        <p:nvPicPr>
          <p:cNvPr id="5" name="Picture 4">
            <a:extLst>
              <a:ext uri="{FF2B5EF4-FFF2-40B4-BE49-F238E27FC236}">
                <a16:creationId xmlns="" xmlns:a16="http://schemas.microsoft.com/office/drawing/2014/main" id="{E3E0C285-131A-4786-BA8B-16CF4AD5992F}"/>
              </a:ext>
            </a:extLst>
          </p:cNvPr>
          <p:cNvPicPr>
            <a:picLocks noChangeAspect="1"/>
          </p:cNvPicPr>
          <p:nvPr/>
        </p:nvPicPr>
        <p:blipFill>
          <a:blip r:embed="rId2"/>
          <a:stretch>
            <a:fillRect/>
          </a:stretch>
        </p:blipFill>
        <p:spPr>
          <a:xfrm>
            <a:off x="3444854" y="1742055"/>
            <a:ext cx="2254291" cy="4884297"/>
          </a:xfrm>
          <a:prstGeom prst="rect">
            <a:avLst/>
          </a:prstGeom>
        </p:spPr>
      </p:pic>
    </p:spTree>
  </p:cSld>
  <p:clrMapOvr>
    <a:masterClrMapping/>
  </p:clrMapOvr>
  <p:transition>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467600" cy="503238"/>
          </a:xfrm>
        </p:spPr>
        <p:txBody>
          <a:bodyPr>
            <a:normAutofit fontScale="90000"/>
          </a:bodyPr>
          <a:lstStyle/>
          <a:p>
            <a:r>
              <a:rPr lang="en-US" dirty="0" smtClean="0"/>
              <a:t>categories</a:t>
            </a:r>
            <a:endParaRPr lang="en-US" dirty="0"/>
          </a:p>
        </p:txBody>
      </p:sp>
      <p:sp>
        <p:nvSpPr>
          <p:cNvPr id="3" name="Content Placeholder 2"/>
          <p:cNvSpPr>
            <a:spLocks noGrp="1"/>
          </p:cNvSpPr>
          <p:nvPr>
            <p:ph sz="quarter" idx="1"/>
          </p:nvPr>
        </p:nvSpPr>
        <p:spPr>
          <a:xfrm>
            <a:off x="457200" y="914400"/>
            <a:ext cx="7467600" cy="5711952"/>
          </a:xfrm>
        </p:spPr>
        <p:txBody>
          <a:bodyPr>
            <a:normAutofit/>
          </a:bodyPr>
          <a:lstStyle/>
          <a:p>
            <a:r>
              <a:rPr lang="en-US" sz="2000" dirty="0"/>
              <a:t>There are three main segments in the app:</a:t>
            </a:r>
          </a:p>
          <a:p>
            <a:pPr lvl="1"/>
            <a:r>
              <a:rPr lang="en-US" sz="1400" dirty="0"/>
              <a:t>LABS</a:t>
            </a:r>
          </a:p>
          <a:p>
            <a:pPr lvl="1"/>
            <a:r>
              <a:rPr lang="en-US" sz="1400" dirty="0"/>
              <a:t>SEMINAR HALLS</a:t>
            </a:r>
          </a:p>
          <a:p>
            <a:pPr lvl="1"/>
            <a:r>
              <a:rPr lang="en-US" sz="1400" dirty="0"/>
              <a:t>FACULTY</a:t>
            </a:r>
          </a:p>
          <a:p>
            <a:pPr lvl="1"/>
            <a:endParaRPr lang="en-US" sz="1400" dirty="0"/>
          </a:p>
          <a:p>
            <a:r>
              <a:rPr lang="en-US" sz="1700" dirty="0"/>
              <a:t>LABS:</a:t>
            </a:r>
          </a:p>
          <a:p>
            <a:pPr lvl="1"/>
            <a:r>
              <a:rPr lang="en-US" sz="1500" dirty="0" smtClean="0"/>
              <a:t>In this segment user gives inputs as user id , room id and purpose and sends request to book the lab. The API connected fetches the details from the web and returns the updates.</a:t>
            </a:r>
          </a:p>
          <a:p>
            <a:pPr lvl="1"/>
            <a:endParaRPr lang="en-US" sz="1500" dirty="0"/>
          </a:p>
          <a:p>
            <a:r>
              <a:rPr lang="en-US" sz="1800" dirty="0"/>
              <a:t>SEMINAR HALLS</a:t>
            </a:r>
          </a:p>
          <a:p>
            <a:pPr lvl="1"/>
            <a:r>
              <a:rPr lang="en-US" sz="1600" dirty="0"/>
              <a:t>In this segment user gives details or inputs such as user id, room code, choosing of the club, seminar hall name and purpose. After giving these details then send request. Once the request is accepted required details are retrieved.</a:t>
            </a:r>
          </a:p>
          <a:p>
            <a:pPr lvl="1"/>
            <a:endParaRPr lang="en-US" sz="1500" dirty="0"/>
          </a:p>
          <a:p>
            <a:r>
              <a:rPr lang="en-US" sz="1800" dirty="0"/>
              <a:t>FACULTY:</a:t>
            </a:r>
          </a:p>
          <a:p>
            <a:pPr lvl="1"/>
            <a:r>
              <a:rPr lang="en-US" sz="1600" dirty="0" smtClean="0"/>
              <a:t>In this segment, the API returns the details of all faculty members </a:t>
            </a:r>
            <a:r>
              <a:rPr lang="en-US" sz="1600" dirty="0" err="1" smtClean="0"/>
              <a:t>i.e</a:t>
            </a:r>
            <a:r>
              <a:rPr lang="en-US" sz="1600" dirty="0" smtClean="0"/>
              <a:t> their current hour and faculty id. API connects both the user and admin part so that the details acquired are correct.</a:t>
            </a:r>
          </a:p>
          <a:p>
            <a:pPr lvl="1"/>
            <a:endParaRPr lang="en-US" sz="1600" dirty="0"/>
          </a:p>
        </p:txBody>
      </p:sp>
    </p:spTree>
  </p:cSld>
  <p:clrMapOvr>
    <a:masterClrMapping/>
  </p:clrMapOvr>
  <p:transition>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G-20200629-WA0001.jpg"/>
          <p:cNvPicPr>
            <a:picLocks noChangeAspect="1"/>
          </p:cNvPicPr>
          <p:nvPr/>
        </p:nvPicPr>
        <p:blipFill>
          <a:blip r:embed="rId2"/>
          <a:stretch>
            <a:fillRect/>
          </a:stretch>
        </p:blipFill>
        <p:spPr>
          <a:xfrm>
            <a:off x="3058800" y="978537"/>
            <a:ext cx="2772508" cy="5339644"/>
          </a:xfrm>
          <a:prstGeom prst="rect">
            <a:avLst/>
          </a:prstGeom>
          <a:ln w="88900" cap="sq" cmpd="thickThin">
            <a:solidFill>
              <a:srgbClr val="000000"/>
            </a:solidFill>
            <a:prstDash val="solid"/>
            <a:miter lim="800000"/>
          </a:ln>
          <a:effectLst>
            <a:innerShdw blurRad="76200">
              <a:srgbClr val="000000"/>
            </a:innerShdw>
          </a:effectLst>
        </p:spPr>
      </p:pic>
      <p:sp>
        <p:nvSpPr>
          <p:cNvPr id="8" name="TextBox 7"/>
          <p:cNvSpPr txBox="1"/>
          <p:nvPr/>
        </p:nvSpPr>
        <p:spPr>
          <a:xfrm>
            <a:off x="228600" y="304800"/>
            <a:ext cx="82296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PICTURES SHOWING HOW THE APP LOOKS LIKE</a:t>
            </a:r>
          </a:p>
        </p:txBody>
      </p:sp>
      <p:pic>
        <p:nvPicPr>
          <p:cNvPr id="9" name="Content Placeholder 8">
            <a:extLst>
              <a:ext uri="{FF2B5EF4-FFF2-40B4-BE49-F238E27FC236}">
                <a16:creationId xmlns="" xmlns:a16="http://schemas.microsoft.com/office/drawing/2014/main" id="{0FD0B284-E7C9-4D11-91E0-91B3170C4E95}"/>
              </a:ext>
            </a:extLst>
          </p:cNvPr>
          <p:cNvPicPr>
            <a:picLocks noGrp="1" noChangeAspect="1"/>
          </p:cNvPicPr>
          <p:nvPr>
            <p:ph sz="quarter" idx="1"/>
          </p:nvPr>
        </p:nvPicPr>
        <p:blipFill>
          <a:blip r:embed="rId3"/>
          <a:stretch>
            <a:fillRect/>
          </a:stretch>
        </p:blipFill>
        <p:spPr>
          <a:xfrm>
            <a:off x="6080760" y="922049"/>
            <a:ext cx="2497015" cy="5410200"/>
          </a:xfrm>
        </p:spPr>
      </p:pic>
      <p:pic>
        <p:nvPicPr>
          <p:cNvPr id="11" name="Picture 10">
            <a:extLst>
              <a:ext uri="{FF2B5EF4-FFF2-40B4-BE49-F238E27FC236}">
                <a16:creationId xmlns="" xmlns:a16="http://schemas.microsoft.com/office/drawing/2014/main" id="{E16C1EFC-E45E-41F6-B8B5-F8BFE7C687DF}"/>
              </a:ext>
            </a:extLst>
          </p:cNvPr>
          <p:cNvPicPr>
            <a:picLocks noChangeAspect="1"/>
          </p:cNvPicPr>
          <p:nvPr/>
        </p:nvPicPr>
        <p:blipFill>
          <a:blip r:embed="rId4"/>
          <a:stretch>
            <a:fillRect/>
          </a:stretch>
        </p:blipFill>
        <p:spPr>
          <a:xfrm>
            <a:off x="213859" y="900332"/>
            <a:ext cx="2585612" cy="5458265"/>
          </a:xfrm>
          <a:prstGeom prst="rect">
            <a:avLst/>
          </a:prstGeom>
        </p:spPr>
      </p:pic>
    </p:spTree>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467600" cy="579438"/>
          </a:xfrm>
        </p:spPr>
        <p:txBody>
          <a:bodyPr/>
          <a:lstStyle/>
          <a:p>
            <a:r>
              <a:rPr lang="en-US" dirty="0"/>
              <a:t>objective </a:t>
            </a:r>
          </a:p>
        </p:txBody>
      </p:sp>
      <p:sp>
        <p:nvSpPr>
          <p:cNvPr id="3" name="Content Placeholder 2"/>
          <p:cNvSpPr>
            <a:spLocks noGrp="1"/>
          </p:cNvSpPr>
          <p:nvPr>
            <p:ph sz="quarter" idx="1"/>
          </p:nvPr>
        </p:nvSpPr>
        <p:spPr>
          <a:xfrm>
            <a:off x="304800" y="1295400"/>
            <a:ext cx="8077200" cy="5410200"/>
          </a:xfrm>
        </p:spPr>
        <p:txBody>
          <a:bodyPr>
            <a:normAutofit/>
          </a:bodyPr>
          <a:lstStyle/>
          <a:p>
            <a:r>
              <a:rPr lang="en-US" sz="2200" dirty="0"/>
              <a:t>To develop an application that gives the lab availability of seminar halls and Teacher time table management</a:t>
            </a:r>
          </a:p>
          <a:p>
            <a:r>
              <a:rPr lang="en-US" sz="2200" dirty="0"/>
              <a:t> Two user categories:</a:t>
            </a:r>
          </a:p>
          <a:p>
            <a:pPr>
              <a:buNone/>
            </a:pPr>
            <a:r>
              <a:rPr lang="en-US" sz="2200" dirty="0"/>
              <a:t>    1.General users:</a:t>
            </a:r>
          </a:p>
          <a:p>
            <a:pPr>
              <a:buNone/>
            </a:pPr>
            <a:r>
              <a:rPr lang="en-US" sz="2200" dirty="0"/>
              <a:t>		</a:t>
            </a:r>
            <a:r>
              <a:rPr lang="en-US" sz="2200" dirty="0" err="1"/>
              <a:t>i</a:t>
            </a:r>
            <a:r>
              <a:rPr lang="en-US" sz="2200" dirty="0"/>
              <a:t>.  Can check the faculty current hour.</a:t>
            </a:r>
          </a:p>
          <a:p>
            <a:pPr>
              <a:buNone/>
            </a:pPr>
            <a:r>
              <a:rPr lang="en-US" sz="2200" dirty="0"/>
              <a:t>		ii. Can </a:t>
            </a:r>
            <a:r>
              <a:rPr lang="en-US" sz="2000" dirty="0"/>
              <a:t>Check availability labs.</a:t>
            </a:r>
          </a:p>
          <a:p>
            <a:pPr>
              <a:buNone/>
            </a:pPr>
            <a:r>
              <a:rPr lang="en-US" sz="2000" dirty="0"/>
              <a:t>		iii. Request for using Seminar Halls.</a:t>
            </a:r>
            <a:endParaRPr lang="en-US" sz="2200" dirty="0"/>
          </a:p>
          <a:p>
            <a:pPr>
              <a:buNone/>
            </a:pPr>
            <a:r>
              <a:rPr lang="en-US" sz="2200" dirty="0"/>
              <a:t>	</a:t>
            </a:r>
          </a:p>
          <a:p>
            <a:pPr>
              <a:buNone/>
            </a:pPr>
            <a:r>
              <a:rPr lang="en-US" sz="2200" dirty="0"/>
              <a:t>	2.Admin:</a:t>
            </a:r>
          </a:p>
          <a:p>
            <a:pPr>
              <a:buNone/>
            </a:pPr>
            <a:r>
              <a:rPr lang="en-US" sz="2200" dirty="0"/>
              <a:t>		</a:t>
            </a:r>
            <a:r>
              <a:rPr lang="en-US" sz="2200" dirty="0" err="1"/>
              <a:t>i</a:t>
            </a:r>
            <a:r>
              <a:rPr lang="en-US" sz="2200" dirty="0"/>
              <a:t>.</a:t>
            </a:r>
            <a:r>
              <a:rPr lang="en-US" sz="2000" dirty="0"/>
              <a:t> View requests based on admin accessibility</a:t>
            </a:r>
          </a:p>
          <a:p>
            <a:pPr>
              <a:buNone/>
            </a:pPr>
            <a:r>
              <a:rPr lang="en-US" sz="2000" dirty="0"/>
              <a:t>		ii. Arrange meet, discuss in person then allow request </a:t>
            </a:r>
          </a:p>
          <a:p>
            <a:pPr>
              <a:buNone/>
            </a:pPr>
            <a:r>
              <a:rPr lang="en-US" sz="2000" dirty="0"/>
              <a:t>		iii. Enter and modify timetable for teachers and labs </a:t>
            </a:r>
          </a:p>
          <a:p>
            <a:pPr>
              <a:buNone/>
            </a:pPr>
            <a:r>
              <a:rPr lang="en-US" sz="2000" dirty="0"/>
              <a:t>		</a:t>
            </a:r>
            <a:endParaRPr lang="en-US" sz="2200" dirty="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sp>
        <p:nvSpPr>
          <p:cNvPr id="4" name="Rectangle 3"/>
          <p:cNvSpPr/>
          <p:nvPr/>
        </p:nvSpPr>
        <p:spPr>
          <a:xfrm>
            <a:off x="304800" y="3048000"/>
            <a:ext cx="8305800" cy="1107996"/>
          </a:xfrm>
          <a:prstGeom prst="rect">
            <a:avLst/>
          </a:prstGeom>
          <a:noFill/>
        </p:spPr>
        <p:txBody>
          <a:bodyPr wrap="square" lIns="91440" tIns="45720" rIns="91440" bIns="45720">
            <a:spAutoFit/>
            <a:scene3d>
              <a:camera prst="perspectiveLeft"/>
              <a:lightRig rig="threePt" dir="t"/>
            </a:scene3d>
            <a:sp3d extrusionH="57150">
              <a:bevelT w="57150" h="38100" prst="artDeco"/>
            </a:sp3d>
          </a:bodyPr>
          <a:lstStyle/>
          <a:p>
            <a:pPr algn="ctr"/>
            <a:r>
              <a:rPr lang="en-US" sz="6600" b="1" cap="none" spc="0" dirty="0">
                <a:ln w="17780" cmpd="sng">
                  <a:solidFill>
                    <a:schemeClr val="accent1">
                      <a:tint val="3000"/>
                    </a:schemeClr>
                  </a:solidFill>
                  <a:prstDash val="solid"/>
                  <a:miter lim="800000"/>
                </a:ln>
                <a:blipFill>
                  <a:blip r:embed="rId2"/>
                  <a:tile tx="0" ty="0" sx="100000" sy="100000" flip="none" algn="tl"/>
                </a:blipFill>
                <a:effectLst>
                  <a:outerShdw blurRad="60007" dir="2000400" sy="-30000" kx="-800400" algn="bl" rotWithShape="0">
                    <a:prstClr val="black">
                      <a:alpha val="20000"/>
                    </a:prstClr>
                  </a:outerShdw>
                </a:effectLst>
              </a:rPr>
              <a:t>THANK </a:t>
            </a:r>
            <a:r>
              <a:rPr lang="en-US" sz="6600" b="1" dirty="0">
                <a:ln w="19050">
                  <a:solidFill>
                    <a:schemeClr val="tx2">
                      <a:tint val="1000"/>
                    </a:schemeClr>
                  </a:solidFill>
                  <a:prstDash val="solid"/>
                </a:ln>
                <a:blipFill>
                  <a:blip r:embed="rId2"/>
                  <a:tile tx="0" ty="0" sx="100000" sy="100000" flip="none" algn="tl"/>
                </a:blipFill>
                <a:effectLst>
                  <a:outerShdw blurRad="60007" dir="2000400" sy="-30000" kx="-800400" algn="bl" rotWithShape="0">
                    <a:prstClr val="black">
                      <a:alpha val="20000"/>
                    </a:prstClr>
                  </a:outerShdw>
                </a:effectLst>
              </a:rPr>
              <a:t>YOU</a:t>
            </a:r>
            <a:endParaRPr lang="en-US" sz="6600" b="1" cap="none" spc="0" dirty="0">
              <a:ln w="17780" cmpd="sng">
                <a:solidFill>
                  <a:schemeClr val="accent1">
                    <a:tint val="3000"/>
                  </a:schemeClr>
                </a:solidFill>
                <a:prstDash val="solid"/>
                <a:miter lim="800000"/>
              </a:ln>
              <a:blipFill>
                <a:blip r:embed="rId2"/>
                <a:tile tx="0" ty="0" sx="100000" sy="100000" flip="none" algn="tl"/>
              </a:blipFill>
              <a:effectLst>
                <a:outerShdw blurRad="60007" dir="2000400" sy="-30000" kx="-800400" algn="bl" rotWithShape="0">
                  <a:prstClr val="black">
                    <a:alpha val="20000"/>
                  </a:prst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467600" cy="503238"/>
          </a:xfrm>
        </p:spPr>
        <p:txBody>
          <a:bodyPr>
            <a:normAutofit fontScale="90000"/>
          </a:bodyPr>
          <a:lstStyle/>
          <a:p>
            <a:r>
              <a:rPr lang="en-US" dirty="0" err="1"/>
              <a:t>Uml</a:t>
            </a:r>
            <a:r>
              <a:rPr lang="en-US" dirty="0"/>
              <a:t> diagram :</a:t>
            </a:r>
          </a:p>
        </p:txBody>
      </p:sp>
      <p:pic>
        <p:nvPicPr>
          <p:cNvPr id="6" name="Content Placeholder 5" descr="Capture.PNG"/>
          <p:cNvPicPr>
            <a:picLocks noGrp="1" noChangeAspect="1"/>
          </p:cNvPicPr>
          <p:nvPr>
            <p:ph sz="quarter" idx="1"/>
          </p:nvPr>
        </p:nvPicPr>
        <p:blipFill>
          <a:blip r:embed="rId2"/>
          <a:stretch>
            <a:fillRect/>
          </a:stretch>
        </p:blipFill>
        <p:spPr>
          <a:xfrm>
            <a:off x="236456" y="1219200"/>
            <a:ext cx="6163271" cy="5181600"/>
          </a:xfrm>
        </p:spPr>
      </p:pic>
      <p:sp>
        <p:nvSpPr>
          <p:cNvPr id="5" name="TextBox 4">
            <a:extLst>
              <a:ext uri="{FF2B5EF4-FFF2-40B4-BE49-F238E27FC236}">
                <a16:creationId xmlns="" xmlns:a16="http://schemas.microsoft.com/office/drawing/2014/main" id="{0667DD92-A1F8-4528-8205-A9E9D564D821}"/>
              </a:ext>
            </a:extLst>
          </p:cNvPr>
          <p:cNvSpPr txBox="1"/>
          <p:nvPr/>
        </p:nvSpPr>
        <p:spPr>
          <a:xfrm>
            <a:off x="6172200" y="1676400"/>
            <a:ext cx="2438400"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___ : indicates Association</a:t>
            </a:r>
          </a:p>
          <a:p>
            <a:pPr marL="285750" indent="-285750">
              <a:buFont typeface="Wingdings" panose="05000000000000000000" pitchFamily="2" charset="2"/>
              <a:buChar char="Ø"/>
            </a:pPr>
            <a:r>
              <a:rPr lang="en-US" dirty="0">
                <a:sym typeface="Wingdings" panose="05000000000000000000" pitchFamily="2" charset="2"/>
              </a:rPr>
              <a:t> : indicates include</a:t>
            </a:r>
          </a:p>
          <a:p>
            <a:pPr marL="285750" indent="-285750">
              <a:buFont typeface="Wingdings" panose="05000000000000000000" pitchFamily="2" charset="2"/>
              <a:buChar char="Ø"/>
            </a:pPr>
            <a:r>
              <a:rPr lang="en-US" dirty="0">
                <a:sym typeface="Wingdings" panose="05000000000000000000" pitchFamily="2" charset="2"/>
              </a:rPr>
              <a:t> : indicates extend</a:t>
            </a:r>
          </a:p>
          <a:p>
            <a:endParaRPr lang="en-US" dirty="0"/>
          </a:p>
        </p:txBody>
      </p:sp>
    </p:spTree>
  </p:cSld>
  <p:clrMapOvr>
    <a:masterClrMapping/>
  </p:clrMapOvr>
  <p:transition spd="med">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2596"/>
            <a:ext cx="7467600" cy="1143000"/>
          </a:xfrm>
        </p:spPr>
        <p:txBody>
          <a:bodyPr>
            <a:normAutofit/>
          </a:bodyPr>
          <a:lstStyle/>
          <a:p>
            <a:r>
              <a:rPr lang="en-US" sz="3200" dirty="0"/>
              <a:t>We </a:t>
            </a:r>
            <a:r>
              <a:rPr lang="en-US" sz="3200" dirty="0" err="1"/>
              <a:t>catogorized</a:t>
            </a:r>
            <a:r>
              <a:rPr lang="en-US" sz="3200" dirty="0"/>
              <a:t> the project into 3 sub parts</a:t>
            </a:r>
          </a:p>
        </p:txBody>
      </p:sp>
      <p:sp>
        <p:nvSpPr>
          <p:cNvPr id="3" name="Content Placeholder 2"/>
          <p:cNvSpPr>
            <a:spLocks noGrp="1"/>
          </p:cNvSpPr>
          <p:nvPr>
            <p:ph sz="quarter" idx="1"/>
          </p:nvPr>
        </p:nvSpPr>
        <p:spPr>
          <a:xfrm>
            <a:off x="914400" y="2873604"/>
            <a:ext cx="7467600" cy="2971800"/>
          </a:xfrm>
        </p:spPr>
        <p:txBody>
          <a:bodyPr/>
          <a:lstStyle/>
          <a:p>
            <a:r>
              <a:rPr lang="en-US" sz="2800" dirty="0"/>
              <a:t>1.Web  part</a:t>
            </a:r>
          </a:p>
          <a:p>
            <a:r>
              <a:rPr lang="en-US" sz="2800" dirty="0"/>
              <a:t>2. Android part</a:t>
            </a:r>
          </a:p>
          <a:p>
            <a:r>
              <a:rPr lang="en-US" sz="2800" dirty="0"/>
              <a:t>3. </a:t>
            </a:r>
            <a:r>
              <a:rPr lang="en-US" sz="2800" dirty="0" err="1"/>
              <a:t>DataBase</a:t>
            </a:r>
            <a:r>
              <a:rPr lang="en-US" sz="2800" dirty="0"/>
              <a:t> part</a:t>
            </a:r>
          </a:p>
          <a:p>
            <a:endParaRPr lang="en-US" dirty="0"/>
          </a:p>
        </p:txBody>
      </p:sp>
      <p:pic>
        <p:nvPicPr>
          <p:cNvPr id="7" name="Picture 6" descr="A close up of a map&#10;&#10;Description automatically generated">
            <a:extLst>
              <a:ext uri="{FF2B5EF4-FFF2-40B4-BE49-F238E27FC236}">
                <a16:creationId xmlns="" xmlns:a16="http://schemas.microsoft.com/office/drawing/2014/main" id="{A11362A3-E387-4B38-A147-2F5FDB5F686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368529" y="1752600"/>
            <a:ext cx="4286848" cy="3962400"/>
          </a:xfrm>
          <a:prstGeom prst="rect">
            <a:avLst/>
          </a:prstGeom>
        </p:spPr>
      </p:pic>
    </p:spTree>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7420B2-2D3F-4CA4-8F26-F9F85551BA95}"/>
              </a:ext>
            </a:extLst>
          </p:cNvPr>
          <p:cNvSpPr>
            <a:spLocks noGrp="1"/>
          </p:cNvSpPr>
          <p:nvPr>
            <p:ph type="title"/>
          </p:nvPr>
        </p:nvSpPr>
        <p:spPr/>
        <p:txBody>
          <a:bodyPr/>
          <a:lstStyle/>
          <a:p>
            <a:r>
              <a:rPr lang="en-US" dirty="0" err="1"/>
              <a:t>DaTaBaSe</a:t>
            </a:r>
            <a:r>
              <a:rPr lang="en-US" dirty="0"/>
              <a:t>:</a:t>
            </a:r>
          </a:p>
        </p:txBody>
      </p:sp>
      <p:sp>
        <p:nvSpPr>
          <p:cNvPr id="3" name="Content Placeholder 2">
            <a:extLst>
              <a:ext uri="{FF2B5EF4-FFF2-40B4-BE49-F238E27FC236}">
                <a16:creationId xmlns="" xmlns:a16="http://schemas.microsoft.com/office/drawing/2014/main" id="{6E4C4D45-6AD5-41C0-B3E3-7BFF441EF97A}"/>
              </a:ext>
            </a:extLst>
          </p:cNvPr>
          <p:cNvSpPr>
            <a:spLocks noGrp="1"/>
          </p:cNvSpPr>
          <p:nvPr>
            <p:ph sz="quarter" idx="1"/>
          </p:nvPr>
        </p:nvSpPr>
        <p:spPr/>
        <p:txBody>
          <a:bodyPr/>
          <a:lstStyle/>
          <a:p>
            <a:r>
              <a:rPr lang="en-US"/>
              <a:t>MySql for the creation and management of data</a:t>
            </a:r>
          </a:p>
          <a:p>
            <a:pPr marL="0" indent="0">
              <a:buNone/>
            </a:pPr>
            <a:endParaRPr lang="en-US"/>
          </a:p>
          <a:p>
            <a:r>
              <a:rPr lang="en-US"/>
              <a:t>Admin table: username, password-used to access the web interface </a:t>
            </a:r>
          </a:p>
          <a:p>
            <a:endParaRPr lang="en-US"/>
          </a:p>
          <a:p>
            <a:r>
              <a:rPr lang="en-US"/>
              <a:t>Users table: user_id, username, password- used to access the user interface on Android</a:t>
            </a:r>
          </a:p>
        </p:txBody>
      </p:sp>
    </p:spTree>
    <p:extLst>
      <p:ext uri="{BB962C8B-B14F-4D97-AF65-F5344CB8AC3E}">
        <p14:creationId xmlns="" xmlns:p14="http://schemas.microsoft.com/office/powerpoint/2010/main" val="328141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created :</a:t>
            </a:r>
          </a:p>
        </p:txBody>
      </p:sp>
      <p:pic>
        <p:nvPicPr>
          <p:cNvPr id="4" name="Content Placeholder 3" descr="db1.png"/>
          <p:cNvPicPr>
            <a:picLocks noGrp="1" noChangeAspect="1"/>
          </p:cNvPicPr>
          <p:nvPr>
            <p:ph sz="quarter" idx="1"/>
          </p:nvPr>
        </p:nvPicPr>
        <p:blipFill>
          <a:blip r:embed="rId2"/>
          <a:stretch>
            <a:fillRect/>
          </a:stretch>
        </p:blipFill>
        <p:spPr>
          <a:xfrm>
            <a:off x="228600" y="1676400"/>
            <a:ext cx="5181600" cy="4114800"/>
          </a:xfrm>
        </p:spPr>
      </p:pic>
      <p:sp>
        <p:nvSpPr>
          <p:cNvPr id="3" name="TextBox 2">
            <a:extLst>
              <a:ext uri="{FF2B5EF4-FFF2-40B4-BE49-F238E27FC236}">
                <a16:creationId xmlns="" xmlns:a16="http://schemas.microsoft.com/office/drawing/2014/main" id="{178C83E4-86DE-4517-802E-D079A0BE5423}"/>
              </a:ext>
            </a:extLst>
          </p:cNvPr>
          <p:cNvSpPr txBox="1"/>
          <p:nvPr/>
        </p:nvSpPr>
        <p:spPr>
          <a:xfrm>
            <a:off x="5486400" y="1981200"/>
            <a:ext cx="3276600" cy="2585323"/>
          </a:xfrm>
          <a:prstGeom prst="rect">
            <a:avLst/>
          </a:prstGeom>
          <a:noFill/>
        </p:spPr>
        <p:txBody>
          <a:bodyPr wrap="square" rtlCol="0">
            <a:spAutoFit/>
          </a:bodyPr>
          <a:lstStyle/>
          <a:p>
            <a:r>
              <a:rPr lang="en-US" dirty="0"/>
              <a:t>&gt; The picture shows the tables we have created .It  shows the primary keys as well</a:t>
            </a:r>
          </a:p>
          <a:p>
            <a:endParaRPr lang="en-US" dirty="0"/>
          </a:p>
          <a:p>
            <a:r>
              <a:rPr lang="en-US" dirty="0"/>
              <a:t>&gt; To insert a new data into a tables we have the credentials of what is to be inserted.</a:t>
            </a: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API’s</a:t>
            </a:r>
            <a:endParaRPr lang="en-US" dirty="0"/>
          </a:p>
        </p:txBody>
      </p:sp>
      <p:sp>
        <p:nvSpPr>
          <p:cNvPr id="3" name="Content Placeholder 2"/>
          <p:cNvSpPr>
            <a:spLocks noGrp="1"/>
          </p:cNvSpPr>
          <p:nvPr>
            <p:ph sz="quarter" idx="1"/>
          </p:nvPr>
        </p:nvSpPr>
        <p:spPr/>
        <p:txBody>
          <a:bodyPr/>
          <a:lstStyle/>
          <a:p>
            <a:r>
              <a:rPr lang="en-US" dirty="0"/>
              <a:t>Platforms used :</a:t>
            </a:r>
          </a:p>
          <a:p>
            <a:pPr lvl="1"/>
            <a:r>
              <a:rPr lang="en-US" dirty="0" err="1"/>
              <a:t>VScode</a:t>
            </a:r>
            <a:r>
              <a:rPr lang="en-US" dirty="0"/>
              <a:t> – To write our code to create API’s</a:t>
            </a:r>
          </a:p>
          <a:p>
            <a:pPr lvl="1"/>
            <a:r>
              <a:rPr lang="en-US" dirty="0"/>
              <a:t>Postman – To test our API’s</a:t>
            </a:r>
          </a:p>
          <a:p>
            <a:pPr lvl="1"/>
            <a:r>
              <a:rPr lang="en-US" dirty="0"/>
              <a:t>Heroku – For deployment</a:t>
            </a:r>
          </a:p>
          <a:p>
            <a:pPr marL="0" indent="0">
              <a:buNone/>
            </a:pPr>
            <a:endParaRPr lang="en-US" dirty="0"/>
          </a:p>
          <a:p>
            <a:r>
              <a:rPr lang="en-US" dirty="0"/>
              <a:t>We used the following packages for our project</a:t>
            </a:r>
          </a:p>
          <a:p>
            <a:pPr lvl="1"/>
            <a:r>
              <a:rPr lang="en-US" dirty="0"/>
              <a:t>Flask</a:t>
            </a:r>
          </a:p>
          <a:p>
            <a:pPr lvl="1"/>
            <a:r>
              <a:rPr lang="en-US" dirty="0"/>
              <a:t>Flask-restful</a:t>
            </a:r>
          </a:p>
          <a:p>
            <a:pPr lvl="1"/>
            <a:r>
              <a:rPr lang="en-US" dirty="0"/>
              <a:t>Flask-</a:t>
            </a:r>
            <a:r>
              <a:rPr lang="en-US" dirty="0" err="1"/>
              <a:t>jwt</a:t>
            </a:r>
            <a:r>
              <a:rPr lang="en-US" dirty="0"/>
              <a:t>-extended</a:t>
            </a:r>
          </a:p>
          <a:p>
            <a:pPr lvl="1"/>
            <a:r>
              <a:rPr lang="en-US" dirty="0" err="1"/>
              <a:t>Pymysql</a:t>
            </a:r>
            <a:endParaRPr lang="en-US" dirty="0"/>
          </a:p>
          <a:p>
            <a:endParaRPr lang="en-US" dirty="0"/>
          </a:p>
          <a:p>
            <a:endParaRPr lang="en-US" dirty="0"/>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Usernames and passwords</a:t>
            </a:r>
          </a:p>
        </p:txBody>
      </p:sp>
      <p:sp>
        <p:nvSpPr>
          <p:cNvPr id="3" name="TextBox 2">
            <a:extLst>
              <a:ext uri="{FF2B5EF4-FFF2-40B4-BE49-F238E27FC236}">
                <a16:creationId xmlns="" xmlns:a16="http://schemas.microsoft.com/office/drawing/2014/main" id="{044554B7-1118-4413-91B8-B01179DF09A4}"/>
              </a:ext>
            </a:extLst>
          </p:cNvPr>
          <p:cNvSpPr txBox="1"/>
          <p:nvPr/>
        </p:nvSpPr>
        <p:spPr>
          <a:xfrm>
            <a:off x="6324600" y="2057400"/>
            <a:ext cx="2209800"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t>We used POSTMAN for testing our API’s</a:t>
            </a:r>
          </a:p>
          <a:p>
            <a:pPr marL="285750" indent="-285750">
              <a:buFont typeface="Wingdings" panose="05000000000000000000" pitchFamily="2" charset="2"/>
              <a:buChar char="Ø"/>
            </a:pPr>
            <a:r>
              <a:rPr lang="en-US" dirty="0"/>
              <a:t>We  used the deployed Heroku link ,to check if that’s working or not.</a:t>
            </a:r>
          </a:p>
          <a:p>
            <a:pPr marL="285750" indent="-285750">
              <a:buFont typeface="Wingdings" panose="05000000000000000000" pitchFamily="2" charset="2"/>
              <a:buChar char="Ø"/>
            </a:pPr>
            <a:r>
              <a:rPr lang="en-US" dirty="0"/>
              <a:t>Also we used the access token to  get rid of security problems </a:t>
            </a:r>
          </a:p>
          <a:p>
            <a:pPr marL="285750" indent="-285750">
              <a:buFont typeface="Wingdings" panose="05000000000000000000" pitchFamily="2" charset="2"/>
              <a:buChar char="Ø"/>
            </a:pPr>
            <a:endParaRPr lang="en-US" dirty="0"/>
          </a:p>
        </p:txBody>
      </p:sp>
      <p:pic>
        <p:nvPicPr>
          <p:cNvPr id="8" name="Content Placeholder 7" descr="A screenshot of a computer&#10;&#10;Description automatically generated">
            <a:extLst>
              <a:ext uri="{FF2B5EF4-FFF2-40B4-BE49-F238E27FC236}">
                <a16:creationId xmlns="" xmlns:a16="http://schemas.microsoft.com/office/drawing/2014/main" id="{76905C41-D9D3-4CB8-B470-983F067D1351}"/>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rot="16200000">
            <a:off x="962444" y="1247357"/>
            <a:ext cx="4704516" cy="5410200"/>
          </a:xfrm>
        </p:spPr>
      </p:pic>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67600" cy="655638"/>
          </a:xfrm>
        </p:spPr>
        <p:txBody>
          <a:bodyPr>
            <a:normAutofit/>
          </a:bodyPr>
          <a:lstStyle/>
          <a:p>
            <a:r>
              <a:rPr lang="en-US" dirty="0"/>
              <a:t>Documentation</a:t>
            </a:r>
          </a:p>
        </p:txBody>
      </p:sp>
      <p:sp>
        <p:nvSpPr>
          <p:cNvPr id="5" name="TextBox 4">
            <a:extLst>
              <a:ext uri="{FF2B5EF4-FFF2-40B4-BE49-F238E27FC236}">
                <a16:creationId xmlns="" xmlns:a16="http://schemas.microsoft.com/office/drawing/2014/main" id="{68595B63-D292-468E-9681-B2B7FC9FB262}"/>
              </a:ext>
            </a:extLst>
          </p:cNvPr>
          <p:cNvSpPr txBox="1"/>
          <p:nvPr/>
        </p:nvSpPr>
        <p:spPr>
          <a:xfrm>
            <a:off x="6477000" y="1828800"/>
            <a:ext cx="2133600"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t>This is a small snippet of our Documentation </a:t>
            </a:r>
          </a:p>
          <a:p>
            <a:r>
              <a:rPr lang="en-US" dirty="0"/>
              <a:t>   </a:t>
            </a:r>
          </a:p>
          <a:p>
            <a:pPr marL="285750" indent="-285750">
              <a:buFont typeface="Wingdings" panose="05000000000000000000" pitchFamily="2" charset="2"/>
              <a:buChar char="Ø"/>
            </a:pPr>
            <a:r>
              <a:rPr lang="en-US" dirty="0"/>
              <a:t>This helps our Teammates to understand the endpoints and use them as request for their web application</a:t>
            </a:r>
          </a:p>
          <a:p>
            <a:pPr marL="285750" indent="-285750">
              <a:buFont typeface="Wingdings" panose="05000000000000000000" pitchFamily="2" charset="2"/>
              <a:buChar char="Ø"/>
            </a:pPr>
            <a:endParaRPr lang="en-US" dirty="0"/>
          </a:p>
        </p:txBody>
      </p:sp>
      <p:pic>
        <p:nvPicPr>
          <p:cNvPr id="8" name="Content Placeholder 7" descr="A screenshot of a social media post&#10;&#10;Description automatically generated">
            <a:extLst>
              <a:ext uri="{FF2B5EF4-FFF2-40B4-BE49-F238E27FC236}">
                <a16:creationId xmlns="" xmlns:a16="http://schemas.microsoft.com/office/drawing/2014/main" id="{135F1295-2964-4412-90DF-F06970ADFA83}"/>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676005" y="1143000"/>
            <a:ext cx="5800995" cy="4953000"/>
          </a:xfrm>
        </p:spPr>
      </p:pic>
    </p:spTree>
  </p:cSld>
  <p:clrMapOvr>
    <a:masterClrMapping/>
  </p:clrMapOvr>
  <p:transition>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629</Words>
  <Application>Microsoft Office PowerPoint</Application>
  <PresentationFormat>On-screen Show (4:3)</PresentationFormat>
  <Paragraphs>108</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Oriel</vt:lpstr>
      <vt:lpstr>Lab availability Seminar hall availability /Teacher time table management</vt:lpstr>
      <vt:lpstr>objective </vt:lpstr>
      <vt:lpstr>Uml diagram :</vt:lpstr>
      <vt:lpstr>We catogorized the project into 3 sub parts</vt:lpstr>
      <vt:lpstr>DaTaBaSe:</vt:lpstr>
      <vt:lpstr>Tables created :</vt:lpstr>
      <vt:lpstr>API’s</vt:lpstr>
      <vt:lpstr>Usernames and passwords</vt:lpstr>
      <vt:lpstr>Documentation</vt:lpstr>
      <vt:lpstr>Web development</vt:lpstr>
      <vt:lpstr>Slide 11</vt:lpstr>
      <vt:lpstr>Slide 12</vt:lpstr>
      <vt:lpstr>PICTURE SHOWING HOW ADMIN LOGIN FORM LOOKS :</vt:lpstr>
      <vt:lpstr>Slide 14</vt:lpstr>
      <vt:lpstr>CODE USED TO EXECUTE:</vt:lpstr>
      <vt:lpstr>android</vt:lpstr>
      <vt:lpstr>Login page</vt:lpstr>
      <vt:lpstr>categories</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availability Seminar hall availability /Teacher time table management</dc:title>
  <dc:creator>afrah</dc:creator>
  <cp:lastModifiedBy>Toshiba</cp:lastModifiedBy>
  <cp:revision>13</cp:revision>
  <dcterms:modified xsi:type="dcterms:W3CDTF">2020-07-03T11:54:20Z</dcterms:modified>
</cp:coreProperties>
</file>