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8A9F5B3-2710-4B59-B044-0B5B12796C6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A9F5B3-2710-4B59-B044-0B5B12796C6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A9F5B3-2710-4B59-B044-0B5B12796C6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77A905-58A8-4799-88BD-803446F679FF}" type="datetimeFigureOut">
              <a:rPr lang="en-US" smtClean="0"/>
              <a:pPr/>
              <a:t>11/30/2016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8A9F5B3-2710-4B59-B044-0B5B12796C66}"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77A905-58A8-4799-88BD-803446F679FF}" type="datetimeFigureOut">
              <a:rPr lang="en-US" smtClean="0"/>
              <a:pPr/>
              <a:t>11/30/2016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8A9F5B3-2710-4B59-B044-0B5B12796C66}"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Cloud Applications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IN" dirty="0" smtClean="0">
                <a:latin typeface="+mj-lt"/>
              </a:rPr>
              <a:t>Start Microsoft Visual Studio as an administrator.</a:t>
            </a:r>
          </a:p>
          <a:p>
            <a:pPr algn="just"/>
            <a:r>
              <a:rPr lang="en-IN" dirty="0" smtClean="0">
                <a:latin typeface="+mj-lt"/>
              </a:rPr>
              <a:t>On the menu bar, choose </a:t>
            </a:r>
            <a:r>
              <a:rPr lang="en-IN" b="1" dirty="0" smtClean="0">
                <a:latin typeface="+mj-lt"/>
              </a:rPr>
              <a:t>File</a:t>
            </a:r>
            <a:r>
              <a:rPr lang="en-IN" dirty="0" smtClean="0">
                <a:latin typeface="+mj-lt"/>
              </a:rPr>
              <a:t>, </a:t>
            </a:r>
            <a:r>
              <a:rPr lang="en-IN" b="1" dirty="0" smtClean="0">
                <a:latin typeface="+mj-lt"/>
              </a:rPr>
              <a:t>New</a:t>
            </a:r>
            <a:r>
              <a:rPr lang="en-IN" dirty="0" smtClean="0">
                <a:latin typeface="+mj-lt"/>
              </a:rPr>
              <a:t>, </a:t>
            </a:r>
            <a:r>
              <a:rPr lang="en-IN" b="1" dirty="0" smtClean="0">
                <a:latin typeface="+mj-lt"/>
              </a:rPr>
              <a:t>Project</a:t>
            </a:r>
            <a:r>
              <a:rPr lang="en-IN" dirty="0" smtClean="0">
                <a:latin typeface="+mj-lt"/>
              </a:rPr>
              <a:t>.</a:t>
            </a:r>
          </a:p>
          <a:p>
            <a:pPr algn="just"/>
            <a:r>
              <a:rPr lang="en-IN" dirty="0" smtClean="0">
                <a:latin typeface="+mj-lt"/>
              </a:rPr>
              <a:t>In the </a:t>
            </a:r>
            <a:r>
              <a:rPr lang="en-IN" b="1" dirty="0" smtClean="0">
                <a:latin typeface="+mj-lt"/>
              </a:rPr>
              <a:t>Project Types</a:t>
            </a:r>
            <a:r>
              <a:rPr lang="en-IN" dirty="0" smtClean="0">
                <a:latin typeface="+mj-lt"/>
              </a:rPr>
              <a:t> pane, choose </a:t>
            </a:r>
            <a:r>
              <a:rPr lang="en-IN" b="1" dirty="0" smtClean="0">
                <a:latin typeface="+mj-lt"/>
              </a:rPr>
              <a:t>Cloud</a:t>
            </a:r>
            <a:r>
              <a:rPr lang="en-IN" dirty="0" smtClean="0">
                <a:latin typeface="+mj-lt"/>
              </a:rPr>
              <a:t> from the </a:t>
            </a:r>
            <a:r>
              <a:rPr lang="en-IN" b="1" dirty="0" smtClean="0">
                <a:latin typeface="+mj-lt"/>
              </a:rPr>
              <a:t>Visual C#</a:t>
            </a:r>
            <a:r>
              <a:rPr lang="en-IN" dirty="0" smtClean="0">
                <a:latin typeface="+mj-lt"/>
              </a:rPr>
              <a:t> or </a:t>
            </a:r>
            <a:r>
              <a:rPr lang="en-IN" b="1" dirty="0" smtClean="0">
                <a:latin typeface="+mj-lt"/>
              </a:rPr>
              <a:t>Visual Basic</a:t>
            </a:r>
            <a:r>
              <a:rPr lang="en-IN" dirty="0" smtClean="0">
                <a:latin typeface="+mj-lt"/>
              </a:rPr>
              <a:t> project template nodes.</a:t>
            </a:r>
          </a:p>
          <a:p>
            <a:pPr algn="just"/>
            <a:r>
              <a:rPr lang="en-IN" dirty="0" smtClean="0">
                <a:latin typeface="+mj-lt"/>
              </a:rPr>
              <a:t>In the </a:t>
            </a:r>
            <a:r>
              <a:rPr lang="en-IN" b="1" dirty="0" smtClean="0">
                <a:latin typeface="+mj-lt"/>
              </a:rPr>
              <a:t>Templates</a:t>
            </a:r>
            <a:r>
              <a:rPr lang="en-IN" dirty="0" smtClean="0">
                <a:latin typeface="+mj-lt"/>
              </a:rPr>
              <a:t> pane, choose </a:t>
            </a:r>
            <a:r>
              <a:rPr lang="en-IN" b="1" dirty="0" smtClean="0">
                <a:latin typeface="+mj-lt"/>
              </a:rPr>
              <a:t>Azure Cloud Service</a:t>
            </a:r>
            <a:r>
              <a:rPr lang="en-IN" dirty="0" smtClean="0">
                <a:latin typeface="+mj-lt"/>
              </a:rPr>
              <a:t>.</a:t>
            </a:r>
          </a:p>
          <a:p>
            <a:pPr algn="just"/>
            <a:r>
              <a:rPr lang="en-IN" dirty="0" smtClean="0">
                <a:latin typeface="+mj-lt"/>
              </a:rPr>
              <a:t>Specify which version of the .NET Framework you want to use to develop your project.</a:t>
            </a:r>
          </a:p>
          <a:p>
            <a:pPr algn="just"/>
            <a:r>
              <a:rPr lang="en-IN" dirty="0" smtClean="0">
                <a:latin typeface="+mj-lt"/>
              </a:rPr>
              <a:t>Enter a name and location for your project and a name for the solution. Choose the </a:t>
            </a:r>
            <a:r>
              <a:rPr lang="en-IN" b="1" dirty="0" smtClean="0">
                <a:latin typeface="+mj-lt"/>
              </a:rPr>
              <a:t>OK</a:t>
            </a:r>
            <a:r>
              <a:rPr lang="en-IN" dirty="0" smtClean="0">
                <a:latin typeface="+mj-lt"/>
              </a:rPr>
              <a:t> button.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IN" dirty="0" smtClean="0">
                <a:latin typeface="+mj-lt"/>
              </a:rPr>
              <a:t>In the </a:t>
            </a:r>
            <a:r>
              <a:rPr lang="en-IN" b="1" dirty="0" smtClean="0">
                <a:latin typeface="+mj-lt"/>
              </a:rPr>
              <a:t>New Azure Project</a:t>
            </a:r>
            <a:r>
              <a:rPr lang="en-IN" dirty="0" smtClean="0">
                <a:latin typeface="+mj-lt"/>
              </a:rPr>
              <a:t> dialog box, choose the roles that you want to add, and choose the right arrow button to add them to your solution. You can add as many roles as you need.</a:t>
            </a:r>
          </a:p>
          <a:p>
            <a:pPr algn="just"/>
            <a:r>
              <a:rPr lang="en-IN" dirty="0" smtClean="0">
                <a:latin typeface="+mj-lt"/>
              </a:rPr>
              <a:t>To rename a role that you've added to your project, pause on the role in the </a:t>
            </a:r>
            <a:r>
              <a:rPr lang="en-IN" b="1" dirty="0" smtClean="0">
                <a:latin typeface="+mj-lt"/>
              </a:rPr>
              <a:t>New Azure </a:t>
            </a:r>
            <a:r>
              <a:rPr lang="en-IN" b="1" dirty="0" err="1" smtClean="0">
                <a:latin typeface="+mj-lt"/>
              </a:rPr>
              <a:t>Project</a:t>
            </a:r>
            <a:r>
              <a:rPr lang="en-IN" dirty="0" err="1" smtClean="0">
                <a:latin typeface="+mj-lt"/>
              </a:rPr>
              <a:t>dialog</a:t>
            </a:r>
            <a:r>
              <a:rPr lang="en-IN" dirty="0" smtClean="0">
                <a:latin typeface="+mj-lt"/>
              </a:rPr>
              <a:t> box, and choose the </a:t>
            </a:r>
            <a:r>
              <a:rPr lang="en-IN" b="1" dirty="0" smtClean="0">
                <a:latin typeface="+mj-lt"/>
              </a:rPr>
              <a:t>Rename</a:t>
            </a:r>
            <a:r>
              <a:rPr lang="en-IN" dirty="0" smtClean="0">
                <a:latin typeface="+mj-lt"/>
              </a:rPr>
              <a:t> icon to the right of the role. You can also rename a role within your solution after it has been added.</a:t>
            </a:r>
          </a:p>
          <a:p>
            <a:pPr algn="just"/>
            <a:r>
              <a:rPr lang="en-IN" dirty="0" smtClean="0">
                <a:latin typeface="+mj-lt"/>
              </a:rPr>
              <a:t>Choose the </a:t>
            </a:r>
            <a:r>
              <a:rPr lang="en-IN" b="1" dirty="0" smtClean="0">
                <a:latin typeface="+mj-lt"/>
              </a:rPr>
              <a:t>OK</a:t>
            </a:r>
            <a:r>
              <a:rPr lang="en-IN" dirty="0" smtClean="0">
                <a:latin typeface="+mj-lt"/>
              </a:rPr>
              <a:t> button to create your solution in Visual Studio.</a:t>
            </a:r>
            <a:endParaRPr lang="en-IN"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IN" dirty="0" smtClean="0">
                <a:latin typeface="+mj-lt"/>
              </a:rPr>
              <a:t>In the </a:t>
            </a:r>
            <a:r>
              <a:rPr lang="en-IN" b="1" dirty="0" smtClean="0">
                <a:latin typeface="+mj-lt"/>
              </a:rPr>
              <a:t>New Azure Project</a:t>
            </a:r>
            <a:r>
              <a:rPr lang="en-IN" dirty="0" smtClean="0">
                <a:latin typeface="+mj-lt"/>
              </a:rPr>
              <a:t> dialog box, choose the roles that you want to add, and choose the right arrow button to add them to your solution. You can add as many roles as you need.</a:t>
            </a:r>
          </a:p>
          <a:p>
            <a:pPr algn="just"/>
            <a:r>
              <a:rPr lang="en-IN" dirty="0" smtClean="0">
                <a:latin typeface="+mj-lt"/>
              </a:rPr>
              <a:t>To rename a role that you've added to your project, pause on the role in the </a:t>
            </a:r>
            <a:r>
              <a:rPr lang="en-IN" b="1" dirty="0" smtClean="0">
                <a:latin typeface="+mj-lt"/>
              </a:rPr>
              <a:t>New Azure </a:t>
            </a:r>
            <a:r>
              <a:rPr lang="en-IN" b="1" dirty="0" err="1" smtClean="0">
                <a:latin typeface="+mj-lt"/>
              </a:rPr>
              <a:t>Project</a:t>
            </a:r>
            <a:r>
              <a:rPr lang="en-IN" dirty="0" err="1" smtClean="0">
                <a:latin typeface="+mj-lt"/>
              </a:rPr>
              <a:t>dialog</a:t>
            </a:r>
            <a:r>
              <a:rPr lang="en-IN" dirty="0" smtClean="0">
                <a:latin typeface="+mj-lt"/>
              </a:rPr>
              <a:t> box, and choose the </a:t>
            </a:r>
            <a:r>
              <a:rPr lang="en-IN" b="1" dirty="0" smtClean="0">
                <a:latin typeface="+mj-lt"/>
              </a:rPr>
              <a:t>Rename</a:t>
            </a:r>
            <a:r>
              <a:rPr lang="en-IN" dirty="0" smtClean="0">
                <a:latin typeface="+mj-lt"/>
              </a:rPr>
              <a:t> icon to the right of the role. You can also rename a role within your solution after it has been added.</a:t>
            </a:r>
          </a:p>
          <a:p>
            <a:pPr algn="just"/>
            <a:r>
              <a:rPr lang="en-IN" dirty="0" smtClean="0">
                <a:latin typeface="+mj-lt"/>
              </a:rPr>
              <a:t>Choose the </a:t>
            </a:r>
            <a:r>
              <a:rPr lang="en-IN" b="1" dirty="0" smtClean="0">
                <a:latin typeface="+mj-lt"/>
              </a:rPr>
              <a:t>OK</a:t>
            </a:r>
            <a:r>
              <a:rPr lang="en-IN" dirty="0" smtClean="0">
                <a:latin typeface="+mj-lt"/>
              </a:rPr>
              <a:t> button to create your solution in Visual Studio.</a:t>
            </a:r>
            <a:endParaRPr lang="en-IN"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85720" y="1935163"/>
            <a:ext cx="8643998" cy="492283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935163"/>
            <a:ext cx="8001056" cy="49228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428596" y="1935163"/>
            <a:ext cx="7929618" cy="49228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500034" y="1935163"/>
            <a:ext cx="7858180" cy="49228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428596" y="1935163"/>
            <a:ext cx="7858180" cy="49228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428596" y="1935163"/>
            <a:ext cx="7858180" cy="49228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500034" y="1935163"/>
            <a:ext cx="7858180" cy="492283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Development Kits</a:t>
            </a:r>
            <a:endParaRPr lang="en-IN" dirty="0"/>
          </a:p>
        </p:txBody>
      </p:sp>
      <p:sp>
        <p:nvSpPr>
          <p:cNvPr id="3" name="Content Placeholder 2"/>
          <p:cNvSpPr>
            <a:spLocks noGrp="1"/>
          </p:cNvSpPr>
          <p:nvPr>
            <p:ph idx="1"/>
          </p:nvPr>
        </p:nvSpPr>
        <p:spPr/>
        <p:txBody>
          <a:bodyPr/>
          <a:lstStyle/>
          <a:p>
            <a:pPr algn="just"/>
            <a:r>
              <a:rPr lang="en-IN" b="1" dirty="0" smtClean="0">
                <a:latin typeface="+mj-lt"/>
              </a:rPr>
              <a:t>Azure SDK for .NET</a:t>
            </a:r>
          </a:p>
          <a:p>
            <a:pPr lvl="1" algn="just"/>
            <a:r>
              <a:rPr lang="en-IN" dirty="0" smtClean="0">
                <a:latin typeface="+mj-lt"/>
              </a:rPr>
              <a:t>The Azure SDK for .NET is a set of Visual Studio tools, command-line tools, runtime binaries, and client libraries that help you develop, test, and deploy apps that run in Azure.</a:t>
            </a:r>
          </a:p>
          <a:p>
            <a:pPr lvl="1" algn="just"/>
            <a:r>
              <a:rPr lang="en-IN" dirty="0" smtClean="0">
                <a:latin typeface="+mj-lt"/>
              </a:rPr>
              <a:t>The Azure SDK for .NET also comprises client libraries for consuming Azure services. </a:t>
            </a:r>
            <a:endParaRPr lang="en-IN" b="1" u="sng"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428596" y="1935163"/>
            <a:ext cx="8001056" cy="49228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Project with a Web Role</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571472" y="1935163"/>
            <a:ext cx="7786742" cy="492283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Deployment to Windows Azure</a:t>
            </a:r>
            <a:endParaRPr lang="en-IN" dirty="0"/>
          </a:p>
        </p:txBody>
      </p:sp>
      <p:sp>
        <p:nvSpPr>
          <p:cNvPr id="4" name="Content Placeholder 3"/>
          <p:cNvSpPr>
            <a:spLocks noGrp="1"/>
          </p:cNvSpPr>
          <p:nvPr>
            <p:ph idx="1"/>
          </p:nvPr>
        </p:nvSpPr>
        <p:spPr/>
        <p:txBody>
          <a:bodyPr/>
          <a:lstStyle/>
          <a:p>
            <a:r>
              <a:rPr lang="en-US" dirty="0" smtClean="0"/>
              <a:t>One have two methods to upload cloud service to azure.</a:t>
            </a:r>
          </a:p>
          <a:p>
            <a:pPr lvl="1"/>
            <a:r>
              <a:rPr lang="en-US" dirty="0" smtClean="0"/>
              <a:t>Publish using Visual studio</a:t>
            </a:r>
          </a:p>
          <a:p>
            <a:pPr lvl="1"/>
            <a:r>
              <a:rPr lang="en-US" dirty="0" smtClean="0"/>
              <a:t>Manual Deploy</a:t>
            </a:r>
          </a:p>
          <a:p>
            <a:pPr lvl="1">
              <a:buNone/>
            </a:pP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pic>
        <p:nvPicPr>
          <p:cNvPr id="2051" name="Picture 3" descr="C:\Users\MANI DEEP\Desktop\Untitled.png"/>
          <p:cNvPicPr>
            <a:picLocks noGrp="1" noChangeAspect="1" noChangeArrowheads="1"/>
          </p:cNvPicPr>
          <p:nvPr>
            <p:ph idx="1"/>
          </p:nvPr>
        </p:nvPicPr>
        <p:blipFill>
          <a:blip r:embed="rId2"/>
          <a:srcRect/>
          <a:stretch>
            <a:fillRect/>
          </a:stretch>
        </p:blipFill>
        <p:spPr bwMode="auto">
          <a:xfrm>
            <a:off x="0" y="1428737"/>
            <a:ext cx="9143999" cy="542926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pic>
        <p:nvPicPr>
          <p:cNvPr id="3075" name="Picture 3"/>
          <p:cNvPicPr>
            <a:picLocks noGrp="1" noChangeAspect="1" noChangeArrowheads="1"/>
          </p:cNvPicPr>
          <p:nvPr>
            <p:ph idx="1"/>
          </p:nvPr>
        </p:nvPicPr>
        <p:blipFill>
          <a:blip r:embed="rId2"/>
          <a:srcRect/>
          <a:stretch>
            <a:fillRect/>
          </a:stretch>
        </p:blipFill>
        <p:spPr bwMode="auto">
          <a:xfrm>
            <a:off x="0" y="1500174"/>
            <a:ext cx="9144000" cy="5357825"/>
          </a:xfrm>
          <a:prstGeom prst="rect">
            <a:avLst/>
          </a:prstGeom>
          <a:noFill/>
          <a:ln w="9525">
            <a:noFill/>
            <a:miter lim="800000"/>
            <a:headEnd/>
            <a:tailEnd/>
          </a:ln>
          <a:effectLst/>
        </p:spPr>
      </p:pic>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0" y="1428736"/>
            <a:ext cx="9144000" cy="5357825"/>
          </a:xfrm>
          <a:prstGeom prst="rect">
            <a:avLst/>
          </a:prstGeom>
          <a:noFill/>
          <a:ln w="9525">
            <a:noFill/>
            <a:miter lim="800000"/>
            <a:headEnd/>
            <a:tailEnd/>
          </a:ln>
          <a:effectLst/>
        </p:spPr>
      </p:pic>
      <p:sp>
        <p:nvSpPr>
          <p:cNvPr id="11" name="Oval 10"/>
          <p:cNvSpPr/>
          <p:nvPr/>
        </p:nvSpPr>
        <p:spPr>
          <a:xfrm>
            <a:off x="2214546" y="3000372"/>
            <a:ext cx="571504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8" y="5500702"/>
            <a:ext cx="642942"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14546" y="3000372"/>
            <a:ext cx="571504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8" y="5500702"/>
            <a:ext cx="642942"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214282" y="1500175"/>
            <a:ext cx="8261345" cy="4824426"/>
          </a:xfrm>
          <a:prstGeom prst="rect">
            <a:avLst/>
          </a:prstGeom>
          <a:noFill/>
          <a:ln w="9525">
            <a:noFill/>
            <a:miter lim="800000"/>
            <a:headEnd/>
            <a:tailEnd/>
          </a:ln>
          <a:effectLst/>
        </p:spPr>
      </p:pic>
      <p:sp>
        <p:nvSpPr>
          <p:cNvPr id="13" name="Oval 12"/>
          <p:cNvSpPr/>
          <p:nvPr/>
        </p:nvSpPr>
        <p:spPr>
          <a:xfrm>
            <a:off x="5929322" y="5286388"/>
            <a:ext cx="500066"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14546" y="3000372"/>
            <a:ext cx="571504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8" y="5500702"/>
            <a:ext cx="642942"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9322" y="5286388"/>
            <a:ext cx="500066"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42844" y="1357298"/>
            <a:ext cx="8858312" cy="5357849"/>
          </a:xfrm>
          <a:prstGeom prst="rect">
            <a:avLst/>
          </a:prstGeom>
          <a:noFill/>
          <a:ln w="9525">
            <a:noFill/>
            <a:miter lim="800000"/>
            <a:headEnd/>
            <a:tailEnd/>
          </a:ln>
          <a:effectLst/>
        </p:spPr>
      </p:pic>
      <p:sp>
        <p:nvSpPr>
          <p:cNvPr id="14" name="Oval 13"/>
          <p:cNvSpPr/>
          <p:nvPr/>
        </p:nvSpPr>
        <p:spPr>
          <a:xfrm>
            <a:off x="285720" y="4214818"/>
            <a:ext cx="8643998" cy="1571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Azure SDK Contains?</a:t>
            </a:r>
            <a:endParaRPr lang="en-IN" dirty="0"/>
          </a:p>
        </p:txBody>
      </p:sp>
      <p:sp>
        <p:nvSpPr>
          <p:cNvPr id="3" name="Content Placeholder 2"/>
          <p:cNvSpPr>
            <a:spLocks noGrp="1"/>
          </p:cNvSpPr>
          <p:nvPr>
            <p:ph idx="1"/>
          </p:nvPr>
        </p:nvSpPr>
        <p:spPr>
          <a:xfrm>
            <a:off x="500034" y="1714488"/>
            <a:ext cx="8229600" cy="5143512"/>
          </a:xfrm>
        </p:spPr>
        <p:txBody>
          <a:bodyPr>
            <a:normAutofit fontScale="92500"/>
          </a:bodyPr>
          <a:lstStyle/>
          <a:p>
            <a:pPr algn="just"/>
            <a:r>
              <a:rPr lang="en-IN" dirty="0" smtClean="0"/>
              <a:t>The Azure SDK for .NET installs the following products:</a:t>
            </a:r>
          </a:p>
          <a:p>
            <a:pPr lvl="1" algn="just"/>
            <a:r>
              <a:rPr lang="en-IN" dirty="0" smtClean="0">
                <a:latin typeface="+mj-lt"/>
                <a:cs typeface="Courier New" pitchFamily="49" charset="0"/>
              </a:rPr>
              <a:t>Visual Studio Express for Web</a:t>
            </a:r>
          </a:p>
          <a:p>
            <a:pPr lvl="1" algn="just"/>
            <a:r>
              <a:rPr lang="en-IN" dirty="0" smtClean="0">
                <a:latin typeface="+mj-lt"/>
                <a:cs typeface="Courier New" pitchFamily="49" charset="0"/>
              </a:rPr>
              <a:t>Microsoft ASP.NET and Web Tools for Visual Studio</a:t>
            </a:r>
          </a:p>
          <a:p>
            <a:pPr lvl="1" algn="just"/>
            <a:r>
              <a:rPr lang="en-IN" dirty="0" smtClean="0">
                <a:latin typeface="+mj-lt"/>
                <a:cs typeface="Courier New" pitchFamily="49" charset="0"/>
              </a:rPr>
              <a:t>Microsoft Azure Tools for Microsoft Visual Studio</a:t>
            </a:r>
          </a:p>
          <a:p>
            <a:pPr lvl="1" algn="just"/>
            <a:r>
              <a:rPr lang="en-IN" dirty="0" smtClean="0">
                <a:latin typeface="+mj-lt"/>
                <a:cs typeface="Courier New" pitchFamily="49" charset="0"/>
              </a:rPr>
              <a:t>Microsoft Azure Authoring Tools</a:t>
            </a:r>
          </a:p>
          <a:p>
            <a:pPr lvl="1" algn="just"/>
            <a:r>
              <a:rPr lang="en-IN" dirty="0" smtClean="0">
                <a:latin typeface="+mj-lt"/>
                <a:cs typeface="Courier New" pitchFamily="49" charset="0"/>
              </a:rPr>
              <a:t>Microsoft Azure Emulator</a:t>
            </a:r>
          </a:p>
          <a:p>
            <a:pPr lvl="1" algn="just"/>
            <a:r>
              <a:rPr lang="en-IN" dirty="0" smtClean="0">
                <a:latin typeface="+mj-lt"/>
                <a:cs typeface="Courier New" pitchFamily="49" charset="0"/>
              </a:rPr>
              <a:t>Microsoft Azure Storage Emulator</a:t>
            </a:r>
          </a:p>
          <a:p>
            <a:pPr lvl="1" algn="just"/>
            <a:r>
              <a:rPr lang="en-IN" dirty="0" smtClean="0">
                <a:latin typeface="+mj-lt"/>
                <a:cs typeface="Courier New" pitchFamily="49" charset="0"/>
              </a:rPr>
              <a:t>Microsoft Azure Storage Tools</a:t>
            </a:r>
          </a:p>
          <a:p>
            <a:pPr lvl="1" algn="just"/>
            <a:r>
              <a:rPr lang="en-IN" dirty="0" smtClean="0">
                <a:latin typeface="+mj-lt"/>
                <a:cs typeface="Courier New" pitchFamily="49" charset="0"/>
              </a:rPr>
              <a:t>Microsoft Azure Libraries for .NET</a:t>
            </a:r>
          </a:p>
          <a:p>
            <a:pPr lvl="1" algn="just"/>
            <a:r>
              <a:rPr lang="en-IN" dirty="0" err="1" smtClean="0">
                <a:latin typeface="+mj-lt"/>
                <a:cs typeface="Courier New" pitchFamily="49" charset="0"/>
              </a:rPr>
              <a:t>HDInsight</a:t>
            </a:r>
            <a:r>
              <a:rPr lang="en-IN" dirty="0" smtClean="0">
                <a:latin typeface="+mj-lt"/>
                <a:cs typeface="Courier New" pitchFamily="49" charset="0"/>
              </a:rPr>
              <a:t> Tools for Visual Studio and Microsoft Hive ODBC Driver</a:t>
            </a:r>
          </a:p>
          <a:p>
            <a:pPr lvl="1" algn="just"/>
            <a:r>
              <a:rPr lang="en-IN" dirty="0" smtClean="0">
                <a:latin typeface="+mj-lt"/>
                <a:cs typeface="Courier New" pitchFamily="49" charset="0"/>
              </a:rPr>
              <a:t>Microsoft Azure Mobile App SDK V1.0</a:t>
            </a:r>
          </a:p>
          <a:p>
            <a:pPr lvl="1" algn="just"/>
            <a:r>
              <a:rPr lang="en-IN" dirty="0" smtClean="0">
                <a:latin typeface="+mj-lt"/>
                <a:cs typeface="Courier New" pitchFamily="49" charset="0"/>
              </a:rPr>
              <a:t>Microsoft Azure </a:t>
            </a:r>
            <a:r>
              <a:rPr lang="en-IN" dirty="0" err="1" smtClean="0">
                <a:latin typeface="+mj-lt"/>
                <a:cs typeface="Courier New" pitchFamily="49" charset="0"/>
              </a:rPr>
              <a:t>PowerShell</a:t>
            </a:r>
            <a:endParaRPr lang="en-IN" dirty="0">
              <a:latin typeface="+mj-lt"/>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14546" y="3000372"/>
            <a:ext cx="571504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8" y="5500702"/>
            <a:ext cx="642942"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9322" y="5286388"/>
            <a:ext cx="500066"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5720" y="4214818"/>
            <a:ext cx="8643998" cy="1571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0" y="1357299"/>
            <a:ext cx="9144000" cy="5500702"/>
          </a:xfrm>
          <a:prstGeom prst="rect">
            <a:avLst/>
          </a:prstGeom>
          <a:noFill/>
          <a:ln w="9525">
            <a:noFill/>
            <a:miter lim="800000"/>
            <a:headEnd/>
            <a:tailEnd/>
          </a:ln>
          <a:effectLst/>
        </p:spPr>
      </p:pic>
      <p:sp>
        <p:nvSpPr>
          <p:cNvPr id="16" name="Oval 15"/>
          <p:cNvSpPr/>
          <p:nvPr/>
        </p:nvSpPr>
        <p:spPr>
          <a:xfrm>
            <a:off x="214282" y="4929198"/>
            <a:ext cx="7929618"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14546" y="3000372"/>
            <a:ext cx="571504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8" y="5500702"/>
            <a:ext cx="642942"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9322" y="5286388"/>
            <a:ext cx="500066"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5720" y="4214818"/>
            <a:ext cx="8643998" cy="1571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4282" y="4929198"/>
            <a:ext cx="7929618"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0" y="1500174"/>
            <a:ext cx="9144000" cy="5357825"/>
          </a:xfrm>
          <a:prstGeom prst="rect">
            <a:avLst/>
          </a:prstGeom>
          <a:noFill/>
          <a:ln w="9525">
            <a:noFill/>
            <a:miter lim="800000"/>
            <a:headEnd/>
            <a:tailEnd/>
          </a:ln>
          <a:effectLst/>
        </p:spPr>
      </p:pic>
      <p:sp>
        <p:nvSpPr>
          <p:cNvPr id="17" name="Oval 16"/>
          <p:cNvSpPr/>
          <p:nvPr/>
        </p:nvSpPr>
        <p:spPr>
          <a:xfrm>
            <a:off x="0" y="4929198"/>
            <a:ext cx="8429652" cy="12858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b="1" dirty="0" smtClean="0"/>
              <a:t>Publish using VS</a:t>
            </a:r>
            <a:endParaRPr lang="en-IN" dirty="0"/>
          </a:p>
        </p:txBody>
      </p:sp>
      <p:sp>
        <p:nvSpPr>
          <p:cNvPr id="7" name="Oval 6"/>
          <p:cNvSpPr/>
          <p:nvPr/>
        </p:nvSpPr>
        <p:spPr>
          <a:xfrm>
            <a:off x="6643702" y="257174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5008" y="5643578"/>
            <a:ext cx="71438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72132" y="5357826"/>
            <a:ext cx="5715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14546" y="3000372"/>
            <a:ext cx="571504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15008" y="5500702"/>
            <a:ext cx="642942"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9322" y="5286388"/>
            <a:ext cx="500066"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5720" y="4214818"/>
            <a:ext cx="8643998" cy="1571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4282" y="4929198"/>
            <a:ext cx="7929618"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0" y="4929198"/>
            <a:ext cx="8429652" cy="12858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0" y="1500175"/>
            <a:ext cx="9144000" cy="5357826"/>
          </a:xfrm>
          <a:prstGeom prst="rect">
            <a:avLst/>
          </a:prstGeom>
          <a:noFill/>
          <a:ln w="9525">
            <a:noFill/>
            <a:miter lim="800000"/>
            <a:headEnd/>
            <a:tailEnd/>
          </a:ln>
          <a:effectLst/>
        </p:spPr>
      </p:pic>
      <p:sp>
        <p:nvSpPr>
          <p:cNvPr id="18" name="Oval 17"/>
          <p:cNvSpPr/>
          <p:nvPr/>
        </p:nvSpPr>
        <p:spPr>
          <a:xfrm>
            <a:off x="642910" y="3643314"/>
            <a:ext cx="1214446"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214546" y="3143248"/>
            <a:ext cx="600079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Deploy</a:t>
            </a:r>
            <a:endParaRPr lang="en-US" dirty="0"/>
          </a:p>
        </p:txBody>
      </p:sp>
      <p:sp>
        <p:nvSpPr>
          <p:cNvPr id="3" name="Content Placeholder 2"/>
          <p:cNvSpPr>
            <a:spLocks noGrp="1"/>
          </p:cNvSpPr>
          <p:nvPr>
            <p:ph idx="1"/>
          </p:nvPr>
        </p:nvSpPr>
        <p:spPr/>
        <p:txBody>
          <a:bodyPr/>
          <a:lstStyle/>
          <a:p>
            <a:r>
              <a:rPr lang="en-US" dirty="0" smtClean="0"/>
              <a:t>Create a Package using </a:t>
            </a:r>
            <a:r>
              <a:rPr lang="en-US" b="1" u="sng" dirty="0" smtClean="0"/>
              <a:t>Visual studio</a:t>
            </a:r>
            <a:r>
              <a:rPr lang="en-US" dirty="0" smtClean="0"/>
              <a:t>.</a:t>
            </a:r>
          </a:p>
          <a:p>
            <a:r>
              <a:rPr lang="en-US" dirty="0" smtClean="0"/>
              <a:t>Login to </a:t>
            </a:r>
            <a:r>
              <a:rPr lang="en-US" b="1" u="sng" dirty="0" smtClean="0"/>
              <a:t>manage.windowsazure.com</a:t>
            </a:r>
          </a:p>
          <a:p>
            <a:r>
              <a:rPr lang="en-US" dirty="0" smtClean="0"/>
              <a:t>Create a new Cloud service.</a:t>
            </a:r>
          </a:p>
          <a:p>
            <a:r>
              <a:rPr lang="en-US" dirty="0" smtClean="0"/>
              <a:t>Click on the arrow after cloud service name.</a:t>
            </a:r>
          </a:p>
          <a:p>
            <a:r>
              <a:rPr lang="en-US" dirty="0" smtClean="0"/>
              <a:t>Choose </a:t>
            </a:r>
            <a:r>
              <a:rPr lang="en-US" b="1" u="sng" dirty="0" smtClean="0"/>
              <a:t>New Production Deployment</a:t>
            </a:r>
            <a:r>
              <a:rPr lang="en-US" dirty="0" smtClean="0"/>
              <a:t> under </a:t>
            </a:r>
            <a:r>
              <a:rPr lang="en-US" b="1" u="sng" dirty="0" smtClean="0"/>
              <a:t>Deployment Settings.</a:t>
            </a:r>
          </a:p>
          <a:p>
            <a:r>
              <a:rPr lang="en-US" dirty="0" smtClean="0"/>
              <a:t>Give the </a:t>
            </a:r>
            <a:r>
              <a:rPr lang="en-US" b="1" u="sng" dirty="0" smtClean="0"/>
              <a:t>Deployment label</a:t>
            </a:r>
            <a:r>
              <a:rPr lang="en-US" dirty="0" smtClean="0"/>
              <a:t>, </a:t>
            </a:r>
            <a:r>
              <a:rPr lang="en-US" b="1" u="sng" dirty="0" smtClean="0"/>
              <a:t>package</a:t>
            </a:r>
            <a:r>
              <a:rPr lang="en-US" dirty="0" smtClean="0"/>
              <a:t> and </a:t>
            </a:r>
            <a:r>
              <a:rPr lang="en-US" b="1" u="sng" dirty="0" smtClean="0"/>
              <a:t>.</a:t>
            </a:r>
            <a:r>
              <a:rPr lang="en-US" b="1" u="sng" dirty="0" err="1" smtClean="0"/>
              <a:t>cscfg</a:t>
            </a:r>
            <a:r>
              <a:rPr lang="en-US" dirty="0" smtClean="0"/>
              <a:t> file.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0" y="1357298"/>
            <a:ext cx="9144000" cy="5500701"/>
          </a:xfrm>
          <a:prstGeom prst="rect">
            <a:avLst/>
          </a:prstGeom>
          <a:noFill/>
          <a:ln w="9525">
            <a:noFill/>
            <a:miter lim="800000"/>
            <a:headEnd/>
            <a:tailEnd/>
          </a:ln>
          <a:effectLst/>
        </p:spPr>
      </p:pic>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9" name="Picture 3"/>
          <p:cNvPicPr>
            <a:picLocks noGrp="1" noChangeAspect="1" noChangeArrowheads="1"/>
          </p:cNvPicPr>
          <p:nvPr>
            <p:ph idx="1"/>
          </p:nvPr>
        </p:nvPicPr>
        <p:blipFill>
          <a:blip r:embed="rId2"/>
          <a:srcRect/>
          <a:stretch>
            <a:fillRect/>
          </a:stretch>
        </p:blipFill>
        <p:spPr bwMode="auto">
          <a:xfrm>
            <a:off x="0" y="1500174"/>
            <a:ext cx="9144000" cy="5357825"/>
          </a:xfrm>
          <a:prstGeom prst="rect">
            <a:avLst/>
          </a:prstGeom>
          <a:noFill/>
          <a:ln w="9525">
            <a:noFill/>
            <a:miter lim="800000"/>
            <a:headEnd/>
            <a:tailEnd/>
          </a:ln>
          <a:effectLst/>
        </p:spPr>
      </p:pic>
      <p:sp>
        <p:nvSpPr>
          <p:cNvPr id="9" name="Oval 8"/>
          <p:cNvSpPr/>
          <p:nvPr/>
        </p:nvSpPr>
        <p:spPr>
          <a:xfrm>
            <a:off x="4786314" y="1785926"/>
            <a:ext cx="135732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6314" y="1785926"/>
            <a:ext cx="135732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668373" y="1357299"/>
            <a:ext cx="7807254" cy="4967302"/>
          </a:xfrm>
          <a:prstGeom prst="rect">
            <a:avLst/>
          </a:prstGeom>
          <a:noFill/>
          <a:ln w="9525">
            <a:noFill/>
            <a:miter lim="800000"/>
            <a:headEnd/>
            <a:tailEnd/>
          </a:ln>
          <a:effectLst/>
        </p:spPr>
      </p:pic>
      <p:sp>
        <p:nvSpPr>
          <p:cNvPr id="10" name="Oval 9"/>
          <p:cNvSpPr/>
          <p:nvPr/>
        </p:nvSpPr>
        <p:spPr>
          <a:xfrm>
            <a:off x="3428992" y="2928934"/>
            <a:ext cx="285752"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6314" y="1785926"/>
            <a:ext cx="135732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28992" y="2928934"/>
            <a:ext cx="285752"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668373" y="1500175"/>
            <a:ext cx="7807254" cy="4824426"/>
          </a:xfrm>
          <a:prstGeom prst="rect">
            <a:avLst/>
          </a:prstGeom>
          <a:noFill/>
          <a:ln w="9525">
            <a:noFill/>
            <a:miter lim="800000"/>
            <a:headEnd/>
            <a:tailEnd/>
          </a:ln>
          <a:effectLst/>
        </p:spPr>
      </p:pic>
      <p:sp>
        <p:nvSpPr>
          <p:cNvPr id="11" name="Oval 10"/>
          <p:cNvSpPr/>
          <p:nvPr/>
        </p:nvSpPr>
        <p:spPr>
          <a:xfrm>
            <a:off x="2857488" y="4714884"/>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6314" y="1785926"/>
            <a:ext cx="135732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28992" y="2928934"/>
            <a:ext cx="285752"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57488" y="4714884"/>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668373" y="1571613"/>
            <a:ext cx="7807254" cy="475298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SDK</a:t>
            </a:r>
            <a:endParaRPr lang="en-IN" dirty="0"/>
          </a:p>
        </p:txBody>
      </p:sp>
      <p:sp>
        <p:nvSpPr>
          <p:cNvPr id="3" name="Content Placeholder 2"/>
          <p:cNvSpPr>
            <a:spLocks noGrp="1"/>
          </p:cNvSpPr>
          <p:nvPr>
            <p:ph idx="1"/>
          </p:nvPr>
        </p:nvSpPr>
        <p:spPr/>
        <p:txBody>
          <a:bodyPr>
            <a:normAutofit/>
          </a:bodyPr>
          <a:lstStyle/>
          <a:p>
            <a:pPr algn="just"/>
            <a:r>
              <a:rPr lang="en-IN" sz="2800" dirty="0" smtClean="0">
                <a:latin typeface="+mj-lt"/>
              </a:rPr>
              <a:t>Visual Studio Express for Web</a:t>
            </a:r>
          </a:p>
          <a:p>
            <a:pPr lvl="1" algn="just"/>
            <a:r>
              <a:rPr lang="en-IN" sz="2800" dirty="0" smtClean="0">
                <a:latin typeface="+mj-lt"/>
              </a:rPr>
              <a:t>If you don't have Visual Studio on your computer, the SDK will install Visual Studio Express for Web.</a:t>
            </a:r>
          </a:p>
          <a:p>
            <a:pPr algn="just"/>
            <a:r>
              <a:rPr lang="en-IN" sz="2800" dirty="0" smtClean="0">
                <a:latin typeface="+mj-lt"/>
              </a:rPr>
              <a:t>Microsoft ASP.NET and Web Tools for Visual Studio</a:t>
            </a:r>
          </a:p>
          <a:p>
            <a:pPr lvl="1" algn="just"/>
            <a:r>
              <a:rPr lang="en-IN" sz="2800" dirty="0" smtClean="0">
                <a:latin typeface="+mj-lt"/>
              </a:rPr>
              <a:t>This enables you to work with Azure Websites</a:t>
            </a:r>
          </a:p>
          <a:p>
            <a:pPr algn="just"/>
            <a:r>
              <a:rPr lang="en-IN" sz="2800" dirty="0" smtClean="0">
                <a:latin typeface="+mj-lt"/>
              </a:rPr>
              <a:t>Microsoft Azure Tools for Microsoft Visual Studio</a:t>
            </a:r>
          </a:p>
          <a:p>
            <a:pPr lvl="1" algn="just"/>
            <a:r>
              <a:rPr lang="en-IN" sz="2800" dirty="0" smtClean="0">
                <a:latin typeface="+mj-lt"/>
              </a:rPr>
              <a:t>This enables you to work with Azure resources, primarily Cloud Services and Virtual Machines</a:t>
            </a:r>
          </a:p>
          <a:p>
            <a:pPr algn="just"/>
            <a:endParaRPr lang="en-IN" sz="2800" dirty="0" smtClean="0">
              <a:latin typeface="+mj-lt"/>
            </a:endParaRPr>
          </a:p>
          <a:p>
            <a:pPr algn="just"/>
            <a:endParaRPr lang="en-IN" sz="2800"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6314" y="1785926"/>
            <a:ext cx="135732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28992" y="2928934"/>
            <a:ext cx="285752"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57488" y="4714884"/>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668373" y="1500175"/>
            <a:ext cx="7807254" cy="4824426"/>
          </a:xfrm>
          <a:prstGeom prst="rect">
            <a:avLst/>
          </a:prstGeom>
          <a:noFill/>
          <a:ln w="9525">
            <a:noFill/>
            <a:miter lim="800000"/>
            <a:headEnd/>
            <a:tailEnd/>
          </a:ln>
          <a:effectLst/>
        </p:spPr>
      </p:pic>
      <p:sp>
        <p:nvSpPr>
          <p:cNvPr id="13" name="Oval 12"/>
          <p:cNvSpPr/>
          <p:nvPr/>
        </p:nvSpPr>
        <p:spPr>
          <a:xfrm>
            <a:off x="6000760" y="5214950"/>
            <a:ext cx="50006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rmAutofit/>
          </a:bodyPr>
          <a:lstStyle/>
          <a:p>
            <a:r>
              <a:rPr lang="en-US" dirty="0" smtClean="0"/>
              <a:t>Manual Deploy</a:t>
            </a:r>
            <a:endParaRPr lang="en-US" dirty="0"/>
          </a:p>
        </p:txBody>
      </p:sp>
      <p:sp>
        <p:nvSpPr>
          <p:cNvPr id="5" name="Oval 4"/>
          <p:cNvSpPr/>
          <p:nvPr/>
        </p:nvSpPr>
        <p:spPr>
          <a:xfrm>
            <a:off x="5500694" y="3071810"/>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57686" y="3643314"/>
            <a:ext cx="121444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6314" y="1785926"/>
            <a:ext cx="135732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28992" y="2928934"/>
            <a:ext cx="285752"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57488" y="4714884"/>
            <a:ext cx="121444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668373" y="1428737"/>
            <a:ext cx="7807254" cy="489586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pPr algn="just"/>
            <a:r>
              <a:rPr lang="en-US" b="1" dirty="0" smtClean="0"/>
              <a:t>Service Definition Schema(.</a:t>
            </a:r>
            <a:r>
              <a:rPr lang="en-US" b="1" dirty="0" err="1" smtClean="0"/>
              <a:t>csdef</a:t>
            </a:r>
            <a:r>
              <a:rPr lang="en-US" b="1" dirty="0" smtClean="0"/>
              <a:t>)</a:t>
            </a:r>
          </a:p>
          <a:p>
            <a:pPr lvl="1" algn="just"/>
            <a:r>
              <a:rPr lang="en-US" dirty="0" smtClean="0"/>
              <a:t>The service definition file defines the service model for an application. </a:t>
            </a:r>
          </a:p>
          <a:p>
            <a:pPr lvl="1" algn="just"/>
            <a:r>
              <a:rPr lang="en-US" dirty="0" smtClean="0"/>
              <a:t>The file contains the definitions for the roles that are available to a cloud service, specifies the service endpoints, and establishes configuration settings for the service. </a:t>
            </a:r>
          </a:p>
          <a:p>
            <a:pPr lvl="1" algn="just"/>
            <a:r>
              <a:rPr lang="en-US" dirty="0" smtClean="0"/>
              <a:t>Configuration setting values are set in the service configuration file, as described by the Azure Service Configuration Schema (.</a:t>
            </a:r>
            <a:r>
              <a:rPr lang="en-US" dirty="0" err="1" smtClean="0"/>
              <a:t>cscfg</a:t>
            </a:r>
            <a:r>
              <a:rPr lang="en-US" dirty="0" smtClean="0"/>
              <a:t> File).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pPr algn="just"/>
            <a:r>
              <a:rPr lang="en-US" b="1" dirty="0" smtClean="0"/>
              <a:t>Service Configuration Schema(.</a:t>
            </a:r>
            <a:r>
              <a:rPr lang="en-US" b="1" dirty="0" err="1" smtClean="0"/>
              <a:t>cscfg</a:t>
            </a:r>
            <a:r>
              <a:rPr lang="en-US" b="1" dirty="0" smtClean="0"/>
              <a:t>)</a:t>
            </a:r>
          </a:p>
          <a:p>
            <a:pPr lvl="1" algn="just"/>
            <a:r>
              <a:rPr lang="en-US" dirty="0" smtClean="0"/>
              <a:t>The service configuration file specifies the number of role instances to deploy for each role in the service, the values of any configuration settings, and the thumbprints for any certificates associated with a role. </a:t>
            </a:r>
          </a:p>
          <a:p>
            <a:pPr lvl="1" algn="just"/>
            <a:r>
              <a:rPr lang="en-US" dirty="0" smtClean="0"/>
              <a:t>If the service is part of a Virtual Network, configuration information for the network must be provided in the service configuration file, as well as in the virtual networking configuration file. </a:t>
            </a:r>
          </a:p>
          <a:p>
            <a:pPr lvl="1" algn="just"/>
            <a:r>
              <a:rPr lang="en-US" dirty="0" smtClean="0"/>
              <a:t>The default extension for the service configuration file is .</a:t>
            </a:r>
            <a:r>
              <a:rPr lang="en-US" dirty="0" err="1" smtClean="0"/>
              <a:t>cscfg</a:t>
            </a:r>
            <a:r>
              <a:rPr lang="en-US" dirty="0" smtClean="0"/>
              <a:t>.</a:t>
            </a:r>
            <a:endParaRPr lang="en-US"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SDK</a:t>
            </a:r>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IN" sz="2800" dirty="0" smtClean="0">
                <a:latin typeface="+mj-lt"/>
              </a:rPr>
              <a:t>Microsoft Azure Authoring Tools</a:t>
            </a:r>
          </a:p>
          <a:p>
            <a:pPr algn="just"/>
            <a:r>
              <a:rPr lang="en-IN" sz="2800" dirty="0" smtClean="0">
                <a:latin typeface="+mj-lt"/>
              </a:rPr>
              <a:t>This includes the following:</a:t>
            </a:r>
          </a:p>
          <a:p>
            <a:pPr lvl="1" algn="just"/>
            <a:r>
              <a:rPr lang="en-IN" dirty="0" smtClean="0">
                <a:latin typeface="+mj-lt"/>
              </a:rPr>
              <a:t>The </a:t>
            </a:r>
            <a:r>
              <a:rPr lang="en-IN" dirty="0" err="1" smtClean="0">
                <a:latin typeface="+mj-lt"/>
              </a:rPr>
              <a:t>CSPack</a:t>
            </a:r>
            <a:r>
              <a:rPr lang="en-IN" dirty="0" smtClean="0">
                <a:latin typeface="+mj-lt"/>
              </a:rPr>
              <a:t> command-line tool for creating deployment packages.</a:t>
            </a:r>
          </a:p>
          <a:p>
            <a:pPr lvl="1" algn="just"/>
            <a:r>
              <a:rPr lang="en-IN" dirty="0" smtClean="0">
                <a:latin typeface="+mj-lt"/>
              </a:rPr>
              <a:t>the </a:t>
            </a:r>
            <a:r>
              <a:rPr lang="en-IN" dirty="0" err="1" smtClean="0">
                <a:latin typeface="+mj-lt"/>
              </a:rPr>
              <a:t>CSEncrypt</a:t>
            </a:r>
            <a:r>
              <a:rPr lang="en-IN" dirty="0" smtClean="0">
                <a:latin typeface="+mj-lt"/>
              </a:rPr>
              <a:t> command-line tool for encrypting passwords that are used to access cloud service role instances through a remote desktop connection.</a:t>
            </a:r>
          </a:p>
          <a:p>
            <a:pPr lvl="1" algn="just"/>
            <a:r>
              <a:rPr lang="en-IN" dirty="0" smtClean="0">
                <a:latin typeface="+mj-lt"/>
              </a:rPr>
              <a:t>Runtime binaries that cloud service projects require for communicating with their runtime environment and for diagnostics. These binaries are not available in </a:t>
            </a:r>
            <a:r>
              <a:rPr lang="en-IN" dirty="0" err="1" smtClean="0">
                <a:latin typeface="+mj-lt"/>
              </a:rPr>
              <a:t>NuGet</a:t>
            </a:r>
            <a:r>
              <a:rPr lang="en-IN" dirty="0" smtClean="0">
                <a:latin typeface="+mj-lt"/>
              </a:rPr>
              <a:t> packages.</a:t>
            </a:r>
          </a:p>
          <a:p>
            <a:pPr algn="just"/>
            <a:endParaRPr lang="en-IN" sz="2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SDK</a:t>
            </a:r>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IN" sz="2800" dirty="0" smtClean="0">
                <a:latin typeface="+mj-lt"/>
              </a:rPr>
              <a:t>Microsoft Azure Emulator</a:t>
            </a:r>
          </a:p>
          <a:p>
            <a:pPr lvl="1" algn="just"/>
            <a:r>
              <a:rPr lang="en-IN" dirty="0" smtClean="0">
                <a:latin typeface="+mj-lt"/>
              </a:rPr>
              <a:t>The Azure Emulator simulates the cloud service environment so that you can test cloud service projects locally on your computer before you deploy them to Azure.</a:t>
            </a:r>
          </a:p>
          <a:p>
            <a:pPr algn="just"/>
            <a:endParaRPr lang="en-IN" dirty="0" smtClean="0">
              <a:latin typeface="+mj-lt"/>
            </a:endParaRPr>
          </a:p>
          <a:p>
            <a:pPr algn="just"/>
            <a:r>
              <a:rPr lang="en-IN" dirty="0" smtClean="0">
                <a:latin typeface="+mj-lt"/>
              </a:rPr>
              <a:t>Microsoft Azure Storage Emulator</a:t>
            </a:r>
          </a:p>
          <a:p>
            <a:pPr lvl="1" algn="just"/>
            <a:r>
              <a:rPr lang="en-IN" dirty="0" smtClean="0">
                <a:latin typeface="+mj-lt"/>
              </a:rPr>
              <a:t>The Azure Storage Emulator uses a SQL Server instance and the local file system to simulate Azure Storage (queues, tables, blobs), so that you can test locally.</a:t>
            </a:r>
            <a:endParaRPr lang="en-IN"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SDK</a:t>
            </a:r>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IN" dirty="0" smtClean="0">
                <a:latin typeface="+mj-lt"/>
              </a:rPr>
              <a:t>Microsoft Azure Storage Tools</a:t>
            </a:r>
          </a:p>
          <a:p>
            <a:pPr lvl="1" algn="just"/>
            <a:r>
              <a:rPr lang="en-IN" dirty="0" smtClean="0">
                <a:latin typeface="+mj-lt"/>
              </a:rPr>
              <a:t>This installs </a:t>
            </a:r>
            <a:r>
              <a:rPr lang="en-IN" dirty="0" err="1" smtClean="0">
                <a:latin typeface="+mj-lt"/>
              </a:rPr>
              <a:t>AzCopy</a:t>
            </a:r>
            <a:r>
              <a:rPr lang="en-IN" dirty="0" smtClean="0">
                <a:latin typeface="+mj-lt"/>
              </a:rPr>
              <a:t>, a command line tool you can use to transfer data into and out of an Azure Storage account.</a:t>
            </a:r>
          </a:p>
          <a:p>
            <a:pPr algn="just">
              <a:buNone/>
            </a:pPr>
            <a:endParaRPr lang="en-IN" dirty="0" smtClean="0">
              <a:latin typeface="+mj-lt"/>
            </a:endParaRPr>
          </a:p>
          <a:p>
            <a:pPr algn="just"/>
            <a:r>
              <a:rPr lang="en-IN" dirty="0" smtClean="0">
                <a:latin typeface="+mj-lt"/>
              </a:rPr>
              <a:t>Microsoft Azure Libraries for .NET</a:t>
            </a:r>
          </a:p>
          <a:p>
            <a:pPr lvl="1" algn="just"/>
            <a:r>
              <a:rPr lang="en-IN" dirty="0" smtClean="0">
                <a:latin typeface="+mj-lt"/>
              </a:rPr>
              <a:t>This includes the following:</a:t>
            </a:r>
          </a:p>
          <a:p>
            <a:pPr lvl="1" algn="just"/>
            <a:r>
              <a:rPr lang="en-IN" dirty="0" err="1" smtClean="0">
                <a:latin typeface="+mj-lt"/>
              </a:rPr>
              <a:t>NuGet</a:t>
            </a:r>
            <a:r>
              <a:rPr lang="en-IN" dirty="0" smtClean="0">
                <a:latin typeface="+mj-lt"/>
              </a:rPr>
              <a:t> packages for Azure Storage, Service Bus, and Caching that are stored on your computer so that Visual Studio can create new cloud service projects while offline.</a:t>
            </a:r>
          </a:p>
          <a:p>
            <a:pPr lvl="1" algn="just"/>
            <a:r>
              <a:rPr lang="en-IN" dirty="0" smtClean="0">
                <a:latin typeface="+mj-lt"/>
              </a:rPr>
              <a:t>A Visual Studio plug-in that enables In-Role Cache projects to run locally in Visual Studio.</a:t>
            </a:r>
            <a:endParaRPr lang="en-IN"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SDK</a:t>
            </a:r>
            <a:endParaRPr lang="en-IN" dirty="0"/>
          </a:p>
        </p:txBody>
      </p:sp>
      <p:sp>
        <p:nvSpPr>
          <p:cNvPr id="3" name="Content Placeholder 2"/>
          <p:cNvSpPr>
            <a:spLocks noGrp="1"/>
          </p:cNvSpPr>
          <p:nvPr>
            <p:ph idx="1"/>
          </p:nvPr>
        </p:nvSpPr>
        <p:spPr>
          <a:xfrm>
            <a:off x="457200" y="1935480"/>
            <a:ext cx="8229600" cy="4922520"/>
          </a:xfrm>
        </p:spPr>
        <p:txBody>
          <a:bodyPr>
            <a:normAutofit lnSpcReduction="10000"/>
          </a:bodyPr>
          <a:lstStyle/>
          <a:p>
            <a:pPr algn="just"/>
            <a:r>
              <a:rPr lang="en-IN" dirty="0" err="1" smtClean="0">
                <a:latin typeface="+mj-lt"/>
              </a:rPr>
              <a:t>HDInsight</a:t>
            </a:r>
            <a:r>
              <a:rPr lang="en-IN" dirty="0" smtClean="0">
                <a:latin typeface="+mj-lt"/>
              </a:rPr>
              <a:t> Tools for Visual Studio, and Microsoft Hive ODBC Driver</a:t>
            </a:r>
          </a:p>
          <a:p>
            <a:pPr lvl="1" algn="just"/>
            <a:r>
              <a:rPr lang="en-IN" dirty="0" err="1" smtClean="0">
                <a:latin typeface="+mj-lt"/>
              </a:rPr>
              <a:t>HDInsight</a:t>
            </a:r>
            <a:r>
              <a:rPr lang="en-IN" dirty="0" smtClean="0">
                <a:latin typeface="+mj-lt"/>
              </a:rPr>
              <a:t> tools in Server Explorer enable you to navigate Hive databases and linked storage accounts for </a:t>
            </a:r>
            <a:r>
              <a:rPr lang="en-IN" dirty="0" err="1" smtClean="0">
                <a:latin typeface="+mj-lt"/>
              </a:rPr>
              <a:t>HDInsight</a:t>
            </a:r>
            <a:r>
              <a:rPr lang="en-IN" dirty="0" smtClean="0">
                <a:latin typeface="+mj-lt"/>
              </a:rPr>
              <a:t> clusters, create tables, and create and submit Hive queries. </a:t>
            </a:r>
          </a:p>
          <a:p>
            <a:pPr algn="just"/>
            <a:endParaRPr lang="en-IN" dirty="0" smtClean="0">
              <a:latin typeface="+mj-lt"/>
            </a:endParaRPr>
          </a:p>
          <a:p>
            <a:pPr algn="just"/>
            <a:r>
              <a:rPr lang="en-IN" dirty="0" smtClean="0">
                <a:latin typeface="+mj-lt"/>
              </a:rPr>
              <a:t>Microsoft Azure Mobile App SDK</a:t>
            </a:r>
          </a:p>
          <a:p>
            <a:pPr lvl="1" algn="just"/>
            <a:r>
              <a:rPr lang="en-IN" dirty="0" smtClean="0">
                <a:latin typeface="+mj-lt"/>
              </a:rPr>
              <a:t>Tools for working with Azure App Service Mobile Apps.</a:t>
            </a:r>
          </a:p>
          <a:p>
            <a:pPr algn="just"/>
            <a:endParaRPr lang="en-IN" dirty="0" smtClean="0">
              <a:latin typeface="+mj-lt"/>
            </a:endParaRPr>
          </a:p>
          <a:p>
            <a:pPr algn="just"/>
            <a:r>
              <a:rPr lang="en-IN" dirty="0" smtClean="0">
                <a:latin typeface="+mj-lt"/>
              </a:rPr>
              <a:t>Microsoft Azure </a:t>
            </a:r>
            <a:r>
              <a:rPr lang="en-IN" dirty="0" err="1" smtClean="0">
                <a:latin typeface="+mj-lt"/>
              </a:rPr>
              <a:t>PowerShell</a:t>
            </a:r>
            <a:endParaRPr lang="en-IN" dirty="0" smtClean="0">
              <a:latin typeface="+mj-lt"/>
            </a:endParaRPr>
          </a:p>
          <a:p>
            <a:pPr lvl="1" algn="just"/>
            <a:r>
              <a:rPr lang="en-IN" dirty="0" smtClean="0">
                <a:latin typeface="+mj-lt"/>
              </a:rPr>
              <a:t>Azure </a:t>
            </a:r>
            <a:r>
              <a:rPr lang="en-IN" dirty="0" err="1" smtClean="0">
                <a:latin typeface="+mj-lt"/>
              </a:rPr>
              <a:t>PowerShell</a:t>
            </a:r>
            <a:r>
              <a:rPr lang="en-IN" dirty="0" smtClean="0">
                <a:latin typeface="+mj-lt"/>
              </a:rPr>
              <a:t> enables you to automate Azure environment creation and deployment.</a:t>
            </a:r>
            <a:endParaRPr lang="en-IN"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935480"/>
            <a:ext cx="8229600" cy="4922520"/>
          </a:xfrm>
        </p:spPr>
        <p:txBody>
          <a:bodyPr>
            <a:normAutofit/>
          </a:bodyPr>
          <a:lstStyle/>
          <a:p>
            <a:pPr algn="just"/>
            <a:endParaRPr lang="en-IN" dirty="0" smtClean="0">
              <a:latin typeface="+mj-lt"/>
            </a:endParaRPr>
          </a:p>
        </p:txBody>
      </p:sp>
      <p:pic>
        <p:nvPicPr>
          <p:cNvPr id="1026" name="Picture 2" descr="C:\Users\MANI DEEP\Desktop\5265.TutorialArchitecture_03.gif"/>
          <p:cNvPicPr>
            <a:picLocks noChangeAspect="1" noChangeArrowheads="1"/>
          </p:cNvPicPr>
          <p:nvPr/>
        </p:nvPicPr>
        <p:blipFill>
          <a:blip r:embed="rId2"/>
          <a:srcRect/>
          <a:stretch>
            <a:fillRect/>
          </a:stretch>
        </p:blipFill>
        <p:spPr bwMode="auto">
          <a:xfrm>
            <a:off x="0" y="-24"/>
            <a:ext cx="9144000" cy="685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434</TotalTime>
  <Words>854</Words>
  <Application>Microsoft Office PowerPoint</Application>
  <PresentationFormat>On-screen Show (4:3)</PresentationFormat>
  <Paragraphs>117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Cloud Applications</vt:lpstr>
      <vt:lpstr>Software Development Kits</vt:lpstr>
      <vt:lpstr>What Azure SDK Contains?</vt:lpstr>
      <vt:lpstr>Azure SDK</vt:lpstr>
      <vt:lpstr>Azure SDK</vt:lpstr>
      <vt:lpstr>Azure SDK</vt:lpstr>
      <vt:lpstr>Azure SDK</vt:lpstr>
      <vt:lpstr>Azure SDK</vt:lpstr>
      <vt:lpstr>Slide 9</vt:lpstr>
      <vt:lpstr>Cloud Project with a Web Role</vt:lpstr>
      <vt:lpstr>Cloud Project with a Web Role</vt:lpstr>
      <vt:lpstr>Cloud Project with a Web Role</vt:lpstr>
      <vt:lpstr>Cloud Project with a Web Role</vt:lpstr>
      <vt:lpstr>Cloud Project with a Web Role</vt:lpstr>
      <vt:lpstr>Cloud Project with a Web Role</vt:lpstr>
      <vt:lpstr>Cloud Project with a Web Role</vt:lpstr>
      <vt:lpstr>Cloud Project with a Web Role</vt:lpstr>
      <vt:lpstr>Cloud Project with a Web Role</vt:lpstr>
      <vt:lpstr>Cloud Project with a Web Role</vt:lpstr>
      <vt:lpstr>Cloud Project with a Web Role</vt:lpstr>
      <vt:lpstr>Cloud Project with a Web Role</vt:lpstr>
      <vt:lpstr>Deployment to Windows Azure</vt:lpstr>
      <vt:lpstr>Publish using VS</vt:lpstr>
      <vt:lpstr>Publish using VS</vt:lpstr>
      <vt:lpstr>Publish using VS</vt:lpstr>
      <vt:lpstr>Publish using VS</vt:lpstr>
      <vt:lpstr>Publish using VS</vt:lpstr>
      <vt:lpstr>Publish using VS</vt:lpstr>
      <vt:lpstr>Publish using VS</vt:lpstr>
      <vt:lpstr>Publish using VS</vt:lpstr>
      <vt:lpstr>Publish using VS</vt:lpstr>
      <vt:lpstr>Publish using VS</vt:lpstr>
      <vt:lpstr>Manual Deploy</vt:lpstr>
      <vt:lpstr>Manual Deploy</vt:lpstr>
      <vt:lpstr>Manual Deploy</vt:lpstr>
      <vt:lpstr>Manual Deploy</vt:lpstr>
      <vt:lpstr>Manual Deploy</vt:lpstr>
      <vt:lpstr>Manual Deploy</vt:lpstr>
      <vt:lpstr>Manual Deploy</vt:lpstr>
      <vt:lpstr>Manual Deploy</vt:lpstr>
      <vt:lpstr>Manual Deploy</vt:lpstr>
      <vt:lpstr>Configuration</vt:lpstr>
      <vt:lpstr>Configuration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Applications</dc:title>
  <dc:creator>win8.1</dc:creator>
  <cp:lastModifiedBy>MANI DEEP</cp:lastModifiedBy>
  <cp:revision>56</cp:revision>
  <dcterms:created xsi:type="dcterms:W3CDTF">2015-07-30T20:51:08Z</dcterms:created>
  <dcterms:modified xsi:type="dcterms:W3CDTF">2016-11-30T13:35:14Z</dcterms:modified>
</cp:coreProperties>
</file>