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324" r:id="rId2"/>
    <p:sldId id="292" r:id="rId3"/>
    <p:sldId id="294" r:id="rId4"/>
    <p:sldId id="302" r:id="rId5"/>
    <p:sldId id="369" r:id="rId6"/>
    <p:sldId id="308" r:id="rId7"/>
    <p:sldId id="370" r:id="rId8"/>
    <p:sldId id="371" r:id="rId9"/>
    <p:sldId id="333" r:id="rId10"/>
    <p:sldId id="311" r:id="rId11"/>
    <p:sldId id="314" r:id="rId12"/>
    <p:sldId id="315" r:id="rId13"/>
    <p:sldId id="268" r:id="rId14"/>
    <p:sldId id="339" r:id="rId15"/>
    <p:sldId id="340" r:id="rId16"/>
    <p:sldId id="342" r:id="rId17"/>
    <p:sldId id="343" r:id="rId18"/>
    <p:sldId id="345" r:id="rId19"/>
    <p:sldId id="346" r:id="rId20"/>
    <p:sldId id="347" r:id="rId21"/>
    <p:sldId id="348" r:id="rId22"/>
    <p:sldId id="351" r:id="rId23"/>
    <p:sldId id="353" r:id="rId24"/>
    <p:sldId id="354" r:id="rId25"/>
    <p:sldId id="355" r:id="rId26"/>
    <p:sldId id="356" r:id="rId27"/>
    <p:sldId id="358" r:id="rId28"/>
    <p:sldId id="359" r:id="rId29"/>
    <p:sldId id="360" r:id="rId30"/>
    <p:sldId id="361" r:id="rId31"/>
    <p:sldId id="364" r:id="rId32"/>
    <p:sldId id="366" r:id="rId33"/>
    <p:sldId id="367" r:id="rId34"/>
    <p:sldId id="368" r:id="rId35"/>
    <p:sldId id="326" r:id="rId36"/>
    <p:sldId id="323" r:id="rId37"/>
    <p:sldId id="270" r:id="rId38"/>
    <p:sldId id="271" r:id="rId39"/>
    <p:sldId id="272" r:id="rId40"/>
    <p:sldId id="275" r:id="rId41"/>
    <p:sldId id="273" r:id="rId42"/>
    <p:sldId id="274" r:id="rId43"/>
    <p:sldId id="276" r:id="rId44"/>
    <p:sldId id="277" r:id="rId45"/>
    <p:sldId id="278" r:id="rId46"/>
    <p:sldId id="279" r:id="rId47"/>
    <p:sldId id="280" r:id="rId48"/>
    <p:sldId id="281" r:id="rId49"/>
    <p:sldId id="282" r:id="rId50"/>
    <p:sldId id="283" r:id="rId51"/>
    <p:sldId id="284" r:id="rId52"/>
    <p:sldId id="285" r:id="rId53"/>
    <p:sldId id="286" r:id="rId54"/>
    <p:sldId id="287"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E8B04B-88EA-4CB4-9B89-27214A2020FD}" type="datetimeFigureOut">
              <a:rPr lang="en-US" smtClean="0"/>
              <a:pPr/>
              <a:t>12/15/2016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94CBFF-525B-4A5B-AE0D-5B4815E17EBB}" type="slidenum">
              <a:rPr lang="en-US" smtClean="0"/>
              <a:pPr/>
              <a:t>‹#›</a:t>
            </a:fld>
            <a:endParaRPr lang="en-US"/>
          </a:p>
        </p:txBody>
      </p:sp>
    </p:spTree>
    <p:extLst>
      <p:ext uri="{BB962C8B-B14F-4D97-AF65-F5344CB8AC3E}">
        <p14:creationId xmlns="" xmlns:p14="http://schemas.microsoft.com/office/powerpoint/2010/main" val="1315387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60990DF-F0B2-43A5-85E2-DCAADFCBE58E}" type="datetime1">
              <a:rPr lang="en-US" smtClean="0"/>
              <a:pPr/>
              <a:t>12/15/2016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011A3FE-9FF2-46DB-AFC2-5F0ABD91F07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A6B2A6-038A-4A2C-84F9-1865CB246AAA}" type="datetime1">
              <a:rPr lang="en-US" smtClean="0"/>
              <a:pPr/>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1A3FE-9FF2-46DB-AFC2-5F0ABD91F0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50B60C7-7266-45F5-9D08-5CB66C8A6BFE}" type="datetime1">
              <a:rPr lang="en-US" smtClean="0"/>
              <a:pPr/>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1A3FE-9FF2-46DB-AFC2-5F0ABD91F0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D20E96-16E2-47E9-8A7C-94E776E752ED}" type="datetime1">
              <a:rPr lang="en-US" smtClean="0"/>
              <a:pPr/>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1A3FE-9FF2-46DB-AFC2-5F0ABD91F0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E545AC1-FCC7-45CF-AF43-D6E9F097740E}" type="datetime1">
              <a:rPr lang="en-US" smtClean="0"/>
              <a:pPr/>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1A3FE-9FF2-46DB-AFC2-5F0ABD91F07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E3F0677-A394-4BE1-9519-CE223849C420}" type="datetime1">
              <a:rPr lang="en-US" smtClean="0"/>
              <a:pPr/>
              <a:t>12/15/2016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1A3FE-9FF2-46DB-AFC2-5F0ABD91F0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F846CAA-7EFD-4221-8FAB-EC05B13D1623}" type="datetime1">
              <a:rPr lang="en-US" smtClean="0"/>
              <a:pPr/>
              <a:t>12/15/2016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1A3FE-9FF2-46DB-AFC2-5F0ABD91F0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36EFA9E-4303-4245-9FEA-1DD4445DE05A}" type="datetime1">
              <a:rPr lang="en-US" smtClean="0"/>
              <a:pPr/>
              <a:t>12/15/2016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1A3FE-9FF2-46DB-AFC2-5F0ABD91F0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0BC644-D80F-47F3-9363-ADD90DFC1569}" type="datetime1">
              <a:rPr lang="en-US" smtClean="0"/>
              <a:pPr/>
              <a:t>12/15/2016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1A3FE-9FF2-46DB-AFC2-5F0ABD91F0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AD8EF39-4FA6-466F-9779-0E1BE944EE36}" type="datetime1">
              <a:rPr lang="en-US" smtClean="0"/>
              <a:pPr/>
              <a:t>12/15/2016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1A3FE-9FF2-46DB-AFC2-5F0ABD91F07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71A611B-CC02-4AEB-9D77-5D82097A049A}" type="datetime1">
              <a:rPr lang="en-US" smtClean="0"/>
              <a:pPr/>
              <a:t>12/15/2016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011A3FE-9FF2-46DB-AFC2-5F0ABD91F07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B45A9C6-A3CA-4480-808A-CD73CA661F2C}" type="datetime1">
              <a:rPr lang="en-US" smtClean="0"/>
              <a:pPr/>
              <a:t>12/15/2016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011A3FE-9FF2-46DB-AFC2-5F0ABD91F07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Windows Azure</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C011A3FE-9FF2-46DB-AFC2-5F0ABD91F071}" type="slidenum">
              <a:rPr lang="en-US" smtClean="0"/>
              <a:pPr/>
              <a:t>1</a:t>
            </a:fld>
            <a:endParaRPr lang="en-US"/>
          </a:p>
        </p:txBody>
      </p:sp>
    </p:spTree>
    <p:extLst>
      <p:ext uri="{BB962C8B-B14F-4D97-AF65-F5344CB8AC3E}">
        <p14:creationId xmlns="" xmlns:p14="http://schemas.microsoft.com/office/powerpoint/2010/main" val="4063835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SERVICE MODELS …</a:t>
            </a:r>
            <a:endParaRPr lang="en-US" dirty="0"/>
          </a:p>
        </p:txBody>
      </p:sp>
      <p:sp>
        <p:nvSpPr>
          <p:cNvPr id="3" name="Content Placeholder 2"/>
          <p:cNvSpPr>
            <a:spLocks noGrp="1"/>
          </p:cNvSpPr>
          <p:nvPr>
            <p:ph idx="1"/>
          </p:nvPr>
        </p:nvSpPr>
        <p:spPr/>
        <p:txBody>
          <a:bodyPr>
            <a:normAutofit/>
          </a:bodyPr>
          <a:lstStyle/>
          <a:p>
            <a:pPr algn="just"/>
            <a:r>
              <a:rPr lang="en-US" b="1" dirty="0" smtClean="0"/>
              <a:t>Infrastructure-as-a-Service (</a:t>
            </a:r>
            <a:r>
              <a:rPr lang="en-US" b="1" dirty="0" err="1" smtClean="0"/>
              <a:t>IaaS</a:t>
            </a:r>
            <a:r>
              <a:rPr lang="en-US" b="1" dirty="0" smtClean="0"/>
              <a:t>)</a:t>
            </a:r>
            <a:endParaRPr lang="en-US" dirty="0" smtClean="0"/>
          </a:p>
          <a:p>
            <a:pPr algn="just"/>
            <a:r>
              <a:rPr lang="en-US" dirty="0" smtClean="0"/>
              <a:t>With Infrastructure as a Service, the lower levels of the IT stack are delivered as a service, freeing up a developer from much of the complexity of provisioning physical machines and configuring networks. </a:t>
            </a:r>
          </a:p>
          <a:p>
            <a:pPr algn="just"/>
            <a:r>
              <a:rPr lang="en-US" dirty="0" smtClean="0"/>
              <a:t>You can easily provision virtual machines in a highly scalable and available cloud environment, develop and test solutions, then deploy applications to production.</a:t>
            </a:r>
          </a:p>
          <a:p>
            <a:pPr algn="just"/>
            <a:endParaRPr lang="en-US" dirty="0"/>
          </a:p>
        </p:txBody>
      </p:sp>
      <p:sp>
        <p:nvSpPr>
          <p:cNvPr id="4" name="Slide Number Placeholder 3"/>
          <p:cNvSpPr>
            <a:spLocks noGrp="1"/>
          </p:cNvSpPr>
          <p:nvPr>
            <p:ph type="sldNum" sz="quarter" idx="12"/>
          </p:nvPr>
        </p:nvSpPr>
        <p:spPr/>
        <p:txBody>
          <a:bodyPr/>
          <a:lstStyle/>
          <a:p>
            <a:fld id="{C011A3FE-9FF2-46DB-AFC2-5F0ABD91F071}" type="slidenum">
              <a:rPr lang="en-US" smtClean="0"/>
              <a:pPr/>
              <a:t>10</a:t>
            </a:fld>
            <a:endParaRPr lang="en-US"/>
          </a:p>
        </p:txBody>
      </p:sp>
    </p:spTree>
    <p:extLst>
      <p:ext uri="{BB962C8B-B14F-4D97-AF65-F5344CB8AC3E}">
        <p14:creationId xmlns="" xmlns:p14="http://schemas.microsoft.com/office/powerpoint/2010/main" val="343831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SERVICE MODELS …</a:t>
            </a:r>
            <a:endParaRPr lang="en-US" dirty="0"/>
          </a:p>
        </p:txBody>
      </p:sp>
      <p:sp>
        <p:nvSpPr>
          <p:cNvPr id="3" name="Content Placeholder 2"/>
          <p:cNvSpPr>
            <a:spLocks noGrp="1"/>
          </p:cNvSpPr>
          <p:nvPr>
            <p:ph idx="1"/>
          </p:nvPr>
        </p:nvSpPr>
        <p:spPr/>
        <p:txBody>
          <a:bodyPr>
            <a:normAutofit/>
          </a:bodyPr>
          <a:lstStyle/>
          <a:p>
            <a:pPr algn="just"/>
            <a:r>
              <a:rPr lang="en-US" b="1" dirty="0" smtClean="0"/>
              <a:t>Platform-as-a-Service (</a:t>
            </a:r>
            <a:r>
              <a:rPr lang="en-US" b="1" dirty="0" err="1" smtClean="0"/>
              <a:t>PaaS</a:t>
            </a:r>
            <a:r>
              <a:rPr lang="en-US" b="1" dirty="0" smtClean="0"/>
              <a:t>)</a:t>
            </a:r>
            <a:endParaRPr lang="en-US" dirty="0" smtClean="0"/>
          </a:p>
          <a:p>
            <a:pPr algn="just"/>
            <a:r>
              <a:rPr lang="en-US" dirty="0" smtClean="0"/>
              <a:t>With Platform as a Service, everything from network connectivity through the runtime is provided. </a:t>
            </a:r>
          </a:p>
          <a:p>
            <a:pPr algn="just"/>
            <a:r>
              <a:rPr lang="en-US" dirty="0" err="1" smtClean="0"/>
              <a:t>PaaS</a:t>
            </a:r>
            <a:r>
              <a:rPr lang="en-US" dirty="0" smtClean="0"/>
              <a:t> makes development easy by providing additional support for application services and management of the operating system, including updates. </a:t>
            </a:r>
          </a:p>
          <a:p>
            <a:pPr algn="just"/>
            <a:r>
              <a:rPr lang="en-US" dirty="0" smtClean="0"/>
              <a:t>With </a:t>
            </a:r>
            <a:r>
              <a:rPr lang="en-US" dirty="0" err="1" smtClean="0"/>
              <a:t>PaaS</a:t>
            </a:r>
            <a:r>
              <a:rPr lang="en-US" dirty="0" smtClean="0"/>
              <a:t>, you can focus on the business logic of application and quickly move applications from concept to launch.</a:t>
            </a:r>
          </a:p>
          <a:p>
            <a:pPr algn="just"/>
            <a:endParaRPr lang="en-US" dirty="0"/>
          </a:p>
        </p:txBody>
      </p:sp>
      <p:sp>
        <p:nvSpPr>
          <p:cNvPr id="4" name="Slide Number Placeholder 3"/>
          <p:cNvSpPr>
            <a:spLocks noGrp="1"/>
          </p:cNvSpPr>
          <p:nvPr>
            <p:ph type="sldNum" sz="quarter" idx="12"/>
          </p:nvPr>
        </p:nvSpPr>
        <p:spPr/>
        <p:txBody>
          <a:bodyPr/>
          <a:lstStyle/>
          <a:p>
            <a:fld id="{C011A3FE-9FF2-46DB-AFC2-5F0ABD91F071}" type="slidenum">
              <a:rPr lang="en-US" smtClean="0"/>
              <a:pPr/>
              <a:t>11</a:t>
            </a:fld>
            <a:endParaRPr lang="en-US"/>
          </a:p>
        </p:txBody>
      </p:sp>
    </p:spTree>
    <p:extLst>
      <p:ext uri="{BB962C8B-B14F-4D97-AF65-F5344CB8AC3E}">
        <p14:creationId xmlns="" xmlns:p14="http://schemas.microsoft.com/office/powerpoint/2010/main" val="116809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SERVICE MODELS …</a:t>
            </a:r>
            <a:endParaRPr lang="en-US" dirty="0"/>
          </a:p>
        </p:txBody>
      </p:sp>
      <p:sp>
        <p:nvSpPr>
          <p:cNvPr id="3" name="Content Placeholder 2"/>
          <p:cNvSpPr>
            <a:spLocks noGrp="1"/>
          </p:cNvSpPr>
          <p:nvPr>
            <p:ph idx="1"/>
          </p:nvPr>
        </p:nvSpPr>
        <p:spPr/>
        <p:txBody>
          <a:bodyPr>
            <a:normAutofit/>
          </a:bodyPr>
          <a:lstStyle/>
          <a:p>
            <a:pPr algn="just"/>
            <a:r>
              <a:rPr lang="en-US" b="1" dirty="0" smtClean="0"/>
              <a:t>Software-as-a-Service (</a:t>
            </a:r>
            <a:r>
              <a:rPr lang="en-US" b="1" dirty="0" err="1" smtClean="0"/>
              <a:t>SaaS</a:t>
            </a:r>
            <a:r>
              <a:rPr lang="en-US" b="1" dirty="0" smtClean="0"/>
              <a:t>)</a:t>
            </a:r>
            <a:endParaRPr lang="en-US" dirty="0" smtClean="0"/>
          </a:p>
          <a:p>
            <a:pPr algn="just"/>
            <a:r>
              <a:rPr lang="en-US" dirty="0" smtClean="0"/>
              <a:t>With Software as a Service, a single finished application or suite of applications is delivered through a web browser, abstracting away the underlying components of the IT stack including application code. </a:t>
            </a:r>
          </a:p>
          <a:p>
            <a:pPr algn="just"/>
            <a:endParaRPr lang="en-US" dirty="0"/>
          </a:p>
        </p:txBody>
      </p:sp>
      <p:sp>
        <p:nvSpPr>
          <p:cNvPr id="4" name="Slide Number Placeholder 3"/>
          <p:cNvSpPr>
            <a:spLocks noGrp="1"/>
          </p:cNvSpPr>
          <p:nvPr>
            <p:ph type="sldNum" sz="quarter" idx="12"/>
          </p:nvPr>
        </p:nvSpPr>
        <p:spPr/>
        <p:txBody>
          <a:bodyPr/>
          <a:lstStyle/>
          <a:p>
            <a:fld id="{C011A3FE-9FF2-46DB-AFC2-5F0ABD91F071}" type="slidenum">
              <a:rPr lang="en-US" smtClean="0"/>
              <a:pPr/>
              <a:t>12</a:t>
            </a:fld>
            <a:endParaRPr lang="en-US"/>
          </a:p>
        </p:txBody>
      </p:sp>
    </p:spTree>
    <p:extLst>
      <p:ext uri="{BB962C8B-B14F-4D97-AF65-F5344CB8AC3E}">
        <p14:creationId xmlns="" xmlns:p14="http://schemas.microsoft.com/office/powerpoint/2010/main" val="199119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AutoShape 2" descr="data:image/jpeg;base64,/9j/4AAQSkZJRgABAQAAAQABAAD/2wCEAAkGBhISERQTExIVFRQUFxkaFxgYGB8YHRgcHB8YGhwaGB0dHiYeHBojGhkXHy8gJCcpLCwsGB4xNTAqNScrLCkBCQoKDgwOGg8PGSwkHyQwLywyNCstMiwpLCksLCwsNSw2LCwvLCwsLCwsLC8pLDQsLCwsLCwsLCw0LCksNCwsKf/AABEIAKQBNAMBIgACEQEDEQH/xAAbAAABBQEBAAAAAAAAAAAAAAAAAwQFBgcCAf/EAEkQAAEDAgMEBAcOBAUEAwAAAAECAxEAIQQSMQUGQVETImGRFiMycYGS0gcUF0JSU1Ric5OhsbLRFTM0giRDcsHiRGPC4aLw8f/EABgBAQEBAQEAAAAAAAAAAAAAAAAEBQEC/8QAKREAAgEDAgYCAgMBAAAAAAAAAAECAxESBBMxQVFSgaEhIjKRQmHRYv/aAAwDAQACEQMRAD8A3GiiigCoEb2IS6428joUtKQlS1rTlKnBKAmDJJ0jnU9UNi91WnHFOFbgUp1l0gFMZmfJAlJ6p48eRFAOHN4cMnNmeQnLlnMY8o5U2Osq6ojUmKr+C90llSFOOBCGwrKMrmdZJxC8MlWTKIQopCs0/KHCSofc2Y6V17p8R0jiwsL8VmQpLgeTCuilYSRlAdKwE9XSK9b9zhgJWOmxBLkHMSiQoYhWLCx4uM3Sq0IKYAEayBJsb1MQeldZbPSOpSA6FSG15CoyBlIJSFDRJMSaXb3kwqlqQl9tS0Z8yQZIyKCF2F+qogHlIqHf9zrDqCx0r4Dpe6WCjxqHnC6ttXUsjMTBRlUAfKrrEe56woQHX0QcQQUqSI98OtvrF0EFOZsJCSCCkqCgqaAfbP3nbfxS2G8q0JYQ6HUqkEqceaKIixSpkzfWRAimezt9en96FGHXGMbU42SpIhKQgqzCZB640mYNK7tbksYFRU0pwy30cKyAAdK89ZKEJA6zyxAsAEiLXV2Xuk0wMIELcIwbS2m8xScwXkBK4SJIyCIgXNjwAnKKKKAKYba2unDNhxSSoFxpuBrLriGwb8AVgnsp/Udt3ZIxDQbMwHGnLKy3aWlxN8qrZkAERpNxQ6lc6O3cP1x0qZbjOOKZzAEjWCUqg6dU8qY7P3uafxK8O0M2QIUV50QpC0BxLjac2ZbRzJTnAiSeAmoNXuZoJcOdyXcmclbas4QXSA4DhyHRDpSS4FGEIvKQafbN3K6JzCqLi1pwaQlhC1ohEN9EVSlhK1EomQV5ZJsLRy56wf8AX7Ra6KKK6eAooqA3qSvxRQmSM5nNl4AQnxa/GEEgafGvegJ+ik2HCpIJGU8RyPHz+elKATxLuVCla5Uk9wmqZsr3SklhWIxTfQsBlh0OpzFMupUpTXWSMy0Qnyc0502BIBuj7WZKk/KBHf6R+dQGN3KZdYaw6wktMILbaR0iSlBQWinMl0KUC2cpBJmuHpJPmcbW33bbLjTKS/iUNh0MpmSjMhJX1QTCQsKyxmUAcoNS2xNpDEMpdStCwqboJixIjrAEKEQUkSCCOFQw3BYClLTmQpWa6HH0RnUhayjK8MhUptBUUxMGZkzNbH2UjDNBpAASCTaZJUcyioqUpSlFRJKiSTNA0lzH1FFFdPIUUUUAUUUUBVcFvwnPiA+Ese9ysqbUVBwNpXkS910pSppQGbMkkCQJN6Xc37wpDPRKLi8S0pzDoHVL0IU5lE3SSExKgACQNSBXD24rK1lxUqWSCFqW8pSIVnAaUXpaTmAOVGUGAIgCOG/c+w6SgpEFsAJhbwiEKbCo6aCsIWpOc9aDrYRy57xXVe/8JDdfbvvpkrOQKByrQM4U2qAShxK0pUlQJ4gSIPGpmozYmwkYYLCL51ZlKJWtalQEytbi1qV1QkCTYCNKk66eWrBRRRQ4FFFFAFFFFANtn4suoSvLlCwFJkyYIm8aHvrP9pbdfLzgDrghakgJUQLEgAAVe9h/0zH2Tf6RWf7R2BjE4hxSGVnxilJUIIuoqBH4Vdo8bvK3ki1eVljfwLLxGMBIDjqoIEpWogzGl7+UO+hWJxYE9K794q2tyZiLc7yKTaw+0Rl8Q4rKZlQBJ0sTMxI50l/D9oRHQuEcsqY5RGkdkcuVW/XrEkvLpIcjEYyJ6R28R11EmbiADx51yMXjPlveuY0mZnSLzpSXvPaUz0Tk2+KnhJ/Mk9s3rlGz9oAghlYiI6qYEREDQRlTHKBT69Yi8ukhzsnbz/TtAurIU4hJBUVAhSgDY9hrSKzHY+72L98MlTK0hLiFKKoAASoKPHsrTqi1mGSxt4K9JnZ5X8hUf75cyOrKkQnpMoCTIyFQEkqIPk8hrUhTBtoqYcSNVF4D0rWKiXEsfAz9jbGIWoAPuAq4lZAHEkxoAL0sMVjPlvcfjnhIPHmD3GmLWwscgylhwGCJEeYwZ/EU7977Q+jqPVi6UmbqOYzqesdbX0ua25YfxxMaLn/JSO3MXix/mu8PjqESAQLkXvp2HlXqsRjBq47PLpDbyhe8DyDr6Jpt7w2hbxLhggiUpMEWBvxA4+fmaFYDaJ1ZWZ16ib62IiCOsqxtc1y0esTt5dJCy8diwJLjwETdZERGt+0W7akt0dsOrxAQpxSklKpCiVacp0qF/hu0L+Jc6wIMgE3ASb63AAqW3M2JiEYnO40pCQlV1czEAV5q4bcuHg903PcXw/Jfar+9rKFhtK0yCTCspUEnqnQNrhREgExAzXvVgqD3kwqXC2ghMkKuRMAFBMDMnW15tyvbGNY7xe0WXXWGkPIWStRUhKwSUhC7qAM5QrLraY7KrO822XUYlaEuKQlGUJCSUiMqTw7TVw2kmFsLykhLhKsoKiAW3EzAuRJGnOqVvVsPErxTjjbSloWEkEf6UpIINwZFWaPHN5dCTV5YLHqJKxeLgEOumUhVlqsDNjfW2lddPjIJ6R2QYjOqdY4GLGQZ0g0396bRyqSWnTmMyQCU88s+T6NItFeuYTaJUohlxOYkwEpAuoqiOUk663mZNX/X/kivLpIWbxOMInpXI59Ib3ymIJm54Vz76xny3uHxzxnt1sbdhpAYHaNgGXABYAISAPJ7Pqp80AV4rZ20Dqy56qe2ZGhnMqec3rto9YnLy6SPVbdxCCfHOSnmskSOd4NaegyB5qypzd/GuKJUwvMo3JgC/E8AK1ZAgCotZh9cbeCvSZXllfz5PaKKKgLisb47adYLaW1ZcwUSYB0jn56qyt+HwopLxERfKmJPAW1un1hVi372Q+8WlNNleUKBgiROWNeFjVNc3MxRM+9lgzMggE6HUGfijuoB+rfl+3jyZMWCeRPLsr1W/L4jx5vEdUGZITI6ukkVHp3NxQ/6Vetri2ul7a16NzcV9GXpGo4GR8bgQKAfeHL0T74/BPn5UqjfDEm4eJHmT+1Rg3NxP0VXeOUW63KlG91cYmYwy7mTca99AaFs/aLqmmHCUkLgKGUyZkSCFQNBaDxqZqD2fhVN4bDIWIUlSJHIyTU5QBRRRQBRRRQDHYf9Mx9k3+kVn+09ru9M741YhahAUQAASBAB5CtA2H/TMfZN/pFUHau6mML7pSyVJUtSgQpNwSSNVA8au0bgm8reSLV5WWKfg9wi3nEFQfckKygZzc9Ua5pHlDhHmr1AxJTmLygMpVd06ZSqdeQpsjdnHp0ZWPMtI/8AOuju/tGZ6NyefSJn9dXNw7o+iJZ9svY5Wzigf5q9YA6UzqE3Ga1yO+m2JxT6Il1dyQIcJ010PbXng5tD5pz7xPYfl8wD6BXjm7W0FeUytUTErSdddV8a6nDnKIefKMvYvsja7vTsjpVmXEJIKiQQVAEQTyNaZWa7H3VxYxDSltFKUuIUSVJ0SQrgombVpVQaxwcljbwW6TKzyv5Co9DhSw4oagvEecKXUZuw8oKUk5iFAEEqzZD1jlXYQ5clXo0qUaaKmXEjVReA9K1iolxLHwM3/i7pv0rnrq/enqVPltK0vOEq4Zza6hrmn4vEDW0wYZndLGi3QE+ZSPapRvdzaCfJacHmcSOfJfae8863ZOnykvRipVOcX7HQRiOLyhpbpCTfLbXWFpPprwN4qY6VVtfHG11Jve3WSpPnBpsN3NofNOfeJ7Pr/VT6o5UJ3d2iDIacB5hxPb9f6yvWPOvN4d0Tv27Zezx/HPIIBdcuARDijY+mpfc7abisSElxagUqkFROnnqHXuxj1asrMCLrSbcvK0qa3O3exLWI6R1vIkJULqSZJ5QTXmq6e2/lXseqSqbi+HbyXqorbzoSlHVbUSSEhxOaVcACVAJJ51K1EbWwbrjgCUgoykKJVkkK8pIICiZgT1RwhWorFNgl6oW9m1nU4paUuKSlITACiNQDw7TV9qh72btYp3EqcaRmSoJ+MBEACDJHKgK/id5HkFI6Rw5jHlqtp+/GPPSSt8FQSHnTAmxV8kKHpIUnvp4rc3GnVif7kfvXI3JxY/6cesj96AQG9Tkx0zszHlK5kX9IrpneZxUQ87cSJUoSOydaWG5WMGmHHrI/ehO5WMGmHA8ykfvQHbe3HwQemcsflE1pKH19IEqCYUlSgRM2KRBH934VnDW52NJALUCRcrTbtsa0dQ8c39m5+bVAOqKKKAqu923nWXEIbVlBTmNgZuRx81V17fTEJEl0xb4qeNuVSm/2z3lvNqbbWtOSOqCqCCTeOw1VHdi4hQhWGdI5dGr9qAl/DZ+3jxfSyR/t2Hurkb8va++BH9l/wqEG7b30d70pV9b2ld9deDr/ANGe9RXZ2dg7qAnPDPETHTieUJ/au/C7FfO//FP7VX293XkmRhnhBnyFftNOP4Vifo7vqK/agNMTiC4zh1nVSmyfORUpUQwypGHwyVCFJLQI5EC9S9AFFFFAFFFFAMdh/wBMx9k3+kVnW1MesvuytX8xY15KIH4Vouw/6Zj7Jv8ASKpm0txMUp5xSFNlKlqUJUQesSbjKedXaOUIt5Mj1cZtLFDNjabeRIWpRIBsCUiZ1URJnXS2ki1AxzOpUuLWlVxKdTm1AC5i1xFTDG57gAzNtlQSATJNwhKNLAiQTwOlKeBd/wCWiLWzKk3HHNa08LyNIvS61K/En2qtuCIRzaLSkTJCkp+UQSohIi5uAST2BHbXOI2ogspSFHOmOYmfKk882nZ21ON7oLCAOjQFlPWIUfK+qdQJJvygEUliNyllKgltsEg5TmUI8ojifqgnjBMCaKrR6nHSq24ELsfHrGIZharuIGvAqAI7ia1Gs/2VuNiUPtLWpsJQtKjCiT1SDAGUaxFaBUuslCUliynSRmk8kV/dZsDpVQU5sllFRIgHysyE9YnWCq/GpBLhDDpBuC8Qf7l1F7v7DYUlThYbhwJICkTFjxUnrE6lXGpPB4RPQKbSAhMupAAgJGdYsBwFRriVvgZn7+V8tXeakztRk3UVkwnySUgCTOUcTEa9sGukbg4sEXaIB+UfZqY8EVEqlpuFG/WMm6FHzGy9OYrZnVo9f0ZMKdXp+yCTj2QJKlFXIFQGqr3VMRlt2GvMbj2ykqSSCSAAFEcBJInWQb6HPzSamXdylQcrbcyYBKuTl5k8S3aLZTrpSrm55uEtoCfOZM9FrBuBkUcvHMLivG9Sve572qtrWIHam1EKgtqIN51FrZfw17SeEU+3MxijignMYKVSJsYrvGbkPFMIQ0FSOtmUJ8vNa8DyIF4g3Opd7q7pPsP9I6UQEkAJJJJPnAik6lLaaTOQhV3E2i5UUUVkGqFZ7vdtBYxS0hagEhMAEiLA/ma0KqZvNuc+/iFOtqRlUE2USCCABwB5UBTsRjX80ocVpF1mBrcCdb8bacr+J2hibeMUdJ60DhJHGdbSdRFSb/ubY4k5XWgDNsx45BPkTIAVoePck77nu0Ej+Y0okgAJUfxJb05844aECL9/YoX6ZRMARmMSQgEnzHOfMBzpVeLf6UKDq8tgRnOmsx8qfw7akVe5rtAx41mABPWUJNp/y9PK/Cuvg32h86yP7j2/9uw8nuoBFG1HAQQ4uQflH9609X85v7Nz82qobfue4qRK2gJvBJt6tXxY8c39m5+bVAOqKZsbYZW50SV+MAzZSCDExNxpPGnlAVHfLbTrTqENrKQUSY4mSP8Aaqxid6MWCkpeWeYEX01JFov+PGKse++wsQ86hbKM4CMpuAQZJ4kc6qmI3S2lMoY4cVI5K+uOOUTQHad7sdF1q4WHn7dItauFb3Y8dYukASTpoM/GbaJM9tIr3Z2kgEqYsOOZHP8A18uH+9qDuttQpEYeCQT5SBFrWK9Zjv7KAcYjerHdQpdXp1hY6xr/AKRft4U98J8T88r8P2qNG6m0/o8X4qQbSP8AuaxNvN5qct7pY+BLBBgT1k68fjUBoTb5Wzh1q1UWyfORUrUS3h1NsYZCvKSWwY5gQakPfrebL0iM0xlzCZ5RrQC1FFFAFeBQOhr2qzuyFJdcAQYMBUyOjIz9QApGYCD15MlQueAExsP+mY+yb/SKoG09tvdM745wQtQAC1AAAkCADGgq/wCw/wCmY+yb/SKom1Nz8YXnShoKSpalAhaRYknQkHjV2jcE3nbyRatTssU/ByziX1pGXEOlRGbLnULFRRrm1kcQLUqlOLkDpnIsCelUcsqywetrNN0bsbRAACFgC4AdSANdOvbU95robubT+S5rP85OszPl6zfz3q1uHKUfRGlPnGXs6z4uM3SOxz6Y3tmt1r2vaucS9i2wSt10AEA+NJifMrsNB3c2n8lz75Pt+euHN2NoqEKQsjkXUn810UoX/KItO34yFNkbae6dodM4QpxCSCtSgQVAGxMaGtLrN9j7oYxL7SlthKULSokrSbJIVoCTJiK0PEqUEKKRKgDAib8LEgHvHnFQ6xwclhbwW6RTs8r+SN2EUS7kabQJElDZblXWkKBAJItf63npwhwpYcUNQXiPOFrptu7s91sK6VKUk5UpAXnhCc2VJAbRlieazc9dUA06ZazMuJGqlPDvWsVGuJW+Bm5229r07v3iv3p9nxJ8h91RHlDpFCOqlVutBEKHLzU0O5mOH+TP96Papbwb2l8ldhA8cmwtby9LC3YK3JSpcpR9GMlU5xfsXy4rrePXCSRm6YwSDESVefuiuf8AGW6714jxp4mB8bnSY3e2nyc++T7deDdvaVhlXAiPHJtGkdfhw5V5vDuierS7ZHOJxuJbjM66JmPGqOljoqpTc/arqsSEKcWpJSqQpRVp5zaopzdXaCvKbUqJiXUGJ11XxqY3Q3axLOI6R1AQkJI8pJknllJ/GvNWVLbfyr/0dpqpuL4di8UUUVjGuFUPerbLyMStCXVpSkJgJJGoB4eer5VG3q3WxL2JU40lKkqCfjAQQAIv5qArz29D6Td5yOrJzm2Y5RbjfWuEb4rMRiHYJABzKgklSY70mnatxMYTJZQTzKk//eJ76THue4kaYdqxkXRYyVT6xJ85JoBu3vk4Qk9O6CoaEqnyc0d16URvY4TAxDkzHlK1vadOBpVPufYoRDDYjS6LcLei1dDcLFjRlHrJoDpG8OIBB6ZzXiomtHUfHN/Zufm1Wdt7kY2RKEgSJOcW7q0RQ8c39m5+bVARO7eYrcIJSi5UgtlIKlE3zKUSTAuNOsKsFV/dVYUXldEWzISodGWxIK9JQgqMESq4uADaTYKAq29u8DrDiENqCQU5jYGbkcfNVdf35xKNXOBNkJMAanT8r1K7+bLfcdbU20packHKJggk376qju7mJV5WGdP9pGuoMajsNASqt/HgYL6Zv8VNoiZtbUd9CN/XzPj02MeSjWSOXEgxUKd0X7/4V25JNlcYnj9Ud1Hgk/8ARXdQdFagzz5mgJvw7f8An089EftSvhjivnB6qf2qAG6j9/8ACu31srz86cfwPF/R3fVNAaSMQXGcOs6qU2T6RNRzULxxjolKQSYWSpSAAElTQygIkmDczfhT5hhSGMMlQhSS0CORAvTPZmPaXj30JWM7YUFoCyo36OFKTnOQagSkTc6QVAWOiiigCq3ukpsrxBSprMChKkN/5eXOAlR6RWY2InKgmDI5WSqtsXZ+ExPSFbbDxhKVJIQ4EAZkhOUrXlECIISbXFrATew/6Zj7Jv8ASKzzae1HC87Li7OLHlHQEgDurQ9hj/DMfZN/pFUfam5uILzhSprKpalCVwYUSbiO2rtHKCbyI9WptLEj8NjVqUAXVpBm+Yn/AHA1tJIFOlMvgwXYNrFzrCSAkKAJgmR+9q5Rufi0mQpoEaEOwR6QK9O6WMgDO3A0HS2HG1ud6uc6d/iSIVGpb5iwW28BJeAtJBduL5bibda06SDMU1exriVFJcXI+sofnBp34KYyI6RuJn+dxmZ883rhW52LJkqaJOpLsk/hXVOnzaDjU5Jhsjabnvhnxi7uIB6xuCoAjuNafWd7I3OxAfaUpTWVC0qMLzGEkKgCOMRWiVn6yUHJYl2kU0nkFR6FlLDpFiC8R5wpdSFMEMqKHGikjN0kKkEdZSiOM6K5cKjXErfAzT+JufOL9Y/vS+FxK15h0q5AkAEnMeQlQGknnawNKncfFi0tfef+q9TuZjBMKbEiDDkSORtcdlbjqUeTRiqFXmmeqZfnL0oKpIgOzcRmH9s3mvC28DBeE9UQHCTKgohMCTmhJtxkASTXSt0MaTJWgntdJ7OXK1ejdHHW66LCB402FxAtYQSPSa850+5HvGp2sj/4kv5xfrH96nNzcetWJCStRBSqQVEi1R/gRi/+195/6qZ3S3XfZxHSOFGUJI6qsxJPorzWqUnB2aO0oVVNXTLoTUfs7b7L61Ib6TMgAqC2XG4nQErQkZvq68Yp+4bHzVX9z0dTMnpUNwEhlSMiEEXJbCm0LAvEWTAEAGaxjXLFWf727TcTilpDigEhMAKI1APDtNaBVI3p3TfexCnG1N5VBNlKKSCAByPKgK45td0AkOOEgG2cieySabo3mWf8x0nQwpRAM5csmLzqDHHlUqdxcV8pn1z7NcjcHE/9iwjy+HLydKAixvQo6OPGw4q42HGxkEecU4a224oWdcsYus/vanngFiebHr/8a9TuJihoWB/f/wAaAbI2w6CCHV2Pyz+9aTiWs60pJIzNOCRqLtXHCaoTW4mKKhKmQJE9cn8Mt6v7ywl5uSB4tzUxxaoCJ3TZKVPA55SUJlQTFgVQCllsFQCwCete0yDViqvbvtoDpKHcQoFsQFobSjLKskFLaVGOuBc8ZmrDQFT3w248y6hDa8oKJMAXMkcfNUB4VYr55Xcn9qmN+NiYh11tbTZWAjKYIEGSeJHOq34L436OrvT7VAdjfp7i+U62ITNrnQW9N66Vvw8IBxMTzCeccudqaDc3F/RlXmesm82v1riO6vTudi5n3sqSZJCkiZgGetyA7hQD5vfDEK0fUfQPZrvwqxXzx7k/tTBO6eMBJGGVJiesnhp8au/BfG/R1d6faoDQk4grZw61aqU2T5yKjNiLcTjVtLeK8rZN0kFQJSlKiS+qYKHBPRpmTHHM/OBjDYdp1KVQWgpJAUJHnsYI/CmeCwyGsWro3mE51KzNpZUFqs2OsoOZSU5UgEpsFRQFlooooAqL2Rj1uLdBIKU5cvkgzK5PVUoFNhBtcK5VIYgHKrLMwYiAZ4RII7waYbF2atrMVlBKgAMubqgFUJlSiIGa2VKRrYaABXYf9Mx9k3+kVnWJ8ZiXUz1i44B2kFWUekgD01ouw/6Zj7Jv9IqnbS3CxKnnFoW1lUtShmUoG5JggJOk86t0k4xbydiPVxlJLFXGB2VNwtMELyzJKsuabAWFudet7DcuVQAmZ1m06AjnHoIpX4PsZ8tn11exXvwf4z5bPrq9irt2HeiLbl2MRGw1km6QAbzmsJI4pAOhNtQO0VyrYy5sU24nN9W/k28oWN9dYpwdwMZ8tn11exR8H+M+Wz66vYpuw70NuXYxps+UYppMiQ62JHEFSdOMEH8a1KqFsrcPEIfbW4trKhaVHKVEnKQYukaxzq+1DrJxk1i7lukhKKeSsFJYtUNrI4JP5Gla4ebzJKeYI76iLDGsVj8oBicxj+4+T3m3pFIjbKZ8kxJBVYCYB5zoatJ9znE8HWo86vZo+DnE/ONd6vZoCqK24iQBxInzFKja/YO+hW3UWASSTHFOhUETMxxnzVa/g5xPzjPer2a8+DnE/OM96vZoCqjbqMoMKMibRyKjbNawOvomrbuWvNiCmSAptUwSnlxBBFc/BzifnGu9Xs1MbrboO4Z4uuLQRlIATJ1jWQOVAWDB2QtMk5VKAzEqMcASZJ9M1H7ojxSlQZUu5hAkgBOiEJHAaie6nqcOFodSZ8tRsYMggiD5wKbbsklCyTm68SFBQISABEAWiPPQEzWbb7YhQxTsXKUpygn6oMdl60mqdvJuY8/iFOtuIAUBIVIggRwB5UBn69uAJUoJKoQVpAi4Ga8k8cv4iu3duNidZmOGuYovf5Q/EVafg6xPzjXer2a8+DnE/OM96vZoCrfxxAEmbTMRwJERM8CfRXqdsp4gi+lrXjne8WF6tHwc4n5xnvV7Ne/B1ifnGu9Xs0BX8JtAKhSZSQRrqNDwPIitVxmFS44hKvm3IMAlJlq4zAifRVMb9zrESJdaAm8ZiY7LVeVjxzf2bn5tUAz2FgkNF0JU0olUq6NKUXJUYUlNge2STxqWqF3eBC3kmwGUgZFIAJzTlSUgZc0gEXMGTpU1QFM332i4h1CUrUkZJgEi8kcPNVSRvQs6uuDh5Sic0gFMCbgqE+erhvru9iH3ELZSFAJykZgCLk8fPVa8BsZr0CZmfKRqYJOvMDuoBmneslObp3AIm6lCBCTf0KT310jedZnxzggkeUo6c4sP/Ypc7gYo/wDTI0jykactewd1e+AWK197p9ZH79g7qAbI3qUdHnY8672BkcxBpVneFxU5XnDGvWUOY46iQb9lKeAWK+jp9ZHm58gK7TuRjBoyBP109p58ye+gL8y8VsYZSjJUWyTzJFebP2e4h4qcKTKTBSVAEnLmJQpRCSSJ6ojWTJrpGGLbOGQrVBbBjmBFNcAv/HuiEXRJhYUqQQmDJKgIAOVMAZrgkzQE/RRRQBRRRQDHYf8ATMfZN/pFZztXGqL7sqJPSLGvJRA/CtG2H/TMfZN/pFUbam5uKLzikhBSpalA5wLKJOh89XaOUIt5Mi1cZNLFDRGFWpIUhUjLKiSAAbdWZ8q4sQPSL10NnvEm4gSCc4gEEgieYIj0jnSg3Vx+kiAIHjdBy107K8TunjwZBANzIdHHXjxgTzirtyPciPCXazhjBrUopzgEFAPWHxz2kXHLWh7CqS30meRlCu2FZcs3tMr+7NdDdDHa9Wbf5o4aceFeHc/GxEJi1ukEWmO6T3nnXdyF/wAkcwn2s42NjVDEMwoiXEDXgVAEekGtSrOtkbnYpL7SlhAShaVE5wbJIVAA5xFaLUGslCUliy3SRkk8kFJYpRCFEahJI7qVrh9vMlSeYI76hLTJjtBZuVq9Y01Tt4x1lLBvIBUY8/b/APRMipg7iYwW8Wf7/wD1XA3AxXyGbfWHHXhQEWrb4Hx12mfKtl1nzW7xXju3FAlIzkwki5+MVCDy8njzqVO4OKOqWvWH7V14CYv5LXr8tOFARGE26XCQlSoHHMbjgR2G/dVp3KxqzicuYkFCpBM6RUYncPFjRLQ8yx+1Tu6O6z7D5cdyBISQAFSSTH7UBZ8LGV2dM65phu+oEqgPgZU/zSgjROWMhJnLH/7XYxqJdaKnEq6TVKFGJyqHWylPKQfTS2wmUpQoJcDgKpzpEBRgXt1J/wBMDsoCSrPd78csYpacyoSEwJIiwP5mtCqj707p4h7EKcbyFKgnVUEEADl2UBU3dtKSYUpQECDmJJJIEAekcfRxrzwgHy16kDyrwSDHpEd3OpRW4OKOqWjPNQ/ajwBxXyWuPxhx14caAjDtsxIUvygPjcY4a8RSCN5FEpHX60fGPxspSPSCr1DU2Nw8X8lr1x+1HgFi/ktW+uP27T30A1b2isEELVINrmtQV/Ob+zc/Nqs9a3FxZUJ6MCRJzzHoitCWPHN/Zufm1QEXu4FBbnVTBCSVCxJldwOjTLZ4XOirmp6mOztmdCpZzlQXESACmM1gQB1b2HC/On1AVHfPbDrTqEIWUjJNuJkj/aqy7vY+kgF5dwTMgAAazNT+/Wx33XW1tNlYyZTEWMk376qzu6uLV5WGcPZw9Im9AOhve6f+pV61c+GLuUqGIUQkSYVNr/se6m3gnivoy9Zve8ROvKhO6eKAI97OQRB81+3tNALK33dH+evWJBkfG/DqkekU5G8uI+eX31Hubo4lWuFWdeXEgnjzA7qW8HMZ9HX+H70Borb5Wxh1q1UWyfORTbC4hXv1YKSqAoWUCEA9GQY6SYV/oER2ypw0wpDGGQrykloHzgXpRjZy04guSkoIVAuCkqKSeJBzRfzCNTQElRRRQBRRRQDHYf8ATMfZN/pFZrtV+X3ZuekXr2KIrSth/wBMx9k3+kVR9rbnPF9wpdZhS1KGZeU9YkwRHbV2ilGMnkyLWRlJLFEXgGkuLywbgxA48JsYHbFvxp4vY0XzJiJkg/JCjoCJvpxAmuPA1/5zD/e/8a88DH/nMP8Ae/8AGtB1IX+JEKhO3zEW/gK7XRcA6G0z5RiBpqdaj8W30aygwSI4RwB4340+RuniQCkO4cBWvjNfTlmK48DX/ncP97/xpGpFP5khKEmviLEtjPxiGYsS62LcioAjurVqzvY257wfaUpxmELSo5V5icpCoAjsrRKz9bKMpLFl2jjKMXkgpLFKhCyNQk/lStcPN5kqTzBHfUJaZF75JuSabYzaJREXmbcSeAH73jlxE6rcTEAx0rFvrkf+NHgNiPnWPXPs0BXv44LWPbBBiylEm8xCTHORFc/x9PJWnMc0Dnp1xfSxqx+A+I+dY9c+zXPgG/M9Jh5iJznS31ewd1ARicTIqw7kYg++YkwUKkeaKZ+A2I+dY9c+zU3ulus6w+XFuNkBJACCVaxrYRpQFmwkw5GudVMt3EkJcSSbOGJTkMEAjq5EgWPAHjedHmF8l3h111H7roUlKgUIQmxsTMlKbwWkWOvZpaIAE5Wc744g++1iTACY7OqD+daNVJ3p3TdexCnEONAKAstRSRAjkZFqAqT2KISSNQOJgemmaNuayDqII42QZifr6XsCasfgNiPnWPXPs0eA+I+dY9c+zQFdVt1IJBCpETccQTGutjanOG2hnBIkQYv/APtvTUuvcN86usH+8+zXXgNiPnWPXPs0BGoxRBBBIINq1RX85v7Nz82qz9ncV8qALrESJhZJ9Ai9aAseOb+zc/NqgHVFFFAU3fbajjbqEoWpIyT1TEmSLx5qrv8AHH/nnPXP71Y999g4h51tbKM4CMpuAQZJ4kc6rfgjjvmD6yPaoBsje1w6vOggAmVK45uXEZTI4RXfhS59Ic9ZV7xbne1e+A+L+jf/ACT2/W7T3mvF7jYs/wDTweYUiRebX50B0zvM4ucuIWYj46uOlK/x1/55z1z+9JM7l4xIhOHIFvjp4W+VSngjjvmD6yfaoC/tPFbGGUoyVFsk9pFS1RTeHLbGGQryklsGOYEGpWgCiiigCiiigGOw/wCmY+yb/SKzPaj/AI57n0i/1GtP2Zh1NtIbVlORKUggm8CJIItppJqqbQ9zxa3VrS+AFqKoKJIkzEzzNW6OpCDebI9XTnNLFES/s5vrFLlhn1GY9XKIhI5kmdIivF7KTJh0RmIAI6xuQLTxi3O3On/waufSEeofao+DVz6Qj1D7VWb9Pv8ARJtVOz2R6NnJuOkEiDFhaVgjXyhlkj4oB1rlOzQZhwGBMRp1Avn5IBAzc7RUl8Grn0hHqH2q7R7nTwmMUBIgwkiRyMKuOym/T7/Q2anZ7IPZD/8AiGI+db/FSRWr1Stm+58pt5txT4IQpKoCIJymQJnmKutR6upCbWDK9JTnBPJBSOLPi1/6T+RpauHW8ySnmCO+oiwxrFYlQQopjNlMSJExaQIJv203O1FX6l762FuHM3BuBxFXU+5orhiRHDxf/KvPg0X9JH3Z9qgKV/GrkdGq3GLfG0MXulSR25eCgaF7VUFkdGYAEW166kH0wAqOAk3q6/Bov6SPuz7VHwaL+kj7s+1QFORtSVJSURmMfgo2teyfxFWvcd3/ABUfUV/tSvwYqmffCZ59Hf8AVUpu/uarCuF3pQ4rKQkZcovGpk8qAn8EP5n2iv8AaktkbJGHCkhZWFKzCUoTlsBHi0JBFpuJvExADjBsKSDmIKlKKjAgX4Cfz/Kl6AKzffF7/FuA8An9IrSKqu8G5BxDxdS9kzASCnNoItccBQGcL2opKiCiR1ogRYKSkSTYRJJ7LjQ16nax0LZkk6XtJAntiD6aunwaL+kj7s+1R8Gi/pI+7PtUBS1bVMSEcp468raDieEGxr07ViZRpN9BYA3tYXjzirn8Gi/pI+7PtV4v3MVEQcQkjkW5/wDKgKy1idCLaHzVrKv5zf2bn5tVT2/c1VInEiJvDcH0darillZcCjlCUpUkQSSZKTJsI8nt1oBzRRRQFK35x60PISlagMkwCReSOHmFU97eVaFFKlrA4HObwkrIA5gCY435Ve97913sS4hbSkWTlIUSOJMiAedV/wCD3F82fWPs0BCK3nUPKW6kdqj2E2mbfkCaHd5lBJOdywJ8o6Cb69h7eypoe53iv+z6x9ivfg8xfNn1j7NAQvhKqY6Rz1jxBI462NOGtsOKEhxzj8Y8DHPmKkT7nWKiJZ9Yj/xob9zvFpAALIA+ur2aAujDpVh8MomSS0Sedql6jGsEtLbDUT0eTMuwHVEGBMz6ONSdAFFFFAFFFFAFFFFAFFFFAFFFFAFFFFAFFFFAFFFFAFFFFAFFFFAFFFFAFFFFAFFFFAFFFFAFFFFAFFFFAFFFFAFFFFAFFFFAFFFFAFFFFAf/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4" name="Picture 6" descr="E:\cloud\post-2018-131420743648_thumb.png"/>
          <p:cNvPicPr>
            <a:picLocks noChangeAspect="1" noChangeArrowheads="1"/>
          </p:cNvPicPr>
          <p:nvPr/>
        </p:nvPicPr>
        <p:blipFill>
          <a:blip r:embed="rId2" cstate="print"/>
          <a:srcRect/>
          <a:stretch>
            <a:fillRect/>
          </a:stretch>
        </p:blipFill>
        <p:spPr bwMode="auto">
          <a:xfrm>
            <a:off x="1600201" y="540640"/>
            <a:ext cx="6553200" cy="6369201"/>
          </a:xfrm>
          <a:prstGeom prst="rect">
            <a:avLst/>
          </a:prstGeom>
          <a:noFill/>
        </p:spPr>
      </p:pic>
      <p:sp>
        <p:nvSpPr>
          <p:cNvPr id="10" name="Title 1"/>
          <p:cNvSpPr>
            <a:spLocks noGrp="1"/>
          </p:cNvSpPr>
          <p:nvPr>
            <p:ph type="title"/>
          </p:nvPr>
        </p:nvSpPr>
        <p:spPr>
          <a:xfrm rot="-5400000">
            <a:off x="-3314700" y="2171700"/>
            <a:ext cx="8229600" cy="1143000"/>
          </a:xfrm>
        </p:spPr>
        <p:txBody>
          <a:bodyPr>
            <a:normAutofit/>
          </a:bodyPr>
          <a:lstStyle/>
          <a:p>
            <a:r>
              <a:rPr lang="en-US" dirty="0" err="1" smtClean="0"/>
              <a:t>IaaS</a:t>
            </a:r>
            <a:r>
              <a:rPr lang="en-US" dirty="0" smtClean="0"/>
              <a:t>, </a:t>
            </a:r>
            <a:r>
              <a:rPr lang="en-US" dirty="0" err="1" smtClean="0"/>
              <a:t>PaaS</a:t>
            </a:r>
            <a:r>
              <a:rPr lang="en-US" dirty="0" smtClean="0"/>
              <a:t>, </a:t>
            </a:r>
            <a:r>
              <a:rPr lang="en-US" dirty="0" err="1" smtClean="0"/>
              <a:t>SaaS</a:t>
            </a:r>
            <a:endParaRPr lang="en-US" dirty="0"/>
          </a:p>
        </p:txBody>
      </p:sp>
      <p:sp>
        <p:nvSpPr>
          <p:cNvPr id="2" name="Slide Number Placeholder 1"/>
          <p:cNvSpPr>
            <a:spLocks noGrp="1"/>
          </p:cNvSpPr>
          <p:nvPr>
            <p:ph type="sldNum" sz="quarter" idx="12"/>
          </p:nvPr>
        </p:nvSpPr>
        <p:spPr/>
        <p:txBody>
          <a:bodyPr/>
          <a:lstStyle/>
          <a:p>
            <a:fld id="{C011A3FE-9FF2-46DB-AFC2-5F0ABD91F071}" type="slidenum">
              <a:rPr lang="en-US" smtClean="0"/>
              <a:pPr/>
              <a:t>13</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4000" dirty="0"/>
              <a:t>SERVICE </a:t>
            </a:r>
            <a:r>
              <a:rPr lang="en-US" sz="4000" dirty="0" smtClean="0"/>
              <a:t>MODELS… </a:t>
            </a:r>
            <a:endParaRPr lang="en-US" sz="4000" dirty="0"/>
          </a:p>
        </p:txBody>
      </p:sp>
      <p:sp>
        <p:nvSpPr>
          <p:cNvPr id="4" name="Slide Number Placeholder 3"/>
          <p:cNvSpPr>
            <a:spLocks noGrp="1"/>
          </p:cNvSpPr>
          <p:nvPr>
            <p:ph type="sldNum" sz="quarter" idx="12"/>
          </p:nvPr>
        </p:nvSpPr>
        <p:spPr/>
        <p:txBody>
          <a:bodyPr/>
          <a:lstStyle/>
          <a:p>
            <a:fld id="{C011A3FE-9FF2-46DB-AFC2-5F0ABD91F071}" type="slidenum">
              <a:rPr lang="en-US" smtClean="0"/>
              <a:pPr/>
              <a:t>14</a:t>
            </a:fld>
            <a:endParaRPr lang="en-US"/>
          </a:p>
        </p:txBody>
      </p:sp>
      <p:sp>
        <p:nvSpPr>
          <p:cNvPr id="5" name="Content Placeholder 4"/>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905000" y="1371600"/>
            <a:ext cx="5791200" cy="5334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795532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C011A3FE-9FF2-46DB-AFC2-5F0ABD91F071}" type="slidenum">
              <a:rPr lang="en-US" smtClean="0"/>
              <a:pPr/>
              <a:t>15</a:t>
            </a:fld>
            <a:endParaRPr lang="en-US"/>
          </a:p>
        </p:txBody>
      </p: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400" y="1066800"/>
            <a:ext cx="8839200" cy="5410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457200" y="-76200"/>
            <a:ext cx="8229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uLnTx/>
                <a:uFillTx/>
                <a:latin typeface="+mj-lt"/>
                <a:ea typeface="+mj-ea"/>
                <a:cs typeface="+mj-cs"/>
              </a:rPr>
              <a:t>SERVICE MODELS… </a:t>
            </a:r>
            <a:endParaRPr kumimoji="0" lang="en-US" sz="4000" b="0" i="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 xmlns:p14="http://schemas.microsoft.com/office/powerpoint/2010/main" val="3844346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4000" dirty="0"/>
              <a:t>DEPLOYMENT MODELS </a:t>
            </a:r>
          </a:p>
        </p:txBody>
      </p:sp>
      <p:sp>
        <p:nvSpPr>
          <p:cNvPr id="3" name="Content Placeholder 2"/>
          <p:cNvSpPr>
            <a:spLocks noGrp="1"/>
          </p:cNvSpPr>
          <p:nvPr>
            <p:ph idx="1"/>
          </p:nvPr>
        </p:nvSpPr>
        <p:spPr>
          <a:xfrm>
            <a:off x="381000" y="1524000"/>
            <a:ext cx="8229600" cy="4389120"/>
          </a:xfrm>
        </p:spPr>
        <p:txBody>
          <a:bodyPr>
            <a:normAutofit/>
          </a:bodyPr>
          <a:lstStyle/>
          <a:p>
            <a:pPr algn="just"/>
            <a:r>
              <a:rPr lang="en-US" sz="2800" dirty="0"/>
              <a:t>Deployment models define the type of access to the cloud, i.e., how the cloud is located? </a:t>
            </a:r>
            <a:endParaRPr lang="en-US" sz="2800" dirty="0" smtClean="0"/>
          </a:p>
          <a:p>
            <a:pPr algn="just"/>
            <a:r>
              <a:rPr lang="en-US" sz="2800" dirty="0" smtClean="0"/>
              <a:t>Cloud </a:t>
            </a:r>
            <a:r>
              <a:rPr lang="en-US" sz="2800" dirty="0"/>
              <a:t>can have any of the four types of access: </a:t>
            </a:r>
            <a:endParaRPr lang="en-US" sz="2800" dirty="0" smtClean="0"/>
          </a:p>
          <a:p>
            <a:pPr lvl="1" algn="just">
              <a:buFont typeface="Wingdings" pitchFamily="2" charset="2"/>
              <a:buChar char="Ø"/>
            </a:pPr>
            <a:r>
              <a:rPr lang="en-US" b="1" dirty="0" smtClean="0">
                <a:solidFill>
                  <a:srgbClr val="C00000"/>
                </a:solidFill>
              </a:rPr>
              <a:t>Public</a:t>
            </a:r>
          </a:p>
          <a:p>
            <a:pPr lvl="1" algn="just">
              <a:buFont typeface="Wingdings" pitchFamily="2" charset="2"/>
              <a:buChar char="Ø"/>
            </a:pPr>
            <a:r>
              <a:rPr lang="en-US" b="1" dirty="0" smtClean="0">
                <a:solidFill>
                  <a:srgbClr val="C00000"/>
                </a:solidFill>
              </a:rPr>
              <a:t>Private</a:t>
            </a:r>
          </a:p>
          <a:p>
            <a:pPr lvl="1" algn="just">
              <a:buFont typeface="Wingdings" pitchFamily="2" charset="2"/>
              <a:buChar char="Ø"/>
            </a:pPr>
            <a:r>
              <a:rPr lang="en-US" b="1" dirty="0" smtClean="0">
                <a:solidFill>
                  <a:srgbClr val="C00000"/>
                </a:solidFill>
              </a:rPr>
              <a:t>Hybrid</a:t>
            </a:r>
          </a:p>
          <a:p>
            <a:pPr lvl="1" algn="just">
              <a:buFont typeface="Wingdings" pitchFamily="2" charset="2"/>
              <a:buChar char="Ø"/>
            </a:pPr>
            <a:r>
              <a:rPr lang="en-US" b="1" dirty="0" smtClean="0">
                <a:solidFill>
                  <a:srgbClr val="C00000"/>
                </a:solidFill>
              </a:rPr>
              <a:t>Community</a:t>
            </a:r>
            <a:r>
              <a:rPr lang="en-US" b="1" dirty="0">
                <a:solidFill>
                  <a:srgbClr val="C00000"/>
                </a:solidFill>
              </a:rPr>
              <a:t>. </a:t>
            </a:r>
          </a:p>
        </p:txBody>
      </p:sp>
      <p:sp>
        <p:nvSpPr>
          <p:cNvPr id="4" name="Slide Number Placeholder 3"/>
          <p:cNvSpPr>
            <a:spLocks noGrp="1"/>
          </p:cNvSpPr>
          <p:nvPr>
            <p:ph type="sldNum" sz="quarter" idx="12"/>
          </p:nvPr>
        </p:nvSpPr>
        <p:spPr/>
        <p:txBody>
          <a:bodyPr/>
          <a:lstStyle/>
          <a:p>
            <a:fld id="{C011A3FE-9FF2-46DB-AFC2-5F0ABD91F071}" type="slidenum">
              <a:rPr lang="en-US" smtClean="0"/>
              <a:pPr/>
              <a:t>16</a:t>
            </a:fld>
            <a:endParaRPr lang="en-US"/>
          </a:p>
        </p:txBody>
      </p:sp>
    </p:spTree>
    <p:extLst>
      <p:ext uri="{BB962C8B-B14F-4D97-AF65-F5344CB8AC3E}">
        <p14:creationId xmlns="" xmlns:p14="http://schemas.microsoft.com/office/powerpoint/2010/main" val="163250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C011A3FE-9FF2-46DB-AFC2-5F0ABD91F071}" type="slidenum">
              <a:rPr lang="en-US" smtClean="0"/>
              <a:pPr/>
              <a:t>17</a:t>
            </a:fld>
            <a:endParaRPr lang="en-US"/>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12810" y="1143000"/>
            <a:ext cx="8807744" cy="441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487661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r>
              <a:rPr lang="en-US" dirty="0" smtClean="0"/>
              <a:t>Public Cloud</a:t>
            </a:r>
            <a:endParaRPr lang="en-US" dirty="0"/>
          </a:p>
        </p:txBody>
      </p:sp>
      <p:sp>
        <p:nvSpPr>
          <p:cNvPr id="3" name="Content Placeholder 2"/>
          <p:cNvSpPr>
            <a:spLocks noGrp="1"/>
          </p:cNvSpPr>
          <p:nvPr>
            <p:ph idx="1"/>
          </p:nvPr>
        </p:nvSpPr>
        <p:spPr>
          <a:xfrm>
            <a:off x="457200" y="1676400"/>
            <a:ext cx="8229600" cy="4389120"/>
          </a:xfrm>
        </p:spPr>
        <p:txBody>
          <a:bodyPr/>
          <a:lstStyle/>
          <a:p>
            <a:pPr algn="just"/>
            <a:r>
              <a:rPr lang="en-US" dirty="0" smtClean="0"/>
              <a:t>The </a:t>
            </a:r>
            <a:r>
              <a:rPr lang="en-US" b="1" dirty="0" smtClean="0"/>
              <a:t>Public </a:t>
            </a:r>
            <a:r>
              <a:rPr lang="en-US" b="1" dirty="0"/>
              <a:t>Cloud </a:t>
            </a:r>
            <a:r>
              <a:rPr lang="en-US" dirty="0"/>
              <a:t>allows systems and services to be easily accessible to general </a:t>
            </a:r>
            <a:r>
              <a:rPr lang="en-US" dirty="0" smtClean="0"/>
              <a:t>public</a:t>
            </a:r>
          </a:p>
          <a:p>
            <a:pPr algn="just"/>
            <a:r>
              <a:rPr lang="en-US" dirty="0" smtClean="0"/>
              <a:t>e.g</a:t>
            </a:r>
            <a:r>
              <a:rPr lang="en-US" dirty="0"/>
              <a:t>., </a:t>
            </a:r>
            <a:r>
              <a:rPr lang="en-US" b="1" dirty="0"/>
              <a:t>Google, Amazon, Microsoft </a:t>
            </a:r>
            <a:r>
              <a:rPr lang="en-US" dirty="0"/>
              <a:t>offers cloud services via Internet. </a:t>
            </a:r>
          </a:p>
        </p:txBody>
      </p:sp>
      <p:sp>
        <p:nvSpPr>
          <p:cNvPr id="4" name="Slide Number Placeholder 3"/>
          <p:cNvSpPr>
            <a:spLocks noGrp="1"/>
          </p:cNvSpPr>
          <p:nvPr>
            <p:ph type="sldNum" sz="quarter" idx="12"/>
          </p:nvPr>
        </p:nvSpPr>
        <p:spPr/>
        <p:txBody>
          <a:bodyPr/>
          <a:lstStyle/>
          <a:p>
            <a:fld id="{C011A3FE-9FF2-46DB-AFC2-5F0ABD91F071}" type="slidenum">
              <a:rPr lang="en-US" smtClean="0"/>
              <a:pPr/>
              <a:t>18</a:t>
            </a:fld>
            <a:endParaRPr lang="en-US"/>
          </a:p>
        </p:txBody>
      </p:sp>
    </p:spTree>
    <p:extLst>
      <p:ext uri="{BB962C8B-B14F-4D97-AF65-F5344CB8AC3E}">
        <p14:creationId xmlns="" xmlns:p14="http://schemas.microsoft.com/office/powerpoint/2010/main" val="297229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4800" dirty="0"/>
              <a:t>Benefits </a:t>
            </a:r>
          </a:p>
        </p:txBody>
      </p:sp>
      <p:sp>
        <p:nvSpPr>
          <p:cNvPr id="4" name="Slide Number Placeholder 3"/>
          <p:cNvSpPr>
            <a:spLocks noGrp="1"/>
          </p:cNvSpPr>
          <p:nvPr>
            <p:ph type="sldNum" sz="quarter" idx="12"/>
          </p:nvPr>
        </p:nvSpPr>
        <p:spPr/>
        <p:txBody>
          <a:bodyPr/>
          <a:lstStyle/>
          <a:p>
            <a:fld id="{C011A3FE-9FF2-46DB-AFC2-5F0ABD91F071}" type="slidenum">
              <a:rPr lang="en-US" smtClean="0"/>
              <a:pPr/>
              <a:t>19</a:t>
            </a:fld>
            <a:endParaRPr lang="en-US"/>
          </a:p>
        </p:txBody>
      </p:sp>
      <p:pic>
        <p:nvPicPr>
          <p:cNvPr id="4098"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0" y="1371600"/>
            <a:ext cx="9144000" cy="548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30657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dirty="0" smtClean="0"/>
              <a:t>What is Cloud Computing?</a:t>
            </a:r>
            <a:endParaRPr lang="en-US" dirty="0"/>
          </a:p>
        </p:txBody>
      </p:sp>
      <p:sp>
        <p:nvSpPr>
          <p:cNvPr id="3" name="Content Placeholder 2"/>
          <p:cNvSpPr>
            <a:spLocks noGrp="1"/>
          </p:cNvSpPr>
          <p:nvPr>
            <p:ph idx="1"/>
          </p:nvPr>
        </p:nvSpPr>
        <p:spPr>
          <a:xfrm>
            <a:off x="457200" y="1554480"/>
            <a:ext cx="8229600" cy="4389120"/>
          </a:xfrm>
        </p:spPr>
        <p:txBody>
          <a:bodyPr>
            <a:normAutofit fontScale="92500"/>
          </a:bodyPr>
          <a:lstStyle/>
          <a:p>
            <a:pPr algn="just"/>
            <a:r>
              <a:rPr lang="en-US" dirty="0" smtClean="0"/>
              <a:t>Cloud computing is the delivery of computing capabilities as a service, making access to IT resources like compute power, networking and storage.</a:t>
            </a:r>
          </a:p>
          <a:p>
            <a:pPr algn="just"/>
            <a:r>
              <a:rPr lang="en-US" dirty="0" smtClean="0"/>
              <a:t> As with any utility, you generally only pay for what you use with cloud computing. </a:t>
            </a:r>
          </a:p>
          <a:p>
            <a:pPr algn="just"/>
            <a:r>
              <a:rPr lang="en-US" dirty="0" smtClean="0"/>
              <a:t>One can harness the power of massive data centers without having to build, manage or maintain costly, complex IT building blocks. </a:t>
            </a:r>
          </a:p>
          <a:p>
            <a:pPr algn="just"/>
            <a:r>
              <a:rPr lang="en-US" dirty="0" smtClean="0"/>
              <a:t>With the cloud, much of the complexity of IT is abstracted away, letting you focus just on the infrastructure, data and application development that matter s to  business. </a:t>
            </a:r>
          </a:p>
          <a:p>
            <a:pPr algn="just"/>
            <a:endParaRPr lang="en-US" dirty="0"/>
          </a:p>
        </p:txBody>
      </p:sp>
      <p:sp>
        <p:nvSpPr>
          <p:cNvPr id="4" name="Slide Number Placeholder 3"/>
          <p:cNvSpPr>
            <a:spLocks noGrp="1"/>
          </p:cNvSpPr>
          <p:nvPr>
            <p:ph type="sldNum" sz="quarter" idx="12"/>
          </p:nvPr>
        </p:nvSpPr>
        <p:spPr/>
        <p:txBody>
          <a:bodyPr/>
          <a:lstStyle/>
          <a:p>
            <a:fld id="{C011A3FE-9FF2-46DB-AFC2-5F0ABD91F071}" type="slidenum">
              <a:rPr lang="en-US" smtClean="0"/>
              <a:pPr/>
              <a:t>2</a:t>
            </a:fld>
            <a:endParaRPr lang="en-US"/>
          </a:p>
        </p:txBody>
      </p:sp>
    </p:spTree>
    <p:extLst>
      <p:ext uri="{BB962C8B-B14F-4D97-AF65-F5344CB8AC3E}">
        <p14:creationId xmlns="" xmlns:p14="http://schemas.microsoft.com/office/powerpoint/2010/main" val="81809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305800" cy="5334000"/>
          </a:xfrm>
        </p:spPr>
        <p:txBody>
          <a:bodyPr>
            <a:normAutofit/>
          </a:bodyPr>
          <a:lstStyle/>
          <a:p>
            <a:pPr algn="just"/>
            <a:r>
              <a:rPr lang="en-US" b="1" dirty="0"/>
              <a:t>COST EFFECTIVE </a:t>
            </a:r>
          </a:p>
          <a:p>
            <a:pPr lvl="1" algn="just"/>
            <a:r>
              <a:rPr lang="en-US" dirty="0"/>
              <a:t>Since </a:t>
            </a:r>
            <a:r>
              <a:rPr lang="en-US" b="1" dirty="0"/>
              <a:t>public cloud </a:t>
            </a:r>
            <a:r>
              <a:rPr lang="en-US" dirty="0"/>
              <a:t>share same resources with large number of consumer, it has low cost. </a:t>
            </a:r>
            <a:endParaRPr lang="en-US" dirty="0" smtClean="0"/>
          </a:p>
          <a:p>
            <a:pPr marL="393192" lvl="1" indent="0" algn="just">
              <a:buNone/>
            </a:pPr>
            <a:endParaRPr lang="en-US" dirty="0"/>
          </a:p>
          <a:p>
            <a:pPr algn="just"/>
            <a:r>
              <a:rPr lang="en-US" b="1" dirty="0"/>
              <a:t>RELIABILITY</a:t>
            </a:r>
            <a:r>
              <a:rPr lang="en-US" dirty="0"/>
              <a:t> </a:t>
            </a:r>
          </a:p>
          <a:p>
            <a:pPr lvl="1" algn="just"/>
            <a:r>
              <a:rPr lang="en-US" dirty="0"/>
              <a:t>Since </a:t>
            </a:r>
            <a:r>
              <a:rPr lang="en-US" b="1" dirty="0"/>
              <a:t>public cloud </a:t>
            </a:r>
            <a:r>
              <a:rPr lang="en-US" dirty="0"/>
              <a:t>employs large number of resources from different locations, if any of the resource fail, public cloud can employ another one. </a:t>
            </a:r>
            <a:endParaRPr lang="en-US" dirty="0" smtClean="0"/>
          </a:p>
          <a:p>
            <a:pPr marL="393192" lvl="1" indent="0" algn="just">
              <a:buNone/>
            </a:pPr>
            <a:endParaRPr lang="en-US" dirty="0"/>
          </a:p>
          <a:p>
            <a:pPr algn="just"/>
            <a:r>
              <a:rPr lang="en-US" b="1" dirty="0"/>
              <a:t>FLEXIBILITY </a:t>
            </a:r>
          </a:p>
          <a:p>
            <a:pPr lvl="1" algn="just"/>
            <a:r>
              <a:rPr lang="en-US" dirty="0"/>
              <a:t>It is also very easy to integrate public cloud with private cloud, hence gives consumers a flexible approach. </a:t>
            </a:r>
          </a:p>
        </p:txBody>
      </p:sp>
      <p:sp>
        <p:nvSpPr>
          <p:cNvPr id="4" name="Slide Number Placeholder 3"/>
          <p:cNvSpPr>
            <a:spLocks noGrp="1"/>
          </p:cNvSpPr>
          <p:nvPr>
            <p:ph type="sldNum" sz="quarter" idx="12"/>
          </p:nvPr>
        </p:nvSpPr>
        <p:spPr/>
        <p:txBody>
          <a:bodyPr/>
          <a:lstStyle/>
          <a:p>
            <a:fld id="{C011A3FE-9FF2-46DB-AFC2-5F0ABD91F071}" type="slidenum">
              <a:rPr lang="en-US" smtClean="0"/>
              <a:pPr/>
              <a:t>20</a:t>
            </a:fld>
            <a:endParaRPr lang="en-US"/>
          </a:p>
        </p:txBody>
      </p:sp>
      <p:sp>
        <p:nvSpPr>
          <p:cNvPr id="5" name="Title 1"/>
          <p:cNvSpPr>
            <a:spLocks noGrp="1"/>
          </p:cNvSpPr>
          <p:nvPr>
            <p:ph type="title"/>
          </p:nvPr>
        </p:nvSpPr>
        <p:spPr>
          <a:xfrm>
            <a:off x="457200" y="228600"/>
            <a:ext cx="8229600" cy="1143000"/>
          </a:xfrm>
        </p:spPr>
        <p:txBody>
          <a:bodyPr>
            <a:normAutofit/>
          </a:bodyPr>
          <a:lstStyle/>
          <a:p>
            <a:r>
              <a:rPr lang="en-US" sz="4800" dirty="0" smtClean="0"/>
              <a:t>Benefits… </a:t>
            </a:r>
            <a:endParaRPr lang="en-US" sz="4800" dirty="0"/>
          </a:p>
        </p:txBody>
      </p:sp>
    </p:spTree>
    <p:extLst>
      <p:ext uri="{BB962C8B-B14F-4D97-AF65-F5344CB8AC3E}">
        <p14:creationId xmlns="" xmlns:p14="http://schemas.microsoft.com/office/powerpoint/2010/main" val="149621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dissolve">
                                      <p:cBhvr>
                                        <p:cTn id="23" dur="500"/>
                                        <p:tgtEl>
                                          <p:spTgt spid="3">
                                            <p:txEl>
                                              <p:pRg st="6" end="6"/>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dissolv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534400" cy="5562600"/>
          </a:xfrm>
        </p:spPr>
        <p:txBody>
          <a:bodyPr>
            <a:normAutofit/>
          </a:bodyPr>
          <a:lstStyle/>
          <a:p>
            <a:pPr algn="just"/>
            <a:r>
              <a:rPr lang="en-US" b="1" dirty="0" smtClean="0"/>
              <a:t>LOCATION </a:t>
            </a:r>
            <a:r>
              <a:rPr lang="en-US" b="1" dirty="0"/>
              <a:t>INDEPENDENCE </a:t>
            </a:r>
          </a:p>
          <a:p>
            <a:pPr lvl="1" algn="just"/>
            <a:r>
              <a:rPr lang="en-US" dirty="0"/>
              <a:t>Since, </a:t>
            </a:r>
            <a:r>
              <a:rPr lang="en-US" b="1" dirty="0"/>
              <a:t>public cloud </a:t>
            </a:r>
            <a:r>
              <a:rPr lang="en-US" dirty="0"/>
              <a:t>services are delivered through Internet, therefore ensures location independence</a:t>
            </a:r>
            <a:r>
              <a:rPr lang="en-US" dirty="0" smtClean="0"/>
              <a:t>.</a:t>
            </a:r>
          </a:p>
          <a:p>
            <a:pPr lvl="1" algn="just"/>
            <a:endParaRPr lang="en-US" dirty="0"/>
          </a:p>
          <a:p>
            <a:pPr algn="just"/>
            <a:r>
              <a:rPr lang="en-US" b="1" dirty="0"/>
              <a:t>UTILITY STYLE COSTING </a:t>
            </a:r>
          </a:p>
          <a:p>
            <a:pPr lvl="1" algn="just"/>
            <a:r>
              <a:rPr lang="en-US" dirty="0"/>
              <a:t>Public cloud is also based on </a:t>
            </a:r>
            <a:r>
              <a:rPr lang="en-US" b="1" dirty="0"/>
              <a:t>pay-per-use </a:t>
            </a:r>
            <a:r>
              <a:rPr lang="en-US" dirty="0"/>
              <a:t>model and resources are accessible whenever consumer needs it</a:t>
            </a:r>
            <a:r>
              <a:rPr lang="en-US" dirty="0" smtClean="0"/>
              <a:t>.</a:t>
            </a:r>
          </a:p>
          <a:p>
            <a:pPr marL="393192" lvl="1" indent="0" algn="just">
              <a:buNone/>
            </a:pPr>
            <a:r>
              <a:rPr lang="en-US" dirty="0" smtClean="0"/>
              <a:t> </a:t>
            </a:r>
            <a:endParaRPr lang="en-US" dirty="0"/>
          </a:p>
          <a:p>
            <a:pPr algn="just"/>
            <a:r>
              <a:rPr lang="en-US" b="1" dirty="0"/>
              <a:t>HIGH SCALABILITY </a:t>
            </a:r>
          </a:p>
          <a:p>
            <a:pPr lvl="1" algn="just"/>
            <a:r>
              <a:rPr lang="en-US" dirty="0"/>
              <a:t>Cloud resources are made available on demand from a pool of resources, i.e., they can be scaled up or down according the requirement. </a:t>
            </a:r>
          </a:p>
        </p:txBody>
      </p:sp>
      <p:sp>
        <p:nvSpPr>
          <p:cNvPr id="4" name="Slide Number Placeholder 3"/>
          <p:cNvSpPr>
            <a:spLocks noGrp="1"/>
          </p:cNvSpPr>
          <p:nvPr>
            <p:ph type="sldNum" sz="quarter" idx="12"/>
          </p:nvPr>
        </p:nvSpPr>
        <p:spPr/>
        <p:txBody>
          <a:bodyPr/>
          <a:lstStyle/>
          <a:p>
            <a:fld id="{C011A3FE-9FF2-46DB-AFC2-5F0ABD91F071}" type="slidenum">
              <a:rPr lang="en-US" smtClean="0"/>
              <a:pPr/>
              <a:t>21</a:t>
            </a:fld>
            <a:endParaRPr lang="en-US"/>
          </a:p>
        </p:txBody>
      </p:sp>
      <p:sp>
        <p:nvSpPr>
          <p:cNvPr id="5" name="Title 1"/>
          <p:cNvSpPr>
            <a:spLocks noGrp="1"/>
          </p:cNvSpPr>
          <p:nvPr>
            <p:ph type="title"/>
          </p:nvPr>
        </p:nvSpPr>
        <p:spPr>
          <a:xfrm>
            <a:off x="457200" y="152400"/>
            <a:ext cx="8229600" cy="1143000"/>
          </a:xfrm>
        </p:spPr>
        <p:txBody>
          <a:bodyPr>
            <a:normAutofit/>
          </a:bodyPr>
          <a:lstStyle/>
          <a:p>
            <a:r>
              <a:rPr lang="en-US" sz="4800" dirty="0" smtClean="0"/>
              <a:t>Benefits… </a:t>
            </a:r>
            <a:endParaRPr lang="en-US" sz="4800" dirty="0"/>
          </a:p>
        </p:txBody>
      </p:sp>
    </p:spTree>
    <p:extLst>
      <p:ext uri="{BB962C8B-B14F-4D97-AF65-F5344CB8AC3E}">
        <p14:creationId xmlns="" xmlns:p14="http://schemas.microsoft.com/office/powerpoint/2010/main" val="278026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500"/>
                                        <p:tgtEl>
                                          <p:spTgt spid="3">
                                            <p:txEl>
                                              <p:pRg st="4" end="4"/>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ssolv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dissolve">
                                      <p:cBhvr>
                                        <p:cTn id="26" dur="500"/>
                                        <p:tgtEl>
                                          <p:spTgt spid="3">
                                            <p:txEl>
                                              <p:pRg st="6" end="6"/>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dissolv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sz="4800" dirty="0"/>
              <a:t>Disadvantages</a:t>
            </a:r>
            <a:r>
              <a:rPr lang="en-US" dirty="0"/>
              <a:t> </a:t>
            </a:r>
          </a:p>
        </p:txBody>
      </p:sp>
      <p:sp>
        <p:nvSpPr>
          <p:cNvPr id="3" name="Content Placeholder 2"/>
          <p:cNvSpPr>
            <a:spLocks noGrp="1"/>
          </p:cNvSpPr>
          <p:nvPr>
            <p:ph idx="1"/>
          </p:nvPr>
        </p:nvSpPr>
        <p:spPr>
          <a:xfrm>
            <a:off x="457200" y="1654126"/>
            <a:ext cx="8229600" cy="4389120"/>
          </a:xfrm>
        </p:spPr>
        <p:txBody>
          <a:bodyPr/>
          <a:lstStyle/>
          <a:p>
            <a:pPr algn="just"/>
            <a:r>
              <a:rPr lang="en-US" b="1" dirty="0"/>
              <a:t>LOW SECURITY </a:t>
            </a:r>
          </a:p>
          <a:p>
            <a:pPr lvl="1" algn="just"/>
            <a:r>
              <a:rPr lang="en-US" dirty="0"/>
              <a:t>In </a:t>
            </a:r>
            <a:r>
              <a:rPr lang="en-US" b="1" dirty="0"/>
              <a:t>public cloud model, </a:t>
            </a:r>
            <a:r>
              <a:rPr lang="en-US" dirty="0"/>
              <a:t>data is hosted off-site and resources are shared publicly, therefore does not ensure higher level of security. </a:t>
            </a:r>
            <a:endParaRPr lang="en-US" dirty="0" smtClean="0"/>
          </a:p>
          <a:p>
            <a:pPr marL="0" indent="0" algn="just">
              <a:buNone/>
            </a:pPr>
            <a:endParaRPr lang="en-US" dirty="0"/>
          </a:p>
          <a:p>
            <a:pPr algn="just"/>
            <a:r>
              <a:rPr lang="en-US" b="1" dirty="0"/>
              <a:t>LESS CUSTOMIZABLE </a:t>
            </a:r>
          </a:p>
          <a:p>
            <a:pPr lvl="1" algn="just"/>
            <a:r>
              <a:rPr lang="en-US" dirty="0"/>
              <a:t>It is comparatively less customizable than private cloud. </a:t>
            </a:r>
          </a:p>
        </p:txBody>
      </p:sp>
      <p:sp>
        <p:nvSpPr>
          <p:cNvPr id="4" name="Slide Number Placeholder 3"/>
          <p:cNvSpPr>
            <a:spLocks noGrp="1"/>
          </p:cNvSpPr>
          <p:nvPr>
            <p:ph type="sldNum" sz="quarter" idx="12"/>
          </p:nvPr>
        </p:nvSpPr>
        <p:spPr/>
        <p:txBody>
          <a:bodyPr/>
          <a:lstStyle/>
          <a:p>
            <a:fld id="{C011A3FE-9FF2-46DB-AFC2-5F0ABD91F071}" type="slidenum">
              <a:rPr lang="en-US" smtClean="0"/>
              <a:pPr/>
              <a:t>22</a:t>
            </a:fld>
            <a:endParaRPr lang="en-US"/>
          </a:p>
        </p:txBody>
      </p:sp>
    </p:spTree>
    <p:extLst>
      <p:ext uri="{BB962C8B-B14F-4D97-AF65-F5344CB8AC3E}">
        <p14:creationId xmlns="" xmlns:p14="http://schemas.microsoft.com/office/powerpoint/2010/main" val="265568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r>
              <a:rPr lang="en-US" sz="4800" dirty="0" smtClean="0"/>
              <a:t>Private Cloud</a:t>
            </a:r>
            <a:endParaRPr lang="en-US" sz="4800" dirty="0"/>
          </a:p>
        </p:txBody>
      </p:sp>
      <p:sp>
        <p:nvSpPr>
          <p:cNvPr id="3" name="Content Placeholder 2"/>
          <p:cNvSpPr>
            <a:spLocks noGrp="1"/>
          </p:cNvSpPr>
          <p:nvPr>
            <p:ph idx="1"/>
          </p:nvPr>
        </p:nvSpPr>
        <p:spPr>
          <a:xfrm>
            <a:off x="457200" y="1600200"/>
            <a:ext cx="8229600" cy="4389120"/>
          </a:xfrm>
        </p:spPr>
        <p:txBody>
          <a:bodyPr>
            <a:normAutofit/>
          </a:bodyPr>
          <a:lstStyle/>
          <a:p>
            <a:pPr algn="just"/>
            <a:r>
              <a:rPr lang="en-US" sz="2800" dirty="0" smtClean="0"/>
              <a:t>The </a:t>
            </a:r>
            <a:r>
              <a:rPr lang="en-US" sz="2800" b="1" dirty="0" smtClean="0"/>
              <a:t>Private </a:t>
            </a:r>
            <a:r>
              <a:rPr lang="en-US" sz="2800" b="1" dirty="0"/>
              <a:t>Cloud </a:t>
            </a:r>
            <a:r>
              <a:rPr lang="en-US" sz="2800" dirty="0"/>
              <a:t>allows systems and services to be accessible with in an organization. </a:t>
            </a:r>
            <a:endParaRPr lang="en-US" sz="2800" dirty="0" smtClean="0"/>
          </a:p>
          <a:p>
            <a:pPr algn="just"/>
            <a:r>
              <a:rPr lang="en-US" sz="2800" dirty="0" smtClean="0"/>
              <a:t>The </a:t>
            </a:r>
            <a:r>
              <a:rPr lang="en-US" sz="2800" dirty="0"/>
              <a:t>Private Cloud is operated only within a single organization. However, It may be managed internally or by third-party. </a:t>
            </a:r>
          </a:p>
        </p:txBody>
      </p:sp>
      <p:sp>
        <p:nvSpPr>
          <p:cNvPr id="4" name="Slide Number Placeholder 3"/>
          <p:cNvSpPr>
            <a:spLocks noGrp="1"/>
          </p:cNvSpPr>
          <p:nvPr>
            <p:ph type="sldNum" sz="quarter" idx="12"/>
          </p:nvPr>
        </p:nvSpPr>
        <p:spPr/>
        <p:txBody>
          <a:bodyPr/>
          <a:lstStyle/>
          <a:p>
            <a:fld id="{C011A3FE-9FF2-46DB-AFC2-5F0ABD91F071}" type="slidenum">
              <a:rPr lang="en-US" smtClean="0"/>
              <a:pPr/>
              <a:t>23</a:t>
            </a:fld>
            <a:endParaRPr lang="en-US"/>
          </a:p>
        </p:txBody>
      </p:sp>
    </p:spTree>
    <p:extLst>
      <p:ext uri="{BB962C8B-B14F-4D97-AF65-F5344CB8AC3E}">
        <p14:creationId xmlns="" xmlns:p14="http://schemas.microsoft.com/office/powerpoint/2010/main" val="368751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Benefits</a:t>
            </a:r>
            <a:endParaRPr lang="en-US" dirty="0"/>
          </a:p>
        </p:txBody>
      </p:sp>
      <p:sp>
        <p:nvSpPr>
          <p:cNvPr id="4" name="Slide Number Placeholder 3"/>
          <p:cNvSpPr>
            <a:spLocks noGrp="1"/>
          </p:cNvSpPr>
          <p:nvPr>
            <p:ph type="sldNum" sz="quarter" idx="12"/>
          </p:nvPr>
        </p:nvSpPr>
        <p:spPr/>
        <p:txBody>
          <a:bodyPr/>
          <a:lstStyle/>
          <a:p>
            <a:fld id="{C011A3FE-9FF2-46DB-AFC2-5F0ABD91F071}" type="slidenum">
              <a:rPr lang="en-US" smtClean="0"/>
              <a:pPr/>
              <a:t>24</a:t>
            </a:fld>
            <a:endParaRPr lang="en-US"/>
          </a:p>
        </p:txBody>
      </p:sp>
      <p:pic>
        <p:nvPicPr>
          <p:cNvPr id="5122"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609600" y="1447800"/>
            <a:ext cx="8001000" cy="449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1727110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305800" cy="5562600"/>
          </a:xfrm>
        </p:spPr>
        <p:txBody>
          <a:bodyPr>
            <a:normAutofit/>
          </a:bodyPr>
          <a:lstStyle/>
          <a:p>
            <a:pPr algn="just"/>
            <a:r>
              <a:rPr lang="en-US" b="1" dirty="0"/>
              <a:t>HIGHER SECURITY AND PRIVACY </a:t>
            </a:r>
          </a:p>
          <a:p>
            <a:pPr lvl="1" algn="just"/>
            <a:r>
              <a:rPr lang="en-US" dirty="0"/>
              <a:t>Private cloud operations are not available to general public and resources are shared from distinct pool of resources, therefore, ensures high security and privacy</a:t>
            </a:r>
            <a:r>
              <a:rPr lang="en-US" dirty="0" smtClean="0"/>
              <a:t>.</a:t>
            </a:r>
          </a:p>
          <a:p>
            <a:pPr marL="393192" lvl="1" indent="0" algn="just">
              <a:buNone/>
            </a:pPr>
            <a:r>
              <a:rPr lang="en-US" dirty="0" smtClean="0"/>
              <a:t> </a:t>
            </a:r>
            <a:endParaRPr lang="en-US" dirty="0"/>
          </a:p>
          <a:p>
            <a:pPr algn="just"/>
            <a:r>
              <a:rPr lang="en-US" b="1" dirty="0"/>
              <a:t>MORE CONTROL </a:t>
            </a:r>
          </a:p>
          <a:p>
            <a:pPr lvl="1" algn="just"/>
            <a:r>
              <a:rPr lang="en-US" dirty="0"/>
              <a:t>Private clouds have more control on its resources and hardware than public cloud because it is accessed only within an organization. </a:t>
            </a:r>
            <a:endParaRPr lang="en-US" dirty="0" smtClean="0"/>
          </a:p>
          <a:p>
            <a:pPr marL="393192" lvl="1" indent="0" algn="just">
              <a:buNone/>
            </a:pPr>
            <a:endParaRPr lang="en-US" dirty="0"/>
          </a:p>
          <a:p>
            <a:pPr algn="just"/>
            <a:r>
              <a:rPr lang="en-US" b="1" dirty="0"/>
              <a:t>COST AND ENERGY EFFICIENCY </a:t>
            </a:r>
          </a:p>
          <a:p>
            <a:pPr lvl="1" algn="just"/>
            <a:r>
              <a:rPr lang="en-US" dirty="0"/>
              <a:t>Private cloud resources are not as cost effective as public clouds but they offer more efficiency than public cloud. </a:t>
            </a:r>
          </a:p>
        </p:txBody>
      </p:sp>
      <p:sp>
        <p:nvSpPr>
          <p:cNvPr id="4" name="Slide Number Placeholder 3"/>
          <p:cNvSpPr>
            <a:spLocks noGrp="1"/>
          </p:cNvSpPr>
          <p:nvPr>
            <p:ph type="sldNum" sz="quarter" idx="12"/>
          </p:nvPr>
        </p:nvSpPr>
        <p:spPr/>
        <p:txBody>
          <a:bodyPr/>
          <a:lstStyle/>
          <a:p>
            <a:fld id="{C011A3FE-9FF2-46DB-AFC2-5F0ABD91F071}" type="slidenum">
              <a:rPr lang="en-US" smtClean="0"/>
              <a:pPr/>
              <a:t>25</a:t>
            </a:fld>
            <a:endParaRPr lang="en-US"/>
          </a:p>
        </p:txBody>
      </p:sp>
      <p:sp>
        <p:nvSpPr>
          <p:cNvPr id="5" name="Title 1"/>
          <p:cNvSpPr>
            <a:spLocks noGrp="1"/>
          </p:cNvSpPr>
          <p:nvPr>
            <p:ph type="title"/>
          </p:nvPr>
        </p:nvSpPr>
        <p:spPr>
          <a:xfrm>
            <a:off x="457200" y="228600"/>
            <a:ext cx="8229600" cy="1143000"/>
          </a:xfrm>
        </p:spPr>
        <p:txBody>
          <a:bodyPr/>
          <a:lstStyle/>
          <a:p>
            <a:r>
              <a:rPr lang="en-US" dirty="0" smtClean="0"/>
              <a:t>Benefits</a:t>
            </a:r>
            <a:endParaRPr lang="en-US" dirty="0"/>
          </a:p>
        </p:txBody>
      </p:sp>
    </p:spTree>
    <p:extLst>
      <p:ext uri="{BB962C8B-B14F-4D97-AF65-F5344CB8AC3E}">
        <p14:creationId xmlns="" xmlns:p14="http://schemas.microsoft.com/office/powerpoint/2010/main" val="246609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dissolve">
                                      <p:cBhvr>
                                        <p:cTn id="26" dur="500"/>
                                        <p:tgtEl>
                                          <p:spTgt spid="3">
                                            <p:txEl>
                                              <p:pRg st="6" end="6"/>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dissolv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Disadvantages </a:t>
            </a:r>
          </a:p>
        </p:txBody>
      </p:sp>
      <p:sp>
        <p:nvSpPr>
          <p:cNvPr id="3" name="Content Placeholder 2"/>
          <p:cNvSpPr>
            <a:spLocks noGrp="1"/>
          </p:cNvSpPr>
          <p:nvPr>
            <p:ph idx="1"/>
          </p:nvPr>
        </p:nvSpPr>
        <p:spPr>
          <a:xfrm>
            <a:off x="457200" y="1524000"/>
            <a:ext cx="8382000" cy="4389120"/>
          </a:xfrm>
        </p:spPr>
        <p:txBody>
          <a:bodyPr/>
          <a:lstStyle/>
          <a:p>
            <a:pPr algn="just"/>
            <a:r>
              <a:rPr lang="en-US" b="1" dirty="0"/>
              <a:t>RESTRICTED AREA </a:t>
            </a:r>
          </a:p>
          <a:p>
            <a:pPr lvl="1" algn="just"/>
            <a:r>
              <a:rPr lang="en-US" dirty="0"/>
              <a:t>Private cloud is only accessible locally and is very difficult to deploy globally. </a:t>
            </a:r>
          </a:p>
          <a:p>
            <a:pPr algn="just"/>
            <a:r>
              <a:rPr lang="en-US" b="1" dirty="0"/>
              <a:t>INFLEXIBLE PRICING </a:t>
            </a:r>
          </a:p>
          <a:p>
            <a:pPr lvl="1" algn="just"/>
            <a:r>
              <a:rPr lang="en-US" dirty="0"/>
              <a:t>In order to fulfill demand, purchasing new hardware is very costly. </a:t>
            </a:r>
          </a:p>
          <a:p>
            <a:pPr algn="just"/>
            <a:r>
              <a:rPr lang="en-US" b="1" dirty="0"/>
              <a:t>LIMITED SCALABILITY </a:t>
            </a:r>
          </a:p>
          <a:p>
            <a:pPr lvl="1" algn="just"/>
            <a:r>
              <a:rPr lang="en-US" dirty="0"/>
              <a:t>Private cloud can be scaled only within capacity of internal hosted resources. </a:t>
            </a:r>
          </a:p>
        </p:txBody>
      </p:sp>
      <p:sp>
        <p:nvSpPr>
          <p:cNvPr id="4" name="Slide Number Placeholder 3"/>
          <p:cNvSpPr>
            <a:spLocks noGrp="1"/>
          </p:cNvSpPr>
          <p:nvPr>
            <p:ph type="sldNum" sz="quarter" idx="12"/>
          </p:nvPr>
        </p:nvSpPr>
        <p:spPr/>
        <p:txBody>
          <a:bodyPr/>
          <a:lstStyle/>
          <a:p>
            <a:fld id="{C011A3FE-9FF2-46DB-AFC2-5F0ABD91F071}" type="slidenum">
              <a:rPr lang="en-US" smtClean="0"/>
              <a:pPr/>
              <a:t>26</a:t>
            </a:fld>
            <a:endParaRPr lang="en-US"/>
          </a:p>
        </p:txBody>
      </p:sp>
    </p:spTree>
    <p:extLst>
      <p:ext uri="{BB962C8B-B14F-4D97-AF65-F5344CB8AC3E}">
        <p14:creationId xmlns="" xmlns:p14="http://schemas.microsoft.com/office/powerpoint/2010/main" val="389823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dirty="0"/>
              <a:t>Hybrid Cloud </a:t>
            </a:r>
          </a:p>
        </p:txBody>
      </p:sp>
      <p:sp>
        <p:nvSpPr>
          <p:cNvPr id="3" name="Content Placeholder 2"/>
          <p:cNvSpPr>
            <a:spLocks noGrp="1"/>
          </p:cNvSpPr>
          <p:nvPr>
            <p:ph idx="1"/>
          </p:nvPr>
        </p:nvSpPr>
        <p:spPr>
          <a:xfrm>
            <a:off x="457200" y="1524000"/>
            <a:ext cx="8229600" cy="4389120"/>
          </a:xfrm>
        </p:spPr>
        <p:txBody>
          <a:bodyPr/>
          <a:lstStyle/>
          <a:p>
            <a:pPr algn="just"/>
            <a:r>
              <a:rPr lang="en-US" dirty="0" smtClean="0"/>
              <a:t>The </a:t>
            </a:r>
            <a:r>
              <a:rPr lang="en-US" b="1" dirty="0" smtClean="0"/>
              <a:t>Hybrid </a:t>
            </a:r>
            <a:r>
              <a:rPr lang="en-US" b="1" dirty="0"/>
              <a:t>Cloud </a:t>
            </a:r>
            <a:r>
              <a:rPr lang="en-US" dirty="0"/>
              <a:t>is a mixture of </a:t>
            </a:r>
            <a:r>
              <a:rPr lang="en-US" b="1" dirty="0"/>
              <a:t>public </a:t>
            </a:r>
            <a:r>
              <a:rPr lang="en-US" dirty="0"/>
              <a:t>and </a:t>
            </a:r>
            <a:r>
              <a:rPr lang="en-US" b="1" dirty="0"/>
              <a:t>private </a:t>
            </a:r>
            <a:r>
              <a:rPr lang="en-US" dirty="0"/>
              <a:t>cloud. </a:t>
            </a:r>
            <a:endParaRPr lang="en-US" dirty="0" smtClean="0"/>
          </a:p>
          <a:p>
            <a:pPr algn="just"/>
            <a:r>
              <a:rPr lang="en-US" dirty="0" smtClean="0"/>
              <a:t>Non-critical </a:t>
            </a:r>
            <a:r>
              <a:rPr lang="en-US" dirty="0"/>
              <a:t>activities are performed using public cloud while the critical activities are performed using private cloud. </a:t>
            </a:r>
          </a:p>
        </p:txBody>
      </p:sp>
      <p:sp>
        <p:nvSpPr>
          <p:cNvPr id="4" name="Slide Number Placeholder 3"/>
          <p:cNvSpPr>
            <a:spLocks noGrp="1"/>
          </p:cNvSpPr>
          <p:nvPr>
            <p:ph type="sldNum" sz="quarter" idx="12"/>
          </p:nvPr>
        </p:nvSpPr>
        <p:spPr/>
        <p:txBody>
          <a:bodyPr/>
          <a:lstStyle/>
          <a:p>
            <a:fld id="{C011A3FE-9FF2-46DB-AFC2-5F0ABD91F071}" type="slidenum">
              <a:rPr lang="en-US" smtClean="0"/>
              <a:pPr/>
              <a:t>27</a:t>
            </a:fld>
            <a:endParaRPr lang="en-US"/>
          </a:p>
        </p:txBody>
      </p:sp>
    </p:spTree>
    <p:extLst>
      <p:ext uri="{BB962C8B-B14F-4D97-AF65-F5344CB8AC3E}">
        <p14:creationId xmlns="" xmlns:p14="http://schemas.microsoft.com/office/powerpoint/2010/main" val="128326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C011A3FE-9FF2-46DB-AFC2-5F0ABD91F071}" type="slidenum">
              <a:rPr lang="en-US" smtClean="0"/>
              <a:pPr/>
              <a:t>28</a:t>
            </a:fld>
            <a:endParaRPr lang="en-US"/>
          </a:p>
        </p:txBody>
      </p:sp>
      <p:pic>
        <p:nvPicPr>
          <p:cNvPr id="614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427892"/>
            <a:ext cx="8433202" cy="5410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4272955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lstStyle/>
          <a:p>
            <a:r>
              <a:rPr lang="en-US" dirty="0" smtClean="0"/>
              <a:t>Benefits </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C011A3FE-9FF2-46DB-AFC2-5F0ABD91F071}" type="slidenum">
              <a:rPr lang="en-US" smtClean="0"/>
              <a:pPr/>
              <a:t>29</a:t>
            </a:fld>
            <a:endParaRPr lang="en-US"/>
          </a:p>
        </p:txBody>
      </p:sp>
      <p:pic>
        <p:nvPicPr>
          <p:cNvPr id="717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81000" y="1600200"/>
            <a:ext cx="8222512" cy="441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2964902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main attributes of cloud computing?</a:t>
            </a:r>
            <a:endParaRPr lang="en-US" dirty="0"/>
          </a:p>
        </p:txBody>
      </p:sp>
      <p:sp>
        <p:nvSpPr>
          <p:cNvPr id="3" name="Content Placeholder 2"/>
          <p:cNvSpPr>
            <a:spLocks noGrp="1"/>
          </p:cNvSpPr>
          <p:nvPr>
            <p:ph idx="1"/>
          </p:nvPr>
        </p:nvSpPr>
        <p:spPr/>
        <p:txBody>
          <a:bodyPr>
            <a:normAutofit/>
          </a:bodyPr>
          <a:lstStyle/>
          <a:p>
            <a:pPr algn="just"/>
            <a:r>
              <a:rPr lang="en-US" sz="2800" b="1" dirty="0" smtClean="0"/>
              <a:t>Pooled Resources</a:t>
            </a:r>
            <a:endParaRPr lang="en-US" sz="2800" dirty="0" smtClean="0"/>
          </a:p>
          <a:p>
            <a:pPr lvl="1" algn="just"/>
            <a:r>
              <a:rPr lang="en-US" sz="2800" dirty="0" smtClean="0"/>
              <a:t>Cloud computing takes the basic concept of server virtualization to the next level, allowing you to dynamically provision and scale applications whenever you need. </a:t>
            </a:r>
          </a:p>
          <a:p>
            <a:pPr lvl="1" algn="just"/>
            <a:r>
              <a:rPr lang="en-US" sz="2800" dirty="0" smtClean="0"/>
              <a:t>There’s no need to deal with adding more servers or additional networking, everything is ready to use in the cloud.</a:t>
            </a:r>
          </a:p>
          <a:p>
            <a:pPr algn="just"/>
            <a:endParaRPr lang="en-US" sz="2800" dirty="0"/>
          </a:p>
        </p:txBody>
      </p:sp>
      <p:sp>
        <p:nvSpPr>
          <p:cNvPr id="4" name="Slide Number Placeholder 3"/>
          <p:cNvSpPr>
            <a:spLocks noGrp="1"/>
          </p:cNvSpPr>
          <p:nvPr>
            <p:ph type="sldNum" sz="quarter" idx="12"/>
          </p:nvPr>
        </p:nvSpPr>
        <p:spPr/>
        <p:txBody>
          <a:bodyPr/>
          <a:lstStyle/>
          <a:p>
            <a:fld id="{C011A3FE-9FF2-46DB-AFC2-5F0ABD91F071}" type="slidenum">
              <a:rPr lang="en-US" smtClean="0"/>
              <a:pPr/>
              <a:t>3</a:t>
            </a:fld>
            <a:endParaRPr lang="en-US"/>
          </a:p>
        </p:txBody>
      </p:sp>
    </p:spTree>
    <p:extLst>
      <p:ext uri="{BB962C8B-B14F-4D97-AF65-F5344CB8AC3E}">
        <p14:creationId xmlns="" xmlns:p14="http://schemas.microsoft.com/office/powerpoint/2010/main" val="102967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05800" cy="5410200"/>
          </a:xfrm>
        </p:spPr>
        <p:txBody>
          <a:bodyPr>
            <a:normAutofit/>
          </a:bodyPr>
          <a:lstStyle/>
          <a:p>
            <a:pPr algn="just"/>
            <a:r>
              <a:rPr lang="en-US" dirty="0"/>
              <a:t>SCALABILITY </a:t>
            </a:r>
          </a:p>
          <a:p>
            <a:pPr lvl="1" algn="just"/>
            <a:r>
              <a:rPr lang="en-US" dirty="0"/>
              <a:t>It offers both features of public cloud scalability and private cloud scalability. </a:t>
            </a:r>
          </a:p>
          <a:p>
            <a:pPr algn="just"/>
            <a:r>
              <a:rPr lang="en-US" dirty="0"/>
              <a:t>FLEXIBILITY </a:t>
            </a:r>
          </a:p>
          <a:p>
            <a:pPr lvl="1" algn="just"/>
            <a:r>
              <a:rPr lang="en-US" dirty="0"/>
              <a:t>It offers both secure resources and scalable public resources. </a:t>
            </a:r>
          </a:p>
          <a:p>
            <a:pPr algn="just"/>
            <a:r>
              <a:rPr lang="en-US" dirty="0"/>
              <a:t>COST EFFICIENCIES </a:t>
            </a:r>
          </a:p>
          <a:p>
            <a:pPr lvl="1" algn="just"/>
            <a:r>
              <a:rPr lang="en-US" dirty="0"/>
              <a:t>Public cloud are more cost effective than private, therefore hybrid cloud can have this saving. </a:t>
            </a:r>
          </a:p>
          <a:p>
            <a:pPr algn="just"/>
            <a:r>
              <a:rPr lang="en-US" dirty="0"/>
              <a:t>SECURITY </a:t>
            </a:r>
          </a:p>
          <a:p>
            <a:pPr lvl="1" algn="just"/>
            <a:r>
              <a:rPr lang="en-US" dirty="0"/>
              <a:t>Private cloud in hybrid cloud ensures higher degree of security. </a:t>
            </a:r>
          </a:p>
        </p:txBody>
      </p:sp>
      <p:sp>
        <p:nvSpPr>
          <p:cNvPr id="4" name="Slide Number Placeholder 3"/>
          <p:cNvSpPr>
            <a:spLocks noGrp="1"/>
          </p:cNvSpPr>
          <p:nvPr>
            <p:ph type="sldNum" sz="quarter" idx="12"/>
          </p:nvPr>
        </p:nvSpPr>
        <p:spPr/>
        <p:txBody>
          <a:bodyPr/>
          <a:lstStyle/>
          <a:p>
            <a:fld id="{C011A3FE-9FF2-46DB-AFC2-5F0ABD91F071}" type="slidenum">
              <a:rPr lang="en-US" smtClean="0"/>
              <a:pPr/>
              <a:t>30</a:t>
            </a:fld>
            <a:endParaRPr lang="en-US"/>
          </a:p>
        </p:txBody>
      </p:sp>
      <p:sp>
        <p:nvSpPr>
          <p:cNvPr id="5" name="Title 1"/>
          <p:cNvSpPr>
            <a:spLocks noGrp="1"/>
          </p:cNvSpPr>
          <p:nvPr>
            <p:ph type="title"/>
          </p:nvPr>
        </p:nvSpPr>
        <p:spPr>
          <a:xfrm>
            <a:off x="533400" y="228600"/>
            <a:ext cx="8229600" cy="1143000"/>
          </a:xfrm>
        </p:spPr>
        <p:txBody>
          <a:bodyPr/>
          <a:lstStyle/>
          <a:p>
            <a:r>
              <a:rPr lang="en-US" dirty="0" smtClean="0"/>
              <a:t>Benefits… </a:t>
            </a:r>
            <a:endParaRPr lang="en-US" dirty="0"/>
          </a:p>
        </p:txBody>
      </p:sp>
    </p:spTree>
    <p:extLst>
      <p:ext uri="{BB962C8B-B14F-4D97-AF65-F5344CB8AC3E}">
        <p14:creationId xmlns="" xmlns:p14="http://schemas.microsoft.com/office/powerpoint/2010/main" val="2908337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Disadvantages</a:t>
            </a:r>
            <a:endParaRPr lang="en-US" dirty="0"/>
          </a:p>
        </p:txBody>
      </p:sp>
      <p:sp>
        <p:nvSpPr>
          <p:cNvPr id="3" name="Content Placeholder 2"/>
          <p:cNvSpPr>
            <a:spLocks noGrp="1"/>
          </p:cNvSpPr>
          <p:nvPr>
            <p:ph idx="1"/>
          </p:nvPr>
        </p:nvSpPr>
        <p:spPr>
          <a:xfrm>
            <a:off x="457200" y="1676400"/>
            <a:ext cx="8229600" cy="4389120"/>
          </a:xfrm>
        </p:spPr>
        <p:txBody>
          <a:bodyPr>
            <a:normAutofit/>
          </a:bodyPr>
          <a:lstStyle/>
          <a:p>
            <a:pPr algn="just"/>
            <a:r>
              <a:rPr lang="en-US" b="1" dirty="0"/>
              <a:t>NETWORKING ISSUES </a:t>
            </a:r>
          </a:p>
          <a:p>
            <a:pPr lvl="1" algn="just"/>
            <a:r>
              <a:rPr lang="en-US" dirty="0"/>
              <a:t>Networking becomes complex due to presence of private and public cloud. </a:t>
            </a:r>
          </a:p>
          <a:p>
            <a:pPr algn="just"/>
            <a:r>
              <a:rPr lang="en-US" b="1" dirty="0"/>
              <a:t>SECURITY COMPLIANCE </a:t>
            </a:r>
          </a:p>
          <a:p>
            <a:pPr lvl="1" algn="just"/>
            <a:r>
              <a:rPr lang="en-US" dirty="0"/>
              <a:t>It is necessary to ensure that cloud services are compliant with organization's security policies. </a:t>
            </a:r>
            <a:endParaRPr lang="en-US" dirty="0" smtClean="0"/>
          </a:p>
          <a:p>
            <a:pPr algn="just"/>
            <a:r>
              <a:rPr lang="en-US" sz="2800" b="1" dirty="0"/>
              <a:t>INFRASTRUCTURAL DEPENDENCY </a:t>
            </a:r>
          </a:p>
          <a:p>
            <a:pPr lvl="1" algn="just"/>
            <a:r>
              <a:rPr lang="en-US" dirty="0"/>
              <a:t>The hybrid cloud model is dependent on internal IT infrastructure, therefore it is necessary to ensure redundancy across data centers. </a:t>
            </a:r>
          </a:p>
        </p:txBody>
      </p:sp>
      <p:sp>
        <p:nvSpPr>
          <p:cNvPr id="4" name="Slide Number Placeholder 3"/>
          <p:cNvSpPr>
            <a:spLocks noGrp="1"/>
          </p:cNvSpPr>
          <p:nvPr>
            <p:ph type="sldNum" sz="quarter" idx="12"/>
          </p:nvPr>
        </p:nvSpPr>
        <p:spPr/>
        <p:txBody>
          <a:bodyPr/>
          <a:lstStyle/>
          <a:p>
            <a:fld id="{C011A3FE-9FF2-46DB-AFC2-5F0ABD91F071}" type="slidenum">
              <a:rPr lang="en-US" smtClean="0"/>
              <a:pPr/>
              <a:t>31</a:t>
            </a:fld>
            <a:endParaRPr lang="en-US"/>
          </a:p>
        </p:txBody>
      </p:sp>
    </p:spTree>
    <p:extLst>
      <p:ext uri="{BB962C8B-B14F-4D97-AF65-F5344CB8AC3E}">
        <p14:creationId xmlns="" xmlns:p14="http://schemas.microsoft.com/office/powerpoint/2010/main" val="16362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Community Cloud </a:t>
            </a:r>
          </a:p>
        </p:txBody>
      </p:sp>
      <p:sp>
        <p:nvSpPr>
          <p:cNvPr id="3" name="Content Placeholder 2"/>
          <p:cNvSpPr>
            <a:spLocks noGrp="1"/>
          </p:cNvSpPr>
          <p:nvPr>
            <p:ph idx="1"/>
          </p:nvPr>
        </p:nvSpPr>
        <p:spPr/>
        <p:txBody>
          <a:bodyPr/>
          <a:lstStyle/>
          <a:p>
            <a:pPr algn="just"/>
            <a:r>
              <a:rPr lang="en-US" dirty="0" smtClean="0"/>
              <a:t>The </a:t>
            </a:r>
            <a:r>
              <a:rPr lang="en-US" b="1" dirty="0" smtClean="0"/>
              <a:t>Community </a:t>
            </a:r>
            <a:r>
              <a:rPr lang="en-US" b="1" dirty="0"/>
              <a:t>Cloud </a:t>
            </a:r>
            <a:r>
              <a:rPr lang="en-US" dirty="0"/>
              <a:t>allows system and services to be accessible by group of organizations. </a:t>
            </a:r>
            <a:endParaRPr lang="en-US" dirty="0" smtClean="0"/>
          </a:p>
          <a:p>
            <a:pPr algn="just"/>
            <a:r>
              <a:rPr lang="en-US" dirty="0" smtClean="0"/>
              <a:t>It </a:t>
            </a:r>
            <a:r>
              <a:rPr lang="en-US" dirty="0"/>
              <a:t>shares the infrastructure between several organizations from a specific community. </a:t>
            </a:r>
            <a:endParaRPr lang="en-US" dirty="0" smtClean="0"/>
          </a:p>
          <a:p>
            <a:pPr algn="just"/>
            <a:r>
              <a:rPr lang="en-US" dirty="0" smtClean="0"/>
              <a:t>It </a:t>
            </a:r>
            <a:r>
              <a:rPr lang="en-US" dirty="0"/>
              <a:t>may be managed internally or by the third-party. </a:t>
            </a:r>
          </a:p>
        </p:txBody>
      </p:sp>
      <p:sp>
        <p:nvSpPr>
          <p:cNvPr id="4" name="Slide Number Placeholder 3"/>
          <p:cNvSpPr>
            <a:spLocks noGrp="1"/>
          </p:cNvSpPr>
          <p:nvPr>
            <p:ph type="sldNum" sz="quarter" idx="12"/>
          </p:nvPr>
        </p:nvSpPr>
        <p:spPr/>
        <p:txBody>
          <a:bodyPr/>
          <a:lstStyle/>
          <a:p>
            <a:fld id="{C011A3FE-9FF2-46DB-AFC2-5F0ABD91F071}" type="slidenum">
              <a:rPr lang="en-US" smtClean="0"/>
              <a:pPr/>
              <a:t>32</a:t>
            </a:fld>
            <a:endParaRPr lang="en-US"/>
          </a:p>
        </p:txBody>
      </p:sp>
    </p:spTree>
    <p:extLst>
      <p:ext uri="{BB962C8B-B14F-4D97-AF65-F5344CB8AC3E}">
        <p14:creationId xmlns="" xmlns:p14="http://schemas.microsoft.com/office/powerpoint/2010/main" val="340172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C011A3FE-9FF2-46DB-AFC2-5F0ABD91F071}" type="slidenum">
              <a:rPr lang="en-US" smtClean="0"/>
              <a:pPr/>
              <a:t>33</a:t>
            </a:fld>
            <a:endParaRPr lang="en-US"/>
          </a:p>
        </p:txBody>
      </p:sp>
      <p:pic>
        <p:nvPicPr>
          <p:cNvPr id="819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5862"/>
            <a:ext cx="9372600" cy="68977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002633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Benefits </a:t>
            </a:r>
          </a:p>
        </p:txBody>
      </p:sp>
      <p:sp>
        <p:nvSpPr>
          <p:cNvPr id="3" name="Content Placeholder 2"/>
          <p:cNvSpPr>
            <a:spLocks noGrp="1"/>
          </p:cNvSpPr>
          <p:nvPr>
            <p:ph idx="1"/>
          </p:nvPr>
        </p:nvSpPr>
        <p:spPr>
          <a:xfrm>
            <a:off x="228600" y="1447800"/>
            <a:ext cx="8686800" cy="5410200"/>
          </a:xfrm>
        </p:spPr>
        <p:txBody>
          <a:bodyPr>
            <a:normAutofit fontScale="92500" lnSpcReduction="10000"/>
          </a:bodyPr>
          <a:lstStyle/>
          <a:p>
            <a:pPr algn="just"/>
            <a:r>
              <a:rPr lang="en-US" b="1" dirty="0"/>
              <a:t>COST EFFECTIVE </a:t>
            </a:r>
          </a:p>
          <a:p>
            <a:pPr lvl="1" algn="just"/>
            <a:r>
              <a:rPr lang="en-US" dirty="0"/>
              <a:t>Community cloud offers same advantage as that of private cloud at low cost. Sharing Between Organizations Community cloud provides an infrastructure to share cloud resources and capabilities among several organizations. </a:t>
            </a:r>
          </a:p>
          <a:p>
            <a:pPr algn="just"/>
            <a:r>
              <a:rPr lang="en-US" b="1" dirty="0"/>
              <a:t>SECURITY </a:t>
            </a:r>
          </a:p>
          <a:p>
            <a:pPr lvl="1" algn="just"/>
            <a:r>
              <a:rPr lang="en-US" dirty="0"/>
              <a:t>Community cloud is comparatively more secure than the public cloud. </a:t>
            </a:r>
          </a:p>
          <a:p>
            <a:pPr algn="just"/>
            <a:r>
              <a:rPr lang="en-US" b="1" dirty="0"/>
              <a:t>ISSUES </a:t>
            </a:r>
          </a:p>
          <a:p>
            <a:pPr lvl="1" algn="just"/>
            <a:r>
              <a:rPr lang="en-US" dirty="0" smtClean="0"/>
              <a:t> </a:t>
            </a:r>
            <a:r>
              <a:rPr lang="en-US" dirty="0"/>
              <a:t>Since all data is housed at one location, one must be careful in storing data in community cloud because it might be accessible by others. </a:t>
            </a:r>
          </a:p>
          <a:p>
            <a:pPr lvl="1" algn="just"/>
            <a:r>
              <a:rPr lang="en-US" dirty="0" smtClean="0"/>
              <a:t> </a:t>
            </a:r>
            <a:r>
              <a:rPr lang="en-US" dirty="0"/>
              <a:t>It is also challenging to allocate responsibilities of governance, security and cost. </a:t>
            </a:r>
          </a:p>
          <a:p>
            <a:pPr marL="0" indent="0" algn="just">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C011A3FE-9FF2-46DB-AFC2-5F0ABD91F071}" type="slidenum">
              <a:rPr lang="en-US" smtClean="0"/>
              <a:pPr/>
              <a:t>34</a:t>
            </a:fld>
            <a:endParaRPr lang="en-US"/>
          </a:p>
        </p:txBody>
      </p:sp>
    </p:spTree>
    <p:extLst>
      <p:ext uri="{BB962C8B-B14F-4D97-AF65-F5344CB8AC3E}">
        <p14:creationId xmlns="" xmlns:p14="http://schemas.microsoft.com/office/powerpoint/2010/main" val="31731470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cloud\IC659511.png"/>
          <p:cNvPicPr>
            <a:picLocks noChangeAspect="1" noChangeArrowheads="1"/>
          </p:cNvPicPr>
          <p:nvPr/>
        </p:nvPicPr>
        <p:blipFill>
          <a:blip r:embed="rId2" cstate="print"/>
          <a:srcRect/>
          <a:stretch>
            <a:fillRect/>
          </a:stretch>
        </p:blipFill>
        <p:spPr bwMode="auto">
          <a:xfrm>
            <a:off x="381000" y="0"/>
            <a:ext cx="6858000" cy="6858000"/>
          </a:xfrm>
          <a:prstGeom prst="rect">
            <a:avLst/>
          </a:prstGeom>
          <a:noFill/>
        </p:spPr>
      </p:pic>
      <p:sp>
        <p:nvSpPr>
          <p:cNvPr id="2" name="Slide Number Placeholder 1"/>
          <p:cNvSpPr>
            <a:spLocks noGrp="1"/>
          </p:cNvSpPr>
          <p:nvPr>
            <p:ph type="sldNum" sz="quarter" idx="12"/>
          </p:nvPr>
        </p:nvSpPr>
        <p:spPr/>
        <p:txBody>
          <a:bodyPr/>
          <a:lstStyle/>
          <a:p>
            <a:fld id="{C011A3FE-9FF2-46DB-AFC2-5F0ABD91F071}" type="slidenum">
              <a:rPr lang="en-US" smtClean="0"/>
              <a:pPr/>
              <a:t>35</a:t>
            </a:fld>
            <a:endParaRPr lang="en-US"/>
          </a:p>
        </p:txBody>
      </p:sp>
    </p:spTree>
    <p:extLst>
      <p:ext uri="{BB962C8B-B14F-4D97-AF65-F5344CB8AC3E}">
        <p14:creationId xmlns="" xmlns:p14="http://schemas.microsoft.com/office/powerpoint/2010/main" val="92739009"/>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5400000">
            <a:off x="-3390899" y="2019300"/>
            <a:ext cx="8229600" cy="1143000"/>
          </a:xfrm>
        </p:spPr>
        <p:txBody>
          <a:bodyPr>
            <a:normAutofit/>
          </a:bodyPr>
          <a:lstStyle/>
          <a:p>
            <a:r>
              <a:rPr lang="en-US" dirty="0" smtClean="0"/>
              <a:t>Azure Components</a:t>
            </a:r>
            <a:endParaRPr lang="en-US" dirty="0"/>
          </a:p>
        </p:txBody>
      </p:sp>
      <p:sp>
        <p:nvSpPr>
          <p:cNvPr id="3" name="Content Placeholder 2"/>
          <p:cNvSpPr>
            <a:spLocks noGrp="1"/>
          </p:cNvSpPr>
          <p:nvPr>
            <p:ph idx="1"/>
          </p:nvPr>
        </p:nvSpPr>
        <p:spPr/>
        <p:txBody>
          <a:bodyPr/>
          <a:lstStyle/>
          <a:p>
            <a:endParaRPr lang="en-US"/>
          </a:p>
        </p:txBody>
      </p:sp>
      <p:pic>
        <p:nvPicPr>
          <p:cNvPr id="26626" name="Picture 2" descr="E:\cloud\introazure1.png"/>
          <p:cNvPicPr>
            <a:picLocks noChangeAspect="1" noChangeArrowheads="1"/>
          </p:cNvPicPr>
          <p:nvPr/>
        </p:nvPicPr>
        <p:blipFill>
          <a:blip r:embed="rId2" cstate="print"/>
          <a:srcRect/>
          <a:stretch>
            <a:fillRect/>
          </a:stretch>
        </p:blipFill>
        <p:spPr bwMode="auto">
          <a:xfrm>
            <a:off x="1371600" y="1047688"/>
            <a:ext cx="7545520" cy="5657912"/>
          </a:xfrm>
          <a:prstGeom prst="rect">
            <a:avLst/>
          </a:prstGeom>
          <a:noFill/>
        </p:spPr>
      </p:pic>
      <p:sp>
        <p:nvSpPr>
          <p:cNvPr id="4" name="Slide Number Placeholder 3"/>
          <p:cNvSpPr>
            <a:spLocks noGrp="1"/>
          </p:cNvSpPr>
          <p:nvPr>
            <p:ph type="sldNum" sz="quarter" idx="12"/>
          </p:nvPr>
        </p:nvSpPr>
        <p:spPr/>
        <p:txBody>
          <a:bodyPr/>
          <a:lstStyle/>
          <a:p>
            <a:fld id="{C011A3FE-9FF2-46DB-AFC2-5F0ABD91F071}" type="slidenum">
              <a:rPr lang="en-US" smtClean="0"/>
              <a:pPr/>
              <a:t>36</a:t>
            </a:fld>
            <a:endParaRPr lang="en-US"/>
          </a:p>
        </p:txBody>
      </p:sp>
    </p:spTree>
    <p:extLst>
      <p:ext uri="{BB962C8B-B14F-4D97-AF65-F5344CB8AC3E}">
        <p14:creationId xmlns="" xmlns:p14="http://schemas.microsoft.com/office/powerpoint/2010/main" val="7975681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dirty="0" smtClean="0"/>
              <a:t>Execution Models</a:t>
            </a:r>
            <a:endParaRPr lang="en-US" dirty="0"/>
          </a:p>
        </p:txBody>
      </p:sp>
      <p:sp>
        <p:nvSpPr>
          <p:cNvPr id="3" name="Content Placeholder 2"/>
          <p:cNvSpPr>
            <a:spLocks noGrp="1"/>
          </p:cNvSpPr>
          <p:nvPr>
            <p:ph idx="1"/>
          </p:nvPr>
        </p:nvSpPr>
        <p:spPr/>
        <p:txBody>
          <a:bodyPr/>
          <a:lstStyle/>
          <a:p>
            <a:pPr algn="just"/>
            <a:r>
              <a:rPr lang="en-US" dirty="0" smtClean="0"/>
              <a:t>One of the most basic things a cloud platform does is execute applications. Windows Azure provides four options for doing this. </a:t>
            </a:r>
          </a:p>
          <a:p>
            <a:pPr algn="just"/>
            <a:r>
              <a:rPr lang="en-US" dirty="0" smtClean="0"/>
              <a:t>Each of these four approaches--Virtual Machines, Web Sites, Cloud Services, and Mobile Services--can be used separately. </a:t>
            </a:r>
          </a:p>
          <a:p>
            <a:pPr algn="just"/>
            <a:r>
              <a:rPr lang="en-US" dirty="0" smtClean="0"/>
              <a:t>One can also combine them to create an application that uses two or more of these options together.</a:t>
            </a:r>
          </a:p>
          <a:p>
            <a:pPr algn="just"/>
            <a:endParaRPr lang="en-US" dirty="0"/>
          </a:p>
        </p:txBody>
      </p:sp>
      <p:sp>
        <p:nvSpPr>
          <p:cNvPr id="4" name="Slide Number Placeholder 3"/>
          <p:cNvSpPr>
            <a:spLocks noGrp="1"/>
          </p:cNvSpPr>
          <p:nvPr>
            <p:ph type="sldNum" sz="quarter" idx="12"/>
          </p:nvPr>
        </p:nvSpPr>
        <p:spPr/>
        <p:txBody>
          <a:bodyPr/>
          <a:lstStyle/>
          <a:p>
            <a:fld id="{C011A3FE-9FF2-46DB-AFC2-5F0ABD91F071}"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Virtual Machines</a:t>
            </a:r>
            <a:endParaRPr lang="en-US" dirty="0"/>
          </a:p>
        </p:txBody>
      </p:sp>
      <p:sp>
        <p:nvSpPr>
          <p:cNvPr id="3" name="Content Placeholder 2"/>
          <p:cNvSpPr>
            <a:spLocks noGrp="1"/>
          </p:cNvSpPr>
          <p:nvPr>
            <p:ph idx="1"/>
          </p:nvPr>
        </p:nvSpPr>
        <p:spPr/>
        <p:txBody>
          <a:bodyPr>
            <a:normAutofit/>
          </a:bodyPr>
          <a:lstStyle/>
          <a:p>
            <a:pPr algn="just"/>
            <a:r>
              <a:rPr lang="en-US" dirty="0" smtClean="0"/>
              <a:t>The ability to create a virtual machine on demand, whether from a standard image or from one you supply, can be very useful. </a:t>
            </a:r>
          </a:p>
          <a:p>
            <a:pPr algn="just"/>
            <a:r>
              <a:rPr lang="en-US" dirty="0" smtClean="0"/>
              <a:t>Add the ability to pay for this VM only while it's running, and it's even more useful. </a:t>
            </a:r>
          </a:p>
          <a:p>
            <a:pPr algn="just"/>
            <a:r>
              <a:rPr lang="en-US" dirty="0" smtClean="0"/>
              <a:t>This approach, commonly known as Infrastructure as a Service (</a:t>
            </a:r>
            <a:r>
              <a:rPr lang="en-US" dirty="0" err="1" smtClean="0"/>
              <a:t>IaaS</a:t>
            </a:r>
            <a:r>
              <a:rPr lang="en-US" dirty="0" smtClean="0"/>
              <a:t>), is what Windows Azure Virtual Machines provides.</a:t>
            </a:r>
          </a:p>
          <a:p>
            <a:pPr algn="just"/>
            <a:endParaRPr lang="en-US" dirty="0"/>
          </a:p>
        </p:txBody>
      </p:sp>
      <p:sp>
        <p:nvSpPr>
          <p:cNvPr id="4" name="Slide Number Placeholder 3"/>
          <p:cNvSpPr>
            <a:spLocks noGrp="1"/>
          </p:cNvSpPr>
          <p:nvPr>
            <p:ph type="sldNum" sz="quarter" idx="12"/>
          </p:nvPr>
        </p:nvSpPr>
        <p:spPr/>
        <p:txBody>
          <a:bodyPr/>
          <a:lstStyle/>
          <a:p>
            <a:fld id="{C011A3FE-9FF2-46DB-AFC2-5F0ABD91F071}"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Virtual Machines</a:t>
            </a:r>
            <a:endParaRPr lang="en-US" dirty="0"/>
          </a:p>
        </p:txBody>
      </p:sp>
      <p:sp>
        <p:nvSpPr>
          <p:cNvPr id="3" name="Content Placeholder 2"/>
          <p:cNvSpPr>
            <a:spLocks noGrp="1"/>
          </p:cNvSpPr>
          <p:nvPr>
            <p:ph idx="1"/>
          </p:nvPr>
        </p:nvSpPr>
        <p:spPr/>
        <p:txBody>
          <a:bodyPr>
            <a:normAutofit/>
          </a:bodyPr>
          <a:lstStyle/>
          <a:p>
            <a:pPr algn="just"/>
            <a:r>
              <a:rPr lang="en-US" dirty="0" smtClean="0"/>
              <a:t>Windows Azure Virtual Machines offers a gallery of standard VHDs.</a:t>
            </a:r>
          </a:p>
          <a:p>
            <a:pPr algn="just"/>
            <a:r>
              <a:rPr lang="en-US" dirty="0" smtClean="0"/>
              <a:t>These include Microsoft-provided options, such as Windows Server 2008 R2, Windows Server 2012, and Windows Server 2008 R2 with SQL Server, along with Linux images provided by Microsoft partners. You're free to upload and create VMs from your own VHDs as well.</a:t>
            </a:r>
          </a:p>
          <a:p>
            <a:pPr algn="just"/>
            <a:endParaRPr lang="en-US" dirty="0"/>
          </a:p>
        </p:txBody>
      </p:sp>
      <p:sp>
        <p:nvSpPr>
          <p:cNvPr id="4" name="Slide Number Placeholder 3"/>
          <p:cNvSpPr>
            <a:spLocks noGrp="1"/>
          </p:cNvSpPr>
          <p:nvPr>
            <p:ph type="sldNum" sz="quarter" idx="12"/>
          </p:nvPr>
        </p:nvSpPr>
        <p:spPr/>
        <p:txBody>
          <a:bodyPr/>
          <a:lstStyle/>
          <a:p>
            <a:fld id="{C011A3FE-9FF2-46DB-AFC2-5F0ABD91F071}"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main attributes of cloud computing?</a:t>
            </a:r>
            <a:endParaRPr lang="en-US" dirty="0"/>
          </a:p>
        </p:txBody>
      </p:sp>
      <p:sp>
        <p:nvSpPr>
          <p:cNvPr id="3" name="Content Placeholder 2"/>
          <p:cNvSpPr>
            <a:spLocks noGrp="1"/>
          </p:cNvSpPr>
          <p:nvPr>
            <p:ph idx="1"/>
          </p:nvPr>
        </p:nvSpPr>
        <p:spPr/>
        <p:txBody>
          <a:bodyPr>
            <a:normAutofit/>
          </a:bodyPr>
          <a:lstStyle/>
          <a:p>
            <a:pPr algn="just"/>
            <a:r>
              <a:rPr lang="en-US" sz="2800" b="1" dirty="0" smtClean="0"/>
              <a:t>Self-Service</a:t>
            </a:r>
            <a:endParaRPr lang="en-US" sz="2800" dirty="0" smtClean="0"/>
          </a:p>
          <a:p>
            <a:pPr lvl="1" algn="just"/>
            <a:r>
              <a:rPr lang="en-US" sz="2800" dirty="0" smtClean="0"/>
              <a:t>With the cloud, you can get the computing resources you need without having to procure, provision, and manage infrastructure on a per-application, ad-hoc basis.</a:t>
            </a:r>
          </a:p>
          <a:p>
            <a:pPr algn="just"/>
            <a:r>
              <a:rPr lang="en-US" sz="2800" b="1" dirty="0" smtClean="0"/>
              <a:t>Elastic</a:t>
            </a:r>
            <a:endParaRPr lang="en-US" sz="2800" dirty="0" smtClean="0"/>
          </a:p>
          <a:p>
            <a:pPr lvl="1" algn="just"/>
            <a:r>
              <a:rPr lang="en-US" sz="2800" dirty="0" smtClean="0"/>
              <a:t>The cloud lets you scale up (or scale down) dynamically to meet the changing needs of your business.</a:t>
            </a:r>
          </a:p>
        </p:txBody>
      </p:sp>
      <p:sp>
        <p:nvSpPr>
          <p:cNvPr id="4" name="Slide Number Placeholder 3"/>
          <p:cNvSpPr>
            <a:spLocks noGrp="1"/>
          </p:cNvSpPr>
          <p:nvPr>
            <p:ph type="sldNum" sz="quarter" idx="12"/>
          </p:nvPr>
        </p:nvSpPr>
        <p:spPr/>
        <p:txBody>
          <a:bodyPr/>
          <a:lstStyle/>
          <a:p>
            <a:fld id="{C011A3FE-9FF2-46DB-AFC2-5F0ABD91F071}" type="slidenum">
              <a:rPr lang="en-US" smtClean="0"/>
              <a:pPr/>
              <a:t>4</a:t>
            </a:fld>
            <a:endParaRPr lang="en-US"/>
          </a:p>
        </p:txBody>
      </p:sp>
    </p:spTree>
    <p:extLst>
      <p:ext uri="{BB962C8B-B14F-4D97-AF65-F5344CB8AC3E}">
        <p14:creationId xmlns="" xmlns:p14="http://schemas.microsoft.com/office/powerpoint/2010/main" val="256032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Virtual Machines</a:t>
            </a:r>
            <a:endParaRPr lang="en-US" dirty="0"/>
          </a:p>
        </p:txBody>
      </p:sp>
      <p:sp>
        <p:nvSpPr>
          <p:cNvPr id="3" name="Content Placeholder 2"/>
          <p:cNvSpPr>
            <a:spLocks noGrp="1"/>
          </p:cNvSpPr>
          <p:nvPr>
            <p:ph idx="1"/>
          </p:nvPr>
        </p:nvSpPr>
        <p:spPr/>
        <p:txBody>
          <a:bodyPr>
            <a:normAutofit/>
          </a:bodyPr>
          <a:lstStyle/>
          <a:p>
            <a:pPr algn="just"/>
            <a:r>
              <a:rPr lang="en-US" dirty="0" smtClean="0"/>
              <a:t>Wherever the image comes from, you can persistently store any changes made while a VM is running. </a:t>
            </a:r>
          </a:p>
          <a:p>
            <a:pPr algn="just"/>
            <a:r>
              <a:rPr lang="en-US" dirty="0" smtClean="0"/>
              <a:t>The next time you create a VM from that VHD, things pick up where you left off. It's also possible to copy the changed VHD out of Windows Azure, then run it locally.</a:t>
            </a:r>
          </a:p>
          <a:p>
            <a:pPr algn="just"/>
            <a:endParaRPr lang="en-US" dirty="0"/>
          </a:p>
        </p:txBody>
      </p:sp>
      <p:sp>
        <p:nvSpPr>
          <p:cNvPr id="4" name="Slide Number Placeholder 3"/>
          <p:cNvSpPr>
            <a:spLocks noGrp="1"/>
          </p:cNvSpPr>
          <p:nvPr>
            <p:ph type="sldNum" sz="quarter" idx="12"/>
          </p:nvPr>
        </p:nvSpPr>
        <p:spPr/>
        <p:txBody>
          <a:bodyPr/>
          <a:lstStyle/>
          <a:p>
            <a:fld id="{C011A3FE-9FF2-46DB-AFC2-5F0ABD91F071}"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Virtual Machines</a:t>
            </a:r>
            <a:endParaRPr lang="en-US" dirty="0"/>
          </a:p>
        </p:txBody>
      </p:sp>
      <p:sp>
        <p:nvSpPr>
          <p:cNvPr id="3" name="Content Placeholder 2"/>
          <p:cNvSpPr>
            <a:spLocks noGrp="1"/>
          </p:cNvSpPr>
          <p:nvPr>
            <p:ph idx="1"/>
          </p:nvPr>
        </p:nvSpPr>
        <p:spPr/>
        <p:txBody>
          <a:bodyPr>
            <a:normAutofit/>
          </a:bodyPr>
          <a:lstStyle/>
          <a:p>
            <a:pPr algn="just"/>
            <a:r>
              <a:rPr lang="en-US" dirty="0" smtClean="0"/>
              <a:t>Windows Azure VMs can be used in many different ways. You might use them to create an inexpensive development and test platform that you can shut down when you've finished using it. </a:t>
            </a:r>
          </a:p>
          <a:p>
            <a:pPr algn="just"/>
            <a:r>
              <a:rPr lang="en-US" dirty="0" smtClean="0"/>
              <a:t>You might also create and run applications that use whatever languages and libraries you like. </a:t>
            </a:r>
          </a:p>
          <a:p>
            <a:pPr algn="just"/>
            <a:r>
              <a:rPr lang="en-US" dirty="0" smtClean="0"/>
              <a:t>Those applications can use any of the data management options that Windows Azure provides, and you can also choose to use SQL Server or another DBMS running in one or more virtual machines. </a:t>
            </a:r>
            <a:endParaRPr lang="en-US" dirty="0"/>
          </a:p>
        </p:txBody>
      </p:sp>
      <p:sp>
        <p:nvSpPr>
          <p:cNvPr id="4" name="Slide Number Placeholder 3"/>
          <p:cNvSpPr>
            <a:spLocks noGrp="1"/>
          </p:cNvSpPr>
          <p:nvPr>
            <p:ph type="sldNum" sz="quarter" idx="12"/>
          </p:nvPr>
        </p:nvSpPr>
        <p:spPr/>
        <p:txBody>
          <a:bodyPr/>
          <a:lstStyle/>
          <a:p>
            <a:fld id="{C011A3FE-9FF2-46DB-AFC2-5F0ABD91F071}"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Virtual Machines</a:t>
            </a:r>
            <a:endParaRPr lang="en-US" dirty="0"/>
          </a:p>
        </p:txBody>
      </p:sp>
      <p:sp>
        <p:nvSpPr>
          <p:cNvPr id="3" name="Content Placeholder 2"/>
          <p:cNvSpPr>
            <a:spLocks noGrp="1"/>
          </p:cNvSpPr>
          <p:nvPr>
            <p:ph idx="1"/>
          </p:nvPr>
        </p:nvSpPr>
        <p:spPr/>
        <p:txBody>
          <a:bodyPr>
            <a:normAutofit/>
          </a:bodyPr>
          <a:lstStyle/>
          <a:p>
            <a:pPr algn="just"/>
            <a:r>
              <a:rPr lang="en-US" dirty="0" smtClean="0"/>
              <a:t>Another option is to use Windows Azure VMs as an extension of your on-premises datacenter, running SharePoint or other applications. </a:t>
            </a:r>
          </a:p>
          <a:p>
            <a:pPr algn="just"/>
            <a:r>
              <a:rPr lang="en-US" dirty="0" smtClean="0"/>
              <a:t>To support this, it's possible to create Windows domains in the cloud by running Active Directory in Windows Azure VMs.</a:t>
            </a:r>
          </a:p>
          <a:p>
            <a:pPr algn="just">
              <a:buNone/>
            </a:pPr>
            <a:endParaRPr lang="en-US" dirty="0"/>
          </a:p>
        </p:txBody>
      </p:sp>
      <p:sp>
        <p:nvSpPr>
          <p:cNvPr id="4" name="Slide Number Placeholder 3"/>
          <p:cNvSpPr>
            <a:spLocks noGrp="1"/>
          </p:cNvSpPr>
          <p:nvPr>
            <p:ph type="sldNum" sz="quarter" idx="12"/>
          </p:nvPr>
        </p:nvSpPr>
        <p:spPr/>
        <p:txBody>
          <a:bodyPr/>
          <a:lstStyle/>
          <a:p>
            <a:fld id="{C011A3FE-9FF2-46DB-AFC2-5F0ABD91F071}"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Cloud Services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Suppose you want to build a cloud application that can support lots of simultaneous users, doesn't require much administration, and never goes down. </a:t>
            </a:r>
          </a:p>
          <a:p>
            <a:pPr algn="just"/>
            <a:r>
              <a:rPr lang="en-US" dirty="0" smtClean="0"/>
              <a:t>You might be an established software vendor, for example, that's decided to embrace Software as a Service (</a:t>
            </a:r>
            <a:r>
              <a:rPr lang="en-US" dirty="0" err="1" smtClean="0"/>
              <a:t>SaaS</a:t>
            </a:r>
            <a:r>
              <a:rPr lang="en-US" dirty="0" smtClean="0"/>
              <a:t>) by building a version of one of your applications in the cloud. </a:t>
            </a:r>
          </a:p>
          <a:p>
            <a:pPr algn="just"/>
            <a:r>
              <a:rPr lang="en-US" dirty="0" smtClean="0"/>
              <a:t>Or you might be a start-up creating a consumer application that you expect will grow fast. If you're building on Windows Azure, which execution model should you use?</a:t>
            </a:r>
          </a:p>
        </p:txBody>
      </p:sp>
      <p:sp>
        <p:nvSpPr>
          <p:cNvPr id="4" name="Slide Number Placeholder 3"/>
          <p:cNvSpPr>
            <a:spLocks noGrp="1"/>
          </p:cNvSpPr>
          <p:nvPr>
            <p:ph type="sldNum" sz="quarter" idx="12"/>
          </p:nvPr>
        </p:nvSpPr>
        <p:spPr/>
        <p:txBody>
          <a:bodyPr/>
          <a:lstStyle/>
          <a:p>
            <a:fld id="{C011A3FE-9FF2-46DB-AFC2-5F0ABD91F071}"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Cloud Services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Windows Azure Web Sites allows creating this kind of web application, but there are some constraints. You don't have administrative access, for example, which means that you can't install arbitrary software.</a:t>
            </a:r>
          </a:p>
          <a:p>
            <a:pPr algn="just"/>
            <a:r>
              <a:rPr lang="en-US" dirty="0" smtClean="0"/>
              <a:t>Windows Azure Virtual Machines gives you lots of flexibility, including administrative access, and you certainly can use it to build a very scalable application, but you'll have to handle many aspects of reliability and administration yourself. </a:t>
            </a:r>
          </a:p>
          <a:p>
            <a:pPr algn="just"/>
            <a:r>
              <a:rPr lang="en-US" dirty="0" smtClean="0"/>
              <a:t>What you'd like is an option that gives you the control you need but also handles most of the work required for reliability and administration.</a:t>
            </a:r>
          </a:p>
          <a:p>
            <a:pPr algn="just"/>
            <a:endParaRPr lang="en-US" dirty="0"/>
          </a:p>
        </p:txBody>
      </p:sp>
      <p:sp>
        <p:nvSpPr>
          <p:cNvPr id="4" name="Slide Number Placeholder 3"/>
          <p:cNvSpPr>
            <a:spLocks noGrp="1"/>
          </p:cNvSpPr>
          <p:nvPr>
            <p:ph type="sldNum" sz="quarter" idx="12"/>
          </p:nvPr>
        </p:nvSpPr>
        <p:spPr/>
        <p:txBody>
          <a:bodyPr/>
          <a:lstStyle/>
          <a:p>
            <a:fld id="{C011A3FE-9FF2-46DB-AFC2-5F0ABD91F071}"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Cloud Services</a:t>
            </a:r>
            <a:endParaRPr lang="en-US" dirty="0"/>
          </a:p>
        </p:txBody>
      </p:sp>
      <p:sp>
        <p:nvSpPr>
          <p:cNvPr id="3" name="Content Placeholder 2"/>
          <p:cNvSpPr>
            <a:spLocks noGrp="1"/>
          </p:cNvSpPr>
          <p:nvPr>
            <p:ph idx="1"/>
          </p:nvPr>
        </p:nvSpPr>
        <p:spPr/>
        <p:txBody>
          <a:bodyPr>
            <a:normAutofit/>
          </a:bodyPr>
          <a:lstStyle/>
          <a:p>
            <a:pPr algn="just"/>
            <a:r>
              <a:rPr lang="en-US" dirty="0" smtClean="0"/>
              <a:t>This is exactly what's provided by Windows Azure Cloud Services. This technology is designed expressly to support scalable, reliable, and low-admin applications, and it's an example of what's commonly called Platform as a Service (</a:t>
            </a:r>
            <a:r>
              <a:rPr lang="en-US" dirty="0" err="1" smtClean="0"/>
              <a:t>PaaS</a:t>
            </a:r>
            <a:r>
              <a:rPr lang="en-US" dirty="0" smtClean="0"/>
              <a:t>). </a:t>
            </a:r>
          </a:p>
          <a:p>
            <a:pPr algn="just"/>
            <a:r>
              <a:rPr lang="en-US" dirty="0" smtClean="0"/>
              <a:t>To use it, you create an application using the technology you choose, such as C#, Java, PHP, Python, Node.js, or something else. Your code then executes in virtual machines (referred to as instances) running a version of Windows Server.</a:t>
            </a:r>
          </a:p>
        </p:txBody>
      </p:sp>
      <p:sp>
        <p:nvSpPr>
          <p:cNvPr id="4" name="Slide Number Placeholder 3"/>
          <p:cNvSpPr>
            <a:spLocks noGrp="1"/>
          </p:cNvSpPr>
          <p:nvPr>
            <p:ph type="sldNum" sz="quarter" idx="12"/>
          </p:nvPr>
        </p:nvSpPr>
        <p:spPr/>
        <p:txBody>
          <a:bodyPr/>
          <a:lstStyle/>
          <a:p>
            <a:fld id="{C011A3FE-9FF2-46DB-AFC2-5F0ABD91F071}"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Cloud Services</a:t>
            </a:r>
            <a:endParaRPr lang="en-US" dirty="0"/>
          </a:p>
        </p:txBody>
      </p:sp>
      <p:sp>
        <p:nvSpPr>
          <p:cNvPr id="3" name="Content Placeholder 2"/>
          <p:cNvSpPr>
            <a:spLocks noGrp="1"/>
          </p:cNvSpPr>
          <p:nvPr>
            <p:ph idx="1"/>
          </p:nvPr>
        </p:nvSpPr>
        <p:spPr/>
        <p:txBody>
          <a:bodyPr>
            <a:normAutofit/>
          </a:bodyPr>
          <a:lstStyle/>
          <a:p>
            <a:pPr algn="just"/>
            <a:r>
              <a:rPr lang="en-US" dirty="0" smtClean="0"/>
              <a:t>But these VMs are distinct from the ones you create with Windows Azure Virtual Machines. </a:t>
            </a:r>
          </a:p>
          <a:p>
            <a:pPr algn="just"/>
            <a:r>
              <a:rPr lang="en-US" dirty="0" smtClean="0"/>
              <a:t>For one thing, Windows Azure itself manages them, doing things like installing operating system patches and automatically rolling out new patched images. Windows Azure also monitors the VMs, restarting any that fail.</a:t>
            </a:r>
          </a:p>
          <a:p>
            <a:pPr algn="just"/>
            <a:endParaRPr lang="en-US" dirty="0"/>
          </a:p>
        </p:txBody>
      </p:sp>
      <p:sp>
        <p:nvSpPr>
          <p:cNvPr id="4" name="Slide Number Placeholder 3"/>
          <p:cNvSpPr>
            <a:spLocks noGrp="1"/>
          </p:cNvSpPr>
          <p:nvPr>
            <p:ph type="sldNum" sz="quarter" idx="12"/>
          </p:nvPr>
        </p:nvSpPr>
        <p:spPr/>
        <p:txBody>
          <a:bodyPr/>
          <a:lstStyle/>
          <a:p>
            <a:fld id="{C011A3FE-9FF2-46DB-AFC2-5F0ABD91F071}"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Cloud Services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You have two roles to choose from when you create an instance, both based on Windows Server. The main difference between the two is that an instance of a web role runs IIS, while an instance of a worker role does not. </a:t>
            </a:r>
          </a:p>
          <a:p>
            <a:pPr algn="just"/>
            <a:r>
              <a:rPr lang="en-US" dirty="0" smtClean="0"/>
              <a:t>Both are managed in the same way, however, and it's common for an application to use both. For example, a web role instance might accept requests from users, then pass them to a worker role instance for processing. </a:t>
            </a:r>
          </a:p>
          <a:p>
            <a:pPr algn="just"/>
            <a:r>
              <a:rPr lang="en-US" dirty="0" smtClean="0"/>
              <a:t>To scale your application up or down, you can request that Windows Azure create more instances of either role or shut down existing instances. And similar to Windows Azure Virtual Machines, you're charged only for the time that each web or worker role instance is running.</a:t>
            </a:r>
          </a:p>
          <a:p>
            <a:pPr algn="just"/>
            <a:endParaRPr lang="en-US" dirty="0"/>
          </a:p>
        </p:txBody>
      </p:sp>
      <p:sp>
        <p:nvSpPr>
          <p:cNvPr id="4" name="Slide Number Placeholder 3"/>
          <p:cNvSpPr>
            <a:spLocks noGrp="1"/>
          </p:cNvSpPr>
          <p:nvPr>
            <p:ph type="sldNum" sz="quarter" idx="12"/>
          </p:nvPr>
        </p:nvSpPr>
        <p:spPr/>
        <p:txBody>
          <a:bodyPr/>
          <a:lstStyle/>
          <a:p>
            <a:fld id="{C011A3FE-9FF2-46DB-AFC2-5F0ABD91F071}"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Cloud Services</a:t>
            </a:r>
            <a:endParaRPr lang="en-US" dirty="0"/>
          </a:p>
        </p:txBody>
      </p:sp>
      <p:sp>
        <p:nvSpPr>
          <p:cNvPr id="3" name="Content Placeholder 2"/>
          <p:cNvSpPr>
            <a:spLocks noGrp="1"/>
          </p:cNvSpPr>
          <p:nvPr>
            <p:ph idx="1"/>
          </p:nvPr>
        </p:nvSpPr>
        <p:spPr/>
        <p:txBody>
          <a:bodyPr>
            <a:normAutofit/>
          </a:bodyPr>
          <a:lstStyle/>
          <a:p>
            <a:pPr algn="just"/>
            <a:r>
              <a:rPr lang="en-US" dirty="0" smtClean="0"/>
              <a:t>Each of the four Windows Azure execution models has its own role to play. </a:t>
            </a:r>
          </a:p>
          <a:p>
            <a:pPr algn="just"/>
            <a:r>
              <a:rPr lang="en-US" dirty="0" smtClean="0"/>
              <a:t>Windows Azure Virtual Machines provides a general-purpose computing environment, </a:t>
            </a:r>
          </a:p>
          <a:p>
            <a:pPr algn="just"/>
            <a:r>
              <a:rPr lang="en-US" dirty="0" smtClean="0"/>
              <a:t>Windows Azure Web Sites offers low-cost web hosting.</a:t>
            </a:r>
          </a:p>
          <a:p>
            <a:pPr algn="just"/>
            <a:r>
              <a:rPr lang="en-US" dirty="0" smtClean="0"/>
              <a:t>Windows Azure Cloud Services is the best choice for creating scalable, reliable applications with low administration costs. </a:t>
            </a:r>
          </a:p>
          <a:p>
            <a:pPr algn="just"/>
            <a:endParaRPr lang="en-US" dirty="0"/>
          </a:p>
        </p:txBody>
      </p:sp>
      <p:sp>
        <p:nvSpPr>
          <p:cNvPr id="4" name="Slide Number Placeholder 3"/>
          <p:cNvSpPr>
            <a:spLocks noGrp="1"/>
          </p:cNvSpPr>
          <p:nvPr>
            <p:ph type="sldNum" sz="quarter" idx="12"/>
          </p:nvPr>
        </p:nvSpPr>
        <p:spPr/>
        <p:txBody>
          <a:bodyPr/>
          <a:lstStyle/>
          <a:p>
            <a:fld id="{C011A3FE-9FF2-46DB-AFC2-5F0ABD91F071}"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Mobile Services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If you are creating an app for a mobile device, Windows Azure Mobile Services accelerates development by providing turnkey way to store data in the cloud, authenticate users, and send push notifications.</a:t>
            </a:r>
            <a:br>
              <a:rPr lang="en-US" dirty="0" smtClean="0"/>
            </a:br>
            <a:r>
              <a:rPr lang="en-US" dirty="0" smtClean="0"/>
              <a:t>Native client libraries for Android, </a:t>
            </a:r>
            <a:r>
              <a:rPr lang="en-US" dirty="0" err="1" smtClean="0"/>
              <a:t>iOS</a:t>
            </a:r>
            <a:r>
              <a:rPr lang="en-US" dirty="0" smtClean="0"/>
              <a:t>, HTML/JavaScript, Windows Phone, and Windows Store make it easy to power apps available on all major mobile platforms. </a:t>
            </a:r>
          </a:p>
          <a:p>
            <a:pPr algn="just"/>
            <a:r>
              <a:rPr lang="en-US" dirty="0" smtClean="0"/>
              <a:t>An open and flexible REST API also enables you to use Mobile Services data and authentication functionality with apps on almost any platform. A single Mobile Service can back multiple client apps so you can provide a consistent user experience across devices.</a:t>
            </a:r>
          </a:p>
          <a:p>
            <a:pPr algn="just"/>
            <a:endParaRPr lang="en-US" dirty="0"/>
          </a:p>
        </p:txBody>
      </p:sp>
      <p:sp>
        <p:nvSpPr>
          <p:cNvPr id="4" name="Slide Number Placeholder 3"/>
          <p:cNvSpPr>
            <a:spLocks noGrp="1"/>
          </p:cNvSpPr>
          <p:nvPr>
            <p:ph type="sldNum" sz="quarter" idx="12"/>
          </p:nvPr>
        </p:nvSpPr>
        <p:spPr/>
        <p:txBody>
          <a:bodyPr/>
          <a:lstStyle/>
          <a:p>
            <a:fld id="{C011A3FE-9FF2-46DB-AFC2-5F0ABD91F071}"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main attributes of cloud computing?</a:t>
            </a:r>
            <a:endParaRPr lang="en-US" dirty="0"/>
          </a:p>
        </p:txBody>
      </p:sp>
      <p:sp>
        <p:nvSpPr>
          <p:cNvPr id="3" name="Content Placeholder 2"/>
          <p:cNvSpPr>
            <a:spLocks noGrp="1"/>
          </p:cNvSpPr>
          <p:nvPr>
            <p:ph idx="1"/>
          </p:nvPr>
        </p:nvSpPr>
        <p:spPr/>
        <p:txBody>
          <a:bodyPr>
            <a:normAutofit/>
          </a:bodyPr>
          <a:lstStyle/>
          <a:p>
            <a:pPr algn="just"/>
            <a:r>
              <a:rPr lang="en-US" sz="2800" b="1" dirty="0" smtClean="0"/>
              <a:t>Usage Based</a:t>
            </a:r>
            <a:endParaRPr lang="en-US" sz="2800" dirty="0" smtClean="0"/>
          </a:p>
          <a:p>
            <a:pPr lvl="1" algn="just"/>
            <a:r>
              <a:rPr lang="en-US" sz="2800" dirty="0" smtClean="0"/>
              <a:t>Pay for only what you use, when you need to use it.</a:t>
            </a:r>
          </a:p>
          <a:p>
            <a:pPr algn="just"/>
            <a:r>
              <a:rPr lang="en-US" sz="2800" b="1" dirty="0" smtClean="0"/>
              <a:t>Economics</a:t>
            </a:r>
            <a:endParaRPr lang="en-US" sz="2800" dirty="0" smtClean="0"/>
          </a:p>
          <a:p>
            <a:pPr lvl="1" algn="just"/>
            <a:r>
              <a:rPr lang="en-US" sz="2800" dirty="0" smtClean="0"/>
              <a:t>Since you don’t have to build out or manage infrastructure with cloud computing, IT costs for everything from new projects to new companies are greatly reduced. </a:t>
            </a:r>
          </a:p>
          <a:p>
            <a:pPr algn="just"/>
            <a:endParaRPr lang="en-US" sz="2800" dirty="0" smtClean="0"/>
          </a:p>
          <a:p>
            <a:pPr algn="just"/>
            <a:endParaRPr lang="en-US" sz="2800" dirty="0"/>
          </a:p>
        </p:txBody>
      </p:sp>
      <p:sp>
        <p:nvSpPr>
          <p:cNvPr id="4" name="Slide Number Placeholder 3"/>
          <p:cNvSpPr>
            <a:spLocks noGrp="1"/>
          </p:cNvSpPr>
          <p:nvPr>
            <p:ph type="sldNum" sz="quarter" idx="12"/>
          </p:nvPr>
        </p:nvSpPr>
        <p:spPr/>
        <p:txBody>
          <a:bodyPr/>
          <a:lstStyle/>
          <a:p>
            <a:fld id="{C011A3FE-9FF2-46DB-AFC2-5F0ABD91F071}" type="slidenum">
              <a:rPr lang="en-US" smtClean="0"/>
              <a:pPr/>
              <a:t>5</a:t>
            </a:fld>
            <a:endParaRPr lang="en-US"/>
          </a:p>
        </p:txBody>
      </p:sp>
    </p:spTree>
    <p:extLst>
      <p:ext uri="{BB962C8B-B14F-4D97-AF65-F5344CB8AC3E}">
        <p14:creationId xmlns="" xmlns:p14="http://schemas.microsoft.com/office/powerpoint/2010/main" val="256032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Mobile Services</a:t>
            </a:r>
            <a:endParaRPr lang="en-US" dirty="0"/>
          </a:p>
        </p:txBody>
      </p:sp>
      <p:sp>
        <p:nvSpPr>
          <p:cNvPr id="3" name="Content Placeholder 2"/>
          <p:cNvSpPr>
            <a:spLocks noGrp="1"/>
          </p:cNvSpPr>
          <p:nvPr>
            <p:ph idx="1"/>
          </p:nvPr>
        </p:nvSpPr>
        <p:spPr/>
        <p:txBody>
          <a:bodyPr>
            <a:normAutofit/>
          </a:bodyPr>
          <a:lstStyle/>
          <a:p>
            <a:pPr algn="just"/>
            <a:r>
              <a:rPr lang="en-US" dirty="0" smtClean="0"/>
              <a:t>Mobile Services allows you to do simple provisioning and management of data stored in a SQL Database, authenticate users through well-known identity providers like </a:t>
            </a:r>
            <a:r>
              <a:rPr lang="en-US" dirty="0" err="1" smtClean="0"/>
              <a:t>Facebook</a:t>
            </a:r>
            <a:r>
              <a:rPr lang="en-US" dirty="0" smtClean="0"/>
              <a:t>, Twitter, Microsoft or Google account, and use notification services to deliver push notifications to your app. </a:t>
            </a:r>
          </a:p>
          <a:p>
            <a:pPr algn="just"/>
            <a:r>
              <a:rPr lang="en-US" dirty="0" smtClean="0"/>
              <a:t>A service can be scaled as an app becomes more popular, and monitoring and logging are supported.</a:t>
            </a:r>
          </a:p>
          <a:p>
            <a:pPr algn="just"/>
            <a:endParaRPr lang="en-US" dirty="0"/>
          </a:p>
        </p:txBody>
      </p:sp>
      <p:sp>
        <p:nvSpPr>
          <p:cNvPr id="4" name="Slide Number Placeholder 3"/>
          <p:cNvSpPr>
            <a:spLocks noGrp="1"/>
          </p:cNvSpPr>
          <p:nvPr>
            <p:ph type="sldNum" sz="quarter" idx="12"/>
          </p:nvPr>
        </p:nvSpPr>
        <p:spPr/>
        <p:txBody>
          <a:bodyPr/>
          <a:lstStyle/>
          <a:p>
            <a:fld id="{C011A3FE-9FF2-46DB-AFC2-5F0ABD91F071}"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Mobile Services</a:t>
            </a:r>
            <a:endParaRPr lang="en-US" dirty="0"/>
          </a:p>
        </p:txBody>
      </p:sp>
      <p:sp>
        <p:nvSpPr>
          <p:cNvPr id="3" name="Content Placeholder 2"/>
          <p:cNvSpPr>
            <a:spLocks noGrp="1"/>
          </p:cNvSpPr>
          <p:nvPr>
            <p:ph idx="1"/>
          </p:nvPr>
        </p:nvSpPr>
        <p:spPr/>
        <p:txBody>
          <a:bodyPr>
            <a:normAutofit/>
          </a:bodyPr>
          <a:lstStyle/>
          <a:p>
            <a:pPr algn="just"/>
            <a:r>
              <a:rPr lang="en-US" dirty="0" smtClean="0"/>
              <a:t>While you can certainly build the backend for a mobile app using Virtual Machines, Cloud Services or Web Sites, by opting for Mobile Services you can spend much less time writing the underlying service components.</a:t>
            </a:r>
          </a:p>
          <a:p>
            <a:pPr algn="just"/>
            <a:endParaRPr lang="en-US" dirty="0"/>
          </a:p>
        </p:txBody>
      </p:sp>
      <p:sp>
        <p:nvSpPr>
          <p:cNvPr id="4" name="Slide Number Placeholder 3"/>
          <p:cNvSpPr>
            <a:spLocks noGrp="1"/>
          </p:cNvSpPr>
          <p:nvPr>
            <p:ph type="sldNum" sz="quarter" idx="12"/>
          </p:nvPr>
        </p:nvSpPr>
        <p:spPr/>
        <p:txBody>
          <a:bodyPr/>
          <a:lstStyle/>
          <a:p>
            <a:fld id="{C011A3FE-9FF2-46DB-AFC2-5F0ABD91F071}"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 Sites</a:t>
            </a:r>
            <a:endParaRPr lang="en-US" dirty="0"/>
          </a:p>
        </p:txBody>
      </p:sp>
      <p:sp>
        <p:nvSpPr>
          <p:cNvPr id="3" name="Content Placeholder 2"/>
          <p:cNvSpPr>
            <a:spLocks noGrp="1"/>
          </p:cNvSpPr>
          <p:nvPr>
            <p:ph idx="1"/>
          </p:nvPr>
        </p:nvSpPr>
        <p:spPr/>
        <p:txBody>
          <a:bodyPr>
            <a:normAutofit/>
          </a:bodyPr>
          <a:lstStyle/>
          <a:p>
            <a:pPr algn="just"/>
            <a:r>
              <a:rPr lang="en-US" dirty="0" smtClean="0"/>
              <a:t>One of the most common things that people do in the cloud is run web sites and web applications. </a:t>
            </a:r>
          </a:p>
          <a:p>
            <a:pPr algn="just"/>
            <a:r>
              <a:rPr lang="en-US" dirty="0" smtClean="0"/>
              <a:t>Windows Azure Virtual Machines allows this, but it still leaves you with the responsibility of administering one or more VMs. </a:t>
            </a:r>
          </a:p>
          <a:p>
            <a:pPr algn="just"/>
            <a:r>
              <a:rPr lang="en-US" dirty="0" smtClean="0"/>
              <a:t>What if you just want a web site where somebody else takes care of the administrative work for you?</a:t>
            </a:r>
          </a:p>
        </p:txBody>
      </p:sp>
      <p:sp>
        <p:nvSpPr>
          <p:cNvPr id="4" name="Slide Number Placeholder 3"/>
          <p:cNvSpPr>
            <a:spLocks noGrp="1"/>
          </p:cNvSpPr>
          <p:nvPr>
            <p:ph type="sldNum" sz="quarter" idx="12"/>
          </p:nvPr>
        </p:nvSpPr>
        <p:spPr/>
        <p:txBody>
          <a:bodyPr/>
          <a:lstStyle/>
          <a:p>
            <a:fld id="{C011A3FE-9FF2-46DB-AFC2-5F0ABD91F071}"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 Sites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This is exactly what Windows Azure Web Sites provides. This execution model offers a managed web environment using the Windows Azure Management portal as well as APIs. </a:t>
            </a:r>
          </a:p>
          <a:p>
            <a:pPr algn="just"/>
            <a:r>
              <a:rPr lang="en-US" dirty="0" smtClean="0"/>
              <a:t>You can move an existing web site into Windows Azure Web Sites unchanged, or you can create a new one directly in the cloud. </a:t>
            </a:r>
          </a:p>
          <a:p>
            <a:pPr algn="just"/>
            <a:r>
              <a:rPr lang="en-US" dirty="0" smtClean="0"/>
              <a:t>Once a web site is running, you can add or remove instances dynamically, relying on Windows Azure Web Sites to load balance requests across them. Windows Azure Web Sites offers both a shared option, where your web site runs in a virtual machine with other sites, and a standard option that allows a site to run in its own VM. The standard option also lets you increase the size (computing power) of your instances if needed.</a:t>
            </a:r>
          </a:p>
          <a:p>
            <a:pPr algn="just"/>
            <a:endParaRPr lang="en-US" dirty="0"/>
          </a:p>
        </p:txBody>
      </p:sp>
      <p:sp>
        <p:nvSpPr>
          <p:cNvPr id="4" name="Slide Number Placeholder 3"/>
          <p:cNvSpPr>
            <a:spLocks noGrp="1"/>
          </p:cNvSpPr>
          <p:nvPr>
            <p:ph type="sldNum" sz="quarter" idx="12"/>
          </p:nvPr>
        </p:nvSpPr>
        <p:spPr/>
        <p:txBody>
          <a:bodyPr/>
          <a:lstStyle/>
          <a:p>
            <a:fld id="{C011A3FE-9FF2-46DB-AFC2-5F0ABD91F071}"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 Sites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Windows Azure Web Sites is intended to be useful for corporations, developers, and web design agencies. For corporations, it's an easy-to-manage, scalable, highly secure and highly available solution for </a:t>
            </a:r>
            <a:r>
              <a:rPr lang="en-US" dirty="0" err="1" smtClean="0"/>
              <a:t>runing</a:t>
            </a:r>
            <a:r>
              <a:rPr lang="en-US" dirty="0" smtClean="0"/>
              <a:t> presence web sites. </a:t>
            </a:r>
          </a:p>
          <a:p>
            <a:pPr algn="just"/>
            <a:r>
              <a:rPr lang="en-US" dirty="0" smtClean="0"/>
              <a:t>For development, it supports .NET, PHP, Node.js, and Python, along with SQL Database and </a:t>
            </a:r>
            <a:r>
              <a:rPr lang="en-US" dirty="0" err="1" smtClean="0"/>
              <a:t>MySQL</a:t>
            </a:r>
            <a:r>
              <a:rPr lang="en-US" dirty="0" smtClean="0"/>
              <a:t> (from </a:t>
            </a:r>
            <a:r>
              <a:rPr lang="en-US" dirty="0" err="1" smtClean="0"/>
              <a:t>ClearDB</a:t>
            </a:r>
            <a:r>
              <a:rPr lang="en-US" dirty="0" smtClean="0"/>
              <a:t>, a Microsoft partner) for relational storage. </a:t>
            </a:r>
          </a:p>
          <a:p>
            <a:pPr algn="just"/>
            <a:r>
              <a:rPr lang="en-US" dirty="0" smtClean="0"/>
              <a:t>It also provides built-in support for several popular applications, including </a:t>
            </a:r>
            <a:r>
              <a:rPr lang="en-US" dirty="0" err="1" smtClean="0"/>
              <a:t>WordPress</a:t>
            </a:r>
            <a:r>
              <a:rPr lang="en-US" dirty="0" smtClean="0"/>
              <a:t>, </a:t>
            </a:r>
            <a:r>
              <a:rPr lang="en-US" dirty="0" err="1" smtClean="0"/>
              <a:t>Joomla</a:t>
            </a:r>
            <a:r>
              <a:rPr lang="en-US" dirty="0" smtClean="0"/>
              <a:t>, and </a:t>
            </a:r>
            <a:r>
              <a:rPr lang="en-US" dirty="0" err="1" smtClean="0"/>
              <a:t>Drupal</a:t>
            </a:r>
            <a:r>
              <a:rPr lang="en-US" dirty="0" smtClean="0"/>
              <a:t>. The goal is to provide a low-cost, scalable, and broadly useful platform for creating web sites and web applications in the public cloud.</a:t>
            </a:r>
          </a:p>
          <a:p>
            <a:pPr algn="just"/>
            <a:endParaRPr lang="en-US" dirty="0"/>
          </a:p>
        </p:txBody>
      </p:sp>
      <p:sp>
        <p:nvSpPr>
          <p:cNvPr id="4" name="Slide Number Placeholder 3"/>
          <p:cNvSpPr>
            <a:spLocks noGrp="1"/>
          </p:cNvSpPr>
          <p:nvPr>
            <p:ph type="sldNum" sz="quarter" idx="12"/>
          </p:nvPr>
        </p:nvSpPr>
        <p:spPr/>
        <p:txBody>
          <a:bodyPr/>
          <a:lstStyle/>
          <a:p>
            <a:fld id="{C011A3FE-9FF2-46DB-AFC2-5F0ABD91F071}" type="slidenum">
              <a:rPr lang="en-US" smtClean="0"/>
              <a:pPr/>
              <a:t>54</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What are the benefits of the cloud?</a:t>
            </a:r>
            <a:endParaRPr lang="en-US" dirty="0"/>
          </a:p>
        </p:txBody>
      </p:sp>
      <p:sp>
        <p:nvSpPr>
          <p:cNvPr id="3" name="Content Placeholder 2"/>
          <p:cNvSpPr>
            <a:spLocks noGrp="1"/>
          </p:cNvSpPr>
          <p:nvPr>
            <p:ph idx="1"/>
          </p:nvPr>
        </p:nvSpPr>
        <p:spPr>
          <a:xfrm>
            <a:off x="457200" y="1935480"/>
            <a:ext cx="8229600" cy="4389120"/>
          </a:xfrm>
        </p:spPr>
        <p:txBody>
          <a:bodyPr>
            <a:normAutofit/>
          </a:bodyPr>
          <a:lstStyle/>
          <a:p>
            <a:pPr algn="just"/>
            <a:r>
              <a:rPr lang="en-US" b="1" dirty="0" smtClean="0"/>
              <a:t>Focus</a:t>
            </a:r>
            <a:endParaRPr lang="en-US" dirty="0" smtClean="0"/>
          </a:p>
          <a:p>
            <a:pPr lvl="1" algn="just"/>
            <a:r>
              <a:rPr lang="en-US" dirty="0" smtClean="0"/>
              <a:t>Cloud computing lets you focus on the infrastructure, data and applications that really matter to your business. </a:t>
            </a:r>
          </a:p>
          <a:p>
            <a:pPr algn="just"/>
            <a:r>
              <a:rPr lang="en-US" b="1" dirty="0" smtClean="0"/>
              <a:t>Agility</a:t>
            </a:r>
            <a:endParaRPr lang="en-US" dirty="0" smtClean="0"/>
          </a:p>
          <a:p>
            <a:pPr lvl="1" algn="just"/>
            <a:r>
              <a:rPr lang="en-US" dirty="0" smtClean="0"/>
              <a:t>When you use the cloud, not only can you get to market more quickly – but gain insights, gather feedback, and iterate in the time it used to take to just get your environment provisioned. </a:t>
            </a:r>
          </a:p>
          <a:p>
            <a:pPr algn="just"/>
            <a:endParaRPr lang="en-US" dirty="0"/>
          </a:p>
        </p:txBody>
      </p:sp>
      <p:sp>
        <p:nvSpPr>
          <p:cNvPr id="4" name="Slide Number Placeholder 3"/>
          <p:cNvSpPr>
            <a:spLocks noGrp="1"/>
          </p:cNvSpPr>
          <p:nvPr>
            <p:ph type="sldNum" sz="quarter" idx="12"/>
          </p:nvPr>
        </p:nvSpPr>
        <p:spPr/>
        <p:txBody>
          <a:bodyPr/>
          <a:lstStyle/>
          <a:p>
            <a:fld id="{C011A3FE-9FF2-46DB-AFC2-5F0ABD91F071}" type="slidenum">
              <a:rPr lang="en-US" smtClean="0"/>
              <a:pPr/>
              <a:t>6</a:t>
            </a:fld>
            <a:endParaRPr lang="en-US"/>
          </a:p>
        </p:txBody>
      </p:sp>
    </p:spTree>
    <p:extLst>
      <p:ext uri="{BB962C8B-B14F-4D97-AF65-F5344CB8AC3E}">
        <p14:creationId xmlns="" xmlns:p14="http://schemas.microsoft.com/office/powerpoint/2010/main" val="13492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3398520"/>
          </a:xfrm>
        </p:spPr>
        <p:txBody>
          <a:bodyPr>
            <a:normAutofit/>
          </a:bodyPr>
          <a:lstStyle/>
          <a:p>
            <a:pPr algn="just"/>
            <a:r>
              <a:rPr lang="en-US" dirty="0"/>
              <a:t>There are certain services and models working behind the scene making the cloud computing feasible and accessible to end users. </a:t>
            </a:r>
            <a:endParaRPr lang="en-US" dirty="0" smtClean="0"/>
          </a:p>
          <a:p>
            <a:pPr algn="just"/>
            <a:r>
              <a:rPr lang="en-US" dirty="0" smtClean="0"/>
              <a:t>Following </a:t>
            </a:r>
            <a:r>
              <a:rPr lang="en-US" dirty="0"/>
              <a:t>are the working models for cloud computing: </a:t>
            </a:r>
            <a:endParaRPr lang="en-US" dirty="0" smtClean="0"/>
          </a:p>
          <a:p>
            <a:pPr lvl="1" algn="just"/>
            <a:r>
              <a:rPr lang="en-US" b="1" dirty="0" smtClean="0">
                <a:solidFill>
                  <a:srgbClr val="FF0000"/>
                </a:solidFill>
              </a:rPr>
              <a:t>Service Models </a:t>
            </a:r>
            <a:endParaRPr lang="en-US" dirty="0"/>
          </a:p>
          <a:p>
            <a:pPr lvl="1"/>
            <a:r>
              <a:rPr lang="en-US" b="1" dirty="0" smtClean="0">
                <a:solidFill>
                  <a:srgbClr val="FF0000"/>
                </a:solidFill>
              </a:rPr>
              <a:t>Deployment </a:t>
            </a:r>
            <a:r>
              <a:rPr lang="en-US" b="1" dirty="0">
                <a:solidFill>
                  <a:srgbClr val="FF0000"/>
                </a:solidFill>
              </a:rPr>
              <a:t>Models </a:t>
            </a:r>
          </a:p>
          <a:p>
            <a:endParaRPr lang="en-US" dirty="0"/>
          </a:p>
        </p:txBody>
      </p:sp>
      <p:sp>
        <p:nvSpPr>
          <p:cNvPr id="4" name="Slide Number Placeholder 3"/>
          <p:cNvSpPr>
            <a:spLocks noGrp="1"/>
          </p:cNvSpPr>
          <p:nvPr>
            <p:ph type="sldNum" sz="quarter" idx="12"/>
          </p:nvPr>
        </p:nvSpPr>
        <p:spPr/>
        <p:txBody>
          <a:bodyPr/>
          <a:lstStyle/>
          <a:p>
            <a:fld id="{C011A3FE-9FF2-46DB-AFC2-5F0ABD91F071}" type="slidenum">
              <a:rPr lang="en-US" smtClean="0"/>
              <a:pPr/>
              <a:t>7</a:t>
            </a:fld>
            <a:endParaRPr lang="en-US"/>
          </a:p>
        </p:txBody>
      </p:sp>
      <p:sp>
        <p:nvSpPr>
          <p:cNvPr id="5" name="Title 1"/>
          <p:cNvSpPr>
            <a:spLocks noGrp="1"/>
          </p:cNvSpPr>
          <p:nvPr>
            <p:ph type="title"/>
          </p:nvPr>
        </p:nvSpPr>
        <p:spPr>
          <a:xfrm>
            <a:off x="457200" y="704088"/>
            <a:ext cx="8229600" cy="1143000"/>
          </a:xfrm>
        </p:spPr>
        <p:txBody>
          <a:bodyPr/>
          <a:lstStyle/>
          <a:p>
            <a:r>
              <a:rPr lang="en-US" dirty="0" smtClean="0"/>
              <a:t>WORKING MODELS </a:t>
            </a:r>
            <a:endParaRPr lang="en-US" dirty="0"/>
          </a:p>
        </p:txBody>
      </p:sp>
    </p:spTree>
    <p:extLst>
      <p:ext uri="{BB962C8B-B14F-4D97-AF65-F5344CB8AC3E}">
        <p14:creationId xmlns="" xmlns:p14="http://schemas.microsoft.com/office/powerpoint/2010/main" val="338645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MODELS </a:t>
            </a:r>
          </a:p>
        </p:txBody>
      </p:sp>
      <p:sp>
        <p:nvSpPr>
          <p:cNvPr id="3" name="Content Placeholder 2"/>
          <p:cNvSpPr>
            <a:spLocks noGrp="1"/>
          </p:cNvSpPr>
          <p:nvPr>
            <p:ph idx="1"/>
          </p:nvPr>
        </p:nvSpPr>
        <p:spPr/>
        <p:txBody>
          <a:bodyPr/>
          <a:lstStyle/>
          <a:p>
            <a:endParaRPr lang="en-US" dirty="0"/>
          </a:p>
          <a:p>
            <a:r>
              <a:rPr lang="en-US" dirty="0" smtClean="0"/>
              <a:t>Infrastructure </a:t>
            </a:r>
            <a:r>
              <a:rPr lang="en-US" dirty="0"/>
              <a:t>as a Service (</a:t>
            </a:r>
            <a:r>
              <a:rPr lang="en-US" dirty="0" err="1"/>
              <a:t>IaaS</a:t>
            </a:r>
            <a:r>
              <a:rPr lang="en-US" dirty="0"/>
              <a:t>) </a:t>
            </a:r>
          </a:p>
          <a:p>
            <a:r>
              <a:rPr lang="en-US" dirty="0" smtClean="0"/>
              <a:t>Platform </a:t>
            </a:r>
            <a:r>
              <a:rPr lang="en-US" dirty="0"/>
              <a:t>as a Service (</a:t>
            </a:r>
            <a:r>
              <a:rPr lang="en-US" dirty="0" err="1"/>
              <a:t>PaaS</a:t>
            </a:r>
            <a:r>
              <a:rPr lang="en-US" dirty="0"/>
              <a:t>) </a:t>
            </a:r>
          </a:p>
          <a:p>
            <a:r>
              <a:rPr lang="en-US" dirty="0" smtClean="0"/>
              <a:t>Software </a:t>
            </a:r>
            <a:r>
              <a:rPr lang="en-US" dirty="0"/>
              <a:t>as a Service (</a:t>
            </a:r>
            <a:r>
              <a:rPr lang="en-US" dirty="0" err="1"/>
              <a:t>SaaS</a:t>
            </a:r>
            <a:r>
              <a:rPr lang="en-US" dirty="0"/>
              <a:t>) </a:t>
            </a:r>
          </a:p>
          <a:p>
            <a:endParaRPr lang="en-US" dirty="0"/>
          </a:p>
        </p:txBody>
      </p:sp>
      <p:sp>
        <p:nvSpPr>
          <p:cNvPr id="4" name="Slide Number Placeholder 3"/>
          <p:cNvSpPr>
            <a:spLocks noGrp="1"/>
          </p:cNvSpPr>
          <p:nvPr>
            <p:ph type="sldNum" sz="quarter" idx="12"/>
          </p:nvPr>
        </p:nvSpPr>
        <p:spPr/>
        <p:txBody>
          <a:bodyPr/>
          <a:lstStyle/>
          <a:p>
            <a:fld id="{C011A3FE-9FF2-46DB-AFC2-5F0ABD91F071}" type="slidenum">
              <a:rPr lang="en-US" smtClean="0"/>
              <a:pPr/>
              <a:t>8</a:t>
            </a:fld>
            <a:endParaRPr lang="en-US"/>
          </a:p>
        </p:txBody>
      </p:sp>
    </p:spTree>
    <p:extLst>
      <p:ext uri="{BB962C8B-B14F-4D97-AF65-F5344CB8AC3E}">
        <p14:creationId xmlns="" xmlns:p14="http://schemas.microsoft.com/office/powerpoint/2010/main" val="3729144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descr="data:image/jpeg;base64,/9j/4AAQSkZJRgABAQAAAQABAAD/2wCEAAkGBhISERQTExIVFRQUFxkaFxgYGB8YHRgcHB8YGhwaGB0dHiYeHBojGhkXHy8gJCcpLCwsGB4xNTAqNScrLCkBCQoKDgwOGg8PGSwkHyQwLywyNCstMiwpLCksLCwsNSw2LCwvLCwsLCwsLC8pLDQsLCwsLCwsLCw0LCksNCwsKf/AABEIAKQBNAMBIgACEQEDEQH/xAAbAAABBQEBAAAAAAAAAAAAAAAAAwQFBgcCAf/EAEkQAAEDAgMEBAcOBAUEAwAAAAECAxEAIQQSMQUGQVETImGRFiMycYGS0gcUF0JSU1Ric5OhsbLRFTM0giRDcsHiRGPC4aLw8f/EABgBAQEBAQEAAAAAAAAAAAAAAAAEBQEC/8QAKREAAgEDAgYCAgMBAAAAAAAAAAECAxESBBMxQVFSgaEhIjKRQmHRYv/aAAwDAQACEQMRAD8A3GiiigCoEb2IS6428joUtKQlS1rTlKnBKAmDJJ0jnU9UNi91WnHFOFbgUp1l0gFMZmfJAlJ6p48eRFAOHN4cMnNmeQnLlnMY8o5U2Osq6ojUmKr+C90llSFOOBCGwrKMrmdZJxC8MlWTKIQopCs0/KHCSofc2Y6V17p8R0jiwsL8VmQpLgeTCuilYSRlAdKwE9XSK9b9zhgJWOmxBLkHMSiQoYhWLCx4uM3Sq0IKYAEayBJsb1MQeldZbPSOpSA6FSG15CoyBlIJSFDRJMSaXb3kwqlqQl9tS0Z8yQZIyKCF2F+qogHlIqHf9zrDqCx0r4Dpe6WCjxqHnC6ttXUsjMTBRlUAfKrrEe56woQHX0QcQQUqSI98OtvrF0EFOZsJCSCCkqCgqaAfbP3nbfxS2G8q0JYQ6HUqkEqceaKIixSpkzfWRAimezt9en96FGHXGMbU42SpIhKQgqzCZB640mYNK7tbksYFRU0pwy30cKyAAdK89ZKEJA6zyxAsAEiLXV2Xuk0wMIELcIwbS2m8xScwXkBK4SJIyCIgXNjwAnKKKKAKYba2unDNhxSSoFxpuBrLriGwb8AVgnsp/Udt3ZIxDQbMwHGnLKy3aWlxN8qrZkAERpNxQ6lc6O3cP1x0qZbjOOKZzAEjWCUqg6dU8qY7P3uafxK8O0M2QIUV50QpC0BxLjac2ZbRzJTnAiSeAmoNXuZoJcOdyXcmclbas4QXSA4DhyHRDpSS4FGEIvKQafbN3K6JzCqLi1pwaQlhC1ohEN9EVSlhK1EomQV5ZJsLRy56wf8AX7Ra6KKK6eAooqA3qSvxRQmSM5nNl4AQnxa/GEEgafGvegJ+ik2HCpIJGU8RyPHz+elKATxLuVCla5Uk9wmqZsr3SklhWIxTfQsBlh0OpzFMupUpTXWSMy0Qnyc0502BIBuj7WZKk/KBHf6R+dQGN3KZdYaw6wktMILbaR0iSlBQWinMl0KUC2cpBJmuHpJPmcbW33bbLjTKS/iUNh0MpmSjMhJX1QTCQsKyxmUAcoNS2xNpDEMpdStCwqboJixIjrAEKEQUkSCCOFQw3BYClLTmQpWa6HH0RnUhayjK8MhUptBUUxMGZkzNbH2UjDNBpAASCTaZJUcyioqUpSlFRJKiSTNA0lzH1FFFdPIUUUUAUUUUBVcFvwnPiA+Ese9ysqbUVBwNpXkS910pSppQGbMkkCQJN6Xc37wpDPRKLi8S0pzDoHVL0IU5lE3SSExKgACQNSBXD24rK1lxUqWSCFqW8pSIVnAaUXpaTmAOVGUGAIgCOG/c+w6SgpEFsAJhbwiEKbCo6aCsIWpOc9aDrYRy57xXVe/8JDdfbvvpkrOQKByrQM4U2qAShxK0pUlQJ4gSIPGpmozYmwkYYLCL51ZlKJWtalQEytbi1qV1QkCTYCNKk66eWrBRRRQ4FFFFAFFFFANtn4suoSvLlCwFJkyYIm8aHvrP9pbdfLzgDrghakgJUQLEgAAVe9h/0zH2Tf6RWf7R2BjE4hxSGVnxilJUIIuoqBH4Vdo8bvK3ki1eVljfwLLxGMBIDjqoIEpWogzGl7+UO+hWJxYE9K794q2tyZiLc7yKTaw+0Rl8Q4rKZlQBJ0sTMxI50l/D9oRHQuEcsqY5RGkdkcuVW/XrEkvLpIcjEYyJ6R28R11EmbiADx51yMXjPlveuY0mZnSLzpSXvPaUz0Tk2+KnhJ/Mk9s3rlGz9oAghlYiI6qYEREDQRlTHKBT69Yi8ukhzsnbz/TtAurIU4hJBUVAhSgDY9hrSKzHY+72L98MlTK0hLiFKKoAASoKPHsrTqi1mGSxt4K9JnZ5X8hUf75cyOrKkQnpMoCTIyFQEkqIPk8hrUhTBtoqYcSNVF4D0rWKiXEsfAz9jbGIWoAPuAq4lZAHEkxoAL0sMVjPlvcfjnhIPHmD3GmLWwscgylhwGCJEeYwZ/EU7977Q+jqPVi6UmbqOYzqesdbX0ua25YfxxMaLn/JSO3MXix/mu8PjqESAQLkXvp2HlXqsRjBq47PLpDbyhe8DyDr6Jpt7w2hbxLhggiUpMEWBvxA4+fmaFYDaJ1ZWZ16ib62IiCOsqxtc1y0esTt5dJCy8diwJLjwETdZERGt+0W7akt0dsOrxAQpxSklKpCiVacp0qF/hu0L+Jc6wIMgE3ASb63AAqW3M2JiEYnO40pCQlV1czEAV5q4bcuHg903PcXw/Jfar+9rKFhtK0yCTCspUEnqnQNrhREgExAzXvVgqD3kwqXC2ghMkKuRMAFBMDMnW15tyvbGNY7xe0WXXWGkPIWStRUhKwSUhC7qAM5QrLraY7KrO822XUYlaEuKQlGUJCSUiMqTw7TVw2kmFsLykhLhKsoKiAW3EzAuRJGnOqVvVsPErxTjjbSloWEkEf6UpIINwZFWaPHN5dCTV5YLHqJKxeLgEOumUhVlqsDNjfW2lddPjIJ6R2QYjOqdY4GLGQZ0g0396bRyqSWnTmMyQCU88s+T6NItFeuYTaJUohlxOYkwEpAuoqiOUk663mZNX/X/kivLpIWbxOMInpXI59Ib3ymIJm54Vz76xny3uHxzxnt1sbdhpAYHaNgGXABYAISAPJ7Pqp80AV4rZ20Dqy56qe2ZGhnMqec3rto9YnLy6SPVbdxCCfHOSnmskSOd4NaegyB5qypzd/GuKJUwvMo3JgC/E8AK1ZAgCotZh9cbeCvSZXllfz5PaKKKgLisb47adYLaW1ZcwUSYB0jn56qyt+HwopLxERfKmJPAW1un1hVi372Q+8WlNNleUKBgiROWNeFjVNc3MxRM+9lgzMggE6HUGfijuoB+rfl+3jyZMWCeRPLsr1W/L4jx5vEdUGZITI6ukkVHp3NxQ/6Vetri2ul7a16NzcV9GXpGo4GR8bgQKAfeHL0T74/BPn5UqjfDEm4eJHmT+1Rg3NxP0VXeOUW63KlG91cYmYwy7mTca99AaFs/aLqmmHCUkLgKGUyZkSCFQNBaDxqZqD2fhVN4bDIWIUlSJHIyTU5QBRRRQBRRRQDHYf9Mx9k3+kVn+09ru9M741YhahAUQAASBAB5CtA2H/TMfZN/pFUHau6mML7pSyVJUtSgQpNwSSNVA8au0bgm8reSLV5WWKfg9wi3nEFQfckKygZzc9Ua5pHlDhHmr1AxJTmLygMpVd06ZSqdeQpsjdnHp0ZWPMtI/8AOuju/tGZ6NyefSJn9dXNw7o+iJZ9svY5Wzigf5q9YA6UzqE3Ga1yO+m2JxT6Il1dyQIcJ010PbXng5tD5pz7xPYfl8wD6BXjm7W0FeUytUTErSdddV8a6nDnKIefKMvYvsja7vTsjpVmXEJIKiQQVAEQTyNaZWa7H3VxYxDSltFKUuIUSVJ0SQrgombVpVQaxwcljbwW6TKzyv5Co9DhSw4oagvEecKXUZuw8oKUk5iFAEEqzZD1jlXYQ5clXo0qUaaKmXEjVReA9K1iolxLHwM3/i7pv0rnrq/enqVPltK0vOEq4Zza6hrmn4vEDW0wYZndLGi3QE+ZSPapRvdzaCfJacHmcSOfJfae8863ZOnykvRipVOcX7HQRiOLyhpbpCTfLbXWFpPprwN4qY6VVtfHG11Jve3WSpPnBpsN3NofNOfeJ7Pr/VT6o5UJ3d2iDIacB5hxPb9f6yvWPOvN4d0Tv27Zezx/HPIIBdcuARDijY+mpfc7abisSElxagUqkFROnnqHXuxj1asrMCLrSbcvK0qa3O3exLWI6R1vIkJULqSZJ5QTXmq6e2/lXseqSqbi+HbyXqorbzoSlHVbUSSEhxOaVcACVAJJ51K1EbWwbrjgCUgoykKJVkkK8pIICiZgT1RwhWorFNgl6oW9m1nU4paUuKSlITACiNQDw7TV9qh72btYp3EqcaRmSoJ+MBEACDJHKgK/id5HkFI6Rw5jHlqtp+/GPPSSt8FQSHnTAmxV8kKHpIUnvp4rc3GnVif7kfvXI3JxY/6cesj96AQG9Tkx0zszHlK5kX9IrpneZxUQ87cSJUoSOydaWG5WMGmHHrI/ehO5WMGmHA8ykfvQHbe3HwQemcsflE1pKH19IEqCYUlSgRM2KRBH934VnDW52NJALUCRcrTbtsa0dQ8c39m5+bVAOqKKKAqu923nWXEIbVlBTmNgZuRx81V17fTEJEl0xb4qeNuVSm/2z3lvNqbbWtOSOqCqCCTeOw1VHdi4hQhWGdI5dGr9qAl/DZ+3jxfSyR/t2Hurkb8va++BH9l/wqEG7b30d70pV9b2ld9deDr/ANGe9RXZ2dg7qAnPDPETHTieUJ/au/C7FfO//FP7VX293XkmRhnhBnyFftNOP4Vifo7vqK/agNMTiC4zh1nVSmyfORUpUQwypGHwyVCFJLQI5EC9S9AFFFFAFFFFAMdh/wBMx9k3+kVnW1MesvuytX8xY15KIH4Vouw/6Zj7Jv8ASKpm0txMUp5xSFNlKlqUJUQesSbjKedXaOUIt5Mj1cZtLFDNjabeRIWpRIBsCUiZ1URJnXS2ki1AxzOpUuLWlVxKdTm1AC5i1xFTDG57gAzNtlQSATJNwhKNLAiQTwOlKeBd/wCWiLWzKk3HHNa08LyNIvS61K/En2qtuCIRzaLSkTJCkp+UQSohIi5uAST2BHbXOI2ogspSFHOmOYmfKk882nZ21ON7oLCAOjQFlPWIUfK+qdQJJvygEUliNyllKgltsEg5TmUI8ojifqgnjBMCaKrR6nHSq24ELsfHrGIZharuIGvAqAI7ia1Gs/2VuNiUPtLWpsJQtKjCiT1SDAGUaxFaBUuslCUliynSRmk8kV/dZsDpVQU5sllFRIgHysyE9YnWCq/GpBLhDDpBuC8Qf7l1F7v7DYUlThYbhwJICkTFjxUnrE6lXGpPB4RPQKbSAhMupAAgJGdYsBwFRriVvgZn7+V8tXeakztRk3UVkwnySUgCTOUcTEa9sGukbg4sEXaIB+UfZqY8EVEqlpuFG/WMm6FHzGy9OYrZnVo9f0ZMKdXp+yCTj2QJKlFXIFQGqr3VMRlt2GvMbj2ykqSSCSAAFEcBJInWQb6HPzSamXdylQcrbcyYBKuTl5k8S3aLZTrpSrm55uEtoCfOZM9FrBuBkUcvHMLivG9Sve572qtrWIHam1EKgtqIN51FrZfw17SeEU+3MxijignMYKVSJsYrvGbkPFMIQ0FSOtmUJ8vNa8DyIF4g3Opd7q7pPsP9I6UQEkAJJJJPnAik6lLaaTOQhV3E2i5UUUVkGqFZ7vdtBYxS0hagEhMAEiLA/ma0KqZvNuc+/iFOtqRlUE2USCCABwB5UBTsRjX80ocVpF1mBrcCdb8bacr+J2hibeMUdJ60DhJHGdbSdRFSb/ubY4k5XWgDNsx45BPkTIAVoePck77nu0Ej+Y0okgAJUfxJb05844aECL9/YoX6ZRMARmMSQgEnzHOfMBzpVeLf6UKDq8tgRnOmsx8qfw7akVe5rtAx41mABPWUJNp/y9PK/Cuvg32h86yP7j2/9uw8nuoBFG1HAQQ4uQflH9609X85v7Nz82qobfue4qRK2gJvBJt6tXxY8c39m5+bVAOqKZsbYZW50SV+MAzZSCDExNxpPGnlAVHfLbTrTqENrKQUSY4mSP8Aaqxid6MWCkpeWeYEX01JFov+PGKse++wsQ86hbKM4CMpuAQZJ4kc6qmI3S2lMoY4cVI5K+uOOUTQHad7sdF1q4WHn7dItauFb3Y8dYukASTpoM/GbaJM9tIr3Z2kgEqYsOOZHP8A18uH+9qDuttQpEYeCQT5SBFrWK9Zjv7KAcYjerHdQpdXp1hY6xr/AKRft4U98J8T88r8P2qNG6m0/o8X4qQbSP8AuaxNvN5qct7pY+BLBBgT1k68fjUBoTb5Wzh1q1UWyfORUrUS3h1NsYZCvKSWwY5gQakPfrebL0iM0xlzCZ5RrQC1FFFAFeBQOhr2qzuyFJdcAQYMBUyOjIz9QApGYCD15MlQueAExsP+mY+yb/SKoG09tvdM745wQtQAC1AAAkCADGgq/wCw/wCmY+yb/SKom1Nz8YXnShoKSpalAhaRYknQkHjV2jcE3nbyRatTssU/ByziX1pGXEOlRGbLnULFRRrm1kcQLUqlOLkDpnIsCelUcsqywetrNN0bsbRAACFgC4AdSANdOvbU95robubT+S5rP85OszPl6zfz3q1uHKUfRGlPnGXs6z4uM3SOxz6Y3tmt1r2vaucS9i2wSt10AEA+NJifMrsNB3c2n8lz75Pt+euHN2NoqEKQsjkXUn810UoX/KItO34yFNkbae6dodM4QpxCSCtSgQVAGxMaGtLrN9j7oYxL7SlthKULSokrSbJIVoCTJiK0PEqUEKKRKgDAib8LEgHvHnFQ6xwclhbwW6RTs8r+SN2EUS7kabQJElDZblXWkKBAJItf63npwhwpYcUNQXiPOFrptu7s91sK6VKUk5UpAXnhCc2VJAbRlieazc9dUA06ZazMuJGqlPDvWsVGuJW+Bm5229r07v3iv3p9nxJ8h91RHlDpFCOqlVutBEKHLzU0O5mOH+TP96Papbwb2l8ldhA8cmwtby9LC3YK3JSpcpR9GMlU5xfsXy4rrePXCSRm6YwSDESVefuiuf8AGW6714jxp4mB8bnSY3e2nyc++T7deDdvaVhlXAiPHJtGkdfhw5V5vDuierS7ZHOJxuJbjM66JmPGqOljoqpTc/arqsSEKcWpJSqQpRVp5zaopzdXaCvKbUqJiXUGJ11XxqY3Q3axLOI6R1AQkJI8pJknllJ/GvNWVLbfyr/0dpqpuL4di8UUUVjGuFUPerbLyMStCXVpSkJgJJGoB4eer5VG3q3WxL2JU40lKkqCfjAQQAIv5qArz29D6Td5yOrJzm2Y5RbjfWuEb4rMRiHYJABzKgklSY70mnatxMYTJZQTzKk//eJ76THue4kaYdqxkXRYyVT6xJ85JoBu3vk4Qk9O6CoaEqnyc0d16URvY4TAxDkzHlK1vadOBpVPufYoRDDYjS6LcLei1dDcLFjRlHrJoDpG8OIBB6ZzXiomtHUfHN/Zufm1Wdt7kY2RKEgSJOcW7q0RQ8c39m5+bVARO7eYrcIJSi5UgtlIKlE3zKUSTAuNOsKsFV/dVYUXldEWzISodGWxIK9JQgqMESq4uADaTYKAq29u8DrDiENqCQU5jYGbkcfNVdf35xKNXOBNkJMAanT8r1K7+bLfcdbU20packHKJggk376qju7mJV5WGdP9pGuoMajsNASqt/HgYL6Zv8VNoiZtbUd9CN/XzPj02MeSjWSOXEgxUKd0X7/4V25JNlcYnj9Ud1Hgk/8ARXdQdFagzz5mgJvw7f8An089EftSvhjivnB6qf2qAG6j9/8ACu31srz86cfwPF/R3fVNAaSMQXGcOs6qU2T6RNRzULxxjolKQSYWSpSAAElTQygIkmDczfhT5hhSGMMlQhSS0CORAvTPZmPaXj30JWM7YUFoCyo36OFKTnOQagSkTc6QVAWOiiigCq3ukpsrxBSprMChKkN/5eXOAlR6RWY2InKgmDI5WSqtsXZ+ExPSFbbDxhKVJIQ4EAZkhOUrXlECIISbXFrATew/6Zj7Jv8ASKzzae1HC87Li7OLHlHQEgDurQ9hj/DMfZN/pFUfam5uILzhSprKpalCVwYUSbiO2rtHKCbyI9WptLEj8NjVqUAXVpBm+Yn/AHA1tJIFOlMvgwXYNrFzrCSAkKAJgmR+9q5Rufi0mQpoEaEOwR6QK9O6WMgDO3A0HS2HG1ud6uc6d/iSIVGpb5iwW28BJeAtJBduL5bibda06SDMU1exriVFJcXI+sofnBp34KYyI6RuJn+dxmZ883rhW52LJkqaJOpLsk/hXVOnzaDjU5Jhsjabnvhnxi7uIB6xuCoAjuNafWd7I3OxAfaUpTWVC0qMLzGEkKgCOMRWiVn6yUHJYl2kU0nkFR6FlLDpFiC8R5wpdSFMEMqKHGikjN0kKkEdZSiOM6K5cKjXErfAzT+JufOL9Y/vS+FxK15h0q5AkAEnMeQlQGknnawNKncfFi0tfef+q9TuZjBMKbEiDDkSORtcdlbjqUeTRiqFXmmeqZfnL0oKpIgOzcRmH9s3mvC28DBeE9UQHCTKgohMCTmhJtxkASTXSt0MaTJWgntdJ7OXK1ejdHHW66LCB402FxAtYQSPSa850+5HvGp2sj/4kv5xfrH96nNzcetWJCStRBSqQVEi1R/gRi/+195/6qZ3S3XfZxHSOFGUJI6qsxJPorzWqUnB2aO0oVVNXTLoTUfs7b7L61Ib6TMgAqC2XG4nQErQkZvq68Yp+4bHzVX9z0dTMnpUNwEhlSMiEEXJbCm0LAvEWTAEAGaxjXLFWf727TcTilpDigEhMAKI1APDtNaBVI3p3TfexCnG1N5VBNlKKSCAByPKgK45td0AkOOEgG2cieySabo3mWf8x0nQwpRAM5csmLzqDHHlUqdxcV8pn1z7NcjcHE/9iwjy+HLydKAixvQo6OPGw4q42HGxkEecU4a224oWdcsYus/vanngFiebHr/8a9TuJihoWB/f/wAaAbI2w6CCHV2Pyz+9aTiWs60pJIzNOCRqLtXHCaoTW4mKKhKmQJE9cn8Mt6v7ywl5uSB4tzUxxaoCJ3TZKVPA55SUJlQTFgVQCllsFQCwCete0yDViqvbvtoDpKHcQoFsQFobSjLKskFLaVGOuBc8ZmrDQFT3w248y6hDa8oKJMAXMkcfNUB4VYr55Xcn9qmN+NiYh11tbTZWAjKYIEGSeJHOq34L436OrvT7VAdjfp7i+U62ITNrnQW9N66Vvw8IBxMTzCeccudqaDc3F/RlXmesm82v1riO6vTudi5n3sqSZJCkiZgGetyA7hQD5vfDEK0fUfQPZrvwqxXzx7k/tTBO6eMBJGGVJiesnhp8au/BfG/R1d6faoDQk4grZw61aqU2T5yKjNiLcTjVtLeK8rZN0kFQJSlKiS+qYKHBPRpmTHHM/OBjDYdp1KVQWgpJAUJHnsYI/CmeCwyGsWro3mE51KzNpZUFqs2OsoOZSU5UgEpsFRQFlooooAqL2Rj1uLdBIKU5cvkgzK5PVUoFNhBtcK5VIYgHKrLMwYiAZ4RII7waYbF2atrMVlBKgAMubqgFUJlSiIGa2VKRrYaABXYf9Mx9k3+kVnWJ8ZiXUz1i44B2kFWUekgD01ouw/6Zj7Jv9IqnbS3CxKnnFoW1lUtShmUoG5JggJOk86t0k4xbydiPVxlJLFXGB2VNwtMELyzJKsuabAWFudet7DcuVQAmZ1m06AjnHoIpX4PsZ8tn11exXvwf4z5bPrq9irt2HeiLbl2MRGw1km6QAbzmsJI4pAOhNtQO0VyrYy5sU24nN9W/k28oWN9dYpwdwMZ8tn11exR8H+M+Wz66vYpuw70NuXYxps+UYppMiQ62JHEFSdOMEH8a1KqFsrcPEIfbW4trKhaVHKVEnKQYukaxzq+1DrJxk1i7lukhKKeSsFJYtUNrI4JP5Gla4ebzJKeYI76iLDGsVj8oBicxj+4+T3m3pFIjbKZ8kxJBVYCYB5zoatJ9znE8HWo86vZo+DnE/ONd6vZoCqK24iQBxInzFKja/YO+hW3UWASSTHFOhUETMxxnzVa/g5xPzjPer2a8+DnE/OM96vZoCqjbqMoMKMibRyKjbNawOvomrbuWvNiCmSAptUwSnlxBBFc/BzifnGu9Xs1MbrboO4Z4uuLQRlIATJ1jWQOVAWDB2QtMk5VKAzEqMcASZJ9M1H7ojxSlQZUu5hAkgBOiEJHAaie6nqcOFodSZ8tRsYMggiD5wKbbsklCyTm68SFBQISABEAWiPPQEzWbb7YhQxTsXKUpygn6oMdl60mqdvJuY8/iFOtuIAUBIVIggRwB5UBn69uAJUoJKoQVpAi4Ga8k8cv4iu3duNidZmOGuYovf5Q/EVafg6xPzjXer2a8+DnE/OM96vZoCrfxxAEmbTMRwJERM8CfRXqdsp4gi+lrXjne8WF6tHwc4n5xnvV7Ne/B1ifnGu9Xs0BX8JtAKhSZSQRrqNDwPIitVxmFS44hKvm3IMAlJlq4zAifRVMb9zrESJdaAm8ZiY7LVeVjxzf2bn5tUAz2FgkNF0JU0olUq6NKUXJUYUlNge2STxqWqF3eBC3kmwGUgZFIAJzTlSUgZc0gEXMGTpU1QFM332i4h1CUrUkZJgEi8kcPNVSRvQs6uuDh5Sic0gFMCbgqE+erhvru9iH3ELZSFAJykZgCLk8fPVa8BsZr0CZmfKRqYJOvMDuoBmneslObp3AIm6lCBCTf0KT310jedZnxzggkeUo6c4sP/Ypc7gYo/wDTI0jykactewd1e+AWK197p9ZH79g7qAbI3qUdHnY8672BkcxBpVneFxU5XnDGvWUOY46iQb9lKeAWK+jp9ZHm58gK7TuRjBoyBP109p58ye+gL8y8VsYZSjJUWyTzJFebP2e4h4qcKTKTBSVAEnLmJQpRCSSJ6ojWTJrpGGLbOGQrVBbBjmBFNcAv/HuiEXRJhYUqQQmDJKgIAOVMAZrgkzQE/RRRQBRRRQDHYf8ATMfZN/pFZztXGqL7sqJPSLGvJRA/CtG2H/TMfZN/pFUbam5uKLzikhBSpalA5wLKJOh89XaOUIt5Mi1cZNLFDRGFWpIUhUjLKiSAAbdWZ8q4sQPSL10NnvEm4gSCc4gEEgieYIj0jnSg3Vx+kiAIHjdBy107K8TunjwZBANzIdHHXjxgTzirtyPciPCXazhjBrUopzgEFAPWHxz2kXHLWh7CqS30meRlCu2FZcs3tMr+7NdDdDHa9Wbf5o4aceFeHc/GxEJi1ukEWmO6T3nnXdyF/wAkcwn2s42NjVDEMwoiXEDXgVAEekGtSrOtkbnYpL7SlhAShaVE5wbJIVAA5xFaLUGslCUliy3SRkk8kFJYpRCFEahJI7qVrh9vMlSeYI76hLTJjtBZuVq9Y01Tt4x1lLBvIBUY8/b/APRMipg7iYwW8Wf7/wD1XA3AxXyGbfWHHXhQEWrb4Hx12mfKtl1nzW7xXju3FAlIzkwki5+MVCDy8njzqVO4OKOqWvWH7V14CYv5LXr8tOFARGE26XCQlSoHHMbjgR2G/dVp3KxqzicuYkFCpBM6RUYncPFjRLQ8yx+1Tu6O6z7D5cdyBISQAFSSTH7UBZ8LGV2dM65phu+oEqgPgZU/zSgjROWMhJnLH/7XYxqJdaKnEq6TVKFGJyqHWylPKQfTS2wmUpQoJcDgKpzpEBRgXt1J/wBMDsoCSrPd78csYpacyoSEwJIiwP5mtCqj707p4h7EKcbyFKgnVUEEADl2UBU3dtKSYUpQECDmJJJIEAekcfRxrzwgHy16kDyrwSDHpEd3OpRW4OKOqWjPNQ/ajwBxXyWuPxhx14caAjDtsxIUvygPjcY4a8RSCN5FEpHX60fGPxspSPSCr1DU2Nw8X8lr1x+1HgFi/ktW+uP27T30A1b2isEELVINrmtQV/Ob+zc/Nqs9a3FxZUJ6MCRJzzHoitCWPHN/Zufm1QEXu4FBbnVTBCSVCxJldwOjTLZ4XOirmp6mOztmdCpZzlQXESACmM1gQB1b2HC/On1AVHfPbDrTqEIWUjJNuJkj/aqy7vY+kgF5dwTMgAAazNT+/Wx33XW1tNlYyZTEWMk376qzu6uLV5WGcPZw9Im9AOhve6f+pV61c+GLuUqGIUQkSYVNr/se6m3gnivoy9Zve8ROvKhO6eKAI97OQRB81+3tNALK33dH+evWJBkfG/DqkekU5G8uI+eX31Hubo4lWuFWdeXEgnjzA7qW8HMZ9HX+H70Borb5Wxh1q1UWyfORTbC4hXv1YKSqAoWUCEA9GQY6SYV/oER2ypw0wpDGGQrykloHzgXpRjZy04guSkoIVAuCkqKSeJBzRfzCNTQElRRRQBRRRQDHYf8ATMfZN/pFZrtV+X3ZuekXr2KIrSth/wBMx9k3+kVR9rbnPF9wpdZhS1KGZeU9YkwRHbV2ilGMnkyLWRlJLFEXgGkuLywbgxA48JsYHbFvxp4vY0XzJiJkg/JCjoCJvpxAmuPA1/5zD/e/8a88DH/nMP8Ae/8AGtB1IX+JEKhO3zEW/gK7XRcA6G0z5RiBpqdaj8W30aygwSI4RwB4340+RuniQCkO4cBWvjNfTlmK48DX/ncP97/xpGpFP5khKEmviLEtjPxiGYsS62LcioAjurVqzvY257wfaUpxmELSo5V5icpCoAjsrRKz9bKMpLFl2jjKMXkgpLFKhCyNQk/lStcPN5kqTzBHfUJaZF75JuSabYzaJREXmbcSeAH73jlxE6rcTEAx0rFvrkf+NHgNiPnWPXPs0BXv44LWPbBBiylEm8xCTHORFc/x9PJWnMc0Dnp1xfSxqx+A+I+dY9c+zXPgG/M9Jh5iJznS31ewd1ARicTIqw7kYg++YkwUKkeaKZ+A2I+dY9c+zU3ulus6w+XFuNkBJACCVaxrYRpQFmwkw5GudVMt3EkJcSSbOGJTkMEAjq5EgWPAHjedHmF8l3h111H7roUlKgUIQmxsTMlKbwWkWOvZpaIAE5Wc744g++1iTACY7OqD+daNVJ3p3TdexCnEONAKAstRSRAjkZFqAqT2KISSNQOJgemmaNuayDqII42QZifr6XsCasfgNiPnWPXPs0eA+I+dY9c+zQFdVt1IJBCpETccQTGutjanOG2hnBIkQYv/APtvTUuvcN86usH+8+zXXgNiPnWPXPs0BGoxRBBBIINq1RX85v7Nz82qz9ncV8qALrESJhZJ9Ai9aAseOb+zc/NqgHVFFFAU3fbajjbqEoWpIyT1TEmSLx5qrv8AHH/nnPXP71Y999g4h51tbKM4CMpuAQZJ4kc6rfgjjvmD6yPaoBsje1w6vOggAmVK45uXEZTI4RXfhS59Ic9ZV7xbne1e+A+L+jf/ACT2/W7T3mvF7jYs/wDTweYUiRebX50B0zvM4ucuIWYj46uOlK/x1/55z1z+9JM7l4xIhOHIFvjp4W+VSngjjvmD6yfaoC/tPFbGGUoyVFsk9pFS1RTeHLbGGQryklsGOYEGpWgCiiigCiiigGOw/wCmY+yb/SKzPaj/AI57n0i/1GtP2Zh1NtIbVlORKUggm8CJIItppJqqbQ9zxa3VrS+AFqKoKJIkzEzzNW6OpCDebI9XTnNLFES/s5vrFLlhn1GY9XKIhI5kmdIivF7KTJh0RmIAI6xuQLTxi3O3On/waufSEeofao+DVz6Qj1D7VWb9Pv8ARJtVOz2R6NnJuOkEiDFhaVgjXyhlkj4oB1rlOzQZhwGBMRp1Avn5IBAzc7RUl8Grn0hHqH2q7R7nTwmMUBIgwkiRyMKuOym/T7/Q2anZ7IPZD/8AiGI+db/FSRWr1Stm+58pt5txT4IQpKoCIJymQJnmKutR6upCbWDK9JTnBPJBSOLPi1/6T+RpauHW8ySnmCO+oiwxrFYlQQopjNlMSJExaQIJv203O1FX6l762FuHM3BuBxFXU+5orhiRHDxf/KvPg0X9JH3Z9qgKV/GrkdGq3GLfG0MXulSR25eCgaF7VUFkdGYAEW166kH0wAqOAk3q6/Bov6SPuz7VHwaL+kj7s+1QFORtSVJSURmMfgo2teyfxFWvcd3/ABUfUV/tSvwYqmffCZ59Hf8AVUpu/uarCuF3pQ4rKQkZcovGpk8qAn8EP5n2iv8AaktkbJGHCkhZWFKzCUoTlsBHi0JBFpuJvExADjBsKSDmIKlKKjAgX4Cfz/Kl6AKzffF7/FuA8An9IrSKqu8G5BxDxdS9kzASCnNoItccBQGcL2opKiCiR1ogRYKSkSTYRJJ7LjQ16nax0LZkk6XtJAntiD6aunwaL+kj7s+1R8Gi/pI+7PtUBS1bVMSEcp468raDieEGxr07ViZRpN9BYA3tYXjzirn8Gi/pI+7PtV4v3MVEQcQkjkW5/wDKgKy1idCLaHzVrKv5zf2bn5tVT2/c1VInEiJvDcH0darillZcCjlCUpUkQSSZKTJsI8nt1oBzRRRQFK35x60PISlagMkwCReSOHmFU97eVaFFKlrA4HObwkrIA5gCY435Ve97913sS4hbSkWTlIUSOJMiAedV/wCD3F82fWPs0BCK3nUPKW6kdqj2E2mbfkCaHd5lBJOdywJ8o6Cb69h7eypoe53iv+z6x9ivfg8xfNn1j7NAQvhKqY6Rz1jxBI462NOGtsOKEhxzj8Y8DHPmKkT7nWKiJZ9Yj/xob9zvFpAALIA+ur2aAujDpVh8MomSS0Sedql6jGsEtLbDUT0eTMuwHVEGBMz6ONSdAFFFFAFFFFAFFFFAFFFFAFFFFAFFFFAFFFFAFFFFAFFFFAFFFFAFFFFAFFFFAFFFFAFFFFAFFFFAFFFFAFFFFAFFFFAFFFFAFFFFAFFFFAf/2Q=="/>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p:nvPr>
        </p:nvSpPr>
        <p:spPr>
          <a:xfrm rot="-5400000">
            <a:off x="-3314700" y="2171700"/>
            <a:ext cx="8229600" cy="1143000"/>
          </a:xfrm>
        </p:spPr>
        <p:txBody>
          <a:bodyPr>
            <a:normAutofit/>
          </a:bodyPr>
          <a:lstStyle/>
          <a:p>
            <a:r>
              <a:rPr lang="en-US" dirty="0" err="1" smtClean="0"/>
              <a:t>IaaS</a:t>
            </a:r>
            <a:r>
              <a:rPr lang="en-US" dirty="0" smtClean="0"/>
              <a:t>, </a:t>
            </a:r>
            <a:r>
              <a:rPr lang="en-US" dirty="0" err="1" smtClean="0"/>
              <a:t>PaaS</a:t>
            </a:r>
            <a:r>
              <a:rPr lang="en-US" dirty="0" smtClean="0"/>
              <a:t>, </a:t>
            </a:r>
            <a:r>
              <a:rPr lang="en-US" dirty="0" err="1" smtClean="0"/>
              <a:t>SaaS</a:t>
            </a:r>
            <a:endParaRPr lang="en-US" dirty="0"/>
          </a:p>
        </p:txBody>
      </p:sp>
      <p:pic>
        <p:nvPicPr>
          <p:cNvPr id="614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47800" y="314325"/>
            <a:ext cx="6715125" cy="6543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C011A3FE-9FF2-46DB-AFC2-5F0ABD91F071}" type="slidenum">
              <a:rPr lang="en-US" smtClean="0"/>
              <a:pPr/>
              <a:t>9</a:t>
            </a:fld>
            <a:endParaRPr lang="en-US"/>
          </a:p>
        </p:txBody>
      </p:sp>
    </p:spTree>
    <p:extLst>
      <p:ext uri="{BB962C8B-B14F-4D97-AF65-F5344CB8AC3E}">
        <p14:creationId xmlns="" xmlns:p14="http://schemas.microsoft.com/office/powerpoint/2010/main" val="28752351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773</TotalTime>
  <Words>2734</Words>
  <Application>Microsoft Office PowerPoint</Application>
  <PresentationFormat>On-screen Show (4:3)</PresentationFormat>
  <Paragraphs>258</Paragraphs>
  <Slides>54</Slides>
  <Notes>0</Notes>
  <HiddenSlides>1</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Flow</vt:lpstr>
      <vt:lpstr>Windows Azure</vt:lpstr>
      <vt:lpstr>What is Cloud Computing?</vt:lpstr>
      <vt:lpstr>What are the main attributes of cloud computing?</vt:lpstr>
      <vt:lpstr>What are the main attributes of cloud computing?</vt:lpstr>
      <vt:lpstr>What are the main attributes of cloud computing?</vt:lpstr>
      <vt:lpstr> What are the benefits of the cloud?</vt:lpstr>
      <vt:lpstr>WORKING MODELS </vt:lpstr>
      <vt:lpstr>SERVICE MODELS </vt:lpstr>
      <vt:lpstr>IaaS, PaaS, SaaS</vt:lpstr>
      <vt:lpstr>SERVICE MODELS …</vt:lpstr>
      <vt:lpstr>SERVICE MODELS …</vt:lpstr>
      <vt:lpstr>SERVICE MODELS …</vt:lpstr>
      <vt:lpstr>IaaS, PaaS, SaaS</vt:lpstr>
      <vt:lpstr>SERVICE MODELS… </vt:lpstr>
      <vt:lpstr>Slide 15</vt:lpstr>
      <vt:lpstr>DEPLOYMENT MODELS </vt:lpstr>
      <vt:lpstr>Slide 17</vt:lpstr>
      <vt:lpstr>Public Cloud</vt:lpstr>
      <vt:lpstr>Benefits </vt:lpstr>
      <vt:lpstr>Benefits… </vt:lpstr>
      <vt:lpstr>Benefits… </vt:lpstr>
      <vt:lpstr>Disadvantages </vt:lpstr>
      <vt:lpstr>Private Cloud</vt:lpstr>
      <vt:lpstr>Benefits</vt:lpstr>
      <vt:lpstr>Benefits</vt:lpstr>
      <vt:lpstr>Disadvantages </vt:lpstr>
      <vt:lpstr>Hybrid Cloud </vt:lpstr>
      <vt:lpstr>Slide 28</vt:lpstr>
      <vt:lpstr>Benefits </vt:lpstr>
      <vt:lpstr>Benefits… </vt:lpstr>
      <vt:lpstr>Disadvantages</vt:lpstr>
      <vt:lpstr>Community Cloud </vt:lpstr>
      <vt:lpstr>Slide 33</vt:lpstr>
      <vt:lpstr>Benefits </vt:lpstr>
      <vt:lpstr>Slide 35</vt:lpstr>
      <vt:lpstr>Azure Components</vt:lpstr>
      <vt:lpstr>Execution Models</vt:lpstr>
      <vt:lpstr>Virtual Machines</vt:lpstr>
      <vt:lpstr>Virtual Machines</vt:lpstr>
      <vt:lpstr>Virtual Machines</vt:lpstr>
      <vt:lpstr>Virtual Machines</vt:lpstr>
      <vt:lpstr>Virtual Machines</vt:lpstr>
      <vt:lpstr>Cloud Services</vt:lpstr>
      <vt:lpstr>Cloud Services</vt:lpstr>
      <vt:lpstr>Cloud Services</vt:lpstr>
      <vt:lpstr>Cloud Services</vt:lpstr>
      <vt:lpstr>Cloud Services</vt:lpstr>
      <vt:lpstr>Cloud Services</vt:lpstr>
      <vt:lpstr>Mobile Services</vt:lpstr>
      <vt:lpstr>Mobile Services</vt:lpstr>
      <vt:lpstr>Mobile Services</vt:lpstr>
      <vt:lpstr>Web Sites</vt:lpstr>
      <vt:lpstr>Web Sites</vt:lpstr>
      <vt:lpstr>Web Sites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dc:title>
  <dc:creator>Suds</dc:creator>
  <cp:lastModifiedBy>MANI DEEP</cp:lastModifiedBy>
  <cp:revision>51</cp:revision>
  <dcterms:created xsi:type="dcterms:W3CDTF">2013-07-14T02:22:16Z</dcterms:created>
  <dcterms:modified xsi:type="dcterms:W3CDTF">2016-12-15T08:33:20Z</dcterms:modified>
</cp:coreProperties>
</file>