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4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149143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396F6F5-B8D9-4727-868F-FAF3ADEAD377}"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360172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2688183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742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2787349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3662299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4095050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2058786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21470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427485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86688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96F6F5-B8D9-4727-868F-FAF3ADEAD377}"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31676757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96F6F5-B8D9-4727-868F-FAF3ADEAD377}" type="datetimeFigureOut">
              <a:rPr lang="en-US" smtClean="0"/>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33395739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77547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359505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396F6F5-B8D9-4727-868F-FAF3ADEAD377}" type="datetimeFigureOut">
              <a:rPr lang="en-US" smtClean="0"/>
              <a:t>3/8/2020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250282659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396F6F5-B8D9-4727-868F-FAF3ADEAD377}"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D25CC-F31E-42E3-9BAC-F26A425BCBBF}" type="slidenum">
              <a:rPr lang="en-US" smtClean="0"/>
              <a:t>‹#›</a:t>
            </a:fld>
            <a:endParaRPr lang="en-US"/>
          </a:p>
        </p:txBody>
      </p:sp>
    </p:spTree>
    <p:extLst>
      <p:ext uri="{BB962C8B-B14F-4D97-AF65-F5344CB8AC3E}">
        <p14:creationId xmlns:p14="http://schemas.microsoft.com/office/powerpoint/2010/main" val="69933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96F6F5-B8D9-4727-868F-FAF3ADEAD377}" type="datetimeFigureOut">
              <a:rPr lang="en-US" smtClean="0"/>
              <a:t>3/8/2020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BD25CC-F31E-42E3-9BAC-F26A425BCBBF}" type="slidenum">
              <a:rPr lang="en-US" smtClean="0"/>
              <a:t>‹#›</a:t>
            </a:fld>
            <a:endParaRPr lang="en-US"/>
          </a:p>
        </p:txBody>
      </p:sp>
    </p:spTree>
    <p:extLst>
      <p:ext uri="{BB962C8B-B14F-4D97-AF65-F5344CB8AC3E}">
        <p14:creationId xmlns:p14="http://schemas.microsoft.com/office/powerpoint/2010/main" val="1442845617"/>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c/TechLightning"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anypoint.mulesoft.com/login/" TargetMode="External"/><Relationship Id="rId2" Type="http://schemas.openxmlformats.org/officeDocument/2006/relationships/hyperlink" Target="https://docs.mulesoft.com/" TargetMode="External"/><Relationship Id="rId1" Type="http://schemas.openxmlformats.org/officeDocument/2006/relationships/slideLayout" Target="../slideLayouts/slideLayout2.xml"/><Relationship Id="rId5" Type="http://schemas.openxmlformats.org/officeDocument/2006/relationships/hyperlink" Target="https://help.mulesoft.com/s/forum" TargetMode="External"/><Relationship Id="rId4" Type="http://schemas.openxmlformats.org/officeDocument/2006/relationships/hyperlink" Target="https://www.mulesoft.com/lp/dl/studio"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ulesoft.com/platform/soa/mule-esb-open-source-esb" TargetMode="External"/><Relationship Id="rId2" Type="http://schemas.openxmlformats.org/officeDocument/2006/relationships/hyperlink" Target="https://www.mulesoft.com/platform/enterprise-integration" TargetMode="External"/><Relationship Id="rId1" Type="http://schemas.openxmlformats.org/officeDocument/2006/relationships/slideLayout" Target="../slideLayouts/slideLayout2.xml"/><Relationship Id="rId4" Type="http://schemas.openxmlformats.org/officeDocument/2006/relationships/hyperlink" Target="https://www.youtube.com/c/TechLightnin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youtube.com/c/TechLightn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youtube.com/c/TechLightn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youtube.com/c/TechLightnin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docs.mulesoft.com/access-management/external-identity" TargetMode="External"/><Relationship Id="rId7" Type="http://schemas.openxmlformats.org/officeDocument/2006/relationships/image" Target="../media/image13.png"/><Relationship Id="rId2" Type="http://schemas.openxmlformats.org/officeDocument/2006/relationships/hyperlink" Target="https://docs.mulesoft.com/access-management/managing-your-account#how-to-create-your-account" TargetMode="External"/><Relationship Id="rId1" Type="http://schemas.openxmlformats.org/officeDocument/2006/relationships/slideLayout" Target="../slideLayouts/slideLayout2.xml"/><Relationship Id="rId6" Type="http://schemas.openxmlformats.org/officeDocument/2006/relationships/hyperlink" Target="https://docs.mulesoft.com/access-management/roles" TargetMode="External"/><Relationship Id="rId5" Type="http://schemas.openxmlformats.org/officeDocument/2006/relationships/hyperlink" Target="https://docs.mulesoft.com/access-management/users" TargetMode="External"/><Relationship Id="rId4" Type="http://schemas.openxmlformats.org/officeDocument/2006/relationships/hyperlink" Target="https://docs.mulesoft.com/access-management/organization" TargetMode="External"/><Relationship Id="rId9" Type="http://schemas.openxmlformats.org/officeDocument/2006/relationships/hyperlink" Target="https://www.youtube.com/c/TechLight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300446"/>
            <a:ext cx="11390811" cy="5355312"/>
          </a:xfrm>
          <a:prstGeom prst="rect">
            <a:avLst/>
          </a:prstGeom>
          <a:noFill/>
        </p:spPr>
        <p:txBody>
          <a:bodyPr wrap="square" rtlCol="0">
            <a:spAutoFit/>
          </a:bodyPr>
          <a:lstStyle/>
          <a:p>
            <a:pPr marL="285750" indent="-285750">
              <a:buFont typeface="Courier New" panose="02070309020205020404" pitchFamily="49" charset="0"/>
              <a:buChar char="o"/>
            </a:pPr>
            <a:r>
              <a:rPr lang="en-US" dirty="0"/>
              <a:t>Integration / Middleware </a:t>
            </a:r>
          </a:p>
          <a:p>
            <a:pPr marL="285750" indent="-285750">
              <a:buFont typeface="Courier New" panose="02070309020205020404" pitchFamily="49" charset="0"/>
              <a:buChar char="o"/>
            </a:pPr>
            <a:endParaRPr lang="en-US" dirty="0" smtClean="0"/>
          </a:p>
          <a:p>
            <a:pPr marL="285750" indent="-285750">
              <a:buFont typeface="Courier New" panose="02070309020205020404" pitchFamily="49" charset="0"/>
              <a:buChar char="o"/>
            </a:pPr>
            <a:r>
              <a:rPr lang="en-US" dirty="0" smtClean="0"/>
              <a:t>Introduction </a:t>
            </a:r>
            <a:r>
              <a:rPr lang="en-US" dirty="0" smtClean="0"/>
              <a:t>to MuleSoft</a:t>
            </a:r>
          </a:p>
          <a:p>
            <a:pPr marL="285750" indent="-285750">
              <a:buFont typeface="Courier New" panose="02070309020205020404" pitchFamily="49" charset="0"/>
              <a:buChar char="o"/>
            </a:pPr>
            <a:endParaRPr lang="en-US" dirty="0" smtClean="0"/>
          </a:p>
          <a:p>
            <a:pPr marL="285750" indent="-285750">
              <a:buFont typeface="Courier New" panose="02070309020205020404" pitchFamily="49" charset="0"/>
              <a:buChar char="o"/>
            </a:pPr>
            <a:r>
              <a:rPr lang="en-US" dirty="0" smtClean="0"/>
              <a:t>Different components in MuleSoft</a:t>
            </a:r>
          </a:p>
          <a:p>
            <a:pPr marL="285750" indent="-285750">
              <a:buFont typeface="Courier New" panose="02070309020205020404" pitchFamily="49" charset="0"/>
              <a:buChar char="o"/>
            </a:pPr>
            <a:endParaRPr lang="en-US" dirty="0" smtClean="0"/>
          </a:p>
          <a:p>
            <a:pPr marL="742950" lvl="1" indent="-285750">
              <a:buFont typeface="Wingdings" panose="05000000000000000000" pitchFamily="2" charset="2"/>
              <a:buChar char="q"/>
            </a:pPr>
            <a:r>
              <a:rPr lang="en-US" dirty="0"/>
              <a:t> </a:t>
            </a:r>
            <a:r>
              <a:rPr lang="en-US" dirty="0" smtClean="0"/>
              <a:t>              Runtime Plane - MuleSoft Runtime</a:t>
            </a:r>
          </a:p>
          <a:p>
            <a:pPr lvl="1"/>
            <a:endParaRPr lang="en-US" dirty="0" smtClean="0"/>
          </a:p>
          <a:p>
            <a:pPr marL="742950" lvl="1" indent="-285750">
              <a:buFont typeface="Wingdings" panose="05000000000000000000" pitchFamily="2" charset="2"/>
              <a:buChar char="q"/>
            </a:pPr>
            <a:r>
              <a:rPr lang="en-US" dirty="0"/>
              <a:t> </a:t>
            </a:r>
            <a:r>
              <a:rPr lang="en-US" dirty="0" smtClean="0"/>
              <a:t>              Control Plane – MuleSoft AnyPoint Platform</a:t>
            </a:r>
          </a:p>
          <a:p>
            <a:pPr marL="2114550" lvl="4" indent="-285750">
              <a:buFont typeface="Wingdings" panose="05000000000000000000" pitchFamily="2" charset="2"/>
              <a:buChar char="q"/>
            </a:pPr>
            <a:r>
              <a:rPr lang="en-US" dirty="0" smtClean="0"/>
              <a:t>Design Center</a:t>
            </a:r>
          </a:p>
          <a:p>
            <a:pPr marL="2571750" lvl="5" indent="-285750">
              <a:buFont typeface="Wingdings" panose="05000000000000000000" pitchFamily="2" charset="2"/>
              <a:buChar char="q"/>
            </a:pPr>
            <a:r>
              <a:rPr lang="en-US" dirty="0" smtClean="0"/>
              <a:t>Mule application</a:t>
            </a:r>
          </a:p>
          <a:p>
            <a:pPr marL="2571750" lvl="5" indent="-285750">
              <a:buFont typeface="Wingdings" panose="05000000000000000000" pitchFamily="2" charset="2"/>
              <a:buChar char="q"/>
            </a:pPr>
            <a:r>
              <a:rPr lang="en-US" dirty="0" smtClean="0"/>
              <a:t>API Specification</a:t>
            </a:r>
          </a:p>
          <a:p>
            <a:pPr marL="2114550" lvl="4" indent="-285750">
              <a:buFont typeface="Wingdings" panose="05000000000000000000" pitchFamily="2" charset="2"/>
              <a:buChar char="q"/>
            </a:pPr>
            <a:r>
              <a:rPr lang="en-US" dirty="0" smtClean="0"/>
              <a:t>Exchange</a:t>
            </a:r>
          </a:p>
          <a:p>
            <a:pPr marL="2114550" lvl="4" indent="-285750">
              <a:buFont typeface="Wingdings" panose="05000000000000000000" pitchFamily="2" charset="2"/>
              <a:buChar char="q"/>
            </a:pPr>
            <a:r>
              <a:rPr lang="en-US" dirty="0" smtClean="0"/>
              <a:t>RunTime Manager</a:t>
            </a:r>
          </a:p>
          <a:p>
            <a:pPr marL="2114550" lvl="4" indent="-285750">
              <a:buFont typeface="Wingdings" panose="05000000000000000000" pitchFamily="2" charset="2"/>
              <a:buChar char="q"/>
            </a:pPr>
            <a:r>
              <a:rPr lang="en-US" dirty="0" smtClean="0"/>
              <a:t>API Manager    </a:t>
            </a:r>
          </a:p>
          <a:p>
            <a:pPr marL="2114550" lvl="4" indent="-285750">
              <a:buFont typeface="Wingdings" panose="05000000000000000000" pitchFamily="2" charset="2"/>
              <a:buChar char="q"/>
            </a:pPr>
            <a:r>
              <a:rPr lang="en-US" dirty="0" smtClean="0"/>
              <a:t>Access Management</a:t>
            </a:r>
          </a:p>
          <a:p>
            <a:pPr marL="2114550" lvl="4" indent="-285750">
              <a:buFont typeface="Wingdings" panose="05000000000000000000" pitchFamily="2" charset="2"/>
              <a:buChar char="q"/>
            </a:pPr>
            <a:r>
              <a:rPr lang="en-US" dirty="0" smtClean="0"/>
              <a:t>Any Point Monitoring </a:t>
            </a:r>
          </a:p>
          <a:p>
            <a:pPr lvl="4"/>
            <a:r>
              <a:rPr lang="en-US" dirty="0" smtClean="0"/>
              <a:t>           </a:t>
            </a:r>
          </a:p>
          <a:p>
            <a:pPr marL="742950" lvl="1" indent="-285750">
              <a:buFont typeface="Wingdings" panose="05000000000000000000" pitchFamily="2" charset="2"/>
              <a:buChar char="q"/>
            </a:pPr>
            <a:r>
              <a:rPr lang="en-US" dirty="0"/>
              <a:t> </a:t>
            </a:r>
            <a:r>
              <a:rPr lang="en-US" dirty="0" smtClean="0"/>
              <a:t>              MuleSoft AnyPoint Studio</a:t>
            </a:r>
          </a:p>
        </p:txBody>
      </p:sp>
      <p:sp>
        <p:nvSpPr>
          <p:cNvPr id="5" name="Rectangle 4"/>
          <p:cNvSpPr/>
          <p:nvPr/>
        </p:nvSpPr>
        <p:spPr>
          <a:xfrm>
            <a:off x="7249593" y="6488668"/>
            <a:ext cx="5062604" cy="369332"/>
          </a:xfrm>
          <a:prstGeom prst="rect">
            <a:avLst/>
          </a:prstGeom>
        </p:spPr>
        <p:txBody>
          <a:bodyPr wrap="none">
            <a:spAutoFit/>
          </a:bodyPr>
          <a:lstStyle/>
          <a:p>
            <a:r>
              <a:rPr lang="en-US" dirty="0">
                <a:solidFill>
                  <a:srgbClr val="FF0000"/>
                </a:solidFill>
                <a:hlinkClick r:id="rId2"/>
              </a:rPr>
              <a:t>https://www.youtube.com/c/TechLightning</a:t>
            </a:r>
            <a:endParaRPr lang="en-US" dirty="0">
              <a:solidFill>
                <a:srgbClr val="FF0000"/>
              </a:solidFill>
            </a:endParaRPr>
          </a:p>
        </p:txBody>
      </p:sp>
    </p:spTree>
    <p:extLst>
      <p:ext uri="{BB962C8B-B14F-4D97-AF65-F5344CB8AC3E}">
        <p14:creationId xmlns:p14="http://schemas.microsoft.com/office/powerpoint/2010/main" val="2729892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1200329"/>
          </a:xfrm>
          <a:prstGeom prst="rect">
            <a:avLst/>
          </a:prstGeom>
          <a:noFill/>
        </p:spPr>
        <p:txBody>
          <a:bodyPr wrap="square" rtlCol="0">
            <a:spAutoFit/>
          </a:bodyPr>
          <a:lstStyle/>
          <a:p>
            <a:r>
              <a:rPr lang="en-US" dirty="0" smtClean="0"/>
              <a:t>Any Point Monitoring</a:t>
            </a:r>
          </a:p>
          <a:p>
            <a:endParaRPr lang="en-US" dirty="0" smtClean="0"/>
          </a:p>
          <a:p>
            <a:r>
              <a:rPr lang="en-US" dirty="0"/>
              <a:t>As part of </a:t>
            </a:r>
            <a:r>
              <a:rPr lang="en-US" dirty="0" err="1"/>
              <a:t>Anypoint</a:t>
            </a:r>
            <a:r>
              <a:rPr lang="en-US" dirty="0"/>
              <a:t> Platform, </a:t>
            </a:r>
            <a:r>
              <a:rPr lang="en-US" dirty="0" err="1"/>
              <a:t>Anypoint</a:t>
            </a:r>
            <a:r>
              <a:rPr lang="en-US" dirty="0"/>
              <a:t> Monitoring provides visibility into integrations across your app network. The monitoring tools provide feedback from Mule flows and components in your app network.</a:t>
            </a:r>
            <a:endParaRPr lang="en-US" dirty="0" smtClean="0"/>
          </a:p>
        </p:txBody>
      </p:sp>
      <p:pic>
        <p:nvPicPr>
          <p:cNvPr id="2" name="Picture 1"/>
          <p:cNvPicPr>
            <a:picLocks noChangeAspect="1"/>
          </p:cNvPicPr>
          <p:nvPr/>
        </p:nvPicPr>
        <p:blipFill>
          <a:blip r:embed="rId2"/>
          <a:stretch>
            <a:fillRect/>
          </a:stretch>
        </p:blipFill>
        <p:spPr>
          <a:xfrm>
            <a:off x="169817" y="1426261"/>
            <a:ext cx="7067550" cy="1876425"/>
          </a:xfrm>
          <a:prstGeom prst="rect">
            <a:avLst/>
          </a:prstGeom>
        </p:spPr>
      </p:pic>
      <p:sp>
        <p:nvSpPr>
          <p:cNvPr id="5" name="Rectangle 4"/>
          <p:cNvSpPr/>
          <p:nvPr/>
        </p:nvSpPr>
        <p:spPr>
          <a:xfrm>
            <a:off x="7249593" y="6488668"/>
            <a:ext cx="5062604" cy="369332"/>
          </a:xfrm>
          <a:prstGeom prst="rect">
            <a:avLst/>
          </a:prstGeom>
        </p:spPr>
        <p:txBody>
          <a:bodyPr wrap="none">
            <a:spAutoFit/>
          </a:bodyPr>
          <a:lstStyle/>
          <a:p>
            <a:r>
              <a:rPr lang="en-US" dirty="0">
                <a:solidFill>
                  <a:srgbClr val="FF0000"/>
                </a:solidFill>
                <a:hlinkClick r:id="rId3"/>
              </a:rPr>
              <a:t>https://www.youtube.com/c/TechLightning</a:t>
            </a:r>
            <a:endParaRPr lang="en-US" dirty="0">
              <a:solidFill>
                <a:srgbClr val="FF0000"/>
              </a:solidFill>
            </a:endParaRPr>
          </a:p>
        </p:txBody>
      </p:sp>
    </p:spTree>
    <p:extLst>
      <p:ext uri="{BB962C8B-B14F-4D97-AF65-F5344CB8AC3E}">
        <p14:creationId xmlns:p14="http://schemas.microsoft.com/office/powerpoint/2010/main" val="2406393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2031325"/>
          </a:xfrm>
          <a:prstGeom prst="rect">
            <a:avLst/>
          </a:prstGeom>
          <a:noFill/>
        </p:spPr>
        <p:txBody>
          <a:bodyPr wrap="square" rtlCol="0">
            <a:spAutoFit/>
          </a:bodyPr>
          <a:lstStyle/>
          <a:p>
            <a:r>
              <a:rPr lang="en-US" dirty="0" smtClean="0"/>
              <a:t>Any Point Studio</a:t>
            </a:r>
          </a:p>
          <a:p>
            <a:endParaRPr lang="en-US" dirty="0" smtClean="0"/>
          </a:p>
          <a:p>
            <a:r>
              <a:rPr lang="en-US" dirty="0"/>
              <a:t>Connect data to apps or build APIs graphically on your </a:t>
            </a:r>
            <a:r>
              <a:rPr lang="en-US" dirty="0" smtClean="0"/>
              <a:t>laptop / desktop.</a:t>
            </a:r>
            <a:endParaRPr lang="en-US" dirty="0"/>
          </a:p>
          <a:p>
            <a:r>
              <a:rPr lang="en-US" dirty="0"/>
              <a:t>One-click access to a rich library of prebuilt, out-of-the-box connectors and templates</a:t>
            </a:r>
          </a:p>
          <a:p>
            <a:r>
              <a:rPr lang="en-US" dirty="0"/>
              <a:t>Access, query, and transform data with the powerful </a:t>
            </a:r>
            <a:r>
              <a:rPr lang="en-US" dirty="0" err="1"/>
              <a:t>DataWeave</a:t>
            </a:r>
            <a:r>
              <a:rPr lang="en-US" dirty="0"/>
              <a:t> language</a:t>
            </a:r>
          </a:p>
          <a:p>
            <a:r>
              <a:rPr lang="en-US" dirty="0"/>
              <a:t>Deploy applications </a:t>
            </a:r>
            <a:r>
              <a:rPr lang="en-US" dirty="0" err="1"/>
              <a:t>on-premise</a:t>
            </a:r>
            <a:r>
              <a:rPr lang="en-US" dirty="0"/>
              <a:t> or to the cloud</a:t>
            </a:r>
          </a:p>
          <a:p>
            <a:r>
              <a:rPr lang="en-US" dirty="0"/>
              <a:t>Test applications with the Mule runtime embedded in </a:t>
            </a:r>
            <a:r>
              <a:rPr lang="en-US" dirty="0" smtClean="0"/>
              <a:t>Studio</a:t>
            </a:r>
            <a:endParaRPr lang="en-US" dirty="0"/>
          </a:p>
        </p:txBody>
      </p:sp>
      <p:pic>
        <p:nvPicPr>
          <p:cNvPr id="3" name="Picture 2"/>
          <p:cNvPicPr>
            <a:picLocks noChangeAspect="1"/>
          </p:cNvPicPr>
          <p:nvPr/>
        </p:nvPicPr>
        <p:blipFill>
          <a:blip r:embed="rId2"/>
          <a:stretch>
            <a:fillRect/>
          </a:stretch>
        </p:blipFill>
        <p:spPr>
          <a:xfrm>
            <a:off x="300251" y="2329178"/>
            <a:ext cx="7756619" cy="4360968"/>
          </a:xfrm>
          <a:prstGeom prst="rect">
            <a:avLst/>
          </a:prstGeom>
        </p:spPr>
      </p:pic>
      <p:sp>
        <p:nvSpPr>
          <p:cNvPr id="5" name="Rectangle 4"/>
          <p:cNvSpPr/>
          <p:nvPr/>
        </p:nvSpPr>
        <p:spPr>
          <a:xfrm>
            <a:off x="7249593" y="6488668"/>
            <a:ext cx="5062604" cy="369332"/>
          </a:xfrm>
          <a:prstGeom prst="rect">
            <a:avLst/>
          </a:prstGeom>
        </p:spPr>
        <p:txBody>
          <a:bodyPr wrap="none">
            <a:spAutoFit/>
          </a:bodyPr>
          <a:lstStyle/>
          <a:p>
            <a:r>
              <a:rPr lang="en-US" dirty="0">
                <a:solidFill>
                  <a:srgbClr val="FF0000"/>
                </a:solidFill>
                <a:hlinkClick r:id="rId3"/>
              </a:rPr>
              <a:t>https://www.youtube.com/c/TechLightning</a:t>
            </a:r>
            <a:endParaRPr lang="en-US" dirty="0">
              <a:solidFill>
                <a:srgbClr val="FF0000"/>
              </a:solidFill>
            </a:endParaRPr>
          </a:p>
        </p:txBody>
      </p:sp>
    </p:spTree>
    <p:extLst>
      <p:ext uri="{BB962C8B-B14F-4D97-AF65-F5344CB8AC3E}">
        <p14:creationId xmlns:p14="http://schemas.microsoft.com/office/powerpoint/2010/main" val="1217886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1477328"/>
          </a:xfrm>
          <a:prstGeom prst="rect">
            <a:avLst/>
          </a:prstGeom>
          <a:noFill/>
        </p:spPr>
        <p:txBody>
          <a:bodyPr wrap="square" rtlCol="0">
            <a:spAutoFit/>
          </a:bodyPr>
          <a:lstStyle/>
          <a:p>
            <a:r>
              <a:rPr lang="en-US" dirty="0" err="1"/>
              <a:t>DataWeave</a:t>
            </a:r>
            <a:endParaRPr lang="en-US" dirty="0" smtClean="0"/>
          </a:p>
          <a:p>
            <a:endParaRPr lang="en-US" dirty="0" smtClean="0"/>
          </a:p>
          <a:p>
            <a:r>
              <a:rPr lang="en-US" dirty="0" err="1"/>
              <a:t>DataWeave</a:t>
            </a:r>
            <a:r>
              <a:rPr lang="en-US" dirty="0"/>
              <a:t> is the MuleSoft expression language for accessing and transforming data that travels through a Mule app. </a:t>
            </a:r>
            <a:r>
              <a:rPr lang="en-US" dirty="0" err="1"/>
              <a:t>DataWeave</a:t>
            </a:r>
            <a:r>
              <a:rPr lang="en-US" dirty="0"/>
              <a:t> is tightly integrated with the Mule runtime engine, which runs the scripts and expressions in your Mule app</a:t>
            </a:r>
            <a:r>
              <a:rPr lang="en-US" dirty="0" smtClean="0"/>
              <a:t>.</a:t>
            </a:r>
            <a:endParaRPr lang="en-US" dirty="0"/>
          </a:p>
        </p:txBody>
      </p:sp>
      <p:sp>
        <p:nvSpPr>
          <p:cNvPr id="5" name="Rectangle 4"/>
          <p:cNvSpPr/>
          <p:nvPr/>
        </p:nvSpPr>
        <p:spPr>
          <a:xfrm>
            <a:off x="7249593" y="6488668"/>
            <a:ext cx="5062604" cy="369332"/>
          </a:xfrm>
          <a:prstGeom prst="rect">
            <a:avLst/>
          </a:prstGeom>
        </p:spPr>
        <p:txBody>
          <a:bodyPr wrap="none">
            <a:spAutoFit/>
          </a:bodyPr>
          <a:lstStyle/>
          <a:p>
            <a:r>
              <a:rPr lang="en-US" dirty="0">
                <a:solidFill>
                  <a:srgbClr val="FF0000"/>
                </a:solidFill>
                <a:hlinkClick r:id="rId2"/>
              </a:rPr>
              <a:t>https://www.youtube.com/c/TechLightning</a:t>
            </a:r>
            <a:endParaRPr lang="en-US" dirty="0">
              <a:solidFill>
                <a:srgbClr val="FF0000"/>
              </a:solidFill>
            </a:endParaRPr>
          </a:p>
        </p:txBody>
      </p:sp>
      <p:pic>
        <p:nvPicPr>
          <p:cNvPr id="2" name="Picture 1"/>
          <p:cNvPicPr>
            <a:picLocks noChangeAspect="1"/>
          </p:cNvPicPr>
          <p:nvPr/>
        </p:nvPicPr>
        <p:blipFill>
          <a:blip r:embed="rId3"/>
          <a:stretch>
            <a:fillRect/>
          </a:stretch>
        </p:blipFill>
        <p:spPr>
          <a:xfrm>
            <a:off x="266202" y="1805840"/>
            <a:ext cx="5381625" cy="1990725"/>
          </a:xfrm>
          <a:prstGeom prst="rect">
            <a:avLst/>
          </a:prstGeom>
        </p:spPr>
      </p:pic>
      <p:pic>
        <p:nvPicPr>
          <p:cNvPr id="6" name="Picture 5"/>
          <p:cNvPicPr>
            <a:picLocks noChangeAspect="1"/>
          </p:cNvPicPr>
          <p:nvPr/>
        </p:nvPicPr>
        <p:blipFill>
          <a:blip r:embed="rId4"/>
          <a:stretch>
            <a:fillRect/>
          </a:stretch>
        </p:blipFill>
        <p:spPr>
          <a:xfrm>
            <a:off x="266202" y="3981386"/>
            <a:ext cx="6562725" cy="1724025"/>
          </a:xfrm>
          <a:prstGeom prst="rect">
            <a:avLst/>
          </a:prstGeom>
        </p:spPr>
      </p:pic>
    </p:spTree>
    <p:extLst>
      <p:ext uri="{BB962C8B-B14F-4D97-AF65-F5344CB8AC3E}">
        <p14:creationId xmlns:p14="http://schemas.microsoft.com/office/powerpoint/2010/main" val="100453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Links</a:t>
            </a:r>
            <a:endParaRPr lang="en-US" dirty="0"/>
          </a:p>
        </p:txBody>
      </p:sp>
      <p:sp>
        <p:nvSpPr>
          <p:cNvPr id="3" name="Content Placeholder 2"/>
          <p:cNvSpPr>
            <a:spLocks noGrp="1"/>
          </p:cNvSpPr>
          <p:nvPr>
            <p:ph idx="1"/>
          </p:nvPr>
        </p:nvSpPr>
        <p:spPr/>
        <p:txBody>
          <a:bodyPr/>
          <a:lstStyle/>
          <a:p>
            <a:r>
              <a:rPr lang="en-US" dirty="0">
                <a:hlinkClick r:id="rId2"/>
              </a:rPr>
              <a:t>https://docs.mulesoft.com</a:t>
            </a:r>
            <a:r>
              <a:rPr lang="en-US" dirty="0" smtClean="0">
                <a:hlinkClick r:id="rId2"/>
              </a:rPr>
              <a:t>/</a:t>
            </a:r>
            <a:endParaRPr lang="en-US" dirty="0" smtClean="0"/>
          </a:p>
          <a:p>
            <a:r>
              <a:rPr lang="en-US" dirty="0">
                <a:hlinkClick r:id="rId3"/>
              </a:rPr>
              <a:t>https://anypoint.mulesoft.com/login</a:t>
            </a:r>
            <a:r>
              <a:rPr lang="en-US" dirty="0" smtClean="0">
                <a:hlinkClick r:id="rId3"/>
              </a:rPr>
              <a:t>/</a:t>
            </a:r>
            <a:r>
              <a:rPr lang="en-US" dirty="0" smtClean="0"/>
              <a:t> -- </a:t>
            </a:r>
            <a:r>
              <a:rPr lang="en-US" dirty="0" err="1" smtClean="0"/>
              <a:t>anypoint</a:t>
            </a:r>
            <a:r>
              <a:rPr lang="en-US" dirty="0" smtClean="0"/>
              <a:t> platform</a:t>
            </a:r>
          </a:p>
          <a:p>
            <a:r>
              <a:rPr lang="en-US" dirty="0">
                <a:hlinkClick r:id="rId4"/>
              </a:rPr>
              <a:t>https://</a:t>
            </a:r>
            <a:r>
              <a:rPr lang="en-US" dirty="0" smtClean="0">
                <a:hlinkClick r:id="rId4"/>
              </a:rPr>
              <a:t>www.mulesoft.com/lp/dl/studio</a:t>
            </a:r>
            <a:r>
              <a:rPr lang="en-US" dirty="0" smtClean="0"/>
              <a:t> - studio download</a:t>
            </a:r>
          </a:p>
          <a:p>
            <a:r>
              <a:rPr lang="en-US" dirty="0">
                <a:hlinkClick r:id="rId5"/>
              </a:rPr>
              <a:t>https://help.mulesoft.com/s/forum</a:t>
            </a:r>
            <a:endParaRPr lang="en-US" dirty="0"/>
          </a:p>
        </p:txBody>
      </p:sp>
    </p:spTree>
    <p:extLst>
      <p:ext uri="{BB962C8B-B14F-4D97-AF65-F5344CB8AC3E}">
        <p14:creationId xmlns:p14="http://schemas.microsoft.com/office/powerpoint/2010/main" val="2647689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3970318"/>
          </a:xfrm>
          <a:prstGeom prst="rect">
            <a:avLst/>
          </a:prstGeom>
          <a:noFill/>
        </p:spPr>
        <p:txBody>
          <a:bodyPr wrap="square" rtlCol="0">
            <a:spAutoFit/>
          </a:bodyPr>
          <a:lstStyle/>
          <a:p>
            <a:r>
              <a:rPr lang="en-US" dirty="0"/>
              <a:t>Integration / </a:t>
            </a:r>
            <a:r>
              <a:rPr lang="en-US" dirty="0" smtClean="0"/>
              <a:t>Middleware</a:t>
            </a:r>
          </a:p>
          <a:p>
            <a:endParaRPr lang="en-US" dirty="0"/>
          </a:p>
          <a:p>
            <a:r>
              <a:rPr lang="en-US" dirty="0"/>
              <a:t>Middleware is a software that links two separate applications or is commonly used to illustrate different products that function as a glue between two separate </a:t>
            </a:r>
            <a:r>
              <a:rPr lang="en-US" dirty="0" smtClean="0"/>
              <a:t>applications.</a:t>
            </a:r>
          </a:p>
          <a:p>
            <a:endParaRPr lang="en-US" dirty="0"/>
          </a:p>
          <a:p>
            <a:r>
              <a:rPr lang="en-US" b="1" dirty="0"/>
              <a:t>Application Integration (A2A)</a:t>
            </a:r>
            <a:r>
              <a:rPr lang="en-US" dirty="0"/>
              <a:t>: Integrates various company-managed applications together, including cloud-based and remote systems</a:t>
            </a:r>
          </a:p>
          <a:p>
            <a:r>
              <a:rPr lang="en-US" dirty="0"/>
              <a:t/>
            </a:r>
            <a:br>
              <a:rPr lang="en-US" dirty="0"/>
            </a:br>
            <a:r>
              <a:rPr lang="en-US" b="1" dirty="0" smtClean="0"/>
              <a:t>B2B </a:t>
            </a:r>
            <a:r>
              <a:rPr lang="en-US" b="1" dirty="0"/>
              <a:t>Integration</a:t>
            </a:r>
            <a:r>
              <a:rPr lang="en-US" dirty="0"/>
              <a:t>: Integrates customer, provider and various alternative partner interfaces with various data resources and company-managed </a:t>
            </a:r>
            <a:r>
              <a:rPr lang="en-US" dirty="0" smtClean="0"/>
              <a:t>applications </a:t>
            </a:r>
          </a:p>
          <a:p>
            <a:endParaRPr lang="en-US" dirty="0"/>
          </a:p>
          <a:p>
            <a:r>
              <a:rPr lang="en-US" b="1" dirty="0" smtClean="0"/>
              <a:t>Cloud </a:t>
            </a:r>
            <a:r>
              <a:rPr lang="en-US" b="1" dirty="0"/>
              <a:t>Integration</a:t>
            </a:r>
            <a:r>
              <a:rPr lang="en-US" dirty="0"/>
              <a:t>: Integrates with and also between the cloud services, cloud-based applications (SaaS), private clouds, trade hubs and other typical cloud resources through Web services and standard B2B communication strategies (FTP, AS2, etc</a:t>
            </a:r>
            <a:r>
              <a:rPr lang="en-US" dirty="0" smtClean="0"/>
              <a:t>.)</a:t>
            </a:r>
            <a:endParaRPr lang="en-US" dirty="0"/>
          </a:p>
        </p:txBody>
      </p:sp>
      <p:sp>
        <p:nvSpPr>
          <p:cNvPr id="5" name="Rectangle 4"/>
          <p:cNvSpPr/>
          <p:nvPr/>
        </p:nvSpPr>
        <p:spPr>
          <a:xfrm>
            <a:off x="7249593" y="6488668"/>
            <a:ext cx="5062604" cy="369332"/>
          </a:xfrm>
          <a:prstGeom prst="rect">
            <a:avLst/>
          </a:prstGeom>
        </p:spPr>
        <p:txBody>
          <a:bodyPr wrap="none">
            <a:spAutoFit/>
          </a:bodyPr>
          <a:lstStyle/>
          <a:p>
            <a:r>
              <a:rPr lang="en-US" dirty="0">
                <a:solidFill>
                  <a:srgbClr val="FF0000"/>
                </a:solidFill>
                <a:hlinkClick r:id="rId2"/>
              </a:rPr>
              <a:t>https://www.youtube.com/c/TechLightning</a:t>
            </a:r>
            <a:endParaRPr lang="en-US" dirty="0">
              <a:solidFill>
                <a:srgbClr val="FF0000"/>
              </a:solidFill>
            </a:endParaRPr>
          </a:p>
        </p:txBody>
      </p:sp>
    </p:spTree>
    <p:extLst>
      <p:ext uri="{BB962C8B-B14F-4D97-AF65-F5344CB8AC3E}">
        <p14:creationId xmlns:p14="http://schemas.microsoft.com/office/powerpoint/2010/main" val="2105544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143691"/>
            <a:ext cx="11521440" cy="5355312"/>
          </a:xfrm>
          <a:prstGeom prst="rect">
            <a:avLst/>
          </a:prstGeom>
          <a:noFill/>
        </p:spPr>
        <p:txBody>
          <a:bodyPr wrap="square" rtlCol="0">
            <a:spAutoFit/>
          </a:bodyPr>
          <a:lstStyle/>
          <a:p>
            <a:endParaRPr lang="en-US" dirty="0" smtClean="0"/>
          </a:p>
          <a:p>
            <a:r>
              <a:rPr lang="en-US" dirty="0"/>
              <a:t>Introduction to MuleSoft</a:t>
            </a:r>
          </a:p>
          <a:p>
            <a:endParaRPr lang="en-US" dirty="0"/>
          </a:p>
          <a:p>
            <a:r>
              <a:rPr lang="en-US" dirty="0"/>
              <a:t>Design and build APIs and integrations at lightning speed</a:t>
            </a:r>
          </a:p>
          <a:p>
            <a:r>
              <a:rPr lang="en-US" dirty="0"/>
              <a:t>Build APIs and integrations faster using reusable assets with clicks or code — whether it is through a web interface or a desktop IDE. </a:t>
            </a:r>
          </a:p>
          <a:p>
            <a:endParaRPr lang="en-US" dirty="0"/>
          </a:p>
          <a:p>
            <a:r>
              <a:rPr lang="en-US" dirty="0"/>
              <a:t>Mule, the runtime engine of </a:t>
            </a:r>
            <a:r>
              <a:rPr lang="en-US" dirty="0" err="1"/>
              <a:t>Anypoint</a:t>
            </a:r>
            <a:r>
              <a:rPr lang="en-US" dirty="0"/>
              <a:t> Platform, is a lightweight Java-based enterprise service bus (ESB) and </a:t>
            </a:r>
            <a:r>
              <a:rPr lang="en-US" dirty="0">
                <a:hlinkClick r:id="rId2"/>
              </a:rPr>
              <a:t>integration platform</a:t>
            </a:r>
            <a:r>
              <a:rPr lang="en-US" dirty="0"/>
              <a:t> that allows developers to connect applications together quickly and easily, enabling them to exchange data. It enables easy integration of existing systems, regardless of the different technologies that the applications use, including JMS, Web Services, JDBC, HTTP, and more. The </a:t>
            </a:r>
            <a:r>
              <a:rPr lang="en-US" dirty="0">
                <a:hlinkClick r:id="rId3"/>
              </a:rPr>
              <a:t>ESB</a:t>
            </a:r>
            <a:r>
              <a:rPr lang="en-US" dirty="0"/>
              <a:t> can be deployed anywhere, can integrate and orchestrate events in real time or in batch, and has universal connectivity.</a:t>
            </a:r>
          </a:p>
          <a:p>
            <a:endParaRPr lang="en-US" dirty="0"/>
          </a:p>
          <a:p>
            <a:r>
              <a:rPr lang="en-US" dirty="0"/>
              <a:t>Key advantages</a:t>
            </a:r>
          </a:p>
          <a:p>
            <a:r>
              <a:rPr lang="en-US" dirty="0"/>
              <a:t>Message routing — route, filter, aggregate, and re-sequence messages based on content and rules</a:t>
            </a:r>
          </a:p>
          <a:p>
            <a:r>
              <a:rPr lang="en-US" dirty="0"/>
              <a:t>Data transformation — exchange data across varying formats and transport protocols</a:t>
            </a:r>
          </a:p>
          <a:p>
            <a:r>
              <a:rPr lang="en-US" dirty="0"/>
              <a:t>Service creation and hosting — expose and host reusable services, using the ESB as a lightweight service container</a:t>
            </a:r>
          </a:p>
        </p:txBody>
      </p:sp>
      <p:sp>
        <p:nvSpPr>
          <p:cNvPr id="5" name="Rectangle 4"/>
          <p:cNvSpPr/>
          <p:nvPr/>
        </p:nvSpPr>
        <p:spPr>
          <a:xfrm>
            <a:off x="7249593" y="6488668"/>
            <a:ext cx="5062604" cy="369332"/>
          </a:xfrm>
          <a:prstGeom prst="rect">
            <a:avLst/>
          </a:prstGeom>
        </p:spPr>
        <p:txBody>
          <a:bodyPr wrap="none">
            <a:spAutoFit/>
          </a:bodyPr>
          <a:lstStyle/>
          <a:p>
            <a:r>
              <a:rPr lang="en-US" dirty="0">
                <a:solidFill>
                  <a:srgbClr val="FF0000"/>
                </a:solidFill>
                <a:hlinkClick r:id="rId4"/>
              </a:rPr>
              <a:t>https://www.youtube.com/c/TechLightning</a:t>
            </a:r>
            <a:endParaRPr lang="en-US" dirty="0">
              <a:solidFill>
                <a:srgbClr val="FF0000"/>
              </a:solidFill>
            </a:endParaRPr>
          </a:p>
        </p:txBody>
      </p:sp>
    </p:spTree>
    <p:extLst>
      <p:ext uri="{BB962C8B-B14F-4D97-AF65-F5344CB8AC3E}">
        <p14:creationId xmlns:p14="http://schemas.microsoft.com/office/powerpoint/2010/main" val="38972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2585323"/>
          </a:xfrm>
          <a:prstGeom prst="rect">
            <a:avLst/>
          </a:prstGeom>
          <a:noFill/>
        </p:spPr>
        <p:txBody>
          <a:bodyPr wrap="square" rtlCol="0">
            <a:spAutoFit/>
          </a:bodyPr>
          <a:lstStyle/>
          <a:p>
            <a:r>
              <a:rPr lang="en-US" dirty="0"/>
              <a:t>What are the different components in MuleSoft</a:t>
            </a:r>
          </a:p>
          <a:p>
            <a:endParaRPr lang="en-US" dirty="0"/>
          </a:p>
          <a:p>
            <a:r>
              <a:rPr lang="en-US" dirty="0" smtClean="0"/>
              <a:t>Runtime </a:t>
            </a:r>
            <a:r>
              <a:rPr lang="en-US" dirty="0"/>
              <a:t>Plane - </a:t>
            </a:r>
            <a:r>
              <a:rPr lang="en-US" dirty="0" smtClean="0"/>
              <a:t>Mule Runtime</a:t>
            </a:r>
          </a:p>
          <a:p>
            <a:r>
              <a:rPr lang="en-US" b="1" dirty="0"/>
              <a:t>Mule runtime</a:t>
            </a:r>
            <a:r>
              <a:rPr lang="en-US" dirty="0"/>
              <a:t> is the </a:t>
            </a:r>
            <a:r>
              <a:rPr lang="en-US" dirty="0" smtClean="0"/>
              <a:t>engine for connecting application, data ,devices.</a:t>
            </a:r>
          </a:p>
          <a:p>
            <a:r>
              <a:rPr lang="en-US" dirty="0"/>
              <a:t/>
            </a:r>
            <a:br>
              <a:rPr lang="en-US" dirty="0"/>
            </a:br>
            <a:r>
              <a:rPr lang="en-US" dirty="0" smtClean="0"/>
              <a:t>Control </a:t>
            </a:r>
            <a:r>
              <a:rPr lang="en-US" dirty="0"/>
              <a:t>Plane </a:t>
            </a:r>
            <a:r>
              <a:rPr lang="en-US" dirty="0" smtClean="0"/>
              <a:t>– AnyPoint.mulesoft.com – Any Point platform</a:t>
            </a:r>
          </a:p>
          <a:p>
            <a:endParaRPr lang="en-US" dirty="0" smtClean="0"/>
          </a:p>
          <a:p>
            <a:endParaRPr lang="en-US" dirty="0"/>
          </a:p>
          <a:p>
            <a:endParaRPr lang="en-US" dirty="0" smtClean="0"/>
          </a:p>
        </p:txBody>
      </p:sp>
      <p:sp>
        <p:nvSpPr>
          <p:cNvPr id="3" name="Rectangle 2"/>
          <p:cNvSpPr/>
          <p:nvPr/>
        </p:nvSpPr>
        <p:spPr>
          <a:xfrm>
            <a:off x="7249593" y="6488668"/>
            <a:ext cx="5062604" cy="369332"/>
          </a:xfrm>
          <a:prstGeom prst="rect">
            <a:avLst/>
          </a:prstGeom>
        </p:spPr>
        <p:txBody>
          <a:bodyPr wrap="none">
            <a:spAutoFit/>
          </a:bodyPr>
          <a:lstStyle/>
          <a:p>
            <a:r>
              <a:rPr lang="en-US" dirty="0">
                <a:solidFill>
                  <a:srgbClr val="FF0000"/>
                </a:solidFill>
                <a:hlinkClick r:id="rId2"/>
              </a:rPr>
              <a:t>https://www.youtube.com/c/TechLightning</a:t>
            </a:r>
            <a:endParaRPr lang="en-US" dirty="0">
              <a:solidFill>
                <a:srgbClr val="FF0000"/>
              </a:solidFill>
            </a:endParaRPr>
          </a:p>
        </p:txBody>
      </p:sp>
    </p:spTree>
    <p:extLst>
      <p:ext uri="{BB962C8B-B14F-4D97-AF65-F5344CB8AC3E}">
        <p14:creationId xmlns:p14="http://schemas.microsoft.com/office/powerpoint/2010/main" val="2252826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1477328"/>
          </a:xfrm>
          <a:prstGeom prst="rect">
            <a:avLst/>
          </a:prstGeom>
          <a:noFill/>
        </p:spPr>
        <p:txBody>
          <a:bodyPr wrap="square" rtlCol="0">
            <a:spAutoFit/>
          </a:bodyPr>
          <a:lstStyle/>
          <a:p>
            <a:r>
              <a:rPr lang="en-US" dirty="0"/>
              <a:t>Design Center</a:t>
            </a:r>
          </a:p>
          <a:p>
            <a:endParaRPr lang="en-US" dirty="0"/>
          </a:p>
          <a:p>
            <a:r>
              <a:rPr lang="en-US" dirty="0"/>
              <a:t>A Design center is the development environment for a Mule application as well as for our API specification. In Design Center, we can create API's with the help of </a:t>
            </a:r>
            <a:r>
              <a:rPr lang="en-US" b="1" i="1" dirty="0"/>
              <a:t>RAML (RESTful API Modeling Language)</a:t>
            </a:r>
            <a:r>
              <a:rPr lang="en-US" dirty="0"/>
              <a:t>, a YAML based language, and simple Mule Applications in the flow designer component</a:t>
            </a:r>
            <a:r>
              <a:rPr lang="en-US" dirty="0" smtClean="0"/>
              <a:t>.</a:t>
            </a:r>
            <a:endParaRPr lang="en-US" dirty="0"/>
          </a:p>
        </p:txBody>
      </p:sp>
      <p:pic>
        <p:nvPicPr>
          <p:cNvPr id="2" name="Picture 1"/>
          <p:cNvPicPr>
            <a:picLocks noChangeAspect="1"/>
          </p:cNvPicPr>
          <p:nvPr/>
        </p:nvPicPr>
        <p:blipFill>
          <a:blip r:embed="rId2"/>
          <a:stretch>
            <a:fillRect/>
          </a:stretch>
        </p:blipFill>
        <p:spPr>
          <a:xfrm>
            <a:off x="1867988" y="2069840"/>
            <a:ext cx="7772944" cy="4370147"/>
          </a:xfrm>
          <a:prstGeom prst="rect">
            <a:avLst/>
          </a:prstGeom>
        </p:spPr>
      </p:pic>
      <p:sp>
        <p:nvSpPr>
          <p:cNvPr id="5" name="Rectangle 4"/>
          <p:cNvSpPr/>
          <p:nvPr/>
        </p:nvSpPr>
        <p:spPr>
          <a:xfrm>
            <a:off x="7249593" y="6488668"/>
            <a:ext cx="5062604" cy="369332"/>
          </a:xfrm>
          <a:prstGeom prst="rect">
            <a:avLst/>
          </a:prstGeom>
        </p:spPr>
        <p:txBody>
          <a:bodyPr wrap="none">
            <a:spAutoFit/>
          </a:bodyPr>
          <a:lstStyle/>
          <a:p>
            <a:r>
              <a:rPr lang="en-US" dirty="0">
                <a:solidFill>
                  <a:srgbClr val="FF0000"/>
                </a:solidFill>
                <a:hlinkClick r:id="rId3"/>
              </a:rPr>
              <a:t>https://www.youtube.com/c/TechLightning</a:t>
            </a:r>
            <a:endParaRPr lang="en-US" dirty="0">
              <a:solidFill>
                <a:srgbClr val="FF0000"/>
              </a:solidFill>
            </a:endParaRPr>
          </a:p>
        </p:txBody>
      </p:sp>
    </p:spTree>
    <p:extLst>
      <p:ext uri="{BB962C8B-B14F-4D97-AF65-F5344CB8AC3E}">
        <p14:creationId xmlns:p14="http://schemas.microsoft.com/office/powerpoint/2010/main" val="536251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1477328"/>
          </a:xfrm>
          <a:prstGeom prst="rect">
            <a:avLst/>
          </a:prstGeom>
          <a:noFill/>
        </p:spPr>
        <p:txBody>
          <a:bodyPr wrap="square" rtlCol="0">
            <a:spAutoFit/>
          </a:bodyPr>
          <a:lstStyle/>
          <a:p>
            <a:r>
              <a:rPr lang="en-US" dirty="0" smtClean="0"/>
              <a:t>AnyPoint Exchange</a:t>
            </a:r>
          </a:p>
          <a:p>
            <a:endParaRPr lang="en-US" dirty="0"/>
          </a:p>
          <a:p>
            <a:r>
              <a:rPr lang="en-US" dirty="0" err="1"/>
              <a:t>Anypoint</a:t>
            </a:r>
            <a:r>
              <a:rPr lang="en-US" dirty="0"/>
              <a:t> </a:t>
            </a:r>
            <a:r>
              <a:rPr lang="en-US" b="1" dirty="0"/>
              <a:t>Exchange</a:t>
            </a:r>
            <a:r>
              <a:rPr lang="en-US" dirty="0"/>
              <a:t>. The marketplace for connectors, templates, examples, and APIs. Discover and use prebuilt assets from the </a:t>
            </a:r>
            <a:r>
              <a:rPr lang="en-US" b="1" dirty="0"/>
              <a:t>MuleSoft</a:t>
            </a:r>
            <a:r>
              <a:rPr lang="en-US" dirty="0"/>
              <a:t> ecosystem, or </a:t>
            </a:r>
            <a:r>
              <a:rPr lang="en-US" dirty="0" smtClean="0"/>
              <a:t>use </a:t>
            </a:r>
            <a:r>
              <a:rPr lang="en-US" b="1" dirty="0" smtClean="0"/>
              <a:t>Exchange</a:t>
            </a:r>
            <a:r>
              <a:rPr lang="en-US" dirty="0"/>
              <a:t> to save, share, and reuse internal best </a:t>
            </a:r>
            <a:r>
              <a:rPr lang="en-US" dirty="0" smtClean="0"/>
              <a:t>practices.</a:t>
            </a:r>
            <a:endParaRPr lang="en-US" dirty="0"/>
          </a:p>
        </p:txBody>
      </p:sp>
      <p:pic>
        <p:nvPicPr>
          <p:cNvPr id="3" name="Picture 2"/>
          <p:cNvPicPr>
            <a:picLocks noChangeAspect="1"/>
          </p:cNvPicPr>
          <p:nvPr/>
        </p:nvPicPr>
        <p:blipFill>
          <a:blip r:embed="rId2"/>
          <a:stretch>
            <a:fillRect/>
          </a:stretch>
        </p:blipFill>
        <p:spPr>
          <a:xfrm>
            <a:off x="7671169" y="3304901"/>
            <a:ext cx="4150716" cy="2736669"/>
          </a:xfrm>
          <a:prstGeom prst="rect">
            <a:avLst/>
          </a:prstGeom>
        </p:spPr>
      </p:pic>
      <p:pic>
        <p:nvPicPr>
          <p:cNvPr id="5" name="Picture 4"/>
          <p:cNvPicPr>
            <a:picLocks noChangeAspect="1"/>
          </p:cNvPicPr>
          <p:nvPr/>
        </p:nvPicPr>
        <p:blipFill>
          <a:blip r:embed="rId3"/>
          <a:stretch>
            <a:fillRect/>
          </a:stretch>
        </p:blipFill>
        <p:spPr>
          <a:xfrm>
            <a:off x="169817" y="1952896"/>
            <a:ext cx="7272303" cy="4088674"/>
          </a:xfrm>
          <a:prstGeom prst="rect">
            <a:avLst/>
          </a:prstGeom>
        </p:spPr>
      </p:pic>
      <p:sp>
        <p:nvSpPr>
          <p:cNvPr id="6" name="Rectangle 5"/>
          <p:cNvSpPr/>
          <p:nvPr/>
        </p:nvSpPr>
        <p:spPr>
          <a:xfrm>
            <a:off x="7249593" y="6488668"/>
            <a:ext cx="5062604" cy="369332"/>
          </a:xfrm>
          <a:prstGeom prst="rect">
            <a:avLst/>
          </a:prstGeom>
        </p:spPr>
        <p:txBody>
          <a:bodyPr wrap="none">
            <a:spAutoFit/>
          </a:bodyPr>
          <a:lstStyle/>
          <a:p>
            <a:r>
              <a:rPr lang="en-US" dirty="0">
                <a:solidFill>
                  <a:srgbClr val="FF0000"/>
                </a:solidFill>
                <a:hlinkClick r:id="rId4"/>
              </a:rPr>
              <a:t>https://www.youtube.com/c/TechLightning</a:t>
            </a:r>
            <a:endParaRPr lang="en-US" dirty="0">
              <a:solidFill>
                <a:srgbClr val="FF0000"/>
              </a:solidFill>
            </a:endParaRPr>
          </a:p>
        </p:txBody>
      </p:sp>
    </p:spTree>
    <p:extLst>
      <p:ext uri="{BB962C8B-B14F-4D97-AF65-F5344CB8AC3E}">
        <p14:creationId xmlns:p14="http://schemas.microsoft.com/office/powerpoint/2010/main" val="1080548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1200329"/>
          </a:xfrm>
          <a:prstGeom prst="rect">
            <a:avLst/>
          </a:prstGeom>
          <a:noFill/>
        </p:spPr>
        <p:txBody>
          <a:bodyPr wrap="square" rtlCol="0">
            <a:spAutoFit/>
          </a:bodyPr>
          <a:lstStyle/>
          <a:p>
            <a:r>
              <a:rPr lang="en-US" dirty="0" smtClean="0"/>
              <a:t>Runtime Manager</a:t>
            </a:r>
          </a:p>
          <a:p>
            <a:endParaRPr lang="en-US" dirty="0"/>
          </a:p>
          <a:p>
            <a:r>
              <a:rPr lang="en-US" dirty="0"/>
              <a:t>Use Runtime Manager to deploy and manage all of your Mule applications from one central location, whether your apps are running in the cloud, on-premises, or on Runtime Fabric</a:t>
            </a:r>
            <a:r>
              <a:rPr lang="en-US" dirty="0" smtClean="0"/>
              <a:t>.</a:t>
            </a:r>
            <a:endParaRPr lang="en-US" dirty="0"/>
          </a:p>
        </p:txBody>
      </p:sp>
      <p:pic>
        <p:nvPicPr>
          <p:cNvPr id="2" name="Picture 1"/>
          <p:cNvPicPr>
            <a:picLocks noChangeAspect="1"/>
          </p:cNvPicPr>
          <p:nvPr/>
        </p:nvPicPr>
        <p:blipFill>
          <a:blip r:embed="rId2"/>
          <a:stretch>
            <a:fillRect/>
          </a:stretch>
        </p:blipFill>
        <p:spPr>
          <a:xfrm>
            <a:off x="495206" y="1643579"/>
            <a:ext cx="5579022" cy="3136669"/>
          </a:xfrm>
          <a:prstGeom prst="rect">
            <a:avLst/>
          </a:prstGeom>
        </p:spPr>
      </p:pic>
      <p:pic>
        <p:nvPicPr>
          <p:cNvPr id="6" name="Picture 5"/>
          <p:cNvPicPr>
            <a:picLocks noChangeAspect="1"/>
          </p:cNvPicPr>
          <p:nvPr/>
        </p:nvPicPr>
        <p:blipFill>
          <a:blip r:embed="rId3"/>
          <a:stretch>
            <a:fillRect/>
          </a:stretch>
        </p:blipFill>
        <p:spPr>
          <a:xfrm>
            <a:off x="6415097" y="1643579"/>
            <a:ext cx="5176544" cy="3136669"/>
          </a:xfrm>
          <a:prstGeom prst="rect">
            <a:avLst/>
          </a:prstGeom>
        </p:spPr>
      </p:pic>
      <p:sp>
        <p:nvSpPr>
          <p:cNvPr id="7" name="Rectangle 6"/>
          <p:cNvSpPr/>
          <p:nvPr/>
        </p:nvSpPr>
        <p:spPr>
          <a:xfrm>
            <a:off x="7249593" y="6502316"/>
            <a:ext cx="5062604" cy="369332"/>
          </a:xfrm>
          <a:prstGeom prst="rect">
            <a:avLst/>
          </a:prstGeom>
        </p:spPr>
        <p:txBody>
          <a:bodyPr wrap="none">
            <a:spAutoFit/>
          </a:bodyPr>
          <a:lstStyle/>
          <a:p>
            <a:r>
              <a:rPr lang="en-US" dirty="0">
                <a:solidFill>
                  <a:srgbClr val="FF0000"/>
                </a:solidFill>
                <a:hlinkClick r:id="rId4"/>
              </a:rPr>
              <a:t>https://www.youtube.com/c/TechLightning</a:t>
            </a:r>
            <a:endParaRPr lang="en-US" dirty="0">
              <a:solidFill>
                <a:srgbClr val="FF0000"/>
              </a:solidFill>
            </a:endParaRPr>
          </a:p>
        </p:txBody>
      </p:sp>
    </p:spTree>
    <p:extLst>
      <p:ext uri="{BB962C8B-B14F-4D97-AF65-F5344CB8AC3E}">
        <p14:creationId xmlns:p14="http://schemas.microsoft.com/office/powerpoint/2010/main" val="409309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1477328"/>
          </a:xfrm>
          <a:prstGeom prst="rect">
            <a:avLst/>
          </a:prstGeom>
          <a:noFill/>
        </p:spPr>
        <p:txBody>
          <a:bodyPr wrap="square" rtlCol="0">
            <a:spAutoFit/>
          </a:bodyPr>
          <a:lstStyle/>
          <a:p>
            <a:r>
              <a:rPr lang="en-US" dirty="0" smtClean="0"/>
              <a:t>API Manager</a:t>
            </a:r>
          </a:p>
          <a:p>
            <a:endParaRPr lang="en-US" dirty="0"/>
          </a:p>
          <a:p>
            <a:r>
              <a:rPr lang="en-US" dirty="0"/>
              <a:t>S</a:t>
            </a:r>
            <a:r>
              <a:rPr lang="en-US" dirty="0" smtClean="0"/>
              <a:t>ecure </a:t>
            </a:r>
            <a:r>
              <a:rPr lang="en-US" dirty="0"/>
              <a:t>APIs with policies, manage client access, group APIs as products, and monitor and analyze traffic. No matter where your APIs and </a:t>
            </a:r>
            <a:r>
              <a:rPr lang="en-US" dirty="0" smtClean="0"/>
              <a:t>micro services </a:t>
            </a:r>
            <a:r>
              <a:rPr lang="en-US" dirty="0"/>
              <a:t>are hosted and which technologies they run on, you can manage them all from one place.</a:t>
            </a:r>
          </a:p>
        </p:txBody>
      </p:sp>
      <p:pic>
        <p:nvPicPr>
          <p:cNvPr id="3" name="Picture 2"/>
          <p:cNvPicPr>
            <a:picLocks noChangeAspect="1"/>
          </p:cNvPicPr>
          <p:nvPr/>
        </p:nvPicPr>
        <p:blipFill>
          <a:blip r:embed="rId2"/>
          <a:stretch>
            <a:fillRect/>
          </a:stretch>
        </p:blipFill>
        <p:spPr>
          <a:xfrm>
            <a:off x="446659" y="1630232"/>
            <a:ext cx="5627569" cy="3163963"/>
          </a:xfrm>
          <a:prstGeom prst="rect">
            <a:avLst/>
          </a:prstGeom>
        </p:spPr>
      </p:pic>
      <p:pic>
        <p:nvPicPr>
          <p:cNvPr id="5" name="Picture 4"/>
          <p:cNvPicPr>
            <a:picLocks noChangeAspect="1"/>
          </p:cNvPicPr>
          <p:nvPr/>
        </p:nvPicPr>
        <p:blipFill>
          <a:blip r:embed="rId3"/>
          <a:stretch>
            <a:fillRect/>
          </a:stretch>
        </p:blipFill>
        <p:spPr>
          <a:xfrm>
            <a:off x="6378366" y="1630232"/>
            <a:ext cx="5600274" cy="3148616"/>
          </a:xfrm>
          <a:prstGeom prst="rect">
            <a:avLst/>
          </a:prstGeom>
        </p:spPr>
      </p:pic>
      <p:sp>
        <p:nvSpPr>
          <p:cNvPr id="7" name="Rectangle 6"/>
          <p:cNvSpPr/>
          <p:nvPr/>
        </p:nvSpPr>
        <p:spPr>
          <a:xfrm>
            <a:off x="7249593" y="6488668"/>
            <a:ext cx="5062604" cy="369332"/>
          </a:xfrm>
          <a:prstGeom prst="rect">
            <a:avLst/>
          </a:prstGeom>
        </p:spPr>
        <p:txBody>
          <a:bodyPr wrap="none">
            <a:spAutoFit/>
          </a:bodyPr>
          <a:lstStyle/>
          <a:p>
            <a:r>
              <a:rPr lang="en-US" dirty="0">
                <a:solidFill>
                  <a:srgbClr val="FF0000"/>
                </a:solidFill>
                <a:hlinkClick r:id="rId4"/>
              </a:rPr>
              <a:t>https://www.youtube.com/c/TechLightning</a:t>
            </a:r>
            <a:endParaRPr lang="en-US" dirty="0">
              <a:solidFill>
                <a:srgbClr val="FF0000"/>
              </a:solidFill>
            </a:endParaRPr>
          </a:p>
        </p:txBody>
      </p:sp>
    </p:spTree>
    <p:extLst>
      <p:ext uri="{BB962C8B-B14F-4D97-AF65-F5344CB8AC3E}">
        <p14:creationId xmlns:p14="http://schemas.microsoft.com/office/powerpoint/2010/main" val="4104009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43691"/>
            <a:ext cx="11808823" cy="1477328"/>
          </a:xfrm>
          <a:prstGeom prst="rect">
            <a:avLst/>
          </a:prstGeom>
          <a:noFill/>
        </p:spPr>
        <p:txBody>
          <a:bodyPr wrap="square" rtlCol="0">
            <a:spAutoFit/>
          </a:bodyPr>
          <a:lstStyle/>
          <a:p>
            <a:r>
              <a:rPr lang="en-US" dirty="0" smtClean="0"/>
              <a:t>Access Management</a:t>
            </a:r>
          </a:p>
          <a:p>
            <a:r>
              <a:rPr lang="en-US" dirty="0"/>
              <a:t>Use </a:t>
            </a:r>
            <a:r>
              <a:rPr lang="en-US" b="1" dirty="0" err="1"/>
              <a:t>Anypoint</a:t>
            </a:r>
            <a:r>
              <a:rPr lang="en-US" b="1" dirty="0"/>
              <a:t> Access Management</a:t>
            </a:r>
            <a:r>
              <a:rPr lang="en-US" dirty="0"/>
              <a:t> to </a:t>
            </a:r>
            <a:r>
              <a:rPr lang="en-US" dirty="0">
                <a:hlinkClick r:id="rId2"/>
              </a:rPr>
              <a:t>create your </a:t>
            </a:r>
            <a:r>
              <a:rPr lang="en-US" dirty="0" err="1">
                <a:hlinkClick r:id="rId2"/>
              </a:rPr>
              <a:t>Anypoint</a:t>
            </a:r>
            <a:r>
              <a:rPr lang="en-US" dirty="0">
                <a:hlinkClick r:id="rId2"/>
              </a:rPr>
              <a:t> Platform account</a:t>
            </a:r>
            <a:r>
              <a:rPr lang="en-US" dirty="0"/>
              <a:t> or configure federated </a:t>
            </a:r>
            <a:r>
              <a:rPr lang="en-US" dirty="0">
                <a:hlinkClick r:id="rId3"/>
              </a:rPr>
              <a:t>External Identity</a:t>
            </a:r>
            <a:r>
              <a:rPr lang="en-US" dirty="0" smtClean="0"/>
              <a:t>.</a:t>
            </a:r>
          </a:p>
          <a:p>
            <a:r>
              <a:rPr lang="en-US" dirty="0" smtClean="0"/>
              <a:t>Additionally</a:t>
            </a:r>
            <a:r>
              <a:rPr lang="en-US" dirty="0"/>
              <a:t>, you can configure access and permissions within your </a:t>
            </a:r>
            <a:r>
              <a:rPr lang="en-US" dirty="0">
                <a:hlinkClick r:id="rId4"/>
              </a:rPr>
              <a:t>Organization</a:t>
            </a:r>
            <a:r>
              <a:rPr lang="en-US" dirty="0"/>
              <a:t> and, based on your access level, manage the </a:t>
            </a:r>
            <a:r>
              <a:rPr lang="en-US" dirty="0" err="1">
                <a:hlinkClick r:id="rId5"/>
              </a:rPr>
              <a:t>Users</a:t>
            </a:r>
            <a:r>
              <a:rPr lang="en-US" dirty="0" err="1"/>
              <a:t>and</a:t>
            </a:r>
            <a:r>
              <a:rPr lang="en-US" dirty="0"/>
              <a:t> </a:t>
            </a:r>
            <a:r>
              <a:rPr lang="en-US" dirty="0" smtClean="0">
                <a:hlinkClick r:id="rId6"/>
              </a:rPr>
              <a:t>Roles</a:t>
            </a:r>
            <a:endParaRPr lang="en-US" dirty="0"/>
          </a:p>
        </p:txBody>
      </p:sp>
      <p:pic>
        <p:nvPicPr>
          <p:cNvPr id="6" name="Picture 5"/>
          <p:cNvPicPr>
            <a:picLocks noChangeAspect="1"/>
          </p:cNvPicPr>
          <p:nvPr/>
        </p:nvPicPr>
        <p:blipFill>
          <a:blip r:embed="rId7"/>
          <a:stretch>
            <a:fillRect/>
          </a:stretch>
        </p:blipFill>
        <p:spPr>
          <a:xfrm>
            <a:off x="169817" y="1763973"/>
            <a:ext cx="4852559" cy="3854543"/>
          </a:xfrm>
          <a:prstGeom prst="rect">
            <a:avLst/>
          </a:prstGeom>
        </p:spPr>
      </p:pic>
      <p:pic>
        <p:nvPicPr>
          <p:cNvPr id="7" name="Picture 6"/>
          <p:cNvPicPr>
            <a:picLocks noChangeAspect="1"/>
          </p:cNvPicPr>
          <p:nvPr/>
        </p:nvPicPr>
        <p:blipFill>
          <a:blip r:embed="rId8"/>
          <a:stretch>
            <a:fillRect/>
          </a:stretch>
        </p:blipFill>
        <p:spPr>
          <a:xfrm>
            <a:off x="5122773" y="1763974"/>
            <a:ext cx="6855867" cy="3854543"/>
          </a:xfrm>
          <a:prstGeom prst="rect">
            <a:avLst/>
          </a:prstGeom>
        </p:spPr>
      </p:pic>
      <p:sp>
        <p:nvSpPr>
          <p:cNvPr id="8" name="Rectangle 7"/>
          <p:cNvSpPr/>
          <p:nvPr/>
        </p:nvSpPr>
        <p:spPr>
          <a:xfrm>
            <a:off x="7249593" y="6488668"/>
            <a:ext cx="5062604" cy="369332"/>
          </a:xfrm>
          <a:prstGeom prst="rect">
            <a:avLst/>
          </a:prstGeom>
        </p:spPr>
        <p:txBody>
          <a:bodyPr wrap="none">
            <a:spAutoFit/>
          </a:bodyPr>
          <a:lstStyle/>
          <a:p>
            <a:r>
              <a:rPr lang="en-US" dirty="0">
                <a:solidFill>
                  <a:srgbClr val="FF0000"/>
                </a:solidFill>
                <a:hlinkClick r:id="rId9"/>
              </a:rPr>
              <a:t>https://www.youtube.com/c/TechLightning</a:t>
            </a:r>
            <a:endParaRPr lang="en-US" dirty="0">
              <a:solidFill>
                <a:srgbClr val="FF0000"/>
              </a:solidFill>
            </a:endParaRPr>
          </a:p>
        </p:txBody>
      </p:sp>
    </p:spTree>
    <p:extLst>
      <p:ext uri="{BB962C8B-B14F-4D97-AF65-F5344CB8AC3E}">
        <p14:creationId xmlns:p14="http://schemas.microsoft.com/office/powerpoint/2010/main" val="2329488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TotalTime>
  <Words>801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Courier New</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Links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Alphonse, Arul ChristhuRaj (Cognizant)</dc:creator>
  <cp:lastModifiedBy>Alphonse, Arul ChristhuRaj (Cognizant)</cp:lastModifiedBy>
  <cp:revision>128</cp:revision>
  <dcterms:created xsi:type="dcterms:W3CDTF">2020-02-23T13:35:25Z</dcterms:created>
  <dcterms:modified xsi:type="dcterms:W3CDTF">2020-03-08T10:12:06Z</dcterms:modified>
</cp:coreProperties>
</file>