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43891200" cy="21945600"/>
  <p:notesSz cx="7004050" cy="92837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892"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597"/>
    <p:restoredTop sz="94676"/>
  </p:normalViewPr>
  <p:slideViewPr>
    <p:cSldViewPr showGuides="1">
      <p:cViewPr varScale="1">
        <p:scale>
          <a:sx n="25" d="100"/>
          <a:sy n="25" d="100"/>
        </p:scale>
        <p:origin x="672" y="67"/>
      </p:cViewPr>
      <p:guideLst>
        <p:guide orient="horz" pos="689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 name="Instructions"/>
          <p:cNvSpPr/>
          <p:nvPr/>
        </p:nvSpPr>
        <p:spPr>
          <a:xfrm>
            <a:off x="-7497762" y="0"/>
            <a:ext cx="6948488"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defTabSz="3686175" eaLnBrk="1" hangingPunct="1">
              <a:spcAft>
                <a:spcPts val="1550"/>
              </a:spcAft>
              <a:buNone/>
            </a:pPr>
            <a:r>
              <a:rPr sz="5400" dirty="0">
                <a:solidFill>
                  <a:srgbClr val="7F7F7F"/>
                </a:solidFill>
                <a:latin typeface="Calibri" panose="020F0502020204030204" pitchFamily="34" charset="0"/>
                <a:cs typeface="Calibri" panose="020F0502020204030204" pitchFamily="34" charset="0"/>
              </a:rPr>
              <a:t>Poster Print Size:</a:t>
            </a:r>
            <a:endParaRPr lang="zh-CN" altLang="x-none" sz="540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This poster template is 24” high by 48” wide . It can be used to print any poster with a 1:2 aspect ratio including 30x60, 36x72, 42x84, and 48x96. </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5400" dirty="0">
                <a:solidFill>
                  <a:srgbClr val="7F7F7F"/>
                </a:solidFill>
                <a:latin typeface="Calibri" panose="020F0502020204030204" pitchFamily="34" charset="0"/>
                <a:cs typeface="Calibri" panose="020F0502020204030204" pitchFamily="34" charset="0"/>
              </a:rPr>
              <a:t>Placeholders</a:t>
            </a:r>
            <a:r>
              <a:rPr lang="zh-CN" altLang="x-none" sz="5400">
                <a:solidFill>
                  <a:srgbClr val="7F7F7F"/>
                </a:solidFill>
                <a:latin typeface="Calibri" panose="020F0502020204030204" pitchFamily="34" charset="0"/>
                <a:cs typeface="Calibri" panose="020F0502020204030204" pitchFamily="34" charset="0"/>
              </a:rPr>
              <a:t>:</a:t>
            </a:r>
            <a:endParaRPr lang="zh-CN" altLang="x-none" sz="540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lang="zh-CN" altLang="x-none" sz="3200">
                <a:solidFill>
                  <a:srgbClr val="7F7F7F"/>
                </a:solidFill>
                <a:latin typeface="Calibri" panose="020F0502020204030204" pitchFamily="34" charset="0"/>
                <a:cs typeface="Calibri" panose="020F0502020204030204" pitchFamily="34" charset="0"/>
              </a:rPr>
              <a:t>The </a:t>
            </a:r>
            <a:r>
              <a:rPr sz="3200" dirty="0">
                <a:solidFill>
                  <a:srgbClr val="7F7F7F"/>
                </a:solidFill>
                <a:latin typeface="Calibri" panose="020F0502020204030204" pitchFamily="34" charset="0"/>
                <a:cs typeface="Calibri" panose="020F0502020204030204" pitchFamily="34" charset="0"/>
              </a:rPr>
              <a:t>various elements included</a:t>
            </a:r>
            <a:r>
              <a:rPr lang="zh-CN" altLang="x-none" sz="3200">
                <a:solidFill>
                  <a:srgbClr val="7F7F7F"/>
                </a:solidFill>
                <a:latin typeface="Calibri" panose="020F0502020204030204" pitchFamily="34" charset="0"/>
                <a:cs typeface="Calibri" panose="020F0502020204030204" pitchFamily="34" charset="0"/>
              </a:rPr>
              <a:t> in this </a:t>
            </a:r>
            <a:r>
              <a:rPr sz="3200" dirty="0">
                <a:solidFill>
                  <a:srgbClr val="7F7F7F"/>
                </a:solidFill>
                <a:latin typeface="Calibri" panose="020F0502020204030204" pitchFamily="34" charset="0"/>
                <a:cs typeface="Calibri" panose="020F0502020204030204" pitchFamily="34" charset="0"/>
              </a:rPr>
              <a:t>poster are ones we often see in medical, research, and scientific posters.</a:t>
            </a:r>
            <a:r>
              <a:rPr lang="zh-CN" altLang="x-none" sz="3200">
                <a:solidFill>
                  <a:srgbClr val="7F7F7F"/>
                </a:solidFill>
                <a:latin typeface="Calibri" panose="020F0502020204030204" pitchFamily="34" charset="0"/>
                <a:cs typeface="Calibri" panose="020F0502020204030204" pitchFamily="34" charset="0"/>
              </a:rPr>
              <a:t> </a:t>
            </a:r>
            <a:r>
              <a:rPr sz="3200" dirty="0">
                <a:solidFill>
                  <a:srgbClr val="7F7F7F"/>
                </a:solidFill>
                <a:latin typeface="Calibri" panose="020F0502020204030204" pitchFamily="34" charset="0"/>
                <a:cs typeface="Calibri" panose="020F0502020204030204" pitchFamily="34" charset="0"/>
              </a:rPr>
              <a:t>Feel free to edit, move,  add, and delete items, or change the layout to suit your needs. Always check with your conference organizer for specific requirements.</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5400" dirty="0">
                <a:solidFill>
                  <a:srgbClr val="7F7F7F"/>
                </a:solidFill>
                <a:latin typeface="Calibri" panose="020F0502020204030204" pitchFamily="34" charset="0"/>
                <a:cs typeface="Calibri" panose="020F0502020204030204" pitchFamily="34" charset="0"/>
              </a:rPr>
              <a:t>Image Quality:</a:t>
            </a:r>
            <a:endParaRPr sz="54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sz="3200" b="1" dirty="0">
                <a:solidFill>
                  <a:srgbClr val="7F7F7F"/>
                </a:solidFill>
                <a:latin typeface="Calibri" panose="020F0502020204030204" pitchFamily="34" charset="0"/>
                <a:cs typeface="Calibri" panose="020F0502020204030204" pitchFamily="34" charset="0"/>
              </a:rPr>
              <a:t>Insert, Picture</a:t>
            </a:r>
            <a:r>
              <a:rPr sz="3200" dirty="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sz="3200" b="1" dirty="0">
                <a:solidFill>
                  <a:srgbClr val="7F7F7F"/>
                </a:solidFill>
                <a:latin typeface="Calibri" panose="020F0502020204030204" pitchFamily="34" charset="0"/>
                <a:cs typeface="Calibri" panose="020F0502020204030204" pitchFamily="34" charset="0"/>
              </a:rPr>
              <a:t>150-200 pixels per inch in their final printed size</a:t>
            </a:r>
            <a:r>
              <a:rPr sz="3200" dirty="0">
                <a:solidFill>
                  <a:srgbClr val="7F7F7F"/>
                </a:solidFill>
                <a:latin typeface="Calibri" panose="020F0502020204030204" pitchFamily="34" charset="0"/>
                <a:cs typeface="Calibri" panose="020F0502020204030204" pitchFamily="34" charset="0"/>
              </a:rPr>
              <a:t>. For instance, a 1600 x 1200 pixel photo will usually look fine up to 8“-10” wide on your printed poster.</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endParaRPr sz="3200" dirty="0">
              <a:solidFill>
                <a:srgbClr val="7F7F7F"/>
              </a:solidFill>
              <a:latin typeface="Calibri" panose="020F0502020204030204" pitchFamily="34" charset="0"/>
              <a:cs typeface="Calibri" panose="020F0502020204030204" pitchFamily="34" charset="0"/>
            </a:endParaRPr>
          </a:p>
          <a:p>
            <a:pPr lvl="0" algn="ctr" defTabSz="3686175" eaLnBrk="1" hangingPunct="1">
              <a:spcAft>
                <a:spcPts val="1550"/>
              </a:spcAft>
              <a:buNone/>
            </a:pPr>
            <a:br>
              <a:rPr sz="2800" dirty="0">
                <a:solidFill>
                  <a:srgbClr val="7F7F7F"/>
                </a:solidFill>
                <a:latin typeface="Calibri" panose="020F0502020204030204" pitchFamily="34" charset="0"/>
                <a:cs typeface="Calibri" panose="020F0502020204030204" pitchFamily="34" charset="0"/>
              </a:rPr>
            </a:br>
            <a:r>
              <a:rPr sz="2800" dirty="0">
                <a:solidFill>
                  <a:srgbClr val="7F7F7F"/>
                </a:solidFill>
                <a:latin typeface="Calibri" panose="020F0502020204030204" pitchFamily="34" charset="0"/>
                <a:cs typeface="Calibri" panose="020F0502020204030204" pitchFamily="34" charset="0"/>
              </a:rPr>
              <a:t>[This sidebar area does not print.]</a:t>
            </a:r>
            <a:endParaRPr sz="2800" dirty="0">
              <a:solidFill>
                <a:srgbClr val="7F7F7F"/>
              </a:solidFill>
              <a:latin typeface="Calibri" panose="020F0502020204030204" pitchFamily="34" charset="0"/>
              <a:ea typeface="Calibri" panose="020F0502020204030204" pitchFamily="34" charset="0"/>
            </a:endParaRPr>
          </a:p>
        </p:txBody>
      </p:sp>
      <p:grpSp>
        <p:nvGrpSpPr>
          <p:cNvPr id="2057" name="Group 3"/>
          <p:cNvGrpSpPr/>
          <p:nvPr userDrawn="1"/>
        </p:nvGrpSpPr>
        <p:grpSpPr>
          <a:xfrm>
            <a:off x="44440475" y="0"/>
            <a:ext cx="6948488" cy="21945600"/>
            <a:chOff x="33832800" y="0"/>
            <a:chExt cx="12801600" cy="43891200"/>
          </a:xfrm>
        </p:grpSpPr>
        <p:sp>
          <p:nvSpPr>
            <p:cNvPr id="5" name="Instructions"/>
            <p:cNvSpPr/>
            <p:nvPr/>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defTabSz="3686175" eaLnBrk="1" hangingPunct="1">
                <a:spcAft>
                  <a:spcPts val="1550"/>
                </a:spcAft>
                <a:buNone/>
              </a:pPr>
              <a:r>
                <a:rPr sz="5400" dirty="0">
                  <a:solidFill>
                    <a:srgbClr val="7F7F7F"/>
                  </a:solidFill>
                  <a:latin typeface="Calibri" panose="020F0502020204030204" pitchFamily="34" charset="0"/>
                  <a:cs typeface="Calibri" panose="020F0502020204030204" pitchFamily="34" charset="0"/>
                </a:rPr>
                <a:t>Change Color Theme:</a:t>
              </a:r>
              <a:endParaRPr lang="zh-CN" altLang="x-none" sz="540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This template is designed to use the built-in color themes in the newer versions of PowerPoint.</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To change the color theme, select the </a:t>
              </a:r>
              <a:r>
                <a:rPr sz="3200" b="1" dirty="0">
                  <a:solidFill>
                    <a:srgbClr val="7F7F7F"/>
                  </a:solidFill>
                  <a:latin typeface="Calibri" panose="020F0502020204030204" pitchFamily="34" charset="0"/>
                  <a:cs typeface="Calibri" panose="020F0502020204030204" pitchFamily="34" charset="0"/>
                </a:rPr>
                <a:t>Design</a:t>
              </a:r>
              <a:r>
                <a:rPr sz="3200" dirty="0">
                  <a:solidFill>
                    <a:srgbClr val="7F7F7F"/>
                  </a:solidFill>
                  <a:latin typeface="Calibri" panose="020F0502020204030204" pitchFamily="34" charset="0"/>
                  <a:cs typeface="Calibri" panose="020F0502020204030204" pitchFamily="34" charset="0"/>
                </a:rPr>
                <a:t> tab, then select the </a:t>
              </a:r>
              <a:r>
                <a:rPr sz="3200" b="1" dirty="0">
                  <a:solidFill>
                    <a:srgbClr val="7F7F7F"/>
                  </a:solidFill>
                  <a:latin typeface="Calibri" panose="020F0502020204030204" pitchFamily="34" charset="0"/>
                  <a:cs typeface="Calibri" panose="020F0502020204030204" pitchFamily="34" charset="0"/>
                </a:rPr>
                <a:t>Colors</a:t>
              </a:r>
              <a:r>
                <a:rPr sz="3200" dirty="0">
                  <a:solidFill>
                    <a:srgbClr val="7F7F7F"/>
                  </a:solidFill>
                  <a:latin typeface="Calibri" panose="020F0502020204030204" pitchFamily="34" charset="0"/>
                  <a:cs typeface="Calibri" panose="020F0502020204030204" pitchFamily="34" charset="0"/>
                </a:rPr>
                <a:t> drop-down list.</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5400" dirty="0">
                  <a:solidFill>
                    <a:srgbClr val="7F7F7F"/>
                  </a:solidFill>
                  <a:latin typeface="Calibri" panose="020F0502020204030204" pitchFamily="34" charset="0"/>
                  <a:cs typeface="Calibri" panose="020F0502020204030204" pitchFamily="34" charset="0"/>
                </a:rPr>
                <a:t>Printing Your Poster:</a:t>
              </a:r>
              <a:endParaRPr sz="54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Once your poster file is ready, visit </a:t>
              </a:r>
              <a:r>
                <a:rPr sz="3200" b="1" dirty="0">
                  <a:solidFill>
                    <a:srgbClr val="7F7F7F"/>
                  </a:solidFill>
                  <a:latin typeface="Calibri" panose="020F0502020204030204" pitchFamily="34" charset="0"/>
                  <a:cs typeface="Calibri" panose="020F0502020204030204" pitchFamily="34" charset="0"/>
                </a:rPr>
                <a:t>www.genigraphics.com</a:t>
              </a:r>
              <a:r>
                <a:rPr sz="3200" dirty="0">
                  <a:solidFill>
                    <a:srgbClr val="7F7F7F"/>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spcAft>
                  <a:spcPts val="1550"/>
                </a:spcAft>
                <a:buNone/>
              </a:pPr>
              <a:r>
                <a:rPr sz="3200" dirty="0">
                  <a:solidFill>
                    <a:srgbClr val="7F7F7F"/>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endParaRPr sz="3200" dirty="0">
                <a:solidFill>
                  <a:srgbClr val="7F7F7F"/>
                </a:solidFill>
                <a:latin typeface="Calibri" panose="020F0502020204030204" pitchFamily="34" charset="0"/>
                <a:cs typeface="Calibri" panose="020F0502020204030204" pitchFamily="34" charset="0"/>
              </a:endParaRPr>
            </a:p>
            <a:p>
              <a:pPr lvl="0" defTabSz="3686175" eaLnBrk="1" hangingPunct="1">
                <a:buNone/>
              </a:pPr>
              <a:endParaRPr sz="3200" dirty="0">
                <a:solidFill>
                  <a:srgbClr val="7F7F7F"/>
                </a:solidFill>
                <a:latin typeface="Calibri" panose="020F0502020204030204" pitchFamily="34" charset="0"/>
                <a:cs typeface="Calibri" panose="020F0502020204030204" pitchFamily="34" charset="0"/>
              </a:endParaRPr>
            </a:p>
            <a:p>
              <a:pPr lvl="0" algn="ctr" defTabSz="3686175" eaLnBrk="1" hangingPunct="1">
                <a:buNone/>
              </a:pPr>
              <a:r>
                <a:rPr sz="3200" dirty="0">
                  <a:solidFill>
                    <a:srgbClr val="7F7F7F"/>
                  </a:solidFill>
                  <a:latin typeface="Calibri" panose="020F0502020204030204" pitchFamily="34" charset="0"/>
                  <a:cs typeface="Calibri" panose="020F0502020204030204" pitchFamily="34" charset="0"/>
                </a:rPr>
                <a:t>US and Canada:  1-800-790-4001</a:t>
              </a:r>
              <a:br>
                <a:rPr sz="3200" dirty="0">
                  <a:solidFill>
                    <a:srgbClr val="7F7F7F"/>
                  </a:solidFill>
                  <a:latin typeface="Calibri" panose="020F0502020204030204" pitchFamily="34" charset="0"/>
                  <a:cs typeface="Calibri" panose="020F0502020204030204" pitchFamily="34" charset="0"/>
                </a:rPr>
              </a:br>
              <a:r>
                <a:rPr sz="3200" dirty="0">
                  <a:solidFill>
                    <a:srgbClr val="7F7F7F"/>
                  </a:solidFill>
                  <a:latin typeface="Calibri" panose="020F0502020204030204" pitchFamily="34" charset="0"/>
                  <a:cs typeface="Calibri" panose="020F0502020204030204" pitchFamily="34" charset="0"/>
                </a:rPr>
                <a:t>Email: info@genigraphics.com</a:t>
              </a:r>
              <a:endParaRPr sz="3200" dirty="0">
                <a:solidFill>
                  <a:srgbClr val="7F7F7F"/>
                </a:solidFill>
                <a:latin typeface="Calibri" panose="020F0502020204030204" pitchFamily="34" charset="0"/>
                <a:cs typeface="Calibri" panose="020F0502020204030204" pitchFamily="34" charset="0"/>
              </a:endParaRPr>
            </a:p>
            <a:p>
              <a:pPr lvl="0" algn="ctr" defTabSz="3686175" eaLnBrk="1" hangingPunct="1">
                <a:buNone/>
              </a:pPr>
              <a:br>
                <a:rPr sz="2800" dirty="0">
                  <a:solidFill>
                    <a:srgbClr val="7F7F7F"/>
                  </a:solidFill>
                  <a:latin typeface="Calibri" panose="020F0502020204030204" pitchFamily="34" charset="0"/>
                  <a:cs typeface="Calibri" panose="020F0502020204030204" pitchFamily="34" charset="0"/>
                </a:rPr>
              </a:br>
              <a:r>
                <a:rPr sz="2800" dirty="0">
                  <a:solidFill>
                    <a:srgbClr val="7F7F7F"/>
                  </a:solidFill>
                  <a:latin typeface="Calibri" panose="020F0502020204030204" pitchFamily="34" charset="0"/>
                  <a:cs typeface="Calibri" panose="020F0502020204030204" pitchFamily="34" charset="0"/>
                </a:rPr>
                <a:t>[This sidebar area does not print.]</a:t>
              </a:r>
              <a:endParaRPr sz="2800" dirty="0">
                <a:solidFill>
                  <a:srgbClr val="7F7F7F"/>
                </a:solidFill>
                <a:latin typeface="Calibri" panose="020F0502020204030204" pitchFamily="34" charset="0"/>
                <a:ea typeface="Calibri" panose="020F0502020204030204" pitchFamily="34" charset="0"/>
              </a:endParaRPr>
            </a:p>
          </p:txBody>
        </p:sp>
        <p:pic>
          <p:nvPicPr>
            <p:cNvPr id="2059" name="Picture 5"/>
            <p:cNvPicPr>
              <a:picLocks noChangeAspect="1"/>
            </p:cNvPicPr>
            <p:nvPr userDrawn="1"/>
          </p:nvPicPr>
          <p:blipFill>
            <a:blip r:embed="rId2"/>
            <a:stretch>
              <a:fillRect/>
            </a:stretch>
          </p:blipFill>
          <p:spPr>
            <a:xfrm>
              <a:off x="34281342" y="9107874"/>
              <a:ext cx="11904515" cy="10246926"/>
            </a:xfrm>
            <a:prstGeom prst="rect">
              <a:avLst/>
            </a:prstGeom>
            <a:noFill/>
            <a:ln w="9525">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1" name="Rectangle 7"/>
          <p:cNvSpPr>
            <a:spLocks noChangeArrowheads="1"/>
          </p:cNvSpPr>
          <p:nvPr/>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marL="0" marR="0" lvl="0" indent="0" algn="ctr" defTabSz="4389755" rtl="0" eaLnBrk="1" fontAlgn="base" latinLnBrk="0" hangingPunct="1">
              <a:lnSpc>
                <a:spcPct val="100000"/>
              </a:lnSpc>
              <a:spcBef>
                <a:spcPct val="0"/>
              </a:spcBef>
              <a:spcAft>
                <a:spcPct val="0"/>
              </a:spcAft>
              <a:buClrTx/>
              <a:buSzTx/>
              <a:buFontTx/>
              <a:buNone/>
              <a:defRPr/>
            </a:pPr>
            <a:endParaRPr kumimoji="0" lang="en-US" sz="48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
        <p:nvSpPr>
          <p:cNvPr id="1032" name="Rectangle 8"/>
          <p:cNvSpPr>
            <a:spLocks noChangeArrowheads="1"/>
          </p:cNvSpPr>
          <p:nvPr/>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libri" panose="020F0502020204030204" pitchFamily="34" charset="0"/>
              <a:ea typeface="+mn-ea"/>
              <a:cs typeface="+mn-cs"/>
            </a:endParaRPr>
          </a:p>
        </p:txBody>
      </p:sp>
      <p:sp>
        <p:nvSpPr>
          <p:cNvPr id="1028" name="Rectangle 9"/>
          <p:cNvSpPr>
            <a:spLocks noChangeArrowheads="1"/>
          </p:cNvSpPr>
          <p:nvPr/>
        </p:nvSpPr>
        <p:spPr bwMode="auto">
          <a:xfrm>
            <a:off x="7312025" y="3656013"/>
            <a:ext cx="36564888" cy="18281650"/>
          </a:xfrm>
          <a:prstGeom prst="rect">
            <a:avLst/>
          </a:prstGeom>
          <a:solidFill>
            <a:schemeClr val="bg2"/>
          </a:solidFill>
          <a:ln>
            <a:noFill/>
          </a:ln>
        </p:spPr>
        <p:txBody>
          <a:bodyPr wrap="none" lIns="457200" tIns="457200" rIns="457200" bIns="457200"/>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1029" name="Line 11"/>
          <p:cNvSpPr/>
          <p:nvPr userDrawn="1"/>
        </p:nvSpPr>
        <p:spPr>
          <a:xfrm>
            <a:off x="7312025" y="0"/>
            <a:ext cx="0" cy="21939250"/>
          </a:xfrm>
          <a:prstGeom prst="line">
            <a:avLst/>
          </a:prstGeom>
          <a:ln w="76200" cap="flat" cmpd="sng">
            <a:solidFill>
              <a:schemeClr val="tx1"/>
            </a:solidFill>
            <a:prstDash val="solid"/>
            <a:headEnd type="none" w="med" len="med"/>
            <a:tailEnd type="none" w="med" len="med"/>
          </a:ln>
        </p:spPr>
      </p:sp>
      <p:sp>
        <p:nvSpPr>
          <p:cNvPr id="1030" name="Line 12"/>
          <p:cNvSpPr/>
          <p:nvPr userDrawn="1"/>
        </p:nvSpPr>
        <p:spPr>
          <a:xfrm>
            <a:off x="0" y="3657600"/>
            <a:ext cx="43876913" cy="0"/>
          </a:xfrm>
          <a:prstGeom prst="line">
            <a:avLst/>
          </a:prstGeom>
          <a:ln w="76200" cap="flat" cmpd="sng">
            <a:solidFill>
              <a:schemeClr val="tx1"/>
            </a:solidFill>
            <a:prstDash val="solid"/>
            <a:headEnd type="none" w="med" len="med"/>
            <a:tailEnd type="none" w="med" len="med"/>
          </a:ln>
        </p:spPr>
      </p:sp>
      <p:pic>
        <p:nvPicPr>
          <p:cNvPr id="2" name="Picture 1"/>
          <p:cNvPicPr>
            <a:picLocks noChangeAspect="1"/>
          </p:cNvPicPr>
          <p:nvPr userDrawn="1"/>
        </p:nvPicPr>
        <p:blipFill>
          <a:blip r:embed="rId2"/>
          <a:stretch>
            <a:fillRect/>
          </a:stretch>
        </p:blipFill>
        <p:spPr>
          <a:xfrm>
            <a:off x="38404800" y="21640800"/>
            <a:ext cx="5297488" cy="1857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4389755" rtl="0" eaLnBrk="0" fontAlgn="base" hangingPunct="0">
        <a:spcBef>
          <a:spcPct val="0"/>
        </a:spcBef>
        <a:spcAft>
          <a:spcPct val="0"/>
        </a:spcAft>
        <a:defRPr sz="21100">
          <a:solidFill>
            <a:schemeClr val="tx2"/>
          </a:solidFill>
          <a:latin typeface="+mj-lt"/>
          <a:ea typeface="+mj-ea"/>
          <a:cs typeface="+mj-cs"/>
        </a:defRPr>
      </a:lvl1pPr>
      <a:lvl2pPr algn="ctr" defTabSz="4389755" rtl="0" eaLnBrk="0" fontAlgn="base" hangingPunct="0">
        <a:spcBef>
          <a:spcPct val="0"/>
        </a:spcBef>
        <a:spcAft>
          <a:spcPct val="0"/>
        </a:spcAft>
        <a:defRPr sz="21100">
          <a:solidFill>
            <a:schemeClr val="tx2"/>
          </a:solidFill>
          <a:latin typeface="Arial" panose="020B0604020202020204" pitchFamily="34" charset="0"/>
        </a:defRPr>
      </a:lvl2pPr>
      <a:lvl3pPr algn="ctr" defTabSz="4389755" rtl="0" eaLnBrk="0" fontAlgn="base" hangingPunct="0">
        <a:spcBef>
          <a:spcPct val="0"/>
        </a:spcBef>
        <a:spcAft>
          <a:spcPct val="0"/>
        </a:spcAft>
        <a:defRPr sz="21100">
          <a:solidFill>
            <a:schemeClr val="tx2"/>
          </a:solidFill>
          <a:latin typeface="Arial" panose="020B0604020202020204" pitchFamily="34" charset="0"/>
        </a:defRPr>
      </a:lvl3pPr>
      <a:lvl4pPr algn="ctr" defTabSz="4389755" rtl="0" eaLnBrk="0" fontAlgn="base" hangingPunct="0">
        <a:spcBef>
          <a:spcPct val="0"/>
        </a:spcBef>
        <a:spcAft>
          <a:spcPct val="0"/>
        </a:spcAft>
        <a:defRPr sz="21100">
          <a:solidFill>
            <a:schemeClr val="tx2"/>
          </a:solidFill>
          <a:latin typeface="Arial" panose="020B0604020202020204" pitchFamily="34" charset="0"/>
        </a:defRPr>
      </a:lvl4pPr>
      <a:lvl5pPr algn="ctr" defTabSz="4389755" rtl="0" eaLnBrk="0" fontAlgn="base" hangingPunct="0">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555" indent="-1646555" algn="l" defTabSz="4389755"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755" rtl="0" eaLnBrk="0" fontAlgn="base" hangingPunct="0">
        <a:spcBef>
          <a:spcPct val="20000"/>
        </a:spcBef>
        <a:spcAft>
          <a:spcPct val="0"/>
        </a:spcAft>
        <a:buChar char="–"/>
        <a:defRPr sz="13400">
          <a:solidFill>
            <a:schemeClr val="tx1"/>
          </a:solidFill>
          <a:latin typeface="+mn-lt"/>
        </a:defRPr>
      </a:lvl2pPr>
      <a:lvl3pPr marL="5486400" indent="-1097280" algn="l" defTabSz="4389755" rtl="0" eaLnBrk="0" fontAlgn="base" hangingPunct="0">
        <a:spcBef>
          <a:spcPct val="20000"/>
        </a:spcBef>
        <a:spcAft>
          <a:spcPct val="0"/>
        </a:spcAft>
        <a:buChar char="•"/>
        <a:defRPr sz="11500">
          <a:solidFill>
            <a:schemeClr val="tx1"/>
          </a:solidFill>
          <a:latin typeface="+mn-lt"/>
        </a:defRPr>
      </a:lvl3pPr>
      <a:lvl4pPr marL="7680325" indent="-1097280" algn="l" defTabSz="4389755" rtl="0" eaLnBrk="0" fontAlgn="base" hangingPunct="0">
        <a:spcBef>
          <a:spcPct val="20000"/>
        </a:spcBef>
        <a:spcAft>
          <a:spcPct val="0"/>
        </a:spcAft>
        <a:buChar char="–"/>
        <a:defRPr sz="9600">
          <a:solidFill>
            <a:schemeClr val="tx1"/>
          </a:solidFill>
          <a:latin typeface="+mn-lt"/>
        </a:defRPr>
      </a:lvl4pPr>
      <a:lvl5pPr marL="9876155" indent="-1097280" algn="l" defTabSz="4389755" rtl="0" eaLnBrk="0" fontAlgn="base" hangingPunct="0">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122"/>
          <p:cNvSpPr txBox="1"/>
          <p:nvPr/>
        </p:nvSpPr>
        <p:spPr>
          <a:xfrm>
            <a:off x="6858000" y="-457200"/>
            <a:ext cx="36564888" cy="1828800"/>
          </a:xfrm>
          <a:prstGeom prst="rect">
            <a:avLst/>
          </a:prstGeom>
          <a:noFill/>
          <a:ln w="9525">
            <a:noFill/>
          </a:ln>
        </p:spPr>
        <p:txBody>
          <a:bodyPr lIns="457200" tIns="457200" rIns="457200" bIns="457200" anchor="ctr" anchorCtr="1"/>
          <a:p>
            <a:pPr algn="just"/>
            <a:r>
              <a:rPr lang="en-US" sz="4500" b="1">
                <a:solidFill>
                  <a:schemeClr val="bg1"/>
                </a:solidFill>
                <a:latin typeface="Times New Roman" panose="02020603050405020304" pitchFamily="18" charset="0"/>
                <a:cs typeface="Times New Roman" panose="02020603050405020304" pitchFamily="18" charset="0"/>
                <a:sym typeface="+mn-ea"/>
              </a:rPr>
              <a:t>Envisioning S.E.M's by Inducting Edge  Computing and Predictive Modelling for Achieving Net Zero Goals</a:t>
            </a:r>
            <a:endParaRPr lang="en-US" altLang="en-US" sz="45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sym typeface="+mn-ea"/>
            </a:endParaRPr>
          </a:p>
        </p:txBody>
      </p:sp>
      <p:sp>
        <p:nvSpPr>
          <p:cNvPr id="3075" name="Text Box 123"/>
          <p:cNvSpPr txBox="1"/>
          <p:nvPr/>
        </p:nvSpPr>
        <p:spPr>
          <a:xfrm>
            <a:off x="7553325" y="1200150"/>
            <a:ext cx="36564888" cy="1998663"/>
          </a:xfrm>
          <a:prstGeom prst="rect">
            <a:avLst/>
          </a:prstGeom>
          <a:noFill/>
          <a:ln w="9525">
            <a:noFill/>
          </a:ln>
        </p:spPr>
        <p:txBody>
          <a:bodyPr lIns="457200" tIns="457200" rIns="457200" bIns="457200" anchor="ctr" anchorCtr="1"/>
          <a:p>
            <a:pPr algn="l" defTabSz="4389755" eaLnBrk="1" hangingPunct="1"/>
            <a:r>
              <a:rPr lang="en-US" altLang="en-US" sz="3200" b="1" dirty="0">
                <a:solidFill>
                  <a:schemeClr val="bg1"/>
                </a:solidFill>
                <a:latin typeface="Verdana" panose="020B0604030504040204" pitchFamily="34" charset="0"/>
                <a:cs typeface="Verdana" panose="020B0604030504040204" pitchFamily="34" charset="0"/>
              </a:rPr>
              <a:t>                                                                               Department of Computer Science and Engineering                                                           Batch: (2020-2024) </a:t>
            </a:r>
            <a:endParaRPr lang="en-US" altLang="en-US" sz="3200" b="1" dirty="0">
              <a:solidFill>
                <a:schemeClr val="bg1"/>
              </a:solidFill>
              <a:latin typeface="Verdana" panose="020B0604030504040204" pitchFamily="34" charset="0"/>
              <a:cs typeface="Verdana" panose="020B0604030504040204" pitchFamily="34" charset="0"/>
            </a:endParaRPr>
          </a:p>
          <a:p>
            <a:pPr algn="l" defTabSz="4389755" eaLnBrk="1" hangingPunct="1"/>
            <a:r>
              <a:rPr lang="en-US" altLang="en-US" sz="3200" b="1" dirty="0">
                <a:solidFill>
                  <a:schemeClr val="bg1"/>
                </a:solidFill>
                <a:latin typeface="Verdana" panose="020B0604030504040204" pitchFamily="34" charset="0"/>
                <a:cs typeface="Verdana" panose="020B0604030504040204" pitchFamily="34" charset="0"/>
              </a:rPr>
              <a:t>                                                                                                       School of Computing</a:t>
            </a:r>
            <a:endParaRPr lang="en-US" altLang="en-US" sz="3200" b="1" dirty="0">
              <a:solidFill>
                <a:schemeClr val="bg1"/>
              </a:solidFill>
              <a:latin typeface="Verdana" panose="020B0604030504040204" pitchFamily="34" charset="0"/>
              <a:cs typeface="Verdana" panose="020B0604030504040204" pitchFamily="34" charset="0"/>
            </a:endParaRPr>
          </a:p>
          <a:p>
            <a:pPr algn="l" defTabSz="4389755" eaLnBrk="1" hangingPunct="1"/>
            <a:r>
              <a:rPr lang="en-US" altLang="en-US" sz="3200" b="1" dirty="0">
                <a:solidFill>
                  <a:schemeClr val="bg1"/>
                </a:solidFill>
                <a:latin typeface="Verdana" panose="020B0604030504040204" pitchFamily="34" charset="0"/>
                <a:cs typeface="Verdana" panose="020B0604030504040204" pitchFamily="34" charset="0"/>
              </a:rPr>
              <a:t>                                                                                                1156CS701-MAJOR PROJECT</a:t>
            </a:r>
            <a:endParaRPr lang="en-US" altLang="en-US" sz="3200" b="1" dirty="0">
              <a:solidFill>
                <a:schemeClr val="bg1"/>
              </a:solidFill>
              <a:latin typeface="Verdana" panose="020B0604030504040204" pitchFamily="34" charset="0"/>
              <a:cs typeface="Verdana" panose="020B0604030504040204" pitchFamily="34" charset="0"/>
            </a:endParaRPr>
          </a:p>
          <a:p>
            <a:pPr algn="l" defTabSz="4389755" eaLnBrk="1" hangingPunct="1"/>
            <a:r>
              <a:rPr lang="en-US" altLang="en-US" sz="3200" b="1" dirty="0">
                <a:solidFill>
                  <a:schemeClr val="bg1"/>
                </a:solidFill>
                <a:latin typeface="Verdana" panose="020B0604030504040204" pitchFamily="34" charset="0"/>
                <a:cs typeface="Verdana" panose="020B0604030504040204" pitchFamily="34" charset="0"/>
              </a:rPr>
              <a:t>                                                                                INTERNSHIP THROUGH ABROD/ National Ilan University</a:t>
            </a:r>
            <a:endParaRPr lang="en-US" altLang="en-US" sz="3200" b="1" dirty="0">
              <a:solidFill>
                <a:schemeClr val="bg1"/>
              </a:solidFill>
              <a:latin typeface="Verdana" panose="020B0604030504040204" pitchFamily="34" charset="0"/>
              <a:cs typeface="Verdana" panose="020B0604030504040204" pitchFamily="34" charset="0"/>
            </a:endParaRPr>
          </a:p>
          <a:p>
            <a:pPr algn="l" defTabSz="4389755" eaLnBrk="1" hangingPunct="1"/>
            <a:r>
              <a:rPr lang="en-US" altLang="en-US" sz="3200" b="1" dirty="0">
                <a:solidFill>
                  <a:schemeClr val="bg1"/>
                </a:solidFill>
                <a:latin typeface="Verdana" panose="020B0604030504040204" pitchFamily="34" charset="0"/>
                <a:cs typeface="Verdana" panose="020B0604030504040204" pitchFamily="34" charset="0"/>
              </a:rPr>
              <a:t>                                                                                           WINTER SEMESTER 2023-2024</a:t>
            </a:r>
            <a:endParaRPr lang="en-US" altLang="en-US" sz="3200" b="1" dirty="0">
              <a:solidFill>
                <a:schemeClr val="bg1"/>
              </a:solidFill>
              <a:latin typeface="Verdana" panose="020B0604030504040204" pitchFamily="34" charset="0"/>
              <a:ea typeface="Verdana" panose="020B0604030504040204" pitchFamily="34" charset="0"/>
            </a:endParaRPr>
          </a:p>
        </p:txBody>
      </p:sp>
      <p:sp>
        <p:nvSpPr>
          <p:cNvPr id="3076" name="Text Box 130"/>
          <p:cNvSpPr txBox="1"/>
          <p:nvPr/>
        </p:nvSpPr>
        <p:spPr>
          <a:xfrm>
            <a:off x="8229600" y="3656013"/>
            <a:ext cx="10969625" cy="914400"/>
          </a:xfrm>
          <a:prstGeom prst="rect">
            <a:avLst/>
          </a:prstGeom>
          <a:noFill/>
          <a:ln w="9525">
            <a:noFill/>
          </a:ln>
        </p:spPr>
        <p:txBody>
          <a:bodyPr wrap="none" lIns="228600" tIns="228600" rIns="228600" bIns="228600" anchor="ctr" anchorCtr="1"/>
          <a:p>
            <a:pPr defTabSz="4389755" eaLnBrk="1" hangingPunct="1"/>
            <a:r>
              <a:rPr lang="en-US" altLang="en-US" sz="4000" b="1" dirty="0">
                <a:latin typeface="Calibri" panose="020F0502020204030204" pitchFamily="34" charset="0"/>
              </a:rPr>
              <a:t>INTRODUCTION</a:t>
            </a:r>
            <a:endParaRPr lang="en-US" altLang="en-US" sz="4000" b="1" dirty="0">
              <a:latin typeface="Calibri" panose="020F0502020204030204" pitchFamily="34" charset="0"/>
            </a:endParaRPr>
          </a:p>
        </p:txBody>
      </p:sp>
      <p:sp>
        <p:nvSpPr>
          <p:cNvPr id="3077" name="Text Box 131"/>
          <p:cNvSpPr txBox="1"/>
          <p:nvPr/>
        </p:nvSpPr>
        <p:spPr>
          <a:xfrm>
            <a:off x="8229600" y="14401800"/>
            <a:ext cx="10969625" cy="914400"/>
          </a:xfrm>
          <a:prstGeom prst="rect">
            <a:avLst/>
          </a:prstGeom>
          <a:noFill/>
          <a:ln w="9525">
            <a:noFill/>
          </a:ln>
        </p:spPr>
        <p:txBody>
          <a:bodyPr wrap="none" lIns="228600" tIns="228600" rIns="228600" bIns="228600" anchor="ctr" anchorCtr="1"/>
          <a:p>
            <a:pPr defTabSz="4389755" eaLnBrk="1" hangingPunct="1"/>
            <a:r>
              <a:rPr lang="en-US" altLang="en-US" sz="4000" b="1" dirty="0">
                <a:latin typeface="Calibri" panose="020F0502020204030204" pitchFamily="34" charset="0"/>
              </a:rPr>
              <a:t>METHODOLOGIES</a:t>
            </a:r>
            <a:endParaRPr lang="en-US" altLang="en-US" sz="4000" b="1" dirty="0">
              <a:latin typeface="Calibri" panose="020F0502020204030204" pitchFamily="34" charset="0"/>
            </a:endParaRPr>
          </a:p>
        </p:txBody>
      </p:sp>
      <p:sp>
        <p:nvSpPr>
          <p:cNvPr id="3078" name="Text Box 133"/>
          <p:cNvSpPr txBox="1"/>
          <p:nvPr/>
        </p:nvSpPr>
        <p:spPr>
          <a:xfrm>
            <a:off x="31946850" y="13563283"/>
            <a:ext cx="10969625" cy="914400"/>
          </a:xfrm>
          <a:prstGeom prst="rect">
            <a:avLst/>
          </a:prstGeom>
          <a:noFill/>
          <a:ln w="9525">
            <a:noFill/>
          </a:ln>
        </p:spPr>
        <p:txBody>
          <a:bodyPr wrap="none" lIns="228600" tIns="228600" rIns="228600" bIns="228600" anchor="ctr" anchorCtr="1"/>
          <a:p>
            <a:pPr defTabSz="4389755" eaLnBrk="1" hangingPunct="1"/>
            <a:r>
              <a:rPr lang="en-US" altLang="en-US" sz="4000" b="1" dirty="0">
                <a:latin typeface="Calibri" panose="020F0502020204030204" pitchFamily="34" charset="0"/>
              </a:rPr>
              <a:t>CONCLUSIONS</a:t>
            </a:r>
            <a:endParaRPr lang="en-US" altLang="en-US" sz="4000" b="1" dirty="0">
              <a:latin typeface="Calibri" panose="020F0502020204030204" pitchFamily="34" charset="0"/>
            </a:endParaRPr>
          </a:p>
        </p:txBody>
      </p:sp>
      <p:sp>
        <p:nvSpPr>
          <p:cNvPr id="3079" name="Text Box 134"/>
          <p:cNvSpPr txBox="1"/>
          <p:nvPr/>
        </p:nvSpPr>
        <p:spPr>
          <a:xfrm>
            <a:off x="32004000" y="3656013"/>
            <a:ext cx="10969625" cy="914400"/>
          </a:xfrm>
          <a:prstGeom prst="rect">
            <a:avLst/>
          </a:prstGeom>
          <a:noFill/>
          <a:ln w="9525">
            <a:noFill/>
          </a:ln>
        </p:spPr>
        <p:txBody>
          <a:bodyPr wrap="none" lIns="228600" tIns="228600" rIns="228600" bIns="228600" anchor="ctr" anchorCtr="1"/>
          <a:p>
            <a:pPr defTabSz="4389755" eaLnBrk="1" hangingPunct="1">
              <a:buNone/>
            </a:pPr>
            <a:r>
              <a:rPr lang="en-US" altLang="en-US" sz="4000" b="1" dirty="0">
                <a:latin typeface="Calibri" panose="020F0502020204030204" pitchFamily="34" charset="0"/>
                <a:cs typeface="Calibri" panose="020F0502020204030204" pitchFamily="34" charset="0"/>
              </a:rPr>
              <a:t>STANDARDS</a:t>
            </a:r>
            <a:r>
              <a:rPr lang="en-US" altLang="en-US" sz="4000" b="1" dirty="0">
                <a:latin typeface="Calibri" panose="020F0502020204030204" pitchFamily="34" charset="0"/>
                <a:cs typeface="Verdana" panose="020B0604030504040204" pitchFamily="34" charset="0"/>
              </a:rPr>
              <a:t> AND POLICIES</a:t>
            </a:r>
            <a:endParaRPr lang="en-US" altLang="en-US" sz="4000" b="1" dirty="0">
              <a:latin typeface="Calibri" panose="020F0502020204030204" pitchFamily="34" charset="0"/>
              <a:ea typeface="Verdana" panose="020B0604030504040204" pitchFamily="34" charset="0"/>
            </a:endParaRPr>
          </a:p>
        </p:txBody>
      </p:sp>
      <p:sp>
        <p:nvSpPr>
          <p:cNvPr id="3080" name="Text Box 135"/>
          <p:cNvSpPr txBox="1"/>
          <p:nvPr/>
        </p:nvSpPr>
        <p:spPr>
          <a:xfrm>
            <a:off x="20116800" y="3657600"/>
            <a:ext cx="10969625" cy="914400"/>
          </a:xfrm>
          <a:prstGeom prst="rect">
            <a:avLst/>
          </a:prstGeom>
          <a:noFill/>
          <a:ln w="9525">
            <a:noFill/>
          </a:ln>
        </p:spPr>
        <p:txBody>
          <a:bodyPr wrap="none" lIns="228600" tIns="228600" rIns="228600" bIns="228600" anchor="ctr" anchorCtr="1"/>
          <a:p>
            <a:pPr defTabSz="4389755" eaLnBrk="1" hangingPunct="1"/>
            <a:r>
              <a:rPr lang="en-US" altLang="en-US" sz="4000" b="1" dirty="0">
                <a:latin typeface="Calibri" panose="020F0502020204030204" pitchFamily="34" charset="0"/>
              </a:rPr>
              <a:t>RESULTS</a:t>
            </a:r>
            <a:endParaRPr lang="en-US" altLang="en-US" sz="4000" b="1" dirty="0">
              <a:latin typeface="Calibri" panose="020F0502020204030204" pitchFamily="34" charset="0"/>
            </a:endParaRPr>
          </a:p>
        </p:txBody>
      </p:sp>
      <p:sp>
        <p:nvSpPr>
          <p:cNvPr id="2184" name="Text Box 136"/>
          <p:cNvSpPr txBox="1">
            <a:spLocks noChangeArrowheads="1"/>
          </p:cNvSpPr>
          <p:nvPr/>
        </p:nvSpPr>
        <p:spPr bwMode="auto">
          <a:xfrm>
            <a:off x="32004000" y="17564100"/>
            <a:ext cx="10969625" cy="914400"/>
          </a:xfrm>
          <a:prstGeom prst="rect">
            <a:avLst/>
          </a:prstGeom>
          <a:noFill/>
          <a:ln>
            <a:noFill/>
          </a:ln>
          <a:effec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marL="0" marR="0" lvl="0" indent="0" algn="l" defTabSz="4389755"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a:ln>
                  <a:noFill/>
                </a:ln>
                <a:solidFill>
                  <a:schemeClr val="accent1">
                    <a:lumMod val="50000"/>
                  </a:schemeClr>
                </a:solidFill>
                <a:effectLst/>
                <a:uLnTx/>
                <a:uFillTx/>
                <a:latin typeface="Calibri" panose="020F0502020204030204" pitchFamily="34" charset="0"/>
                <a:ea typeface="+mn-ea"/>
                <a:cs typeface="+mn-cs"/>
              </a:rPr>
              <a:t>ACKNOWLEDGEMENT</a:t>
            </a:r>
            <a:endParaRPr kumimoji="0" lang="en-US" sz="40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endParaRPr>
          </a:p>
        </p:txBody>
      </p:sp>
      <p:sp>
        <p:nvSpPr>
          <p:cNvPr id="2228" name="Text Box 180"/>
          <p:cNvSpPr txBox="1">
            <a:spLocks noChangeArrowheads="1"/>
          </p:cNvSpPr>
          <p:nvPr/>
        </p:nvSpPr>
        <p:spPr bwMode="auto">
          <a:xfrm>
            <a:off x="32666623" y="12842875"/>
            <a:ext cx="3691255" cy="398780"/>
          </a:xfrm>
          <a:prstGeom prst="rect">
            <a:avLst/>
          </a:prstGeom>
          <a:noFill/>
          <a:ln>
            <a:noFill/>
          </a:ln>
          <a:effec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marL="0" marR="0" lvl="0" indent="0" algn="ctr" defTabSz="4389755"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Figure 1.</a:t>
            </a:r>
            <a:r>
              <a:rPr kumimoji="0" lang="en-US" sz="20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 Sarima Model Prediction</a:t>
            </a:r>
            <a:endParaRPr kumimoji="0" lang="en-US" sz="20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endParaRPr>
          </a:p>
        </p:txBody>
      </p:sp>
      <p:sp>
        <p:nvSpPr>
          <p:cNvPr id="2229" name="Text Box 181"/>
          <p:cNvSpPr txBox="1">
            <a:spLocks noChangeArrowheads="1"/>
          </p:cNvSpPr>
          <p:nvPr/>
        </p:nvSpPr>
        <p:spPr bwMode="auto">
          <a:xfrm>
            <a:off x="38776434" y="12842875"/>
            <a:ext cx="3239770" cy="398780"/>
          </a:xfrm>
          <a:prstGeom prst="rect">
            <a:avLst/>
          </a:prstGeom>
          <a:noFill/>
          <a:ln>
            <a:noFill/>
          </a:ln>
          <a:effectLst/>
        </p:spPr>
        <p:txBody>
          <a:bodyPr wrap="none">
            <a:spAutoFit/>
          </a:bodyPr>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marL="0" marR="0" lvl="0" indent="0" algn="ctr" defTabSz="4389755"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Figure 2.</a:t>
            </a:r>
            <a:r>
              <a:rPr kumimoji="0" lang="en-US" sz="20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 Predictor, ML Model</a:t>
            </a:r>
            <a:endParaRPr kumimoji="0" lang="en-US" sz="20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endParaRPr>
          </a:p>
        </p:txBody>
      </p:sp>
      <p:sp>
        <p:nvSpPr>
          <p:cNvPr id="3086" name="Text Box 182"/>
          <p:cNvSpPr txBox="1"/>
          <p:nvPr/>
        </p:nvSpPr>
        <p:spPr>
          <a:xfrm>
            <a:off x="685800" y="3656013"/>
            <a:ext cx="5943600" cy="914400"/>
          </a:xfrm>
          <a:prstGeom prst="rect">
            <a:avLst/>
          </a:prstGeom>
          <a:noFill/>
          <a:ln w="9525">
            <a:noFill/>
          </a:ln>
        </p:spPr>
        <p:txBody>
          <a:bodyPr wrap="none" lIns="228600" tIns="228600" rIns="228600" bIns="228600" anchor="ctr" anchorCtr="0"/>
          <a:p>
            <a:pPr defTabSz="4389755" eaLnBrk="1" hangingPunct="1"/>
            <a:r>
              <a:rPr lang="en-US" altLang="en-US" sz="4000" dirty="0">
                <a:solidFill>
                  <a:schemeClr val="bg1"/>
                </a:solidFill>
                <a:latin typeface="Calibri" panose="020F0502020204030204" pitchFamily="34" charset="0"/>
              </a:rPr>
              <a:t>ABSTRACT</a:t>
            </a:r>
            <a:endParaRPr lang="en-US" altLang="en-US" sz="4000" dirty="0">
              <a:solidFill>
                <a:schemeClr val="bg1"/>
              </a:solidFill>
              <a:latin typeface="Calibri" panose="020F0502020204030204" pitchFamily="34" charset="0"/>
            </a:endParaRPr>
          </a:p>
        </p:txBody>
      </p:sp>
      <p:sp>
        <p:nvSpPr>
          <p:cNvPr id="3087" name="Text Box 183"/>
          <p:cNvSpPr txBox="1"/>
          <p:nvPr/>
        </p:nvSpPr>
        <p:spPr>
          <a:xfrm>
            <a:off x="388938" y="16081375"/>
            <a:ext cx="5943600" cy="914400"/>
          </a:xfrm>
          <a:prstGeom prst="rect">
            <a:avLst/>
          </a:prstGeom>
          <a:noFill/>
          <a:ln w="9525">
            <a:noFill/>
          </a:ln>
        </p:spPr>
        <p:txBody>
          <a:bodyPr wrap="none" lIns="228600" tIns="228600" rIns="228600" bIns="228600" anchor="ctr" anchorCtr="0"/>
          <a:p>
            <a:pPr defTabSz="4389755" eaLnBrk="1" hangingPunct="1"/>
            <a:r>
              <a:rPr lang="en-US" altLang="en-US" sz="4000" dirty="0">
                <a:solidFill>
                  <a:schemeClr val="bg1"/>
                </a:solidFill>
                <a:latin typeface="Calibri" panose="020F0502020204030204" pitchFamily="34" charset="0"/>
              </a:rPr>
              <a:t>TEAM MEMBER DETAILS</a:t>
            </a:r>
            <a:endParaRPr lang="en-US" altLang="en-US" sz="4000" dirty="0">
              <a:solidFill>
                <a:schemeClr val="bg1"/>
              </a:solidFill>
              <a:latin typeface="Calibri" panose="020F0502020204030204" pitchFamily="34" charset="0"/>
            </a:endParaRPr>
          </a:p>
        </p:txBody>
      </p:sp>
      <p:sp>
        <p:nvSpPr>
          <p:cNvPr id="2241" name="Text Box 193"/>
          <p:cNvSpPr txBox="1">
            <a:spLocks noChangeArrowheads="1"/>
          </p:cNvSpPr>
          <p:nvPr/>
        </p:nvSpPr>
        <p:spPr bwMode="auto">
          <a:xfrm>
            <a:off x="686435" y="19126200"/>
            <a:ext cx="5943600" cy="2827020"/>
          </a:xfrm>
          <a:prstGeom prst="rect">
            <a:avLst/>
          </a:prstGeom>
          <a:solidFill>
            <a:schemeClr val="accent1">
              <a:lumMod val="75000"/>
            </a:schemeClr>
          </a:solidFill>
          <a:ln>
            <a:noFill/>
          </a:ln>
          <a:effectLst/>
        </p:spPr>
        <p:txBody>
          <a:bodyPr lIns="228600" tIns="228600" rIns="228600" bIns="228600">
            <a:spAutoFit/>
          </a:bodyPr>
          <a:lstStyle/>
          <a:p>
            <a:pPr marR="0" defTabSz="914400" eaLnBrk="1" hangingPunct="1">
              <a:buClrTx/>
              <a:buSzTx/>
              <a:buFontTx/>
              <a:buNone/>
              <a:defRPr/>
            </a:pPr>
            <a:r>
              <a:rPr kumimoji="0" lang="en-US" sz="3200" kern="1200" cap="none" spc="0" normalizeH="0" baseline="0" noProof="0" dirty="0">
                <a:solidFill>
                  <a:schemeClr val="bg1"/>
                </a:solidFill>
                <a:latin typeface="Calibri" panose="020F0502020204030204" pitchFamily="34" charset="0"/>
                <a:ea typeface="+mn-ea"/>
                <a:cs typeface="+mn-cs"/>
              </a:rPr>
              <a:t>&lt;Student 1. 17713/Sripathi Manideep Reddy&gt;</a:t>
            </a:r>
            <a:endParaRPr kumimoji="0" lang="en-US" sz="3200" kern="1200" cap="none" spc="0" normalizeH="0" baseline="0" noProof="0" dirty="0">
              <a:solidFill>
                <a:schemeClr val="bg1"/>
              </a:solidFill>
              <a:latin typeface="Calibri" panose="020F0502020204030204" pitchFamily="34" charset="0"/>
              <a:ea typeface="+mn-ea"/>
              <a:cs typeface="+mn-cs"/>
            </a:endParaRPr>
          </a:p>
          <a:p>
            <a:pPr marR="0" defTabSz="914400" eaLnBrk="1" hangingPunct="1">
              <a:buClrTx/>
              <a:buSzTx/>
              <a:buFontTx/>
              <a:buNone/>
              <a:defRPr/>
            </a:pPr>
            <a:r>
              <a:rPr kumimoji="0" lang="en-US" sz="3200" kern="1200" cap="none" spc="0" normalizeH="0" baseline="0" noProof="0" dirty="0">
                <a:solidFill>
                  <a:schemeClr val="bg1"/>
                </a:solidFill>
                <a:latin typeface="Calibri" panose="020F0502020204030204" pitchFamily="34" charset="0"/>
                <a:ea typeface="+mn-ea"/>
                <a:cs typeface="+mn-cs"/>
              </a:rPr>
              <a:t>&lt;Student 1. 6305959473&gt;</a:t>
            </a:r>
            <a:endParaRPr kumimoji="0" lang="en-US" sz="3200" kern="1200" cap="none" spc="0" normalizeH="0" baseline="0" noProof="0" dirty="0">
              <a:solidFill>
                <a:schemeClr val="bg1"/>
              </a:solidFill>
              <a:latin typeface="Calibri" panose="020F0502020204030204" pitchFamily="34" charset="0"/>
              <a:ea typeface="+mn-ea"/>
              <a:cs typeface="+mn-cs"/>
            </a:endParaRPr>
          </a:p>
          <a:p>
            <a:pPr marR="0" defTabSz="914400" eaLnBrk="1" hangingPunct="1">
              <a:buClrTx/>
              <a:buSzTx/>
              <a:buFontTx/>
              <a:buNone/>
              <a:defRPr/>
            </a:pPr>
            <a:r>
              <a:rPr kumimoji="0" lang="en-US" sz="2600" kern="1200" cap="none" spc="0" normalizeH="0" baseline="0" noProof="0" dirty="0">
                <a:solidFill>
                  <a:schemeClr val="bg1"/>
                </a:solidFill>
                <a:latin typeface="Calibri" panose="020F0502020204030204" pitchFamily="34" charset="0"/>
                <a:ea typeface="+mn-ea"/>
                <a:cs typeface="+mn-cs"/>
              </a:rPr>
              <a:t>&lt;Student 1. Vtu17713@veltech.edu.in&gt;</a:t>
            </a:r>
            <a:endParaRPr kumimoji="0" lang="en-US" sz="3200" kern="1200" cap="none" spc="0" normalizeH="0" baseline="0" noProof="0" dirty="0">
              <a:solidFill>
                <a:schemeClr val="bg1"/>
              </a:solidFill>
              <a:latin typeface="Calibri" panose="020F0502020204030204" pitchFamily="34" charset="0"/>
              <a:ea typeface="+mn-ea"/>
              <a:cs typeface="+mn-cs"/>
            </a:endParaRPr>
          </a:p>
          <a:p>
            <a:pPr marR="0" defTabSz="914400" eaLnBrk="1" hangingPunct="1">
              <a:buClrTx/>
              <a:buSzTx/>
              <a:buFontTx/>
              <a:buNone/>
              <a:defRPr/>
            </a:pPr>
            <a:endParaRPr kumimoji="0" lang="en-US" sz="3200" kern="1200" cap="none" spc="0" normalizeH="0" baseline="0" noProof="0" dirty="0">
              <a:solidFill>
                <a:schemeClr val="bg1"/>
              </a:solidFill>
              <a:latin typeface="Calibri" panose="020F0502020204030204" pitchFamily="34" charset="0"/>
              <a:ea typeface="+mn-ea"/>
              <a:cs typeface="+mn-cs"/>
            </a:endParaRPr>
          </a:p>
        </p:txBody>
      </p:sp>
      <p:sp>
        <p:nvSpPr>
          <p:cNvPr id="2242" name="Text Box 194"/>
          <p:cNvSpPr txBox="1">
            <a:spLocks noChangeArrowheads="1"/>
          </p:cNvSpPr>
          <p:nvPr/>
        </p:nvSpPr>
        <p:spPr bwMode="auto">
          <a:xfrm>
            <a:off x="685800" y="4570730"/>
            <a:ext cx="5943600" cy="13924915"/>
          </a:xfrm>
          <a:prstGeom prst="rect">
            <a:avLst/>
          </a:prstGeom>
          <a:solidFill>
            <a:schemeClr val="accent1">
              <a:lumMod val="75000"/>
            </a:schemeClr>
          </a:solidFill>
          <a:ln>
            <a:noFill/>
          </a:ln>
          <a:effectLst/>
        </p:spPr>
        <p:txBody>
          <a:bodyPr lIns="228600" tIns="228600" rIns="228600" bIns="228600">
            <a:no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marL="0" indent="0" algn="just">
              <a:lnSpc>
                <a:spcPct val="110000"/>
              </a:lnSpc>
              <a:spcBef>
                <a:spcPts val="20"/>
              </a:spcBef>
              <a:spcAft>
                <a:spcPts val="0"/>
              </a:spcAft>
              <a:buNone/>
            </a:pPr>
            <a:r>
              <a:rPr lang="en-IN" dirty="0">
                <a:solidFill>
                  <a:schemeClr val="bg1"/>
                </a:solidFill>
                <a:latin typeface="Calibri" panose="020F0502020204030204" pitchFamily="34" charset="0"/>
                <a:cs typeface="Calibri" panose="020F0502020204030204" pitchFamily="34" charset="0"/>
                <a:sym typeface="+mn-ea"/>
              </a:rPr>
              <a:t>With the abrupt realization of the requirement for</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sustainability and sustainable processes, there is an acute increase</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in awareness of how resource generation and consumption are</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being conducted. In the modern world, new ideas and solutions</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are heavily dependent on computation, power, and energy.</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Electrical energy is one of the fundamental and foundational</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aspects upon which all these innovations are realized. The rising</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apprehension of applying sustainable practices to action has</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called for solutions to improve and achieve a set of ‘net zero</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goals’. In response to the growing demand for electricity in</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the 21st century, a strategic approach is essential for effective</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energy conservation. This research outlines an implementation</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of a smart energy meter, built from the ground up, inducted into</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an edge network, and uses predictive modeling to complete a</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set of a tripartite eco-system. The design of an individual edge</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is designed and depicted, along with its performance as a part</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of an edge node in a multi-nodal network. This initiative aims</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to utilize modern predictive approaches to map consumption</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and take precautionary and insightful actions that curb excessive</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utilization and waste of electricity. The project envisions a future</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where IoT’s real-time monitoring and edge intelligence’s rapid</a:t>
            </a:r>
            <a:r>
              <a:rPr lang="en-US" altLang="en-IN" dirty="0">
                <a:solidFill>
                  <a:schemeClr val="bg1"/>
                </a:solidFill>
                <a:latin typeface="Calibri" panose="020F0502020204030204" pitchFamily="34" charset="0"/>
                <a:cs typeface="Calibri" panose="020F0502020204030204" pitchFamily="34" charset="0"/>
                <a:sym typeface="+mn-ea"/>
              </a:rPr>
              <a:t> </a:t>
            </a:r>
            <a:r>
              <a:rPr lang="en-IN" dirty="0">
                <a:solidFill>
                  <a:schemeClr val="bg1"/>
                </a:solidFill>
                <a:latin typeface="Calibri" panose="020F0502020204030204" pitchFamily="34" charset="0"/>
                <a:cs typeface="Calibri" panose="020F0502020204030204" pitchFamily="34" charset="0"/>
                <a:sym typeface="+mn-ea"/>
              </a:rPr>
              <a:t>data processing contribute to achieving net zero goals.</a:t>
            </a:r>
            <a:endParaRPr lang="en-IN" dirty="0">
              <a:solidFill>
                <a:schemeClr val="bg1"/>
              </a:solidFill>
              <a:latin typeface="Calibri" panose="020F0502020204030204" pitchFamily="34" charset="0"/>
              <a:cs typeface="Calibri" panose="020F0502020204030204" pitchFamily="34" charset="0"/>
            </a:endParaRPr>
          </a:p>
          <a:p>
            <a:pPr algn="just">
              <a:lnSpc>
                <a:spcPct val="110000"/>
              </a:lnSpc>
              <a:spcBef>
                <a:spcPts val="20"/>
              </a:spcBef>
              <a:spcAft>
                <a:spcPts val="0"/>
              </a:spcAft>
            </a:pPr>
            <a:endParaRPr kumimoji="0" lang="en-IN" altLang="en-US" sz="2400" b="0" i="0" u="none" strike="noStrike" kern="1200" cap="none" spc="0" normalizeH="0" baseline="0" noProof="0" dirty="0">
              <a:ln>
                <a:noFill/>
              </a:ln>
              <a:solidFill>
                <a:schemeClr val="bg1"/>
              </a:solidFill>
              <a:effectLst/>
              <a:uLnTx/>
              <a:uFillTx/>
              <a:latin typeface="Calibri" panose="020F0502020204030204" pitchFamily="34" charset="0"/>
              <a:ea typeface="+mn-ea"/>
              <a:cs typeface="Calibri" panose="020F0502020204030204" pitchFamily="34" charset="0"/>
            </a:endParaRPr>
          </a:p>
        </p:txBody>
      </p:sp>
      <p:sp>
        <p:nvSpPr>
          <p:cNvPr id="3090" name="Text Box 195"/>
          <p:cNvSpPr txBox="1"/>
          <p:nvPr/>
        </p:nvSpPr>
        <p:spPr>
          <a:xfrm>
            <a:off x="20116800" y="4418013"/>
            <a:ext cx="10969625" cy="5536565"/>
          </a:xfrm>
          <a:prstGeom prst="rect">
            <a:avLst/>
          </a:prstGeom>
          <a:solidFill>
            <a:schemeClr val="bg1"/>
          </a:solidFill>
          <a:ln w="9525">
            <a:noFill/>
          </a:ln>
        </p:spPr>
        <p:txBody>
          <a:bodyPr lIns="182880" tIns="182880" rIns="182880" bIns="182880">
            <a:spAutoFit/>
          </a:bodyPr>
          <a:p>
            <a:pPr algn="just" eaLnBrk="1" hangingPunct="1"/>
            <a:r>
              <a:rPr lang="en-US" altLang="en-US" dirty="0">
                <a:latin typeface="Calibri" panose="020F0502020204030204" pitchFamily="34" charset="0"/>
              </a:rPr>
              <a:t>This research demonstrated remarkable outcomes by deploying the proposed smart energy meter system that incorporates an ensemble machine learning model within an intelligent edge network. It showed improvable portions that could have performed better. The emphasis on real-time data processing stands out, enabling timely and informed decision-making that curtails unnecessary energy use and waste, showcasing thesystem’s potential to foster sustainable energy consumption</a:t>
            </a:r>
            <a:endParaRPr lang="en-US" altLang="en-US" dirty="0">
              <a:latin typeface="Calibri" panose="020F0502020204030204" pitchFamily="34" charset="0"/>
            </a:endParaRPr>
          </a:p>
          <a:p>
            <a:pPr algn="just" eaLnBrk="1" hangingPunct="1"/>
            <a:r>
              <a:rPr lang="en-US" altLang="en-US" dirty="0">
                <a:latin typeface="Calibri" panose="020F0502020204030204" pitchFamily="34" charset="0"/>
              </a:rPr>
              <a:t>practices. The architecture of the proposed solution is meticulously designed, encompassing the deployment of node devices, the establishment of an intelligent edge network powered by node data, and the development of a user-friendly interface for edge control. It is backed by the fact that node-based systematic architecture allows a collaborative yet impactful result while reducing any possible miscalculations. This multi-faceted approach provides a holistic enhancement of</a:t>
            </a:r>
            <a:endParaRPr lang="en-US" altLang="en-US" dirty="0">
              <a:latin typeface="Calibri" panose="020F0502020204030204" pitchFamily="34" charset="0"/>
            </a:endParaRPr>
          </a:p>
          <a:p>
            <a:pPr algn="just" eaLnBrk="1" hangingPunct="1"/>
            <a:r>
              <a:rPr lang="en-US" altLang="en-US" dirty="0">
                <a:latin typeface="Calibri" panose="020F0502020204030204" pitchFamily="34" charset="0"/>
              </a:rPr>
              <a:t>an energy management process. Impressively, the system’s testing phase revealed an 83.5% accuracy in forecastingelectricity consumption.</a:t>
            </a:r>
            <a:endParaRPr lang="en-US" altLang="en-US" dirty="0">
              <a:latin typeface="Calibri" panose="020F0502020204030204" pitchFamily="34" charset="0"/>
            </a:endParaRPr>
          </a:p>
        </p:txBody>
      </p:sp>
      <p:sp>
        <p:nvSpPr>
          <p:cNvPr id="3091" name="Text Box 196"/>
          <p:cNvSpPr txBox="1"/>
          <p:nvPr/>
        </p:nvSpPr>
        <p:spPr>
          <a:xfrm>
            <a:off x="32004000" y="4570413"/>
            <a:ext cx="10969625" cy="4062412"/>
          </a:xfrm>
          <a:prstGeom prst="rect">
            <a:avLst/>
          </a:prstGeom>
          <a:solidFill>
            <a:schemeClr val="bg1"/>
          </a:solidFill>
          <a:ln w="9525">
            <a:noFill/>
          </a:ln>
        </p:spPr>
        <p:txBody>
          <a:bodyPr lIns="182880" tIns="182880" rIns="182880" bIns="182880">
            <a:spAutoFit/>
          </a:bodyPr>
          <a:p>
            <a:pPr eaLnBrk="1" hangingPunct="1"/>
            <a:r>
              <a:rPr lang="en-US" altLang="en-US" dirty="0">
                <a:latin typeface="Calibri" panose="020F0502020204030204" pitchFamily="34" charset="0"/>
              </a:rPr>
              <a:t>Click here to insert your Discussion text. Type it in or copy and paste from your Word document or other source.</a:t>
            </a:r>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a:p>
            <a:pPr eaLnBrk="1" hangingPunct="1"/>
            <a:r>
              <a:rPr lang="en-US" altLang="en-US" dirty="0">
                <a:latin typeface="Calibri" panose="020F0502020204030204" pitchFamily="34" charset="0"/>
              </a:rPr>
              <a:t>This text box will automatically re-size to your text. To turn off that feature, right click inside this box and go to </a:t>
            </a:r>
            <a:r>
              <a:rPr lang="en-US" altLang="en-US" b="1" dirty="0">
                <a:latin typeface="Calibri" panose="020F0502020204030204" pitchFamily="34" charset="0"/>
              </a:rPr>
              <a:t>Format Shape, Text Box, Autofit</a:t>
            </a:r>
            <a:r>
              <a:rPr lang="en-US" altLang="en-US" dirty="0">
                <a:latin typeface="Calibri" panose="020F0502020204030204" pitchFamily="34" charset="0"/>
              </a:rPr>
              <a:t>, and select the “Do Not Autofit” radio button.</a:t>
            </a:r>
            <a:endParaRPr lang="en-US" altLang="en-US" dirty="0">
              <a:latin typeface="Calibri" panose="020F0502020204030204" pitchFamily="34" charset="0"/>
            </a:endParaRPr>
          </a:p>
          <a:p>
            <a:pPr eaLnBrk="1" hangingPunct="1"/>
            <a:endParaRPr lang="en-US" altLang="en-US" dirty="0">
              <a:latin typeface="Calibri" panose="020F0502020204030204" pitchFamily="34" charset="0"/>
            </a:endParaRPr>
          </a:p>
          <a:p>
            <a:pPr eaLnBrk="1" hangingPunct="1"/>
            <a:r>
              <a:rPr lang="en-US" altLang="en-US" dirty="0">
                <a:solidFill>
                  <a:srgbClr val="000000"/>
                </a:solidFill>
                <a:latin typeface="Calibri" panose="020F0502020204030204" pitchFamily="34" charset="0"/>
              </a:rPr>
              <a:t>To change the background color of any text box,  click once on the box so it is outlined with a dashed border. Then select </a:t>
            </a:r>
            <a:r>
              <a:rPr lang="en-US" altLang="en-US" b="1" dirty="0">
                <a:solidFill>
                  <a:srgbClr val="000000"/>
                </a:solidFill>
                <a:latin typeface="Calibri" panose="020F0502020204030204" pitchFamily="34" charset="0"/>
              </a:rPr>
              <a:t>Shape Fill</a:t>
            </a:r>
            <a:r>
              <a:rPr lang="en-US" altLang="en-US" dirty="0">
                <a:solidFill>
                  <a:srgbClr val="000000"/>
                </a:solidFill>
                <a:latin typeface="Calibri" panose="020F0502020204030204" pitchFamily="34" charset="0"/>
              </a:rPr>
              <a:t> from the </a:t>
            </a:r>
            <a:r>
              <a:rPr lang="en-US" altLang="en-US" b="1" dirty="0">
                <a:solidFill>
                  <a:srgbClr val="000000"/>
                </a:solidFill>
                <a:latin typeface="Calibri" panose="020F0502020204030204" pitchFamily="34" charset="0"/>
              </a:rPr>
              <a:t>Drawing Tools, Format</a:t>
            </a:r>
            <a:r>
              <a:rPr lang="en-US" altLang="en-US" dirty="0">
                <a:solidFill>
                  <a:srgbClr val="000000"/>
                </a:solidFill>
                <a:latin typeface="Calibri" panose="020F0502020204030204" pitchFamily="34" charset="0"/>
              </a:rPr>
              <a:t> tab on the ribbon bar above. It’s the one with the ‘paint can’ icon.</a:t>
            </a:r>
            <a:endParaRPr lang="en-US" altLang="en-US" dirty="0">
              <a:solidFill>
                <a:srgbClr val="000000"/>
              </a:solidFill>
              <a:latin typeface="Calibri" panose="020F0502020204030204" pitchFamily="34" charset="0"/>
            </a:endParaRPr>
          </a:p>
        </p:txBody>
      </p:sp>
      <p:sp>
        <p:nvSpPr>
          <p:cNvPr id="3092" name="Text Box 197"/>
          <p:cNvSpPr txBox="1"/>
          <p:nvPr/>
        </p:nvSpPr>
        <p:spPr>
          <a:xfrm>
            <a:off x="8229600" y="15338425"/>
            <a:ext cx="10969625" cy="5922010"/>
          </a:xfrm>
          <a:prstGeom prst="rect">
            <a:avLst/>
          </a:prstGeom>
          <a:solidFill>
            <a:schemeClr val="bg1"/>
          </a:solidFill>
          <a:ln w="9525">
            <a:noFill/>
          </a:ln>
        </p:spPr>
        <p:txBody>
          <a:bodyPr lIns="182880" tIns="182880" rIns="182880" bIns="182880">
            <a:spAutoFit/>
          </a:bodyPr>
          <a:p>
            <a:pPr marL="0" indent="0" algn="l">
              <a:lnSpc>
                <a:spcPct val="115000"/>
              </a:lnSpc>
              <a:spcAft>
                <a:spcPts val="0"/>
              </a:spcAft>
              <a:buNone/>
            </a:pPr>
            <a:r>
              <a:rPr lang="en-IN" altLang="en-US" dirty="0">
                <a:latin typeface="Times New Roman" panose="02020603050405020304" pitchFamily="18" charset="0"/>
                <a:cs typeface="Times New Roman" panose="02020603050405020304" pitchFamily="18" charset="0"/>
                <a:sym typeface="+mn-ea"/>
              </a:rPr>
              <a:t>The Node Device is the cornerstone of the proposed smart energy meter system. Though it is simple in the sense of a single unit, when it is joined with many such nodes, it groups into a very big and complex network that provides an exceptional outcome.  It encompasses the following key components:</a:t>
            </a:r>
            <a:endParaRPr lang="en-IN" altLang="en-US" dirty="0">
              <a:latin typeface="Times New Roman" panose="02020603050405020304" pitchFamily="18" charset="0"/>
              <a:cs typeface="Times New Roman" panose="02020603050405020304" pitchFamily="18" charset="0"/>
              <a:sym typeface="+mn-ea"/>
            </a:endParaRPr>
          </a:p>
          <a:p>
            <a:pPr marL="0" indent="0" algn="l">
              <a:lnSpc>
                <a:spcPct val="115000"/>
              </a:lnSpc>
              <a:spcAft>
                <a:spcPts val="0"/>
              </a:spcAft>
              <a:buNone/>
            </a:pPr>
            <a:endParaRPr lang="en-IN" altLang="en-US" dirty="0">
              <a:latin typeface="Times New Roman" panose="02020603050405020304" pitchFamily="18" charset="0"/>
              <a:cs typeface="Times New Roman" panose="02020603050405020304" pitchFamily="18" charset="0"/>
              <a:sym typeface="+mn-ea"/>
            </a:endParaRPr>
          </a:p>
          <a:p>
            <a:pPr algn="l">
              <a:lnSpc>
                <a:spcPct val="115000"/>
              </a:lnSpc>
              <a:spcAft>
                <a:spcPts val="0"/>
              </a:spcAft>
              <a:buFont typeface="Arial" panose="020B0604020202020204" pitchFamily="34" charset="0"/>
            </a:pPr>
            <a:r>
              <a:rPr lang="en-US" altLang="en-IN" dirty="0">
                <a:latin typeface="Times New Roman" panose="02020603050405020304" pitchFamily="18" charset="0"/>
                <a:cs typeface="Times New Roman" panose="02020603050405020304" pitchFamily="18" charset="0"/>
                <a:sym typeface="+mn-ea"/>
              </a:rPr>
              <a:t>There are three methodologies we are using</a:t>
            </a:r>
            <a:endParaRPr lang="en-US" altLang="en-IN" dirty="0">
              <a:latin typeface="Times New Roman" panose="02020603050405020304" pitchFamily="18" charset="0"/>
              <a:cs typeface="Times New Roman" panose="02020603050405020304" pitchFamily="18" charset="0"/>
              <a:sym typeface="+mn-ea"/>
            </a:endParaRPr>
          </a:p>
          <a:p>
            <a:pPr algn="l">
              <a:lnSpc>
                <a:spcPct val="115000"/>
              </a:lnSpc>
              <a:spcAft>
                <a:spcPts val="0"/>
              </a:spcAft>
              <a:buFont typeface="Arial" panose="020B0604020202020204" pitchFamily="34" charset="0"/>
            </a:pPr>
            <a:endParaRPr lang="en-US" altLang="en-IN" dirty="0">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MODULE 1:</a:t>
            </a:r>
            <a:r>
              <a:rPr lang="en-IN" altLang="en-US" dirty="0">
                <a:latin typeface="Times New Roman" panose="02020603050405020304" pitchFamily="18" charset="0"/>
                <a:cs typeface="Times New Roman" panose="02020603050405020304" pitchFamily="18" charset="0"/>
                <a:sym typeface="+mn-ea"/>
              </a:rPr>
              <a:t> Node Device Establishment</a:t>
            </a:r>
            <a:endParaRPr lang="en-IN" alt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MODULE 2:</a:t>
            </a:r>
            <a:r>
              <a:rPr lang="en-IN" altLang="en-US" dirty="0">
                <a:latin typeface="Times New Roman" panose="02020603050405020304" pitchFamily="18" charset="0"/>
                <a:cs typeface="Times New Roman" panose="02020603050405020304" pitchFamily="18" charset="0"/>
                <a:sym typeface="+mn-ea"/>
              </a:rPr>
              <a:t> Intelligent Edge Network Supported by Node 		</a:t>
            </a:r>
            <a:r>
              <a:rPr lang="en-US" altLang="en-IN" dirty="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Data</a:t>
            </a:r>
            <a:endParaRPr lang="en-IN" alt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sym typeface="+mn-ea"/>
              </a:rPr>
              <a:t>MODULE 3: User Interface for Edge Control</a:t>
            </a:r>
            <a:endParaRPr lang="en-IN" altLang="en-US" dirty="0">
              <a:latin typeface="Times New Roman" panose="02020603050405020304" pitchFamily="18" charset="0"/>
              <a:cs typeface="Times New Roman" panose="02020603050405020304" pitchFamily="18" charset="0"/>
            </a:endParaRPr>
          </a:p>
          <a:p>
            <a:pPr>
              <a:buFont typeface="Arial" panose="020B0604020202020204" pitchFamily="34" charset="0"/>
            </a:pPr>
            <a:br>
              <a:rPr lang="en-US" altLang="en-IN" dirty="0">
                <a:latin typeface="Times New Roman" panose="02020603050405020304" pitchFamily="18" charset="0"/>
                <a:cs typeface="Times New Roman" panose="02020603050405020304" pitchFamily="18" charset="0"/>
                <a:sym typeface="+mn-ea"/>
              </a:rPr>
            </a:br>
            <a:br>
              <a:rPr lang="en-IN" altLang="en-US" dirty="0">
                <a:latin typeface="Times New Roman" panose="02020603050405020304" pitchFamily="18" charset="0"/>
                <a:cs typeface="Times New Roman" panose="02020603050405020304" pitchFamily="18" charset="0"/>
                <a:sym typeface="+mn-ea"/>
              </a:rPr>
            </a:br>
            <a:endParaRPr lang="en-US" altLang="en-US" dirty="0">
              <a:latin typeface="Calibri" panose="020F0502020204030204" pitchFamily="34" charset="0"/>
            </a:endParaRPr>
          </a:p>
        </p:txBody>
      </p:sp>
      <p:sp>
        <p:nvSpPr>
          <p:cNvPr id="3093" name="Text Box 198"/>
          <p:cNvSpPr txBox="1"/>
          <p:nvPr/>
        </p:nvSpPr>
        <p:spPr>
          <a:xfrm>
            <a:off x="32004000" y="14406880"/>
            <a:ext cx="10969625" cy="3359150"/>
          </a:xfrm>
          <a:prstGeom prst="rect">
            <a:avLst/>
          </a:prstGeom>
          <a:solidFill>
            <a:schemeClr val="bg1"/>
          </a:solidFill>
          <a:ln w="9525">
            <a:noFill/>
          </a:ln>
        </p:spPr>
        <p:txBody>
          <a:bodyPr lIns="182880" tIns="182880" rIns="182880" bIns="182880">
            <a:noAutofit/>
          </a:bodyPr>
          <a:p>
            <a:pPr eaLnBrk="1" hangingPunct="1"/>
            <a:r>
              <a:rPr lang="en-US" sz="2200">
                <a:latin typeface="Times New Roman" panose="02020603050405020304" pitchFamily="18" charset="0"/>
                <a:cs typeface="Times New Roman" panose="02020603050405020304" pitchFamily="18" charset="0"/>
                <a:sym typeface="+mn-ea"/>
              </a:rPr>
              <a:t>This research, which integrated an intelligent edge network with an ensemble machine learning model in smart energy meters, has successfully met its set requirements, focusing on achieving net zero goals. The efficient data management facilitated by the Node Device, utilizing ESP32 microcontroller and multiple sensors, laid a robust foundation for accurate energy consumption analysis. The advanced predictive analytics, combining SARIMA, Random Forest, and GBM algorithms within the Raspberry Pi 4 Model B, performed above par with 83.5\% accuracy in forecasting electricity consumption, enabling informed and sustainable energy usage decisions. The user-friendly mobile app enhanced user engagement and awareness, fostering sustainable energy behaviors. </a:t>
            </a:r>
            <a:endParaRPr lang="en-US" altLang="en-US" sz="2200" dirty="0">
              <a:latin typeface="Calibri" panose="020F0502020204030204" pitchFamily="34" charset="0"/>
            </a:endParaRPr>
          </a:p>
        </p:txBody>
      </p:sp>
      <p:sp>
        <p:nvSpPr>
          <p:cNvPr id="3095" name="Text Box 200"/>
          <p:cNvSpPr txBox="1"/>
          <p:nvPr/>
        </p:nvSpPr>
        <p:spPr>
          <a:xfrm>
            <a:off x="32004000" y="18478500"/>
            <a:ext cx="10818495" cy="2764155"/>
          </a:xfrm>
          <a:prstGeom prst="rect">
            <a:avLst/>
          </a:prstGeom>
          <a:solidFill>
            <a:schemeClr val="bg1"/>
          </a:solidFill>
          <a:ln w="9525">
            <a:noFill/>
          </a:ln>
        </p:spPr>
        <p:txBody>
          <a:bodyPr wrap="square" lIns="182880" tIns="182880" rIns="182880" bIns="182880">
            <a:spAutoFit/>
          </a:bodyPr>
          <a:p>
            <a:pPr marL="457200" indent="-457200" eaLnBrk="1" hangingPunct="1">
              <a:spcAft>
                <a:spcPct val="50000"/>
              </a:spcAft>
              <a:buAutoNum type="arabicPeriod"/>
            </a:pPr>
            <a:r>
              <a:rPr lang="en-US" altLang="en-US" sz="3200" dirty="0">
                <a:latin typeface="Calibri" panose="020F0502020204030204" pitchFamily="34" charset="0"/>
              </a:rPr>
              <a:t>Project Supervisor Name/Designation :  </a:t>
            </a:r>
            <a:r>
              <a:rPr sz="2600" b="1" dirty="0">
                <a:latin typeface="Times New Roman" panose="02020603050405020304" pitchFamily="18" charset="0"/>
                <a:cs typeface="Times New Roman" panose="02020603050405020304" pitchFamily="18" charset="0"/>
                <a:sym typeface="+mn-ea"/>
              </a:rPr>
              <a:t>Dr.</a:t>
            </a:r>
            <a:r>
              <a:rPr lang="en-US" sz="2600" b="1" dirty="0">
                <a:latin typeface="Times New Roman" panose="02020603050405020304" pitchFamily="18" charset="0"/>
                <a:cs typeface="Times New Roman" panose="02020603050405020304" pitchFamily="18" charset="0"/>
                <a:sym typeface="+mn-ea"/>
              </a:rPr>
              <a:t> </a:t>
            </a:r>
            <a:r>
              <a:rPr sz="2600" b="1" dirty="0">
                <a:latin typeface="Times New Roman" panose="02020603050405020304" pitchFamily="18" charset="0"/>
                <a:cs typeface="Times New Roman" panose="02020603050405020304" pitchFamily="18" charset="0"/>
                <a:sym typeface="+mn-ea"/>
              </a:rPr>
              <a:t>G.DHANABALAN M.E.,Ph.D.,</a:t>
            </a:r>
            <a:endParaRPr lang="en-US" altLang="en-US" sz="3200" dirty="0">
              <a:latin typeface="Calibri" panose="020F0502020204030204" pitchFamily="34" charset="0"/>
            </a:endParaRPr>
          </a:p>
          <a:p>
            <a:pPr marL="457200" indent="-457200" eaLnBrk="1" hangingPunct="1">
              <a:spcAft>
                <a:spcPct val="50000"/>
              </a:spcAft>
              <a:buAutoNum type="arabicPeriod"/>
            </a:pPr>
            <a:r>
              <a:rPr lang="en-US" altLang="en-US" sz="3200" dirty="0">
                <a:latin typeface="Calibri" panose="020F0502020204030204" pitchFamily="34" charset="0"/>
              </a:rPr>
              <a:t>Project supervisor Contact No : 9894955190</a:t>
            </a:r>
            <a:endParaRPr lang="en-US" altLang="en-US" sz="3200" dirty="0">
              <a:latin typeface="Calibri" panose="020F0502020204030204" pitchFamily="34" charset="0"/>
            </a:endParaRPr>
          </a:p>
          <a:p>
            <a:pPr marL="457200" indent="-457200" eaLnBrk="1" hangingPunct="1">
              <a:spcAft>
                <a:spcPct val="50000"/>
              </a:spcAft>
              <a:buAutoNum type="arabicPeriod"/>
            </a:pPr>
            <a:r>
              <a:rPr lang="en-US" altLang="en-US" sz="3200" dirty="0">
                <a:latin typeface="Calibri" panose="020F0502020204030204" pitchFamily="34" charset="0"/>
              </a:rPr>
              <a:t>Project supervisor Mail ID : gdhanabalan@veltech.edu.in</a:t>
            </a:r>
            <a:endParaRPr lang="en-US" altLang="en-US" sz="3200" dirty="0">
              <a:latin typeface="Calibri" panose="020F0502020204030204" pitchFamily="34" charset="0"/>
            </a:endParaRPr>
          </a:p>
        </p:txBody>
      </p:sp>
      <p:sp>
        <p:nvSpPr>
          <p:cNvPr id="66" name="Text Box 240"/>
          <p:cNvSpPr txBox="1">
            <a:spLocks noChangeArrowheads="1"/>
          </p:cNvSpPr>
          <p:nvPr/>
        </p:nvSpPr>
        <p:spPr bwMode="auto">
          <a:xfrm>
            <a:off x="20116800" y="20997863"/>
            <a:ext cx="3248025" cy="389890"/>
          </a:xfrm>
          <a:prstGeom prst="rect">
            <a:avLst/>
          </a:prstGeom>
          <a:noFill/>
          <a:ln>
            <a:noFill/>
          </a:ln>
          <a:effec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marL="0" marR="0" lvl="0" indent="0" algn="l" defTabSz="4022725"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Chart 1.</a:t>
            </a:r>
            <a:r>
              <a:rPr kumimoji="0" lang="en-US" sz="20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 Architecture Diagram</a:t>
            </a:r>
            <a:endParaRPr kumimoji="0" lang="en-US" sz="20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endParaRPr>
          </a:p>
        </p:txBody>
      </p:sp>
      <p:sp>
        <p:nvSpPr>
          <p:cNvPr id="67" name="Text Box 241"/>
          <p:cNvSpPr txBox="1">
            <a:spLocks noChangeArrowheads="1"/>
          </p:cNvSpPr>
          <p:nvPr/>
        </p:nvSpPr>
        <p:spPr bwMode="auto">
          <a:xfrm>
            <a:off x="20116800" y="9982200"/>
            <a:ext cx="6196330" cy="389890"/>
          </a:xfrm>
          <a:prstGeom prst="rect">
            <a:avLst/>
          </a:prstGeom>
          <a:noFill/>
          <a:ln>
            <a:noFill/>
          </a:ln>
          <a:effec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pPr marL="0" marR="0" lvl="0" indent="0" algn="l" defTabSz="4022725"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Table 1.</a:t>
            </a:r>
            <a:r>
              <a:rPr kumimoji="0" lang="en-US" sz="20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rPr>
              <a:t> Testing framework used for validating the system..</a:t>
            </a:r>
            <a:endParaRPr kumimoji="0" lang="en-US" sz="2000" b="0" i="0" u="none" strike="noStrike" kern="1200" cap="none" spc="0" normalizeH="0" baseline="0" noProof="0" dirty="0">
              <a:ln>
                <a:noFill/>
              </a:ln>
              <a:solidFill>
                <a:schemeClr val="accent1">
                  <a:lumMod val="50000"/>
                </a:schemeClr>
              </a:solidFill>
              <a:effectLst/>
              <a:uLnTx/>
              <a:uFillTx/>
              <a:latin typeface="Calibri" panose="020F0502020204030204" pitchFamily="34" charset="0"/>
              <a:ea typeface="+mn-ea"/>
              <a:cs typeface="+mn-cs"/>
            </a:endParaRPr>
          </a:p>
        </p:txBody>
      </p:sp>
      <p:pic>
        <p:nvPicPr>
          <p:cNvPr id="3138" name="image1.jpeg"/>
          <p:cNvPicPr>
            <a:picLocks noChangeAspect="1"/>
          </p:cNvPicPr>
          <p:nvPr/>
        </p:nvPicPr>
        <p:blipFill>
          <a:blip r:embed="rId1"/>
          <a:stretch>
            <a:fillRect/>
          </a:stretch>
        </p:blipFill>
        <p:spPr>
          <a:xfrm>
            <a:off x="388938" y="793750"/>
            <a:ext cx="3886200" cy="1768475"/>
          </a:xfrm>
          <a:prstGeom prst="rect">
            <a:avLst/>
          </a:prstGeom>
          <a:noFill/>
          <a:ln w="9525">
            <a:noFill/>
          </a:ln>
        </p:spPr>
      </p:pic>
      <p:pic>
        <p:nvPicPr>
          <p:cNvPr id="3139" name="Picture 2"/>
          <p:cNvPicPr>
            <a:picLocks noChangeAspect="1"/>
          </p:cNvPicPr>
          <p:nvPr/>
        </p:nvPicPr>
        <p:blipFill>
          <a:blip r:embed="rId2"/>
          <a:stretch>
            <a:fillRect/>
          </a:stretch>
        </p:blipFill>
        <p:spPr>
          <a:xfrm>
            <a:off x="4884738" y="133350"/>
            <a:ext cx="2058987" cy="1695450"/>
          </a:xfrm>
          <a:prstGeom prst="rect">
            <a:avLst/>
          </a:prstGeom>
          <a:noFill/>
          <a:ln w="9525">
            <a:noFill/>
          </a:ln>
        </p:spPr>
      </p:pic>
      <p:pic>
        <p:nvPicPr>
          <p:cNvPr id="3140" name="Picture 6"/>
          <p:cNvPicPr>
            <a:picLocks noChangeAspect="1"/>
          </p:cNvPicPr>
          <p:nvPr/>
        </p:nvPicPr>
        <p:blipFill>
          <a:blip r:embed="rId3"/>
          <a:stretch>
            <a:fillRect/>
          </a:stretch>
        </p:blipFill>
        <p:spPr>
          <a:xfrm>
            <a:off x="4799013" y="1828800"/>
            <a:ext cx="2058987" cy="1511300"/>
          </a:xfrm>
          <a:prstGeom prst="rect">
            <a:avLst/>
          </a:prstGeom>
          <a:noFill/>
          <a:ln w="9525">
            <a:noFill/>
          </a:ln>
        </p:spPr>
      </p:pic>
      <p:sp>
        <p:nvSpPr>
          <p:cNvPr id="4" name="Text Box 195"/>
          <p:cNvSpPr txBox="1"/>
          <p:nvPr/>
        </p:nvSpPr>
        <p:spPr>
          <a:xfrm>
            <a:off x="8382000" y="5189855"/>
            <a:ext cx="10969625" cy="9039225"/>
          </a:xfrm>
          <a:prstGeom prst="rect">
            <a:avLst/>
          </a:prstGeom>
          <a:solidFill>
            <a:schemeClr val="bg1"/>
          </a:solidFill>
          <a:ln w="9525">
            <a:noFill/>
          </a:ln>
        </p:spPr>
        <p:txBody>
          <a:bodyPr lIns="182880" tIns="182880" rIns="182880" bIns="182880">
            <a:noAutofit/>
          </a:bodyPr>
          <a:p>
            <a:pPr algn="just" eaLnBrk="1" hangingPunct="1"/>
            <a:r>
              <a:rPr lang="en-US">
                <a:latin typeface="Times New Roman" panose="02020603050405020304" pitchFamily="18" charset="0"/>
                <a:cs typeface="Times New Roman" panose="02020603050405020304" pitchFamily="18" charset="0"/>
                <a:sym typeface="+mn-ea"/>
              </a:rPr>
              <a:t>In response to the escalating demand for sustainability and eco-conscious practices, heightened awareness of the intricacies surrounding resource generation and consumption has emerged. The aftermath of the COVID-19 pandemic has spurred numerous innovations, discoveries, and developmental breakthroughs, heavily reliant on computation, power, and energy. Electrical energy stands as a fundamental cornerstone amid these pillars, crucial for groundbreaking advancements. The quest for implementing sustainable practices into action has driven a compelling search for solutions to enhance and actualize 'net zero goals'. This concern encompasses multifaceted factors, with energy generation and consumption at its core. From 2010 to 2019, the average energy production trend exhibited a positive growth rate of 2.5% annually, with global power generation in 2022 increasing by approximately 2.3%. However, despite this growth, only 20.4% of energy is prone to electrification, while the majority still relies on fossil fuels. As of 2021, there are reportedly about 2.3 billion residences worldwide, a number expected to exponentially grow by 2024, underscoring the significant impact potential of proposed energy solutions.</a:t>
            </a:r>
            <a:endParaRPr lang="en-US">
              <a:latin typeface="Times New Roman" panose="02020603050405020304" pitchFamily="18" charset="0"/>
              <a:cs typeface="Times New Roman" panose="02020603050405020304" pitchFamily="18" charset="0"/>
              <a:sym typeface="+mn-ea"/>
            </a:endParaRPr>
          </a:p>
          <a:p>
            <a:pPr algn="just" eaLnBrk="1" hangingPunct="1"/>
            <a:endParaRPr lang="en-US">
              <a:latin typeface="Times New Roman" panose="02020603050405020304" pitchFamily="18" charset="0"/>
              <a:cs typeface="Times New Roman" panose="02020603050405020304" pitchFamily="18" charset="0"/>
              <a:sym typeface="+mn-ea"/>
            </a:endParaRPr>
          </a:p>
          <a:p>
            <a:pPr marL="0" indent="0" algn="just">
              <a:lnSpc>
                <a:spcPct val="100000"/>
              </a:lnSpc>
              <a:spcAft>
                <a:spcPts val="0"/>
              </a:spcAft>
              <a:buNone/>
            </a:pPr>
            <a:r>
              <a:rPr lang="en-US">
                <a:latin typeface="Times New Roman" panose="02020603050405020304" pitchFamily="18" charset="0"/>
                <a:cs typeface="Times New Roman" panose="02020603050405020304" pitchFamily="18" charset="0"/>
                <a:sym typeface="+mn-ea"/>
              </a:rPr>
              <a:t>This initiative envisions a future where real-time monitoring through the Internet of Things (IoT) and rapid data processing via edge intelligence collectively contribute to achieving net zero goals. Our work not only addresses current challenges but also envisions a sustainable energy landscape for future generations. In the ever-evolving energy systems landscape, a thorough exploration of technical intricacies surrounding sustainable energy solutions is imperative. </a:t>
            </a:r>
            <a:endParaRPr lang="en-US">
              <a:latin typeface="Times New Roman" panose="02020603050405020304" pitchFamily="18" charset="0"/>
              <a:cs typeface="Times New Roman" panose="02020603050405020304" pitchFamily="18" charset="0"/>
            </a:endParaRPr>
          </a:p>
          <a:p>
            <a:pPr algn="just" eaLnBrk="1" hangingPunct="1"/>
            <a:endParaRPr lang="en-US">
              <a:latin typeface="Times New Roman" panose="02020603050405020304" pitchFamily="18" charset="0"/>
              <a:cs typeface="Times New Roman" panose="02020603050405020304" pitchFamily="18" charset="0"/>
              <a:sym typeface="+mn-ea"/>
            </a:endParaRPr>
          </a:p>
          <a:p>
            <a:pPr algn="just" eaLnBrk="1" hangingPunct="1"/>
            <a:endParaRPr lang="en-US" altLang="en-US" dirty="0">
              <a:latin typeface="Calibri" panose="020F0502020204030204" pitchFamily="34" charset="0"/>
            </a:endParaRPr>
          </a:p>
        </p:txBody>
      </p:sp>
      <p:sp>
        <p:nvSpPr>
          <p:cNvPr id="5" name="Text Box 183"/>
          <p:cNvSpPr txBox="1"/>
          <p:nvPr/>
        </p:nvSpPr>
        <p:spPr>
          <a:xfrm>
            <a:off x="685483" y="18516600"/>
            <a:ext cx="5943600" cy="914400"/>
          </a:xfrm>
          <a:prstGeom prst="rect">
            <a:avLst/>
          </a:prstGeom>
          <a:noFill/>
          <a:ln w="9525">
            <a:noFill/>
          </a:ln>
        </p:spPr>
        <p:txBody>
          <a:bodyPr wrap="none" lIns="228600" tIns="228600" rIns="228600" bIns="228600" anchor="ctr" anchorCtr="0"/>
          <a:p>
            <a:pPr defTabSz="4389755" eaLnBrk="1" hangingPunct="1"/>
            <a:r>
              <a:rPr lang="en-US" altLang="en-US" sz="4000" dirty="0">
                <a:solidFill>
                  <a:schemeClr val="bg1"/>
                </a:solidFill>
                <a:latin typeface="Calibri" panose="020F0502020204030204" pitchFamily="34" charset="0"/>
              </a:rPr>
              <a:t>TEAM MEMBER DETAILS</a:t>
            </a:r>
            <a:endParaRPr lang="en-US" altLang="en-US" sz="4000" dirty="0">
              <a:solidFill>
                <a:schemeClr val="bg1"/>
              </a:solidFill>
              <a:latin typeface="Calibri" panose="020F0502020204030204" pitchFamily="34" charset="0"/>
            </a:endParaRPr>
          </a:p>
        </p:txBody>
      </p:sp>
      <p:pic>
        <p:nvPicPr>
          <p:cNvPr id="6" name="Picture 5"/>
          <p:cNvPicPr>
            <a:picLocks noChangeAspect="1"/>
          </p:cNvPicPr>
          <p:nvPr/>
        </p:nvPicPr>
        <p:blipFill>
          <a:blip r:embed="rId4"/>
          <a:stretch>
            <a:fillRect/>
          </a:stretch>
        </p:blipFill>
        <p:spPr>
          <a:xfrm>
            <a:off x="20799425" y="10439400"/>
            <a:ext cx="10025380" cy="4589780"/>
          </a:xfrm>
          <a:prstGeom prst="rect">
            <a:avLst/>
          </a:prstGeom>
        </p:spPr>
      </p:pic>
      <p:pic>
        <p:nvPicPr>
          <p:cNvPr id="7" name="Picture 6" descr="3"/>
          <p:cNvPicPr>
            <a:picLocks noChangeAspect="1"/>
          </p:cNvPicPr>
          <p:nvPr/>
        </p:nvPicPr>
        <p:blipFill>
          <a:blip r:embed="rId5"/>
          <a:stretch>
            <a:fillRect/>
          </a:stretch>
        </p:blipFill>
        <p:spPr>
          <a:xfrm>
            <a:off x="20799425" y="15351125"/>
            <a:ext cx="9818370" cy="5523230"/>
          </a:xfrm>
          <a:prstGeom prst="rect">
            <a:avLst/>
          </a:prstGeom>
        </p:spPr>
      </p:pic>
      <p:pic>
        <p:nvPicPr>
          <p:cNvPr id="9" name="Picture 8" descr="Graph"/>
          <p:cNvPicPr>
            <a:picLocks noChangeAspect="1"/>
          </p:cNvPicPr>
          <p:nvPr/>
        </p:nvPicPr>
        <p:blipFill>
          <a:blip r:embed="rId6"/>
          <a:stretch>
            <a:fillRect/>
          </a:stretch>
        </p:blipFill>
        <p:spPr>
          <a:xfrm>
            <a:off x="31701740" y="9220200"/>
            <a:ext cx="5986780" cy="3196590"/>
          </a:xfrm>
          <a:prstGeom prst="rect">
            <a:avLst/>
          </a:prstGeom>
          <a:ln>
            <a:solidFill>
              <a:schemeClr val="accent2"/>
            </a:solidFill>
          </a:ln>
        </p:spPr>
      </p:pic>
      <p:pic>
        <p:nvPicPr>
          <p:cNvPr id="10" name="Picture 9" descr="4"/>
          <p:cNvPicPr>
            <a:picLocks noChangeAspect="1"/>
          </p:cNvPicPr>
          <p:nvPr/>
        </p:nvPicPr>
        <p:blipFill>
          <a:blip r:embed="rId7"/>
          <a:stretch>
            <a:fillRect/>
          </a:stretch>
        </p:blipFill>
        <p:spPr>
          <a:xfrm>
            <a:off x="37868225" y="9161145"/>
            <a:ext cx="5888355" cy="3312795"/>
          </a:xfrm>
          <a:prstGeom prst="rect">
            <a:avLst/>
          </a:prstGeom>
          <a:ln>
            <a:solidFill>
              <a:schemeClr val="accent2"/>
            </a:solidFill>
          </a:ln>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7269</Words>
  <Application>WPS Presentation</Application>
  <PresentationFormat>Custom</PresentationFormat>
  <Paragraphs>73</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Calibri</vt:lpstr>
      <vt:lpstr>Verdana</vt:lpstr>
      <vt:lpstr>Microsoft YaHei</vt:lpstr>
      <vt:lpstr>Arial Unicode MS</vt:lpstr>
      <vt:lpstr>Times New Roman</vt:lpstr>
      <vt:lpstr>Default Design</vt:lpstr>
      <vt:lpstr>PowerPoint 演示文稿</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saima</cp:lastModifiedBy>
  <cp:revision>62</cp:revision>
  <dcterms:created xsi:type="dcterms:W3CDTF">2008-05-03T03:01:56Z</dcterms:created>
  <dcterms:modified xsi:type="dcterms:W3CDTF">2024-03-23T06:03:34Z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3E6F5E35A7F440D8A7F9B8FE05B6A7AF_13</vt:lpwstr>
  </property>
  <property fmtid="{D5CDD505-2E9C-101B-9397-08002B2CF9AE}" pid="3" name="KSOProductBuildVer">
    <vt:lpwstr>1033-12.2.0.13489</vt:lpwstr>
  </property>
</Properties>
</file>