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7" name="Shape 8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Helvetica Neue"/>
      </a:defRPr>
    </a:lvl1pPr>
    <a:lvl2pPr indent="228600" latinLnBrk="0">
      <a:defRPr sz="1200">
        <a:latin typeface="+mj-lt"/>
        <a:ea typeface="+mj-ea"/>
        <a:cs typeface="+mj-cs"/>
        <a:sym typeface="Helvetica Neue"/>
      </a:defRPr>
    </a:lvl2pPr>
    <a:lvl3pPr indent="457200" latinLnBrk="0">
      <a:defRPr sz="1200">
        <a:latin typeface="+mj-lt"/>
        <a:ea typeface="+mj-ea"/>
        <a:cs typeface="+mj-cs"/>
        <a:sym typeface="Helvetica Neue"/>
      </a:defRPr>
    </a:lvl3pPr>
    <a:lvl4pPr indent="685800" latinLnBrk="0">
      <a:defRPr sz="1200">
        <a:latin typeface="+mj-lt"/>
        <a:ea typeface="+mj-ea"/>
        <a:cs typeface="+mj-cs"/>
        <a:sym typeface="Helvetica Neue"/>
      </a:defRPr>
    </a:lvl4pPr>
    <a:lvl5pPr indent="914400" latinLnBrk="0">
      <a:defRPr sz="1200">
        <a:latin typeface="+mj-lt"/>
        <a:ea typeface="+mj-ea"/>
        <a:cs typeface="+mj-cs"/>
        <a:sym typeface="Helvetica Neue"/>
      </a:defRPr>
    </a:lvl5pPr>
    <a:lvl6pPr indent="1143000" latinLnBrk="0">
      <a:defRPr sz="1200">
        <a:latin typeface="+mj-lt"/>
        <a:ea typeface="+mj-ea"/>
        <a:cs typeface="+mj-cs"/>
        <a:sym typeface="Helvetica Neue"/>
      </a:defRPr>
    </a:lvl6pPr>
    <a:lvl7pPr indent="1371600" latinLnBrk="0">
      <a:defRPr sz="1200">
        <a:latin typeface="+mj-lt"/>
        <a:ea typeface="+mj-ea"/>
        <a:cs typeface="+mj-cs"/>
        <a:sym typeface="Helvetica Neue"/>
      </a:defRPr>
    </a:lvl7pPr>
    <a:lvl8pPr indent="1600200" latinLnBrk="0">
      <a:defRPr sz="1200">
        <a:latin typeface="+mj-lt"/>
        <a:ea typeface="+mj-ea"/>
        <a:cs typeface="+mj-cs"/>
        <a:sym typeface="Helvetica Neue"/>
      </a:defRPr>
    </a:lvl8pPr>
    <a:lvl9pPr indent="1828800" latinLnBrk="0">
      <a:defRPr sz="1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/>
          <p:nvPr>
            <p:ph type="title"/>
          </p:nvPr>
        </p:nvSpPr>
        <p:spPr>
          <a:xfrm>
            <a:off x="1371600" y="3188970"/>
            <a:ext cx="15544800" cy="216027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sz="quarter" idx="1"/>
          </p:nvPr>
        </p:nvSpPr>
        <p:spPr>
          <a:xfrm>
            <a:off x="2743200" y="5760720"/>
            <a:ext cx="12801600" cy="257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1016000" y="968375"/>
            <a:ext cx="4392930" cy="939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sz="quarter" idx="1"/>
          </p:nvPr>
        </p:nvSpPr>
        <p:spPr>
          <a:xfrm>
            <a:off x="1041792" y="1958313"/>
            <a:ext cx="7914641" cy="298640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/>
          <p:nvPr>
            <p:ph type="title"/>
          </p:nvPr>
        </p:nvSpPr>
        <p:spPr>
          <a:xfrm>
            <a:off x="1016000" y="968375"/>
            <a:ext cx="4392930" cy="939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sz="quarter" idx="1"/>
          </p:nvPr>
        </p:nvSpPr>
        <p:spPr>
          <a:xfrm>
            <a:off x="1041792" y="1958313"/>
            <a:ext cx="7914641" cy="298640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Text"/>
          <p:cNvSpPr txBox="1"/>
          <p:nvPr>
            <p:ph type="title"/>
          </p:nvPr>
        </p:nvSpPr>
        <p:spPr>
          <a:xfrm>
            <a:off x="1016000" y="968375"/>
            <a:ext cx="4392930" cy="939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sz="half" idx="1"/>
          </p:nvPr>
        </p:nvSpPr>
        <p:spPr>
          <a:xfrm>
            <a:off x="1016000" y="2216467"/>
            <a:ext cx="7380606" cy="702437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 i="0" sz="2800">
                <a:solidFill>
                  <a:srgbClr val="37B5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defRPr b="1" i="0" sz="2800">
                <a:solidFill>
                  <a:srgbClr val="37B5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defRPr b="1" i="0" sz="2800">
                <a:solidFill>
                  <a:srgbClr val="37B5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defRPr b="1" i="0" sz="2800">
                <a:solidFill>
                  <a:srgbClr val="37B5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defRPr b="1" i="0" sz="2800">
                <a:solidFill>
                  <a:srgbClr val="37B5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/>
          <p:nvPr>
            <p:ph type="title"/>
          </p:nvPr>
        </p:nvSpPr>
        <p:spPr>
          <a:xfrm>
            <a:off x="1016000" y="968375"/>
            <a:ext cx="4392930" cy="939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4" name="Body Level One…"/>
          <p:cNvSpPr txBox="1"/>
          <p:nvPr>
            <p:ph type="body" sz="half" idx="1"/>
          </p:nvPr>
        </p:nvSpPr>
        <p:spPr>
          <a:xfrm>
            <a:off x="1016000" y="2216467"/>
            <a:ext cx="7380606" cy="702437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 i="0" sz="2800">
                <a:solidFill>
                  <a:srgbClr val="37B5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defRPr b="1" i="0" sz="2800">
                <a:solidFill>
                  <a:srgbClr val="37B5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defRPr b="1" i="0" sz="2800">
                <a:solidFill>
                  <a:srgbClr val="37B5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defRPr b="1" i="0" sz="2800">
                <a:solidFill>
                  <a:srgbClr val="37B5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defRPr b="1" i="0" sz="2800">
                <a:solidFill>
                  <a:srgbClr val="37B5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1016000" y="968375"/>
            <a:ext cx="4392930" cy="939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/>
          <p:cNvSpPr/>
          <p:nvPr/>
        </p:nvSpPr>
        <p:spPr>
          <a:xfrm>
            <a:off x="10392822" y="-1"/>
            <a:ext cx="7895177" cy="10287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10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AFD1E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3" name="bg object 17" descr="bg object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7758" y="8600285"/>
            <a:ext cx="6667488" cy="12761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" name="bg object 18"/>
          <p:cNvGrpSpPr/>
          <p:nvPr/>
        </p:nvGrpSpPr>
        <p:grpSpPr>
          <a:xfrm>
            <a:off x="10799881" y="1130173"/>
            <a:ext cx="5772978" cy="8044010"/>
            <a:chOff x="0" y="0"/>
            <a:chExt cx="5772976" cy="8044009"/>
          </a:xfrm>
        </p:grpSpPr>
        <p:sp>
          <p:nvSpPr>
            <p:cNvPr id="4" name="Shape"/>
            <p:cNvSpPr/>
            <p:nvPr/>
          </p:nvSpPr>
          <p:spPr>
            <a:xfrm>
              <a:off x="0" y="0"/>
              <a:ext cx="5763693" cy="804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345" y="0"/>
                  </a:moveTo>
                  <a:lnTo>
                    <a:pt x="1289" y="0"/>
                  </a:lnTo>
                  <a:lnTo>
                    <a:pt x="1115" y="8"/>
                  </a:lnTo>
                  <a:lnTo>
                    <a:pt x="947" y="33"/>
                  </a:lnTo>
                  <a:lnTo>
                    <a:pt x="788" y="72"/>
                  </a:lnTo>
                  <a:lnTo>
                    <a:pt x="640" y="126"/>
                  </a:lnTo>
                  <a:lnTo>
                    <a:pt x="502" y="192"/>
                  </a:lnTo>
                  <a:lnTo>
                    <a:pt x="379" y="270"/>
                  </a:lnTo>
                  <a:lnTo>
                    <a:pt x="269" y="358"/>
                  </a:lnTo>
                  <a:lnTo>
                    <a:pt x="177" y="456"/>
                  </a:lnTo>
                  <a:lnTo>
                    <a:pt x="102" y="563"/>
                  </a:lnTo>
                  <a:lnTo>
                    <a:pt x="46" y="677"/>
                  </a:lnTo>
                  <a:lnTo>
                    <a:pt x="12" y="798"/>
                  </a:lnTo>
                  <a:lnTo>
                    <a:pt x="0" y="924"/>
                  </a:lnTo>
                  <a:lnTo>
                    <a:pt x="0" y="20676"/>
                  </a:lnTo>
                  <a:lnTo>
                    <a:pt x="12" y="20802"/>
                  </a:lnTo>
                  <a:lnTo>
                    <a:pt x="46" y="20923"/>
                  </a:lnTo>
                  <a:lnTo>
                    <a:pt x="102" y="21037"/>
                  </a:lnTo>
                  <a:lnTo>
                    <a:pt x="177" y="21144"/>
                  </a:lnTo>
                  <a:lnTo>
                    <a:pt x="269" y="21242"/>
                  </a:lnTo>
                  <a:lnTo>
                    <a:pt x="379" y="21330"/>
                  </a:lnTo>
                  <a:lnTo>
                    <a:pt x="502" y="21408"/>
                  </a:lnTo>
                  <a:lnTo>
                    <a:pt x="640" y="21474"/>
                  </a:lnTo>
                  <a:lnTo>
                    <a:pt x="788" y="21528"/>
                  </a:lnTo>
                  <a:lnTo>
                    <a:pt x="947" y="21567"/>
                  </a:lnTo>
                  <a:lnTo>
                    <a:pt x="1115" y="21592"/>
                  </a:lnTo>
                  <a:lnTo>
                    <a:pt x="1289" y="21600"/>
                  </a:lnTo>
                  <a:lnTo>
                    <a:pt x="20345" y="21600"/>
                  </a:lnTo>
                  <a:lnTo>
                    <a:pt x="20521" y="21592"/>
                  </a:lnTo>
                  <a:lnTo>
                    <a:pt x="20690" y="21567"/>
                  </a:lnTo>
                  <a:lnTo>
                    <a:pt x="20849" y="21527"/>
                  </a:lnTo>
                  <a:lnTo>
                    <a:pt x="20998" y="21473"/>
                  </a:lnTo>
                  <a:lnTo>
                    <a:pt x="21135" y="21407"/>
                  </a:lnTo>
                  <a:lnTo>
                    <a:pt x="21259" y="21329"/>
                  </a:lnTo>
                  <a:lnTo>
                    <a:pt x="21367" y="21240"/>
                  </a:lnTo>
                  <a:lnTo>
                    <a:pt x="21460" y="21142"/>
                  </a:lnTo>
                  <a:lnTo>
                    <a:pt x="21534" y="21035"/>
                  </a:lnTo>
                  <a:lnTo>
                    <a:pt x="21589" y="20921"/>
                  </a:lnTo>
                  <a:lnTo>
                    <a:pt x="21600" y="20884"/>
                  </a:lnTo>
                  <a:lnTo>
                    <a:pt x="1496" y="20884"/>
                  </a:lnTo>
                  <a:lnTo>
                    <a:pt x="1313" y="20857"/>
                  </a:lnTo>
                  <a:lnTo>
                    <a:pt x="1162" y="20784"/>
                  </a:lnTo>
                  <a:lnTo>
                    <a:pt x="1060" y="20676"/>
                  </a:lnTo>
                  <a:lnTo>
                    <a:pt x="1023" y="20545"/>
                  </a:lnTo>
                  <a:lnTo>
                    <a:pt x="1023" y="1055"/>
                  </a:lnTo>
                  <a:lnTo>
                    <a:pt x="1060" y="924"/>
                  </a:lnTo>
                  <a:lnTo>
                    <a:pt x="1162" y="816"/>
                  </a:lnTo>
                  <a:lnTo>
                    <a:pt x="1313" y="743"/>
                  </a:lnTo>
                  <a:lnTo>
                    <a:pt x="1496" y="716"/>
                  </a:lnTo>
                  <a:lnTo>
                    <a:pt x="21600" y="716"/>
                  </a:lnTo>
                  <a:lnTo>
                    <a:pt x="21589" y="677"/>
                  </a:lnTo>
                  <a:lnTo>
                    <a:pt x="21534" y="563"/>
                  </a:lnTo>
                  <a:lnTo>
                    <a:pt x="21460" y="456"/>
                  </a:lnTo>
                  <a:lnTo>
                    <a:pt x="21367" y="358"/>
                  </a:lnTo>
                  <a:lnTo>
                    <a:pt x="21259" y="270"/>
                  </a:lnTo>
                  <a:lnTo>
                    <a:pt x="21135" y="192"/>
                  </a:lnTo>
                  <a:lnTo>
                    <a:pt x="20998" y="126"/>
                  </a:lnTo>
                  <a:lnTo>
                    <a:pt x="20849" y="72"/>
                  </a:lnTo>
                  <a:lnTo>
                    <a:pt x="20690" y="33"/>
                  </a:lnTo>
                  <a:lnTo>
                    <a:pt x="20521" y="8"/>
                  </a:lnTo>
                  <a:lnTo>
                    <a:pt x="20345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" name="Shape"/>
            <p:cNvSpPr/>
            <p:nvPr/>
          </p:nvSpPr>
          <p:spPr>
            <a:xfrm>
              <a:off x="5373694" y="266711"/>
              <a:ext cx="399283" cy="7510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098" y="0"/>
                  </a:moveTo>
                  <a:lnTo>
                    <a:pt x="89" y="0"/>
                  </a:lnTo>
                  <a:lnTo>
                    <a:pt x="2739" y="29"/>
                  </a:lnTo>
                  <a:lnTo>
                    <a:pt x="4911" y="107"/>
                  </a:lnTo>
                  <a:lnTo>
                    <a:pt x="6379" y="222"/>
                  </a:lnTo>
                  <a:lnTo>
                    <a:pt x="6918" y="363"/>
                  </a:lnTo>
                  <a:lnTo>
                    <a:pt x="6918" y="21237"/>
                  </a:lnTo>
                  <a:lnTo>
                    <a:pt x="6829" y="21237"/>
                  </a:lnTo>
                  <a:lnTo>
                    <a:pt x="6291" y="21378"/>
                  </a:lnTo>
                  <a:lnTo>
                    <a:pt x="4824" y="21493"/>
                  </a:lnTo>
                  <a:lnTo>
                    <a:pt x="2652" y="21571"/>
                  </a:lnTo>
                  <a:lnTo>
                    <a:pt x="0" y="21600"/>
                  </a:lnTo>
                  <a:lnTo>
                    <a:pt x="21093" y="21600"/>
                  </a:lnTo>
                  <a:lnTo>
                    <a:pt x="21431" y="21511"/>
                  </a:lnTo>
                  <a:lnTo>
                    <a:pt x="21600" y="21378"/>
                  </a:lnTo>
                  <a:lnTo>
                    <a:pt x="21600" y="222"/>
                  </a:lnTo>
                  <a:lnTo>
                    <a:pt x="21431" y="88"/>
                  </a:lnTo>
                  <a:lnTo>
                    <a:pt x="21098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" name="bg object 19"/>
          <p:cNvGrpSpPr/>
          <p:nvPr/>
        </p:nvGrpSpPr>
        <p:grpSpPr>
          <a:xfrm>
            <a:off x="10754118" y="1087563"/>
            <a:ext cx="5861419" cy="8132383"/>
            <a:chOff x="0" y="0"/>
            <a:chExt cx="5861418" cy="8132381"/>
          </a:xfrm>
        </p:grpSpPr>
        <p:sp>
          <p:nvSpPr>
            <p:cNvPr id="7" name="Shape"/>
            <p:cNvSpPr/>
            <p:nvPr/>
          </p:nvSpPr>
          <p:spPr>
            <a:xfrm>
              <a:off x="0" y="0"/>
              <a:ext cx="5646643" cy="8132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94" y="0"/>
                  </a:moveTo>
                  <a:lnTo>
                    <a:pt x="1527" y="0"/>
                  </a:lnTo>
                  <a:lnTo>
                    <a:pt x="1349" y="7"/>
                  </a:lnTo>
                  <a:lnTo>
                    <a:pt x="1177" y="28"/>
                  </a:lnTo>
                  <a:lnTo>
                    <a:pt x="1012" y="62"/>
                  </a:lnTo>
                  <a:lnTo>
                    <a:pt x="855" y="108"/>
                  </a:lnTo>
                  <a:lnTo>
                    <a:pt x="708" y="166"/>
                  </a:lnTo>
                  <a:lnTo>
                    <a:pt x="571" y="234"/>
                  </a:lnTo>
                  <a:lnTo>
                    <a:pt x="447" y="312"/>
                  </a:lnTo>
                  <a:lnTo>
                    <a:pt x="335" y="399"/>
                  </a:lnTo>
                  <a:lnTo>
                    <a:pt x="237" y="494"/>
                  </a:lnTo>
                  <a:lnTo>
                    <a:pt x="155" y="597"/>
                  </a:lnTo>
                  <a:lnTo>
                    <a:pt x="89" y="706"/>
                  </a:lnTo>
                  <a:lnTo>
                    <a:pt x="40" y="821"/>
                  </a:lnTo>
                  <a:lnTo>
                    <a:pt x="10" y="941"/>
                  </a:lnTo>
                  <a:lnTo>
                    <a:pt x="0" y="1065"/>
                  </a:lnTo>
                  <a:lnTo>
                    <a:pt x="0" y="20540"/>
                  </a:lnTo>
                  <a:lnTo>
                    <a:pt x="10" y="20663"/>
                  </a:lnTo>
                  <a:lnTo>
                    <a:pt x="40" y="20783"/>
                  </a:lnTo>
                  <a:lnTo>
                    <a:pt x="89" y="20898"/>
                  </a:lnTo>
                  <a:lnTo>
                    <a:pt x="155" y="21006"/>
                  </a:lnTo>
                  <a:lnTo>
                    <a:pt x="237" y="21109"/>
                  </a:lnTo>
                  <a:lnTo>
                    <a:pt x="335" y="21203"/>
                  </a:lnTo>
                  <a:lnTo>
                    <a:pt x="447" y="21290"/>
                  </a:lnTo>
                  <a:lnTo>
                    <a:pt x="571" y="21367"/>
                  </a:lnTo>
                  <a:lnTo>
                    <a:pt x="708" y="21435"/>
                  </a:lnTo>
                  <a:lnTo>
                    <a:pt x="855" y="21492"/>
                  </a:lnTo>
                  <a:lnTo>
                    <a:pt x="1012" y="21538"/>
                  </a:lnTo>
                  <a:lnTo>
                    <a:pt x="1177" y="21572"/>
                  </a:lnTo>
                  <a:lnTo>
                    <a:pt x="1349" y="21593"/>
                  </a:lnTo>
                  <a:lnTo>
                    <a:pt x="1527" y="21600"/>
                  </a:lnTo>
                  <a:lnTo>
                    <a:pt x="20894" y="21600"/>
                  </a:lnTo>
                  <a:lnTo>
                    <a:pt x="21073" y="21593"/>
                  </a:lnTo>
                  <a:lnTo>
                    <a:pt x="21245" y="21572"/>
                  </a:lnTo>
                  <a:lnTo>
                    <a:pt x="21410" y="21538"/>
                  </a:lnTo>
                  <a:lnTo>
                    <a:pt x="21566" y="21492"/>
                  </a:lnTo>
                  <a:lnTo>
                    <a:pt x="21592" y="21483"/>
                  </a:lnTo>
                  <a:lnTo>
                    <a:pt x="1527" y="21483"/>
                  </a:lnTo>
                  <a:lnTo>
                    <a:pt x="1343" y="21474"/>
                  </a:lnTo>
                  <a:lnTo>
                    <a:pt x="1167" y="21449"/>
                  </a:lnTo>
                  <a:lnTo>
                    <a:pt x="999" y="21408"/>
                  </a:lnTo>
                  <a:lnTo>
                    <a:pt x="842" y="21354"/>
                  </a:lnTo>
                  <a:lnTo>
                    <a:pt x="698" y="21286"/>
                  </a:lnTo>
                  <a:lnTo>
                    <a:pt x="567" y="21206"/>
                  </a:lnTo>
                  <a:lnTo>
                    <a:pt x="453" y="21115"/>
                  </a:lnTo>
                  <a:lnTo>
                    <a:pt x="355" y="21015"/>
                  </a:lnTo>
                  <a:lnTo>
                    <a:pt x="276" y="20906"/>
                  </a:lnTo>
                  <a:lnTo>
                    <a:pt x="218" y="20790"/>
                  </a:lnTo>
                  <a:lnTo>
                    <a:pt x="181" y="20667"/>
                  </a:lnTo>
                  <a:lnTo>
                    <a:pt x="169" y="20540"/>
                  </a:lnTo>
                  <a:lnTo>
                    <a:pt x="169" y="1065"/>
                  </a:lnTo>
                  <a:lnTo>
                    <a:pt x="181" y="937"/>
                  </a:lnTo>
                  <a:lnTo>
                    <a:pt x="218" y="814"/>
                  </a:lnTo>
                  <a:lnTo>
                    <a:pt x="276" y="698"/>
                  </a:lnTo>
                  <a:lnTo>
                    <a:pt x="355" y="589"/>
                  </a:lnTo>
                  <a:lnTo>
                    <a:pt x="453" y="489"/>
                  </a:lnTo>
                  <a:lnTo>
                    <a:pt x="567" y="398"/>
                  </a:lnTo>
                  <a:lnTo>
                    <a:pt x="698" y="318"/>
                  </a:lnTo>
                  <a:lnTo>
                    <a:pt x="842" y="251"/>
                  </a:lnTo>
                  <a:lnTo>
                    <a:pt x="999" y="196"/>
                  </a:lnTo>
                  <a:lnTo>
                    <a:pt x="1167" y="155"/>
                  </a:lnTo>
                  <a:lnTo>
                    <a:pt x="1343" y="130"/>
                  </a:lnTo>
                  <a:lnTo>
                    <a:pt x="1527" y="122"/>
                  </a:lnTo>
                  <a:lnTo>
                    <a:pt x="21600" y="122"/>
                  </a:lnTo>
                  <a:lnTo>
                    <a:pt x="21566" y="108"/>
                  </a:lnTo>
                  <a:lnTo>
                    <a:pt x="21410" y="62"/>
                  </a:lnTo>
                  <a:lnTo>
                    <a:pt x="21245" y="28"/>
                  </a:lnTo>
                  <a:lnTo>
                    <a:pt x="21073" y="7"/>
                  </a:lnTo>
                  <a:lnTo>
                    <a:pt x="20894" y="0"/>
                  </a:ln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" name="Shape"/>
            <p:cNvSpPr/>
            <p:nvPr/>
          </p:nvSpPr>
          <p:spPr>
            <a:xfrm>
              <a:off x="5462130" y="45770"/>
              <a:ext cx="399289" cy="8042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981" y="0"/>
                  </a:moveTo>
                  <a:lnTo>
                    <a:pt x="0" y="0"/>
                  </a:lnTo>
                  <a:lnTo>
                    <a:pt x="2602" y="9"/>
                  </a:lnTo>
                  <a:lnTo>
                    <a:pt x="5099" y="34"/>
                  </a:lnTo>
                  <a:lnTo>
                    <a:pt x="7468" y="75"/>
                  </a:lnTo>
                  <a:lnTo>
                    <a:pt x="9685" y="130"/>
                  </a:lnTo>
                  <a:lnTo>
                    <a:pt x="11729" y="199"/>
                  </a:lnTo>
                  <a:lnTo>
                    <a:pt x="13575" y="280"/>
                  </a:lnTo>
                  <a:lnTo>
                    <a:pt x="15200" y="371"/>
                  </a:lnTo>
                  <a:lnTo>
                    <a:pt x="16582" y="473"/>
                  </a:lnTo>
                  <a:lnTo>
                    <a:pt x="17697" y="583"/>
                  </a:lnTo>
                  <a:lnTo>
                    <a:pt x="18521" y="701"/>
                  </a:lnTo>
                  <a:lnTo>
                    <a:pt x="19033" y="825"/>
                  </a:lnTo>
                  <a:lnTo>
                    <a:pt x="19209" y="954"/>
                  </a:lnTo>
                  <a:lnTo>
                    <a:pt x="19209" y="20646"/>
                  </a:lnTo>
                  <a:lnTo>
                    <a:pt x="19033" y="20775"/>
                  </a:lnTo>
                  <a:lnTo>
                    <a:pt x="18521" y="20899"/>
                  </a:lnTo>
                  <a:lnTo>
                    <a:pt x="17697" y="21017"/>
                  </a:lnTo>
                  <a:lnTo>
                    <a:pt x="16582" y="21127"/>
                  </a:lnTo>
                  <a:lnTo>
                    <a:pt x="15200" y="21229"/>
                  </a:lnTo>
                  <a:lnTo>
                    <a:pt x="13575" y="21320"/>
                  </a:lnTo>
                  <a:lnTo>
                    <a:pt x="11729" y="21401"/>
                  </a:lnTo>
                  <a:lnTo>
                    <a:pt x="9685" y="21470"/>
                  </a:lnTo>
                  <a:lnTo>
                    <a:pt x="7468" y="21525"/>
                  </a:lnTo>
                  <a:lnTo>
                    <a:pt x="5099" y="21566"/>
                  </a:lnTo>
                  <a:lnTo>
                    <a:pt x="2602" y="21591"/>
                  </a:lnTo>
                  <a:lnTo>
                    <a:pt x="0" y="21600"/>
                  </a:lnTo>
                  <a:lnTo>
                    <a:pt x="9862" y="21600"/>
                  </a:lnTo>
                  <a:lnTo>
                    <a:pt x="13517" y="21483"/>
                  </a:lnTo>
                  <a:lnTo>
                    <a:pt x="15280" y="21405"/>
                  </a:lnTo>
                  <a:lnTo>
                    <a:pt x="16860" y="21318"/>
                  </a:lnTo>
                  <a:lnTo>
                    <a:pt x="18242" y="21222"/>
                  </a:lnTo>
                  <a:lnTo>
                    <a:pt x="19408" y="21118"/>
                  </a:lnTo>
                  <a:lnTo>
                    <a:pt x="20343" y="21008"/>
                  </a:lnTo>
                  <a:lnTo>
                    <a:pt x="21030" y="20893"/>
                  </a:lnTo>
                  <a:lnTo>
                    <a:pt x="21455" y="20772"/>
                  </a:lnTo>
                  <a:lnTo>
                    <a:pt x="21600" y="20646"/>
                  </a:lnTo>
                  <a:lnTo>
                    <a:pt x="21600" y="954"/>
                  </a:lnTo>
                  <a:lnTo>
                    <a:pt x="21455" y="828"/>
                  </a:lnTo>
                  <a:lnTo>
                    <a:pt x="21030" y="707"/>
                  </a:lnTo>
                  <a:lnTo>
                    <a:pt x="20343" y="591"/>
                  </a:lnTo>
                  <a:lnTo>
                    <a:pt x="19408" y="481"/>
                  </a:lnTo>
                  <a:lnTo>
                    <a:pt x="18242" y="377"/>
                  </a:lnTo>
                  <a:lnTo>
                    <a:pt x="16860" y="281"/>
                  </a:lnTo>
                  <a:lnTo>
                    <a:pt x="15280" y="193"/>
                  </a:lnTo>
                  <a:lnTo>
                    <a:pt x="13517" y="114"/>
                  </a:lnTo>
                  <a:lnTo>
                    <a:pt x="11587" y="45"/>
                  </a:lnTo>
                  <a:lnTo>
                    <a:pt x="9981" y="0"/>
                  </a:ln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10" name="bg object 20" descr="bg object 2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72900" y="1396897"/>
            <a:ext cx="5228566" cy="75105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bg object 21" descr="bg object 2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181328" y="1216978"/>
            <a:ext cx="94742" cy="94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bg object 22" descr="bg object 2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391260" y="1196454"/>
            <a:ext cx="135763" cy="135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bg object 23" descr="bg object 2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650086" y="1226451"/>
            <a:ext cx="75819" cy="7575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" name="bg object 24"/>
          <p:cNvGrpSpPr/>
          <p:nvPr/>
        </p:nvGrpSpPr>
        <p:grpSpPr>
          <a:xfrm>
            <a:off x="15804247" y="1067052"/>
            <a:ext cx="831851" cy="1415645"/>
            <a:chOff x="0" y="0"/>
            <a:chExt cx="831850" cy="1415643"/>
          </a:xfrm>
        </p:grpSpPr>
        <p:sp>
          <p:nvSpPr>
            <p:cNvPr id="14" name="Shape"/>
            <p:cNvSpPr/>
            <p:nvPr/>
          </p:nvSpPr>
          <p:spPr>
            <a:xfrm>
              <a:off x="0" y="0"/>
              <a:ext cx="397765" cy="20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419" y="7712"/>
                  </a:lnTo>
                  <a:lnTo>
                    <a:pt x="20925" y="1457"/>
                  </a:lnTo>
                  <a:lnTo>
                    <a:pt x="20250" y="13"/>
                  </a:lnTo>
                  <a:lnTo>
                    <a:pt x="19283" y="13"/>
                  </a:lnTo>
                  <a:lnTo>
                    <a:pt x="2252" y="0"/>
                  </a:lnTo>
                  <a:lnTo>
                    <a:pt x="1350" y="13"/>
                  </a:lnTo>
                  <a:lnTo>
                    <a:pt x="675" y="1457"/>
                  </a:lnTo>
                  <a:lnTo>
                    <a:pt x="181" y="7712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" name="Shape"/>
            <p:cNvSpPr/>
            <p:nvPr/>
          </p:nvSpPr>
          <p:spPr>
            <a:xfrm>
              <a:off x="811276" y="1070013"/>
              <a:ext cx="20575" cy="345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706"/>
                  </a:moveTo>
                  <a:lnTo>
                    <a:pt x="20040" y="826"/>
                  </a:lnTo>
                  <a:lnTo>
                    <a:pt x="13826" y="223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13826" y="21391"/>
                  </a:lnTo>
                  <a:lnTo>
                    <a:pt x="20040" y="20823"/>
                  </a:lnTo>
                  <a:lnTo>
                    <a:pt x="21600" y="19977"/>
                  </a:lnTo>
                  <a:lnTo>
                    <a:pt x="21467" y="18937"/>
                  </a:lnTo>
                  <a:lnTo>
                    <a:pt x="21467" y="2762"/>
                  </a:lnTo>
                  <a:lnTo>
                    <a:pt x="21600" y="170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" name="Shape"/>
            <p:cNvSpPr/>
            <p:nvPr/>
          </p:nvSpPr>
          <p:spPr>
            <a:xfrm>
              <a:off x="811276" y="664425"/>
              <a:ext cx="20575" cy="345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706"/>
                  </a:moveTo>
                  <a:lnTo>
                    <a:pt x="20040" y="825"/>
                  </a:lnTo>
                  <a:lnTo>
                    <a:pt x="13826" y="223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13826" y="21391"/>
                  </a:lnTo>
                  <a:lnTo>
                    <a:pt x="20040" y="20823"/>
                  </a:lnTo>
                  <a:lnTo>
                    <a:pt x="21600" y="19977"/>
                  </a:lnTo>
                  <a:lnTo>
                    <a:pt x="21467" y="18937"/>
                  </a:lnTo>
                  <a:lnTo>
                    <a:pt x="21467" y="2761"/>
                  </a:lnTo>
                  <a:lnTo>
                    <a:pt x="21600" y="170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8" name="Title Text"/>
          <p:cNvSpPr txBox="1"/>
          <p:nvPr>
            <p:ph type="title"/>
          </p:nvPr>
        </p:nvSpPr>
        <p:spPr>
          <a:xfrm>
            <a:off x="914400" y="411956"/>
            <a:ext cx="16459200" cy="1988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idx="1"/>
          </p:nvPr>
        </p:nvSpPr>
        <p:spPr>
          <a:xfrm>
            <a:off x="914400" y="2400300"/>
            <a:ext cx="16459200" cy="788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xfrm>
            <a:off x="17106627" y="9566909"/>
            <a:ext cx="266974" cy="279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2500" u="none"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2500" u="none"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2500" u="none"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2500" u="none"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2500" u="none"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2500" u="none"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2500" u="none"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2500" u="none"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2500" u="none"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image" Target="../media/image7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eg"/><Relationship Id="rId3" Type="http://schemas.openxmlformats.org/officeDocument/2006/relationships/image" Target="../media/image7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jpeg"/><Relationship Id="rId3" Type="http://schemas.openxmlformats.org/officeDocument/2006/relationships/image" Target="../media/image36.png"/><Relationship Id="rId4" Type="http://schemas.openxmlformats.org/officeDocument/2006/relationships/image" Target="../media/image10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jpeg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hyperlink" Target="http://www.kaggle.com/datasets/teejmahal20/airline-passenger-satisfaction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bject 2"/>
          <p:cNvSpPr txBox="1"/>
          <p:nvPr/>
        </p:nvSpPr>
        <p:spPr>
          <a:xfrm>
            <a:off x="1139825" y="7142784"/>
            <a:ext cx="557085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90" sz="3000">
                <a:latin typeface="Lucida Sans"/>
                <a:ea typeface="Lucida Sans"/>
                <a:cs typeface="Lucida Sans"/>
                <a:sym typeface="Lucida Sans"/>
              </a:defRPr>
            </a:pPr>
            <a:r>
              <a:t>A</a:t>
            </a:r>
            <a:r>
              <a:rPr spc="-170"/>
              <a:t> </a:t>
            </a:r>
            <a:r>
              <a:rPr spc="0"/>
              <a:t>Binary</a:t>
            </a:r>
            <a:r>
              <a:rPr spc="-165"/>
              <a:t> </a:t>
            </a:r>
            <a:r>
              <a:rPr spc="-45"/>
              <a:t>Classification</a:t>
            </a:r>
            <a:r>
              <a:rPr spc="-165"/>
              <a:t> </a:t>
            </a:r>
            <a:r>
              <a:rPr spc="-35"/>
              <a:t>Problem</a:t>
            </a:r>
          </a:p>
        </p:txBody>
      </p:sp>
      <p:sp>
        <p:nvSpPr>
          <p:cNvPr id="90" name="object 3"/>
          <p:cNvSpPr txBox="1"/>
          <p:nvPr/>
        </p:nvSpPr>
        <p:spPr>
          <a:xfrm>
            <a:off x="1139824" y="1757869"/>
            <a:ext cx="6932932" cy="4886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ts val="9600"/>
              </a:lnSpc>
              <a:spcBef>
                <a:spcPts val="1300"/>
              </a:spcBef>
              <a:defRPr b="1" spc="70" sz="90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Airline </a:t>
            </a:r>
            <a:r>
              <a:rPr spc="390"/>
              <a:t>Customer </a:t>
            </a:r>
            <a:r>
              <a:rPr spc="434"/>
              <a:t>Satisfaction </a:t>
            </a:r>
            <a:r>
              <a:rPr spc="250"/>
              <a:t>Prediction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61808" y="1028700"/>
            <a:ext cx="6546931" cy="34575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object 3" descr="object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72868" y="6257638"/>
            <a:ext cx="6835872" cy="3552823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object 4"/>
          <p:cNvSpPr txBox="1"/>
          <p:nvPr/>
        </p:nvSpPr>
        <p:spPr>
          <a:xfrm>
            <a:off x="539550" y="3393680"/>
            <a:ext cx="8270876" cy="330201"/>
          </a:xfrm>
          <a:prstGeom prst="rect">
            <a:avLst/>
          </a:prstGeom>
          <a:solidFill>
            <a:srgbClr val="AFD1E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300"/>
              </a:spcBef>
              <a:defRPr b="1" spc="104" sz="2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Results</a:t>
            </a:r>
            <a:r>
              <a:rPr spc="-170"/>
              <a:t> </a:t>
            </a:r>
            <a:r>
              <a:rPr spc="234"/>
              <a:t>-</a:t>
            </a:r>
            <a:r>
              <a:rPr spc="-170"/>
              <a:t> </a:t>
            </a:r>
            <a:r>
              <a:rPr spc="100"/>
              <a:t>LightGBM</a:t>
            </a:r>
          </a:p>
        </p:txBody>
      </p:sp>
      <p:sp>
        <p:nvSpPr>
          <p:cNvPr id="233" name="object 5"/>
          <p:cNvSpPr/>
          <p:nvPr/>
        </p:nvSpPr>
        <p:spPr>
          <a:xfrm>
            <a:off x="9143999" y="4767038"/>
            <a:ext cx="1273342" cy="8603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800" y="0"/>
                </a:moveTo>
                <a:lnTo>
                  <a:pt x="13800" y="5773"/>
                </a:lnTo>
                <a:lnTo>
                  <a:pt x="0" y="5773"/>
                </a:lnTo>
                <a:lnTo>
                  <a:pt x="0" y="15828"/>
                </a:lnTo>
                <a:lnTo>
                  <a:pt x="13800" y="15828"/>
                </a:lnTo>
                <a:lnTo>
                  <a:pt x="13800" y="21600"/>
                </a:lnTo>
                <a:lnTo>
                  <a:pt x="21600" y="10800"/>
                </a:lnTo>
                <a:lnTo>
                  <a:pt x="13800" y="0"/>
                </a:lnTo>
                <a:close/>
              </a:path>
            </a:pathLst>
          </a:custGeom>
          <a:solidFill>
            <a:srgbClr val="AFD1E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36" name="object 6"/>
          <p:cNvGrpSpPr/>
          <p:nvPr/>
        </p:nvGrpSpPr>
        <p:grpSpPr>
          <a:xfrm>
            <a:off x="539551" y="4102263"/>
            <a:ext cx="8270417" cy="2470424"/>
            <a:chOff x="0" y="0"/>
            <a:chExt cx="8270416" cy="2470422"/>
          </a:xfrm>
        </p:grpSpPr>
        <p:pic>
          <p:nvPicPr>
            <p:cNvPr id="234" name="object 7" descr="object 7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69434" y="0"/>
              <a:ext cx="7192693" cy="24704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5" name="object 8"/>
            <p:cNvSpPr/>
            <p:nvPr/>
          </p:nvSpPr>
          <p:spPr>
            <a:xfrm>
              <a:off x="0" y="1733103"/>
              <a:ext cx="8270417" cy="289323"/>
            </a:xfrm>
            <a:prstGeom prst="rect">
              <a:avLst/>
            </a:prstGeom>
            <a:solidFill>
              <a:srgbClr val="9DC275">
                <a:alpha val="4391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37" name="object 9"/>
          <p:cNvSpPr txBox="1"/>
          <p:nvPr>
            <p:ph type="title"/>
          </p:nvPr>
        </p:nvSpPr>
        <p:spPr>
          <a:xfrm>
            <a:off x="686960" y="504887"/>
            <a:ext cx="7732394" cy="2159001"/>
          </a:xfrm>
          <a:prstGeom prst="rect">
            <a:avLst/>
          </a:prstGeom>
        </p:spPr>
        <p:txBody>
          <a:bodyPr/>
          <a:lstStyle/>
          <a:p>
            <a:pPr marR="5080" indent="12700">
              <a:lnSpc>
                <a:spcPct val="116700"/>
              </a:lnSpc>
              <a:defRPr spc="3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Best</a:t>
            </a:r>
            <a:r>
              <a:rPr spc="-500"/>
              <a:t> </a:t>
            </a:r>
            <a:r>
              <a:rPr spc="100"/>
              <a:t>Model</a:t>
            </a:r>
            <a:r>
              <a:rPr spc="-500"/>
              <a:t> </a:t>
            </a:r>
            <a:r>
              <a:rPr spc="600"/>
              <a:t>- </a:t>
            </a:r>
            <a:r>
              <a:rPr spc="200"/>
              <a:t>Supervised</a:t>
            </a:r>
            <a:r>
              <a:rPr spc="-500"/>
              <a:t> </a:t>
            </a:r>
            <a:r>
              <a:rPr spc="200"/>
              <a:t>Learning</a:t>
            </a:r>
          </a:p>
        </p:txBody>
      </p:sp>
      <p:sp>
        <p:nvSpPr>
          <p:cNvPr id="238" name="object 10"/>
          <p:cNvSpPr txBox="1"/>
          <p:nvPr/>
        </p:nvSpPr>
        <p:spPr>
          <a:xfrm>
            <a:off x="572244" y="7051299"/>
            <a:ext cx="8205469" cy="1052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907029" marR="5080" indent="-2894964">
              <a:lnSpc>
                <a:spcPct val="115798"/>
              </a:lnSpc>
              <a:spcBef>
                <a:spcPts val="100"/>
              </a:spcBef>
              <a:defRPr b="1" i="1" sz="3400">
                <a:latin typeface="Arial"/>
                <a:ea typeface="Arial"/>
                <a:cs typeface="Arial"/>
                <a:sym typeface="Arial"/>
              </a:defRPr>
            </a:pPr>
            <a:r>
              <a:t>Based</a:t>
            </a:r>
            <a:r>
              <a:rPr spc="-90"/>
              <a:t> </a:t>
            </a:r>
            <a:r>
              <a:t>on</a:t>
            </a:r>
            <a:r>
              <a:rPr spc="-90"/>
              <a:t> </a:t>
            </a:r>
            <a:r>
              <a:rPr spc="139"/>
              <a:t>the</a:t>
            </a:r>
            <a:r>
              <a:rPr spc="-90"/>
              <a:t> </a:t>
            </a:r>
            <a:r>
              <a:rPr spc="-130"/>
              <a:t>F1</a:t>
            </a:r>
            <a:r>
              <a:rPr spc="-85"/>
              <a:t> </a:t>
            </a:r>
            <a:r>
              <a:t>score,</a:t>
            </a:r>
            <a:r>
              <a:rPr spc="-90"/>
              <a:t> </a:t>
            </a:r>
            <a:r>
              <a:rPr spc="-229"/>
              <a:t>LiofthtGBM</a:t>
            </a:r>
            <a:r>
              <a:rPr spc="-90"/>
              <a:t> is</a:t>
            </a:r>
            <a:r>
              <a:rPr spc="-85"/>
              <a:t> </a:t>
            </a:r>
            <a:r>
              <a:rPr spc="120"/>
              <a:t>the </a:t>
            </a:r>
            <a:r>
              <a:rPr spc="65"/>
              <a:t>best</a:t>
            </a:r>
            <a:r>
              <a:rPr spc="-150"/>
              <a:t> </a:t>
            </a:r>
            <a:r>
              <a:rPr spc="75"/>
              <a:t>model</a:t>
            </a:r>
          </a:p>
        </p:txBody>
      </p:sp>
      <p:sp>
        <p:nvSpPr>
          <p:cNvPr id="239" name="object 11"/>
          <p:cNvSpPr txBox="1"/>
          <p:nvPr/>
        </p:nvSpPr>
        <p:spPr>
          <a:xfrm>
            <a:off x="11231340" y="4770637"/>
            <a:ext cx="6013451" cy="972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148080" marR="5080" indent="-1136015">
              <a:lnSpc>
                <a:spcPct val="115998"/>
              </a:lnSpc>
              <a:spcBef>
                <a:spcPts val="100"/>
              </a:spcBef>
              <a:defRPr b="1" i="1" spc="-215" sz="3100">
                <a:latin typeface="Arial"/>
                <a:ea typeface="Arial"/>
                <a:cs typeface="Arial"/>
                <a:sym typeface="Arial"/>
              </a:defRPr>
            </a:pPr>
            <a:r>
              <a:t>LiofthtGBM</a:t>
            </a:r>
            <a:r>
              <a:rPr spc="-30"/>
              <a:t> </a:t>
            </a:r>
            <a:r>
              <a:rPr spc="0"/>
              <a:t>also</a:t>
            </a:r>
            <a:r>
              <a:rPr spc="-30"/>
              <a:t> </a:t>
            </a:r>
            <a:r>
              <a:rPr spc="55"/>
              <a:t>performs</a:t>
            </a:r>
            <a:r>
              <a:rPr spc="-25"/>
              <a:t> </a:t>
            </a:r>
            <a:r>
              <a:rPr spc="100"/>
              <a:t>really </a:t>
            </a:r>
            <a:r>
              <a:rPr spc="70"/>
              <a:t>well</a:t>
            </a:r>
            <a:r>
              <a:rPr spc="-110"/>
              <a:t> </a:t>
            </a:r>
            <a:r>
              <a:rPr spc="0"/>
              <a:t>on</a:t>
            </a:r>
            <a:r>
              <a:rPr spc="-104"/>
              <a:t> </a:t>
            </a:r>
            <a:r>
              <a:rPr spc="130"/>
              <a:t>the</a:t>
            </a:r>
            <a:r>
              <a:rPr spc="-104"/>
              <a:t> </a:t>
            </a:r>
            <a:r>
              <a:rPr spc="100"/>
              <a:t>test</a:t>
            </a:r>
            <a:r>
              <a:rPr spc="-110"/>
              <a:t> </a:t>
            </a:r>
            <a:r>
              <a:rPr spc="-25"/>
              <a:t>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object 2"/>
          <p:cNvSpPr txBox="1"/>
          <p:nvPr/>
        </p:nvSpPr>
        <p:spPr>
          <a:xfrm>
            <a:off x="777725" y="6642309"/>
            <a:ext cx="7445376" cy="1315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428750" marR="5080" indent="-1416685">
              <a:lnSpc>
                <a:spcPct val="115798"/>
              </a:lnSpc>
              <a:spcBef>
                <a:spcPts val="100"/>
              </a:spcBef>
              <a:defRPr spc="-234" sz="3400">
                <a:latin typeface="Arial Black"/>
                <a:ea typeface="Arial Black"/>
                <a:cs typeface="Arial Black"/>
                <a:sym typeface="Arial Black"/>
              </a:defRPr>
            </a:pPr>
            <a:r>
              <a:t>Label</a:t>
            </a:r>
            <a:r>
              <a:rPr spc="-300"/>
              <a:t> </a:t>
            </a:r>
            <a:r>
              <a:rPr spc="-185"/>
              <a:t>Propogation</a:t>
            </a:r>
            <a:r>
              <a:rPr spc="-295"/>
              <a:t> </a:t>
            </a:r>
            <a:r>
              <a:rPr spc="-279"/>
              <a:t>is</a:t>
            </a:r>
            <a:r>
              <a:rPr spc="-295"/>
              <a:t> </a:t>
            </a:r>
            <a:r>
              <a:rPr spc="-185"/>
              <a:t>the</a:t>
            </a:r>
            <a:r>
              <a:rPr spc="-295"/>
              <a:t> </a:t>
            </a:r>
            <a:r>
              <a:rPr spc="-225"/>
              <a:t>best</a:t>
            </a:r>
            <a:r>
              <a:rPr spc="-300"/>
              <a:t> </a:t>
            </a:r>
            <a:r>
              <a:rPr spc="-130"/>
              <a:t>semi- </a:t>
            </a:r>
            <a:r>
              <a:rPr spc="-220"/>
              <a:t>supervised</a:t>
            </a:r>
            <a:r>
              <a:rPr spc="-245"/>
              <a:t> </a:t>
            </a:r>
            <a:r>
              <a:rPr spc="-69"/>
              <a:t>technique</a:t>
            </a:r>
          </a:p>
        </p:txBody>
      </p:sp>
      <p:sp>
        <p:nvSpPr>
          <p:cNvPr id="242" name="object 3"/>
          <p:cNvSpPr txBox="1"/>
          <p:nvPr/>
        </p:nvSpPr>
        <p:spPr>
          <a:xfrm>
            <a:off x="572942" y="2624465"/>
            <a:ext cx="8139432" cy="406401"/>
          </a:xfrm>
          <a:prstGeom prst="rect">
            <a:avLst/>
          </a:prstGeom>
          <a:solidFill>
            <a:srgbClr val="AFD1E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500"/>
              </a:spcBef>
              <a:defRPr b="1" spc="360" sz="28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Semi-</a:t>
            </a:r>
            <a:r>
              <a:rPr spc="300"/>
              <a:t>supervised</a:t>
            </a:r>
            <a:r>
              <a:rPr spc="-5"/>
              <a:t> </a:t>
            </a:r>
            <a:r>
              <a:rPr spc="295"/>
              <a:t>Learning</a:t>
            </a:r>
          </a:p>
        </p:txBody>
      </p:sp>
      <p:sp>
        <p:nvSpPr>
          <p:cNvPr id="243" name="object 4"/>
          <p:cNvSpPr txBox="1"/>
          <p:nvPr/>
        </p:nvSpPr>
        <p:spPr>
          <a:xfrm>
            <a:off x="9349853" y="2624465"/>
            <a:ext cx="8270876" cy="406401"/>
          </a:xfrm>
          <a:prstGeom prst="rect">
            <a:avLst/>
          </a:prstGeom>
          <a:solidFill>
            <a:srgbClr val="AFD1E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500"/>
              </a:spcBef>
              <a:defRPr b="1" spc="300" sz="28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Supervised</a:t>
            </a:r>
            <a:r>
              <a:rPr spc="15"/>
              <a:t> </a:t>
            </a:r>
            <a:r>
              <a:rPr spc="295"/>
              <a:t>Learning</a:t>
            </a:r>
          </a:p>
        </p:txBody>
      </p:sp>
      <p:sp>
        <p:nvSpPr>
          <p:cNvPr id="244" name="object 5"/>
          <p:cNvSpPr/>
          <p:nvPr/>
        </p:nvSpPr>
        <p:spPr>
          <a:xfrm flipH="1">
            <a:off x="9010567" y="2634271"/>
            <a:ext cx="1" cy="5605400"/>
          </a:xfrm>
          <a:prstGeom prst="line">
            <a:avLst/>
          </a:prstGeom>
          <a:ln w="57124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47" name="object 6"/>
          <p:cNvGrpSpPr/>
          <p:nvPr/>
        </p:nvGrpSpPr>
        <p:grpSpPr>
          <a:xfrm>
            <a:off x="582467" y="3514128"/>
            <a:ext cx="8085253" cy="2942945"/>
            <a:chOff x="0" y="0"/>
            <a:chExt cx="8085251" cy="2942944"/>
          </a:xfrm>
        </p:grpSpPr>
        <p:pic>
          <p:nvPicPr>
            <p:cNvPr id="245" name="object 7" descr="object 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2242" y="0"/>
              <a:ext cx="6970485" cy="29429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6" name="object 8"/>
            <p:cNvSpPr/>
            <p:nvPr/>
          </p:nvSpPr>
          <p:spPr>
            <a:xfrm>
              <a:off x="0" y="2426750"/>
              <a:ext cx="8085252" cy="280115"/>
            </a:xfrm>
            <a:prstGeom prst="rect">
              <a:avLst/>
            </a:prstGeom>
            <a:solidFill>
              <a:srgbClr val="9DC275">
                <a:alpha val="4391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50" name="object 9"/>
          <p:cNvGrpSpPr/>
          <p:nvPr/>
        </p:nvGrpSpPr>
        <p:grpSpPr>
          <a:xfrm>
            <a:off x="9349854" y="3519897"/>
            <a:ext cx="8270418" cy="2542131"/>
            <a:chOff x="0" y="0"/>
            <a:chExt cx="8270416" cy="2542130"/>
          </a:xfrm>
        </p:grpSpPr>
        <p:pic>
          <p:nvPicPr>
            <p:cNvPr id="248" name="object 10" descr="object 10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70185" y="0"/>
              <a:ext cx="7363549" cy="25421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9" name="object 11"/>
            <p:cNvSpPr/>
            <p:nvPr/>
          </p:nvSpPr>
          <p:spPr>
            <a:xfrm>
              <a:off x="0" y="1800230"/>
              <a:ext cx="8270417" cy="289323"/>
            </a:xfrm>
            <a:prstGeom prst="rect">
              <a:avLst/>
            </a:prstGeom>
            <a:solidFill>
              <a:srgbClr val="9DC275">
                <a:alpha val="4391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51" name="object 12"/>
          <p:cNvSpPr txBox="1"/>
          <p:nvPr>
            <p:ph type="title"/>
          </p:nvPr>
        </p:nvSpPr>
        <p:spPr>
          <a:xfrm>
            <a:off x="560244" y="833920"/>
            <a:ext cx="15358111" cy="93980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600"/>
            </a:pPr>
            <a:r>
              <a:t>Supervised</a:t>
            </a:r>
            <a:r>
              <a:rPr spc="-100"/>
              <a:t> </a:t>
            </a:r>
            <a:r>
              <a:t>vs</a:t>
            </a:r>
            <a:r>
              <a:rPr spc="-100"/>
              <a:t> </a:t>
            </a:r>
            <a:r>
              <a:t>Semi-Supervised</a:t>
            </a:r>
            <a:r>
              <a:rPr spc="-100"/>
              <a:t> </a:t>
            </a:r>
            <a:r>
              <a:t>Learning</a:t>
            </a:r>
          </a:p>
        </p:txBody>
      </p:sp>
      <p:sp>
        <p:nvSpPr>
          <p:cNvPr id="252" name="object 13"/>
          <p:cNvSpPr txBox="1"/>
          <p:nvPr/>
        </p:nvSpPr>
        <p:spPr>
          <a:xfrm>
            <a:off x="10361048" y="6642309"/>
            <a:ext cx="6812917" cy="202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322195" marR="5080" indent="-2310130">
              <a:lnSpc>
                <a:spcPct val="115798"/>
              </a:lnSpc>
              <a:spcBef>
                <a:spcPts val="100"/>
              </a:spcBef>
              <a:defRPr spc="-229" sz="3400">
                <a:latin typeface="Arial Black"/>
                <a:ea typeface="Arial Black"/>
                <a:cs typeface="Arial Black"/>
                <a:sym typeface="Arial Black"/>
              </a:defRPr>
            </a:pPr>
            <a:r>
              <a:t>LightGBM</a:t>
            </a:r>
            <a:r>
              <a:rPr spc="-310"/>
              <a:t> </a:t>
            </a:r>
            <a:r>
              <a:rPr spc="-279"/>
              <a:t>is</a:t>
            </a:r>
            <a:r>
              <a:rPr spc="-305"/>
              <a:t> </a:t>
            </a:r>
            <a:r>
              <a:rPr spc="-185"/>
              <a:t>the</a:t>
            </a:r>
            <a:r>
              <a:rPr spc="-305"/>
              <a:t> </a:t>
            </a:r>
            <a:r>
              <a:rPr spc="-225"/>
              <a:t>best</a:t>
            </a:r>
            <a:r>
              <a:rPr spc="-305"/>
              <a:t> </a:t>
            </a:r>
            <a:r>
              <a:rPr spc="-185"/>
              <a:t>supervised </a:t>
            </a:r>
            <a:r>
              <a:rPr spc="-85"/>
              <a:t>technique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object 2"/>
          <p:cNvSpPr txBox="1"/>
          <p:nvPr/>
        </p:nvSpPr>
        <p:spPr>
          <a:xfrm>
            <a:off x="326126" y="5337566"/>
            <a:ext cx="8631557" cy="406401"/>
          </a:xfrm>
          <a:prstGeom prst="rect">
            <a:avLst/>
          </a:prstGeom>
          <a:solidFill>
            <a:srgbClr val="AFD1E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064" algn="ctr">
              <a:spcBef>
                <a:spcPts val="500"/>
              </a:spcBef>
              <a:defRPr b="1" spc="379" sz="28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In-</a:t>
            </a:r>
            <a:r>
              <a:rPr spc="290"/>
              <a:t>Flight</a:t>
            </a:r>
            <a:r>
              <a:rPr spc="-5"/>
              <a:t> </a:t>
            </a:r>
            <a:r>
              <a:rPr spc="200"/>
              <a:t>Wifi</a:t>
            </a:r>
            <a:r>
              <a:rPr spc="-5"/>
              <a:t> </a:t>
            </a:r>
            <a:r>
              <a:rPr spc="290"/>
              <a:t>Service</a:t>
            </a:r>
          </a:p>
        </p:txBody>
      </p:sp>
      <p:sp>
        <p:nvSpPr>
          <p:cNvPr id="255" name="object 3"/>
          <p:cNvSpPr txBox="1"/>
          <p:nvPr/>
        </p:nvSpPr>
        <p:spPr>
          <a:xfrm>
            <a:off x="9391649" y="5337566"/>
            <a:ext cx="8631556" cy="406401"/>
          </a:xfrm>
          <a:prstGeom prst="rect">
            <a:avLst/>
          </a:prstGeom>
          <a:solidFill>
            <a:srgbClr val="AFD1E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064" algn="ctr">
              <a:spcBef>
                <a:spcPts val="500"/>
              </a:spcBef>
              <a:defRPr b="1" spc="290" sz="28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Flight</a:t>
            </a:r>
            <a:r>
              <a:rPr spc="0"/>
              <a:t> </a:t>
            </a:r>
            <a:r>
              <a:rPr spc="305"/>
              <a:t>Distance</a:t>
            </a:r>
          </a:p>
        </p:txBody>
      </p:sp>
      <p:sp>
        <p:nvSpPr>
          <p:cNvPr id="256" name="object 4"/>
          <p:cNvSpPr txBox="1"/>
          <p:nvPr/>
        </p:nvSpPr>
        <p:spPr>
          <a:xfrm>
            <a:off x="323536" y="1461357"/>
            <a:ext cx="8631557" cy="406401"/>
          </a:xfrm>
          <a:prstGeom prst="rect">
            <a:avLst/>
          </a:prstGeom>
          <a:solidFill>
            <a:srgbClr val="AFD1E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4604" algn="ctr">
              <a:spcBef>
                <a:spcPts val="400"/>
              </a:spcBef>
              <a:defRPr b="1" spc="355" sz="28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Feature</a:t>
            </a:r>
            <a:r>
              <a:rPr spc="-5"/>
              <a:t> </a:t>
            </a:r>
            <a:r>
              <a:rPr spc="340"/>
              <a:t>Importance</a:t>
            </a:r>
          </a:p>
        </p:txBody>
      </p:sp>
      <p:sp>
        <p:nvSpPr>
          <p:cNvPr id="257" name="object 5"/>
          <p:cNvSpPr txBox="1"/>
          <p:nvPr>
            <p:ph type="title"/>
          </p:nvPr>
        </p:nvSpPr>
        <p:spPr>
          <a:xfrm>
            <a:off x="310836" y="204381"/>
            <a:ext cx="5063492" cy="93980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500"/>
            </a:pPr>
            <a:r>
              <a:t>Final</a:t>
            </a:r>
            <a:r>
              <a:rPr spc="-100"/>
              <a:t> </a:t>
            </a:r>
            <a:r>
              <a:rPr spc="600"/>
              <a:t>Insights</a:t>
            </a:r>
          </a:p>
        </p:txBody>
      </p:sp>
      <p:sp>
        <p:nvSpPr>
          <p:cNvPr id="258" name="object 6"/>
          <p:cNvSpPr txBox="1"/>
          <p:nvPr/>
        </p:nvSpPr>
        <p:spPr>
          <a:xfrm>
            <a:off x="313426" y="6429108"/>
            <a:ext cx="2663826" cy="2689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109400"/>
              </a:lnSpc>
              <a:defRPr spc="65" sz="2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The</a:t>
            </a:r>
            <a:r>
              <a:rPr spc="-125"/>
              <a:t> </a:t>
            </a:r>
            <a:r>
              <a:rPr spc="90"/>
              <a:t>customer </a:t>
            </a:r>
            <a:r>
              <a:rPr spc="70"/>
              <a:t>satisfaction</a:t>
            </a:r>
            <a:r>
              <a:rPr spc="-95"/>
              <a:t> </a:t>
            </a:r>
            <a:r>
              <a:rPr spc="50"/>
              <a:t>is </a:t>
            </a:r>
            <a:r>
              <a:rPr spc="80"/>
              <a:t>increasing</a:t>
            </a:r>
            <a:r>
              <a:rPr spc="-114"/>
              <a:t> </a:t>
            </a:r>
            <a:r>
              <a:rPr spc="85"/>
              <a:t>and </a:t>
            </a:r>
            <a:r>
              <a:rPr spc="75"/>
              <a:t>dissatisfaction</a:t>
            </a:r>
            <a:r>
              <a:rPr spc="-130"/>
              <a:t> </a:t>
            </a:r>
            <a:r>
              <a:rPr spc="50"/>
              <a:t>is </a:t>
            </a:r>
            <a:r>
              <a:rPr spc="90"/>
              <a:t>decreasing</a:t>
            </a:r>
            <a:r>
              <a:rPr spc="-125"/>
              <a:t> </a:t>
            </a:r>
            <a:r>
              <a:rPr spc="165"/>
              <a:t>as</a:t>
            </a:r>
            <a:r>
              <a:rPr spc="-125"/>
              <a:t> </a:t>
            </a:r>
            <a:r>
              <a:rPr spc="35"/>
              <a:t>the </a:t>
            </a:r>
            <a:r>
              <a:rPr spc="0"/>
              <a:t>WIFI</a:t>
            </a:r>
            <a:r>
              <a:rPr spc="-104"/>
              <a:t> </a:t>
            </a:r>
            <a:r>
              <a:rPr spc="70"/>
              <a:t>service</a:t>
            </a:r>
            <a:r>
              <a:rPr spc="-104"/>
              <a:t> </a:t>
            </a:r>
            <a:r>
              <a:rPr spc="40"/>
              <a:t>rating </a:t>
            </a:r>
            <a:r>
              <a:rPr spc="-10"/>
              <a:t>increase.</a:t>
            </a:r>
          </a:p>
        </p:txBody>
      </p:sp>
      <p:sp>
        <p:nvSpPr>
          <p:cNvPr id="259" name="object 7"/>
          <p:cNvSpPr txBox="1"/>
          <p:nvPr/>
        </p:nvSpPr>
        <p:spPr>
          <a:xfrm>
            <a:off x="9476147" y="6133679"/>
            <a:ext cx="3084831" cy="3467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109400"/>
              </a:lnSpc>
              <a:defRPr spc="80" sz="2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Lower</a:t>
            </a:r>
            <a:r>
              <a:rPr spc="-130"/>
              <a:t> </a:t>
            </a:r>
            <a:r>
              <a:rPr spc="70"/>
              <a:t>distance </a:t>
            </a:r>
            <a:r>
              <a:rPr spc="60"/>
              <a:t>flights</a:t>
            </a:r>
            <a:r>
              <a:rPr spc="-95"/>
              <a:t> </a:t>
            </a:r>
            <a:r>
              <a:rPr spc="0"/>
              <a:t>are</a:t>
            </a:r>
            <a:r>
              <a:rPr spc="-90"/>
              <a:t> </a:t>
            </a:r>
            <a:r>
              <a:rPr spc="70"/>
              <a:t>where</a:t>
            </a:r>
            <a:r>
              <a:rPr spc="-90"/>
              <a:t> </a:t>
            </a:r>
            <a:r>
              <a:rPr spc="35"/>
              <a:t>the </a:t>
            </a:r>
            <a:r>
              <a:rPr spc="125"/>
              <a:t>most</a:t>
            </a:r>
            <a:r>
              <a:rPr spc="-125"/>
              <a:t> </a:t>
            </a:r>
            <a:r>
              <a:rPr spc="135"/>
              <a:t>focus</a:t>
            </a:r>
            <a:r>
              <a:rPr spc="-125"/>
              <a:t> </a:t>
            </a:r>
            <a:r>
              <a:rPr spc="100"/>
              <a:t>on </a:t>
            </a:r>
            <a:r>
              <a:rPr spc="70"/>
              <a:t>increasing satisfaction</a:t>
            </a:r>
            <a:r>
              <a:rPr spc="-110"/>
              <a:t> </a:t>
            </a:r>
            <a:r>
              <a:rPr spc="90"/>
              <a:t>should </a:t>
            </a:r>
            <a:r>
              <a:rPr spc="70"/>
              <a:t>be</a:t>
            </a:r>
            <a:r>
              <a:rPr spc="-130"/>
              <a:t> </a:t>
            </a:r>
            <a:r>
              <a:rPr spc="90"/>
              <a:t>made</a:t>
            </a:r>
            <a:r>
              <a:rPr spc="-125"/>
              <a:t> </a:t>
            </a:r>
            <a:r>
              <a:rPr spc="165"/>
              <a:t>as</a:t>
            </a:r>
            <a:r>
              <a:rPr spc="-125"/>
              <a:t> </a:t>
            </a:r>
            <a:r>
              <a:rPr spc="95"/>
              <a:t>these</a:t>
            </a:r>
            <a:r>
              <a:rPr spc="-125"/>
              <a:t> </a:t>
            </a:r>
            <a:r>
              <a:rPr spc="-25"/>
              <a:t>are </a:t>
            </a:r>
            <a:r>
              <a:rPr spc="70"/>
              <a:t>where</a:t>
            </a:r>
            <a:r>
              <a:rPr spc="-125"/>
              <a:t> </a:t>
            </a:r>
            <a:r>
              <a:rPr spc="60"/>
              <a:t>the</a:t>
            </a:r>
            <a:r>
              <a:rPr spc="-120"/>
              <a:t> </a:t>
            </a:r>
            <a:r>
              <a:rPr spc="104"/>
              <a:t>most </a:t>
            </a:r>
            <a:r>
              <a:rPr spc="70"/>
              <a:t>complaints</a:t>
            </a:r>
            <a:r>
              <a:rPr spc="-75"/>
              <a:t> </a:t>
            </a:r>
            <a:r>
              <a:rPr spc="0"/>
              <a:t>are</a:t>
            </a:r>
            <a:r>
              <a:rPr spc="-70"/>
              <a:t> </a:t>
            </a:r>
            <a:r>
              <a:rPr spc="70"/>
              <a:t>being </a:t>
            </a:r>
            <a:r>
              <a:rPr spc="-10"/>
              <a:t>generated.</a:t>
            </a:r>
          </a:p>
        </p:txBody>
      </p:sp>
      <p:pic>
        <p:nvPicPr>
          <p:cNvPr id="260" name="object 8" descr="object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88698" y="6183145"/>
            <a:ext cx="4944370" cy="38021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object 9" descr="object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34568" y="6080035"/>
            <a:ext cx="5105400" cy="3590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object 10" descr="object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40520" y="929981"/>
            <a:ext cx="6973590" cy="3993243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object 11"/>
          <p:cNvSpPr txBox="1"/>
          <p:nvPr/>
        </p:nvSpPr>
        <p:spPr>
          <a:xfrm>
            <a:off x="313427" y="2299953"/>
            <a:ext cx="8440420" cy="1966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108500"/>
              </a:lnSpc>
              <a:defRPr spc="-50" sz="2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We</a:t>
            </a:r>
            <a:r>
              <a:rPr spc="-100"/>
              <a:t> </a:t>
            </a:r>
            <a:r>
              <a:rPr spc="90"/>
              <a:t>observe</a:t>
            </a:r>
            <a:r>
              <a:rPr spc="-95"/>
              <a:t> </a:t>
            </a:r>
            <a:r>
              <a:rPr spc="55"/>
              <a:t>the</a:t>
            </a:r>
            <a:r>
              <a:rPr spc="-95"/>
              <a:t> </a:t>
            </a:r>
            <a:r>
              <a:rPr spc="0"/>
              <a:t>feature</a:t>
            </a:r>
            <a:r>
              <a:rPr spc="-95"/>
              <a:t> </a:t>
            </a:r>
            <a:r>
              <a:rPr spc="50"/>
              <a:t>importance</a:t>
            </a:r>
            <a:r>
              <a:rPr spc="-95"/>
              <a:t> </a:t>
            </a:r>
            <a:r>
              <a:rPr spc="60"/>
              <a:t>of</a:t>
            </a:r>
            <a:r>
              <a:rPr spc="-95"/>
              <a:t> </a:t>
            </a:r>
            <a:r>
              <a:rPr spc="55"/>
              <a:t>the</a:t>
            </a:r>
            <a:r>
              <a:rPr spc="-95"/>
              <a:t> </a:t>
            </a:r>
            <a:r>
              <a:rPr spc="114"/>
              <a:t>most</a:t>
            </a:r>
            <a:r>
              <a:rPr spc="-95"/>
              <a:t> </a:t>
            </a:r>
            <a:r>
              <a:rPr spc="50"/>
              <a:t>accurate </a:t>
            </a:r>
            <a:r>
              <a:rPr spc="0"/>
              <a:t>model</a:t>
            </a:r>
            <a:r>
              <a:t> </a:t>
            </a:r>
            <a:r>
              <a:rPr spc="75"/>
              <a:t>(LightGBM)</a:t>
            </a:r>
            <a:r>
              <a:rPr spc="-45"/>
              <a:t> </a:t>
            </a:r>
            <a:r>
              <a:rPr spc="100"/>
              <a:t>and</a:t>
            </a:r>
            <a:r>
              <a:t> </a:t>
            </a:r>
            <a:r>
              <a:rPr spc="75"/>
              <a:t>conclude</a:t>
            </a:r>
            <a:r>
              <a:rPr spc="-45"/>
              <a:t> </a:t>
            </a:r>
            <a:r>
              <a:rPr spc="0"/>
              <a:t>that</a:t>
            </a:r>
            <a:r>
              <a:rPr spc="-45"/>
              <a:t> </a:t>
            </a:r>
            <a:r>
              <a:rPr spc="65"/>
              <a:t>Flight_Distance, </a:t>
            </a:r>
            <a:r>
              <a:rPr spc="114"/>
              <a:t>Departure_Delay_in_Minutes</a:t>
            </a:r>
            <a:r>
              <a:rPr spc="-95"/>
              <a:t> </a:t>
            </a:r>
            <a:r>
              <a:rPr spc="100"/>
              <a:t>and</a:t>
            </a:r>
            <a:r>
              <a:rPr spc="-95"/>
              <a:t> </a:t>
            </a:r>
            <a:r>
              <a:rPr spc="75"/>
              <a:t>Inflight_wifi_service </a:t>
            </a:r>
            <a:r>
              <a:rPr spc="0"/>
              <a:t>are</a:t>
            </a:r>
            <a:r>
              <a:rPr spc="-60"/>
              <a:t> </a:t>
            </a:r>
            <a:r>
              <a:rPr spc="130"/>
              <a:t>among</a:t>
            </a:r>
            <a:r>
              <a:rPr spc="-60"/>
              <a:t> </a:t>
            </a:r>
            <a:r>
              <a:rPr spc="55"/>
              <a:t>the</a:t>
            </a:r>
            <a:r>
              <a:rPr spc="-55"/>
              <a:t> </a:t>
            </a:r>
            <a:r>
              <a:rPr spc="114"/>
              <a:t>most</a:t>
            </a:r>
            <a:r>
              <a:rPr spc="-60"/>
              <a:t> </a:t>
            </a:r>
            <a:r>
              <a:rPr spc="0"/>
              <a:t>important</a:t>
            </a:r>
            <a:r>
              <a:rPr spc="-55"/>
              <a:t> </a:t>
            </a:r>
            <a:r>
              <a:rPr spc="60"/>
              <a:t>features</a:t>
            </a:r>
            <a:r>
              <a:rPr spc="-60"/>
              <a:t> </a:t>
            </a:r>
            <a:r>
              <a:rPr spc="0"/>
              <a:t>to</a:t>
            </a:r>
            <a:r>
              <a:rPr spc="-55"/>
              <a:t> </a:t>
            </a:r>
            <a:r>
              <a:rPr spc="40"/>
              <a:t>accurately </a:t>
            </a:r>
            <a:r>
              <a:rPr spc="0"/>
              <a:t>predict</a:t>
            </a:r>
            <a:r>
              <a:rPr spc="-60"/>
              <a:t> </a:t>
            </a:r>
            <a:r>
              <a:rPr spc="55"/>
              <a:t>the</a:t>
            </a:r>
            <a:r>
              <a:rPr spc="-55"/>
              <a:t> </a:t>
            </a:r>
            <a:r>
              <a:rPr spc="90"/>
              <a:t>customer</a:t>
            </a:r>
            <a:r>
              <a:rPr spc="-55"/>
              <a:t> </a:t>
            </a:r>
            <a:r>
              <a:rPr spc="-10"/>
              <a:t>satisfaction.</a:t>
            </a:r>
          </a:p>
        </p:txBody>
      </p:sp>
      <p:sp>
        <p:nvSpPr>
          <p:cNvPr id="264" name="object 12"/>
          <p:cNvSpPr/>
          <p:nvPr/>
        </p:nvSpPr>
        <p:spPr>
          <a:xfrm>
            <a:off x="326126" y="5143500"/>
            <a:ext cx="17706986" cy="0"/>
          </a:xfrm>
          <a:prstGeom prst="line">
            <a:avLst/>
          </a:prstGeom>
          <a:ln w="381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97692" y="1"/>
            <a:ext cx="7390308" cy="10286998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object 3"/>
          <p:cNvSpPr txBox="1"/>
          <p:nvPr>
            <p:ph type="title"/>
          </p:nvPr>
        </p:nvSpPr>
        <p:spPr>
          <a:xfrm>
            <a:off x="1016000" y="968375"/>
            <a:ext cx="4392930" cy="939800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600"/>
            </a:lvl1pPr>
          </a:lstStyle>
          <a:p>
            <a:pPr/>
            <a:r>
              <a:t>Landing</a:t>
            </a:r>
          </a:p>
        </p:txBody>
      </p:sp>
      <p:pic>
        <p:nvPicPr>
          <p:cNvPr id="268" name="object 4" descr="object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38275" y="3276979"/>
            <a:ext cx="133350" cy="133351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object 5"/>
          <p:cNvSpPr txBox="1"/>
          <p:nvPr/>
        </p:nvSpPr>
        <p:spPr>
          <a:xfrm>
            <a:off x="1750021" y="2810885"/>
            <a:ext cx="7068820" cy="4878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275590" indent="12700">
              <a:lnSpc>
                <a:spcPct val="143400"/>
              </a:lnSpc>
              <a:spcBef>
                <a:spcPts val="100"/>
              </a:spcBef>
              <a:defRPr sz="3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Quick</a:t>
            </a:r>
            <a:r>
              <a:rPr spc="-130"/>
              <a:t> </a:t>
            </a:r>
            <a:r>
              <a:rPr spc="-60"/>
              <a:t>Win</a:t>
            </a:r>
            <a:r>
              <a:rPr spc="-130"/>
              <a:t> </a:t>
            </a:r>
            <a:r>
              <a:rPr spc="385"/>
              <a:t>-</a:t>
            </a:r>
            <a:r>
              <a:rPr spc="-130"/>
              <a:t> </a:t>
            </a:r>
            <a:r>
              <a:rPr spc="69"/>
              <a:t>Provide</a:t>
            </a:r>
            <a:r>
              <a:rPr spc="-130"/>
              <a:t> </a:t>
            </a:r>
            <a:r>
              <a:t>better</a:t>
            </a:r>
            <a:r>
              <a:rPr spc="-130"/>
              <a:t> </a:t>
            </a:r>
            <a:r>
              <a:rPr spc="-10"/>
              <a:t>inflight </a:t>
            </a:r>
            <a:r>
              <a:rPr spc="-20"/>
              <a:t>WIFI</a:t>
            </a:r>
          </a:p>
          <a:p>
            <a:pPr marR="5080" indent="12700">
              <a:lnSpc>
                <a:spcPct val="143400"/>
              </a:lnSpc>
              <a:tabLst>
                <a:tab pos="4787900" algn="l"/>
              </a:tabLst>
              <a:defRPr spc="200" sz="3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Semi-</a:t>
            </a:r>
            <a:r>
              <a:rPr spc="104"/>
              <a:t>supervised</a:t>
            </a:r>
            <a:r>
              <a:rPr spc="-175"/>
              <a:t> </a:t>
            </a:r>
            <a:r>
              <a:rPr spc="45"/>
              <a:t>learning</a:t>
            </a:r>
            <a:r>
              <a:rPr spc="-175"/>
              <a:t> </a:t>
            </a:r>
            <a:r>
              <a:rPr spc="139"/>
              <a:t>can</a:t>
            </a:r>
            <a:r>
              <a:rPr spc="-170"/>
              <a:t> </a:t>
            </a:r>
            <a:r>
              <a:rPr spc="145"/>
              <a:t>save </a:t>
            </a:r>
            <a:r>
              <a:rPr spc="150"/>
              <a:t>cost</a:t>
            </a:r>
            <a:r>
              <a:rPr spc="-195"/>
              <a:t> </a:t>
            </a:r>
            <a:r>
              <a:rPr spc="69"/>
              <a:t>of</a:t>
            </a:r>
            <a:r>
              <a:rPr spc="-190"/>
              <a:t> </a:t>
            </a:r>
            <a:r>
              <a:rPr spc="100"/>
              <a:t>expensive</a:t>
            </a:r>
            <a:r>
              <a:rPr spc="-190"/>
              <a:t> </a:t>
            </a:r>
            <a:r>
              <a:rPr spc="300"/>
              <a:t>NPS</a:t>
            </a:r>
            <a:r>
              <a:rPr spc="-190"/>
              <a:t> </a:t>
            </a:r>
            <a:r>
              <a:rPr spc="114"/>
              <a:t>programs </a:t>
            </a:r>
            <a:r>
              <a:rPr spc="195"/>
              <a:t>Focus</a:t>
            </a:r>
            <a:r>
              <a:rPr spc="-110"/>
              <a:t> </a:t>
            </a:r>
            <a:r>
              <a:rPr spc="145"/>
              <a:t>on</a:t>
            </a:r>
            <a:r>
              <a:rPr spc="-104"/>
              <a:t> </a:t>
            </a:r>
            <a:r>
              <a:rPr spc="0"/>
              <a:t>operational</a:t>
            </a:r>
            <a:r>
              <a:rPr spc="-104"/>
              <a:t> </a:t>
            </a:r>
            <a:r>
              <a:rPr spc="45"/>
              <a:t>efficiency </a:t>
            </a:r>
            <a:r>
              <a:rPr spc="90"/>
              <a:t>increasing</a:t>
            </a:r>
            <a:r>
              <a:rPr spc="-155"/>
              <a:t> </a:t>
            </a:r>
            <a:r>
              <a:rPr spc="69"/>
              <a:t>satisfaction</a:t>
            </a:r>
            <a:r>
              <a:rPr spc="0"/>
              <a:t>	</a:t>
            </a:r>
            <a:r>
              <a:rPr spc="145"/>
              <a:t>on</a:t>
            </a:r>
            <a:r>
              <a:rPr spc="-195"/>
              <a:t> </a:t>
            </a:r>
            <a:r>
              <a:rPr spc="95"/>
              <a:t>short </a:t>
            </a:r>
            <a:r>
              <a:rPr spc="90"/>
              <a:t>distance</a:t>
            </a:r>
            <a:r>
              <a:rPr spc="-170"/>
              <a:t> </a:t>
            </a:r>
            <a:r>
              <a:rPr spc="60"/>
              <a:t>flights</a:t>
            </a:r>
          </a:p>
        </p:txBody>
      </p:sp>
      <p:pic>
        <p:nvPicPr>
          <p:cNvPr id="270" name="object 6" descr="object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38275" y="4762879"/>
            <a:ext cx="133350" cy="13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object 7" descr="object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38275" y="6248779"/>
            <a:ext cx="133350" cy="1333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50252" y="2141552"/>
            <a:ext cx="10687050" cy="728662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object 3" descr="object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7403" y="2964953"/>
            <a:ext cx="114301" cy="114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object 4" descr="object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47403" y="3631703"/>
            <a:ext cx="114301" cy="114288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object 5" descr="object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47403" y="4688978"/>
            <a:ext cx="114301" cy="114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object 6" descr="object 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47403" y="5355728"/>
            <a:ext cx="114301" cy="114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object 7" descr="object 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47403" y="6413003"/>
            <a:ext cx="114301" cy="114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object 8" descr="object 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47403" y="7079753"/>
            <a:ext cx="114301" cy="114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object 9" descr="object 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47403" y="8137017"/>
            <a:ext cx="114301" cy="114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object 10" descr="object 1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47403" y="8803767"/>
            <a:ext cx="114301" cy="114301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object 11"/>
          <p:cNvSpPr txBox="1"/>
          <p:nvPr/>
        </p:nvSpPr>
        <p:spPr>
          <a:xfrm>
            <a:off x="1073248" y="2326613"/>
            <a:ext cx="5509897" cy="6648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24765">
              <a:spcBef>
                <a:spcPts val="800"/>
              </a:spcBef>
              <a:defRPr b="1" spc="75">
                <a:solidFill>
                  <a:srgbClr val="1D377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DATA</a:t>
            </a:r>
            <a:r>
              <a:rPr spc="-114"/>
              <a:t> </a:t>
            </a:r>
            <a:r>
              <a:rPr spc="100"/>
              <a:t>ANALYSTS</a:t>
            </a:r>
          </a:p>
          <a:p>
            <a:pPr marR="516890" indent="273684">
              <a:lnSpc>
                <a:spcPts val="5200"/>
              </a:lnSpc>
              <a:defRPr spc="-75" sz="30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>
                <a:latin typeface="Trebuchet MS"/>
                <a:ea typeface="Trebuchet MS"/>
                <a:cs typeface="Trebuchet MS"/>
                <a:sym typeface="Trebuchet MS"/>
              </a:rPr>
              <a:t>Adil </a:t>
            </a:r>
            <a:r>
              <a:rPr spc="475"/>
              <a:t>-</a:t>
            </a:r>
            <a:r>
              <a:rPr spc="-190"/>
              <a:t> </a:t>
            </a:r>
            <a:r>
              <a:rPr spc="-285"/>
              <a:t>261112206  </a:t>
            </a:r>
            <a:endParaRPr spc="-285"/>
          </a:p>
          <a:p>
            <a:pPr marR="516890" indent="273684">
              <a:lnSpc>
                <a:spcPts val="5200"/>
              </a:lnSpc>
              <a:defRPr spc="-75" sz="30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spc="-100"/>
              <a:t>Abhishek </a:t>
            </a:r>
            <a:r>
              <a:rPr spc="-175"/>
              <a:t> </a:t>
            </a:r>
            <a:r>
              <a:rPr spc="475"/>
              <a:t>-</a:t>
            </a:r>
            <a:r>
              <a:rPr spc="-175"/>
              <a:t> </a:t>
            </a:r>
            <a:r>
              <a:rPr spc="-55"/>
              <a:t>261078870</a:t>
            </a:r>
          </a:p>
          <a:p>
            <a:pPr indent="12700">
              <a:spcBef>
                <a:spcPts val="900"/>
              </a:spcBef>
              <a:defRPr b="1" spc="75">
                <a:solidFill>
                  <a:srgbClr val="1D377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DATA</a:t>
            </a:r>
            <a:r>
              <a:rPr spc="-114"/>
              <a:t> </a:t>
            </a:r>
            <a:r>
              <a:rPr spc="100"/>
              <a:t>SCIENTISTS</a:t>
            </a:r>
          </a:p>
          <a:p>
            <a:pPr marR="262254" indent="273684">
              <a:lnSpc>
                <a:spcPts val="5200"/>
              </a:lnSpc>
              <a:defRPr spc="-25" sz="30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>
                <a:latin typeface="Trebuchet MS"/>
                <a:ea typeface="Trebuchet MS"/>
                <a:cs typeface="Trebuchet MS"/>
                <a:sym typeface="Trebuchet MS"/>
              </a:rPr>
              <a:t>Vishwak</a:t>
            </a:r>
            <a:r>
              <a:rPr spc="-195"/>
              <a:t> </a:t>
            </a:r>
            <a:r>
              <a:rPr spc="475"/>
              <a:t>-</a:t>
            </a:r>
            <a:r>
              <a:rPr spc="-200"/>
              <a:t> </a:t>
            </a:r>
            <a:r>
              <a:rPr spc="-50"/>
              <a:t>261094733 </a:t>
            </a:r>
            <a:r>
              <a:rPr spc="0"/>
              <a:t>Bhavesh</a:t>
            </a:r>
            <a:r>
              <a:rPr spc="-104"/>
              <a:t> </a:t>
            </a:r>
            <a:r>
              <a:rPr spc="475"/>
              <a:t>-</a:t>
            </a:r>
            <a:r>
              <a:rPr spc="-104"/>
              <a:t> </a:t>
            </a:r>
            <a:r>
              <a:rPr spc="-130"/>
              <a:t>261072808</a:t>
            </a:r>
          </a:p>
          <a:p>
            <a:pPr indent="12700">
              <a:spcBef>
                <a:spcPts val="900"/>
              </a:spcBef>
              <a:defRPr b="1" spc="145">
                <a:solidFill>
                  <a:srgbClr val="1D377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BUSINESS</a:t>
            </a:r>
            <a:r>
              <a:rPr spc="-150"/>
              <a:t> </a:t>
            </a:r>
            <a:r>
              <a:rPr spc="100"/>
              <a:t>ANALYSTS</a:t>
            </a:r>
          </a:p>
          <a:p>
            <a:pPr marR="5080" indent="273684">
              <a:lnSpc>
                <a:spcPts val="5200"/>
              </a:lnSpc>
              <a:defRPr spc="-65" sz="3000">
                <a:latin typeface="Lucida Sans"/>
                <a:ea typeface="Lucida Sans"/>
                <a:cs typeface="Lucida Sans"/>
                <a:sym typeface="Lucida Sans"/>
              </a:defRPr>
            </a:pPr>
            <a:r>
              <a:t>Manideep</a:t>
            </a:r>
            <a:r>
              <a:rPr spc="-195"/>
              <a:t> </a:t>
            </a:r>
            <a:r>
              <a:rPr spc="475"/>
              <a:t>-</a:t>
            </a:r>
            <a:r>
              <a:rPr spc="-195"/>
              <a:t> </a:t>
            </a:r>
            <a:r>
              <a:rPr spc="-104"/>
              <a:t>261060598 </a:t>
            </a:r>
            <a:endParaRPr spc="-104"/>
          </a:p>
          <a:p>
            <a:pPr marR="5080" indent="273684">
              <a:lnSpc>
                <a:spcPts val="5200"/>
              </a:lnSpc>
              <a:defRPr spc="-65" sz="30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spc="-70"/>
              <a:t>Anirudh</a:t>
            </a:r>
            <a:r>
              <a:rPr spc="-190"/>
              <a:t> </a:t>
            </a:r>
            <a:r>
              <a:rPr spc="475"/>
              <a:t>-</a:t>
            </a:r>
            <a:r>
              <a:rPr spc="-190"/>
              <a:t> </a:t>
            </a:r>
            <a:r>
              <a:rPr spc="-360"/>
              <a:t>261113187</a:t>
            </a:r>
          </a:p>
          <a:p>
            <a:pPr indent="67944">
              <a:spcBef>
                <a:spcPts val="900"/>
              </a:spcBef>
              <a:defRPr b="1" spc="69">
                <a:solidFill>
                  <a:srgbClr val="1D377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Support</a:t>
            </a:r>
            <a:r>
              <a:rPr spc="75"/>
              <a:t>:</a:t>
            </a:r>
          </a:p>
          <a:p>
            <a:pPr marR="190500" indent="273684">
              <a:lnSpc>
                <a:spcPts val="5200"/>
              </a:lnSpc>
              <a:defRPr spc="-95" sz="30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>
                <a:latin typeface="Trebuchet MS"/>
                <a:ea typeface="Trebuchet MS"/>
                <a:cs typeface="Trebuchet MS"/>
                <a:sym typeface="Trebuchet MS"/>
              </a:rPr>
              <a:t>Padma MAM</a:t>
            </a:r>
            <a:r>
              <a:rPr spc="-190"/>
              <a:t> </a:t>
            </a:r>
            <a:r>
              <a:rPr spc="475"/>
              <a:t>-</a:t>
            </a:r>
            <a:r>
              <a:rPr spc="-190"/>
              <a:t> </a:t>
            </a:r>
            <a:r>
              <a:rPr spc="-75"/>
              <a:t>261081234 </a:t>
            </a:r>
            <a:r>
              <a:rPr spc="-40"/>
              <a:t>Venkatesh</a:t>
            </a:r>
            <a:r>
              <a:rPr spc="-190"/>
              <a:t> </a:t>
            </a:r>
            <a:r>
              <a:rPr spc="475"/>
              <a:t>-</a:t>
            </a:r>
            <a:r>
              <a:rPr spc="-190"/>
              <a:t> </a:t>
            </a:r>
            <a:r>
              <a:rPr spc="-209"/>
              <a:t>261071466</a:t>
            </a:r>
          </a:p>
        </p:txBody>
      </p:sp>
      <p:sp>
        <p:nvSpPr>
          <p:cNvPr id="102" name="object 12"/>
          <p:cNvSpPr txBox="1"/>
          <p:nvPr>
            <p:ph type="title"/>
          </p:nvPr>
        </p:nvSpPr>
        <p:spPr>
          <a:xfrm>
            <a:off x="1016000" y="968375"/>
            <a:ext cx="4392930" cy="939800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1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Flight</a:t>
            </a:r>
            <a:r>
              <a:rPr spc="-500"/>
              <a:t> </a:t>
            </a:r>
            <a:r>
              <a:t>Crew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object 2"/>
          <p:cNvSpPr/>
          <p:nvPr/>
        </p:nvSpPr>
        <p:spPr>
          <a:xfrm>
            <a:off x="0" y="0"/>
            <a:ext cx="9324975" cy="10287000"/>
          </a:xfrm>
          <a:prstGeom prst="rect">
            <a:avLst/>
          </a:prstGeom>
          <a:solidFill>
            <a:srgbClr val="AFD1E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5" name="object 3"/>
          <p:cNvSpPr txBox="1"/>
          <p:nvPr>
            <p:ph type="title"/>
          </p:nvPr>
        </p:nvSpPr>
        <p:spPr>
          <a:xfrm>
            <a:off x="1016000" y="3895330"/>
            <a:ext cx="5368925" cy="139700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400" sz="9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1.4</a:t>
            </a:r>
            <a:r>
              <a:rPr spc="-800"/>
              <a:t> </a:t>
            </a:r>
            <a:r>
              <a:rPr spc="100"/>
              <a:t>Billion</a:t>
            </a:r>
          </a:p>
        </p:txBody>
      </p:sp>
      <p:sp>
        <p:nvSpPr>
          <p:cNvPr id="106" name="object 4"/>
          <p:cNvSpPr txBox="1"/>
          <p:nvPr/>
        </p:nvSpPr>
        <p:spPr>
          <a:xfrm>
            <a:off x="1016000" y="5623557"/>
            <a:ext cx="5073650" cy="2190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42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USD</a:t>
            </a:r>
            <a:r>
              <a:rPr spc="-260"/>
              <a:t> </a:t>
            </a:r>
            <a:r>
              <a:rPr spc="85"/>
              <a:t>Per</a:t>
            </a:r>
            <a:r>
              <a:rPr spc="-260"/>
              <a:t> </a:t>
            </a:r>
            <a:r>
              <a:rPr spc="-20"/>
              <a:t>Year</a:t>
            </a:r>
          </a:p>
          <a:p>
            <a:pPr marR="5080" indent="12700">
              <a:lnSpc>
                <a:spcPct val="107500"/>
              </a:lnSpc>
              <a:spcBef>
                <a:spcPts val="2800"/>
              </a:spcBef>
              <a:defRPr sz="25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Revenue</a:t>
            </a:r>
            <a:r>
              <a:rPr spc="-150"/>
              <a:t> </a:t>
            </a:r>
            <a:r>
              <a:t>each</a:t>
            </a:r>
            <a:r>
              <a:rPr spc="-145"/>
              <a:t> </a:t>
            </a:r>
            <a:r>
              <a:rPr spc="95"/>
              <a:t>US</a:t>
            </a:r>
            <a:r>
              <a:rPr spc="-150"/>
              <a:t> </a:t>
            </a:r>
            <a:r>
              <a:rPr spc="-80"/>
              <a:t>airline</a:t>
            </a:r>
            <a:r>
              <a:rPr spc="-145"/>
              <a:t> </a:t>
            </a:r>
            <a:r>
              <a:rPr spc="-20"/>
              <a:t>leaves</a:t>
            </a:r>
            <a:r>
              <a:rPr spc="-150"/>
              <a:t> </a:t>
            </a:r>
            <a:r>
              <a:rPr spc="-25"/>
              <a:t>on </a:t>
            </a:r>
            <a:r>
              <a:rPr spc="-40"/>
              <a:t>table</a:t>
            </a:r>
            <a:r>
              <a:rPr spc="-165"/>
              <a:t> </a:t>
            </a:r>
            <a:r>
              <a:rPr spc="-10"/>
              <a:t>by</a:t>
            </a:r>
            <a:r>
              <a:rPr spc="-160"/>
              <a:t> </a:t>
            </a:r>
            <a:r>
              <a:rPr spc="-70"/>
              <a:t>failing</a:t>
            </a:r>
            <a:r>
              <a:rPr spc="-165"/>
              <a:t> </a:t>
            </a:r>
            <a:r>
              <a:rPr spc="-45"/>
              <a:t>to</a:t>
            </a:r>
            <a:r>
              <a:rPr spc="-160"/>
              <a:t> </a:t>
            </a:r>
            <a:r>
              <a:rPr spc="-70"/>
              <a:t>improve</a:t>
            </a:r>
            <a:r>
              <a:rPr spc="-165"/>
              <a:t> </a:t>
            </a:r>
            <a:r>
              <a:rPr spc="-10"/>
              <a:t>their </a:t>
            </a:r>
            <a:r>
              <a:rPr spc="-35"/>
              <a:t>customer</a:t>
            </a:r>
            <a:r>
              <a:rPr spc="-150"/>
              <a:t> </a:t>
            </a:r>
            <a:r>
              <a:rPr spc="-10"/>
              <a:t>experience</a:t>
            </a:r>
          </a:p>
        </p:txBody>
      </p:sp>
      <p:sp>
        <p:nvSpPr>
          <p:cNvPr id="107" name="object 5"/>
          <p:cNvSpPr txBox="1"/>
          <p:nvPr/>
        </p:nvSpPr>
        <p:spPr>
          <a:xfrm>
            <a:off x="1016000" y="1012893"/>
            <a:ext cx="3378200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125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CUSTOMER</a:t>
            </a:r>
            <a:r>
              <a:rPr spc="-120"/>
              <a:t> </a:t>
            </a:r>
            <a:r>
              <a:rPr spc="104"/>
              <a:t>SATISFACTION</a:t>
            </a:r>
          </a:p>
        </p:txBody>
      </p:sp>
      <p:sp>
        <p:nvSpPr>
          <p:cNvPr id="108" name="object 6"/>
          <p:cNvSpPr txBox="1"/>
          <p:nvPr/>
        </p:nvSpPr>
        <p:spPr>
          <a:xfrm>
            <a:off x="10405960" y="1012887"/>
            <a:ext cx="4429126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70" sz="20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NET</a:t>
            </a:r>
            <a:r>
              <a:rPr spc="-120"/>
              <a:t> </a:t>
            </a:r>
            <a:r>
              <a:rPr spc="95"/>
              <a:t>PROMOTER</a:t>
            </a:r>
            <a:r>
              <a:rPr spc="-120"/>
              <a:t> </a:t>
            </a:r>
            <a:r>
              <a:rPr spc="145"/>
              <a:t>SCORE</a:t>
            </a:r>
            <a:r>
              <a:rPr spc="-114"/>
              <a:t> </a:t>
            </a:r>
            <a:r>
              <a:rPr spc="130"/>
              <a:t>PROGRAMS</a:t>
            </a:r>
          </a:p>
        </p:txBody>
      </p:sp>
      <p:sp>
        <p:nvSpPr>
          <p:cNvPr id="109" name="object 7"/>
          <p:cNvSpPr/>
          <p:nvPr/>
        </p:nvSpPr>
        <p:spPr>
          <a:xfrm>
            <a:off x="1028700" y="1852634"/>
            <a:ext cx="6648586" cy="1"/>
          </a:xfrm>
          <a:prstGeom prst="line">
            <a:avLst/>
          </a:prstGeom>
          <a:ln w="47624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0" name="object 8"/>
          <p:cNvSpPr/>
          <p:nvPr/>
        </p:nvSpPr>
        <p:spPr>
          <a:xfrm>
            <a:off x="10263469" y="1852634"/>
            <a:ext cx="6648622" cy="1"/>
          </a:xfrm>
          <a:prstGeom prst="line">
            <a:avLst/>
          </a:prstGeom>
          <a:ln w="47624">
            <a:solidFill>
              <a:srgbClr val="1D377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1" name="object 9"/>
          <p:cNvSpPr txBox="1"/>
          <p:nvPr/>
        </p:nvSpPr>
        <p:spPr>
          <a:xfrm>
            <a:off x="10682999" y="4040485"/>
            <a:ext cx="6017896" cy="389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5900"/>
              </a:spcBef>
              <a:defRPr b="1" spc="434" sz="90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200,000</a:t>
            </a:r>
          </a:p>
          <a:p>
            <a:pPr indent="12700">
              <a:spcBef>
                <a:spcPts val="2700"/>
              </a:spcBef>
              <a:defRPr sz="4200">
                <a:latin typeface="Lucida Sans"/>
                <a:ea typeface="Lucida Sans"/>
                <a:cs typeface="Lucida Sans"/>
                <a:sym typeface="Lucida Sans"/>
              </a:defRPr>
            </a:pPr>
            <a:r>
              <a:t>USD</a:t>
            </a:r>
            <a:r>
              <a:rPr spc="-260"/>
              <a:t> </a:t>
            </a:r>
            <a:r>
              <a:rPr spc="85"/>
              <a:t>Per</a:t>
            </a:r>
            <a:r>
              <a:rPr spc="-260"/>
              <a:t> </a:t>
            </a:r>
            <a:r>
              <a:rPr spc="-20"/>
              <a:t>Year</a:t>
            </a:r>
          </a:p>
          <a:p>
            <a:pPr marR="5080" indent="12700">
              <a:lnSpc>
                <a:spcPct val="107500"/>
              </a:lnSpc>
              <a:spcBef>
                <a:spcPts val="2800"/>
              </a:spcBef>
              <a:defRPr spc="-65" sz="2500">
                <a:latin typeface="Lucida Sans"/>
                <a:ea typeface="Lucida Sans"/>
                <a:cs typeface="Lucida Sans"/>
                <a:sym typeface="Lucida Sans"/>
              </a:defRPr>
            </a:pPr>
            <a:r>
              <a:t>Amount</a:t>
            </a:r>
            <a:r>
              <a:rPr spc="-160"/>
              <a:t> </a:t>
            </a:r>
            <a:r>
              <a:rPr spc="-30"/>
              <a:t>spent</a:t>
            </a:r>
            <a:r>
              <a:rPr spc="-160"/>
              <a:t> </a:t>
            </a:r>
            <a:r>
              <a:rPr spc="-80"/>
              <a:t>on</a:t>
            </a:r>
            <a:r>
              <a:rPr spc="-160"/>
              <a:t> </a:t>
            </a:r>
            <a:r>
              <a:rPr spc="-75"/>
              <a:t>running</a:t>
            </a:r>
            <a:r>
              <a:rPr spc="-160"/>
              <a:t> </a:t>
            </a:r>
            <a:r>
              <a:rPr spc="90"/>
              <a:t>NPS</a:t>
            </a:r>
            <a:r>
              <a:rPr spc="-160"/>
              <a:t> </a:t>
            </a:r>
            <a:r>
              <a:rPr spc="-45"/>
              <a:t>programs </a:t>
            </a:r>
            <a:r>
              <a:rPr spc="-55"/>
              <a:t>for</a:t>
            </a:r>
            <a:r>
              <a:rPr spc="-160"/>
              <a:t> </a:t>
            </a:r>
            <a:r>
              <a:rPr spc="0"/>
              <a:t>a</a:t>
            </a:r>
            <a:r>
              <a:rPr spc="-160"/>
              <a:t> </a:t>
            </a:r>
            <a:r>
              <a:rPr spc="-35"/>
              <a:t>company</a:t>
            </a:r>
            <a:r>
              <a:rPr spc="-160"/>
              <a:t> </a:t>
            </a:r>
            <a:r>
              <a:rPr spc="-20"/>
              <a:t>with</a:t>
            </a:r>
            <a:r>
              <a:rPr spc="-160"/>
              <a:t> </a:t>
            </a:r>
            <a:r>
              <a:rPr spc="-130"/>
              <a:t>1000</a:t>
            </a:r>
            <a:r>
              <a:rPr spc="-155"/>
              <a:t> </a:t>
            </a:r>
            <a:r>
              <a:rPr spc="-50"/>
              <a:t>employees</a:t>
            </a:r>
            <a:r>
              <a:rPr spc="-160"/>
              <a:t> </a:t>
            </a:r>
            <a:r>
              <a:rPr spc="-25"/>
              <a:t>and</a:t>
            </a:r>
          </a:p>
          <a:p>
            <a:pPr indent="12700">
              <a:spcBef>
                <a:spcPts val="200"/>
              </a:spcBef>
              <a:defRPr spc="-140" sz="2500">
                <a:latin typeface="Lucida Sans"/>
                <a:ea typeface="Lucida Sans"/>
                <a:cs typeface="Lucida Sans"/>
                <a:sym typeface="Lucida Sans"/>
              </a:defRPr>
            </a:pPr>
            <a:r>
              <a:t>$100</a:t>
            </a:r>
            <a:r>
              <a:rPr spc="-170"/>
              <a:t> </a:t>
            </a:r>
            <a:r>
              <a:rPr spc="-114"/>
              <a:t>million</a:t>
            </a:r>
            <a:r>
              <a:rPr spc="-165"/>
              <a:t> </a:t>
            </a:r>
            <a:r>
              <a:rPr spc="-80"/>
              <a:t>in</a:t>
            </a:r>
            <a:r>
              <a:rPr spc="-165"/>
              <a:t> </a:t>
            </a:r>
            <a:r>
              <a:rPr spc="-10"/>
              <a:t>revneue</a:t>
            </a:r>
          </a:p>
        </p:txBody>
      </p:sp>
      <p:sp>
        <p:nvSpPr>
          <p:cNvPr id="112" name="object 10"/>
          <p:cNvSpPr txBox="1"/>
          <p:nvPr/>
        </p:nvSpPr>
        <p:spPr>
          <a:xfrm>
            <a:off x="2709442" y="9835170"/>
            <a:ext cx="208470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19" sz="2000">
                <a:solidFill>
                  <a:srgbClr val="83898A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Source:</a:t>
            </a:r>
            <a:r>
              <a:rPr spc="-110"/>
              <a:t> </a:t>
            </a:r>
            <a:r>
              <a:rPr spc="-9"/>
              <a:t>Forrester</a:t>
            </a:r>
          </a:p>
        </p:txBody>
      </p:sp>
      <p:sp>
        <p:nvSpPr>
          <p:cNvPr id="113" name="object 11"/>
          <p:cNvSpPr txBox="1"/>
          <p:nvPr/>
        </p:nvSpPr>
        <p:spPr>
          <a:xfrm>
            <a:off x="11859259" y="9835170"/>
            <a:ext cx="290893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19" sz="2000">
                <a:solidFill>
                  <a:srgbClr val="83898A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Source:</a:t>
            </a:r>
            <a:r>
              <a:rPr spc="-110"/>
              <a:t> </a:t>
            </a:r>
            <a:r>
              <a:rPr spc="-30"/>
              <a:t>CustomerGauge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object 2"/>
          <p:cNvSpPr txBox="1"/>
          <p:nvPr>
            <p:ph type="title"/>
          </p:nvPr>
        </p:nvSpPr>
        <p:spPr>
          <a:xfrm>
            <a:off x="1016000" y="968375"/>
            <a:ext cx="4392930" cy="939800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1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Destination</a:t>
            </a:r>
          </a:p>
        </p:txBody>
      </p:sp>
      <p:sp>
        <p:nvSpPr>
          <p:cNvPr id="116" name="object 3"/>
          <p:cNvSpPr txBox="1"/>
          <p:nvPr>
            <p:ph type="body" sz="half" idx="1"/>
          </p:nvPr>
        </p:nvSpPr>
        <p:spPr>
          <a:xfrm>
            <a:off x="1015999" y="2216467"/>
            <a:ext cx="7380607" cy="7024369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200"/>
              </a:spcBef>
              <a:defRPr spc="-100"/>
            </a:pPr>
            <a:r>
              <a:t>Objective:</a:t>
            </a:r>
          </a:p>
          <a:p>
            <a:pPr marL="381635" indent="-368935">
              <a:spcBef>
                <a:spcPts val="1100"/>
              </a:spcBef>
              <a:buSzPct val="100000"/>
              <a:buAutoNum type="arabicParenR" startAt="1"/>
              <a:tabLst>
                <a:tab pos="381000" algn="l"/>
              </a:tabLst>
              <a:defRPr b="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Predict</a:t>
            </a:r>
            <a:r>
              <a:rPr spc="-200"/>
              <a:t> </a:t>
            </a:r>
            <a:r>
              <a:rPr spc="-100"/>
              <a:t>Customer</a:t>
            </a:r>
            <a:r>
              <a:rPr spc="-200"/>
              <a:t> </a:t>
            </a:r>
            <a:r>
              <a:rPr spc="-100"/>
              <a:t>Satisfaction</a:t>
            </a:r>
            <a:endParaRPr spc="-100"/>
          </a:p>
          <a:p>
            <a:pPr marL="439419" marR="5080" indent="-426719">
              <a:lnSpc>
                <a:spcPct val="149100"/>
              </a:lnSpc>
              <a:buSzPct val="100000"/>
              <a:buAutoNum type="arabicParenR" startAt="1"/>
              <a:tabLst>
                <a:tab pos="431800" algn="l"/>
              </a:tabLst>
              <a:defRPr b="0" spc="-1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Identify</a:t>
            </a:r>
            <a:r>
              <a:rPr spc="-200"/>
              <a:t> </a:t>
            </a:r>
            <a:r>
              <a:rPr spc="0"/>
              <a:t>features</a:t>
            </a:r>
            <a:r>
              <a:rPr spc="-200"/>
              <a:t> </a:t>
            </a:r>
            <a:r>
              <a:rPr spc="0"/>
              <a:t>that</a:t>
            </a:r>
            <a:r>
              <a:rPr spc="-200"/>
              <a:t> </a:t>
            </a:r>
            <a:r>
              <a:t>contribute</a:t>
            </a:r>
            <a:r>
              <a:rPr spc="-200"/>
              <a:t> </a:t>
            </a:r>
            <a:r>
              <a:t>most</a:t>
            </a:r>
            <a:r>
              <a:rPr spc="-200"/>
              <a:t> </a:t>
            </a:r>
            <a:r>
              <a:t>to customer</a:t>
            </a:r>
            <a:r>
              <a:rPr spc="-200"/>
              <a:t> </a:t>
            </a:r>
            <a:r>
              <a:t>satisfaction</a:t>
            </a:r>
          </a:p>
          <a:p>
            <a:pPr marL="444500" marR="234950" indent="-431800">
              <a:lnSpc>
                <a:spcPct val="149100"/>
              </a:lnSpc>
              <a:buSzPct val="100000"/>
              <a:buAutoNum type="arabicParenR" startAt="1"/>
              <a:tabLst>
                <a:tab pos="444500" algn="l"/>
              </a:tabLst>
              <a:defRPr b="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Use</a:t>
            </a:r>
            <a:r>
              <a:rPr spc="-200"/>
              <a:t> </a:t>
            </a:r>
            <a:r>
              <a:t>semi-</a:t>
            </a:r>
            <a:r>
              <a:rPr spc="-100"/>
              <a:t>supervised learning</a:t>
            </a:r>
            <a:r>
              <a:rPr spc="-200"/>
              <a:t> </a:t>
            </a:r>
            <a:r>
              <a:rPr spc="-100"/>
              <a:t>to create labels</a:t>
            </a:r>
            <a:r>
              <a:rPr spc="-200"/>
              <a:t> </a:t>
            </a:r>
            <a:r>
              <a:rPr spc="-100"/>
              <a:t>for</a:t>
            </a:r>
            <a:r>
              <a:rPr spc="-200"/>
              <a:t> </a:t>
            </a:r>
            <a:r>
              <a:rPr spc="-100"/>
              <a:t>data</a:t>
            </a:r>
            <a:endParaRPr spc="-100"/>
          </a:p>
          <a:p>
            <a:pPr>
              <a:spcBef>
                <a:spcPts val="2600"/>
              </a:spcBef>
              <a:buSzPct val="100000"/>
              <a:buAutoNum type="arabicParenR" startAt="1"/>
            </a:pPr>
            <a:endParaRPr spc="-100"/>
          </a:p>
          <a:p>
            <a:pPr indent="12700">
              <a:defRPr sz="3000"/>
            </a:pPr>
            <a:r>
              <a:t>Outcome:</a:t>
            </a:r>
          </a:p>
          <a:p>
            <a:pPr lvl="1" marL="398779" indent="-386079">
              <a:spcBef>
                <a:spcPts val="1700"/>
              </a:spcBef>
              <a:buSzPct val="100000"/>
              <a:buAutoNum type="arabicParenR" startAt="1"/>
              <a:tabLst>
                <a:tab pos="393700" algn="l"/>
              </a:tabLst>
              <a:defRPr b="0" spc="-100" sz="30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Increased</a:t>
            </a:r>
            <a:r>
              <a:rPr spc="-200"/>
              <a:t> </a:t>
            </a:r>
            <a:r>
              <a:rPr spc="0"/>
              <a:t>Revenue</a:t>
            </a:r>
            <a:r>
              <a:rPr spc="-200"/>
              <a:t> </a:t>
            </a:r>
            <a:r>
              <a:t>(upto</a:t>
            </a:r>
            <a:r>
              <a:rPr spc="-200"/>
              <a:t> </a:t>
            </a:r>
            <a:r>
              <a:rPr spc="0"/>
              <a:t>USD</a:t>
            </a:r>
            <a:r>
              <a:rPr spc="-200"/>
              <a:t> </a:t>
            </a:r>
            <a:r>
              <a:t>1.4B)</a:t>
            </a:r>
          </a:p>
          <a:p>
            <a:pPr lvl="1" marL="459740" indent="-447040">
              <a:spcBef>
                <a:spcPts val="1700"/>
              </a:spcBef>
              <a:buSzPct val="100000"/>
              <a:buAutoNum type="arabicParenR" startAt="1"/>
              <a:tabLst>
                <a:tab pos="457200" algn="l"/>
              </a:tabLst>
              <a:defRPr b="0" spc="-100" sz="30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Cost</a:t>
            </a:r>
            <a:r>
              <a:rPr spc="-200"/>
              <a:t> </a:t>
            </a:r>
            <a:r>
              <a:t>savings</a:t>
            </a:r>
            <a:r>
              <a:rPr spc="-200"/>
              <a:t> </a:t>
            </a:r>
            <a:r>
              <a:t>in</a:t>
            </a:r>
            <a:r>
              <a:rPr spc="-200"/>
              <a:t> </a:t>
            </a:r>
            <a:r>
              <a:t>running</a:t>
            </a:r>
            <a:r>
              <a:rPr spc="-200"/>
              <a:t> </a:t>
            </a:r>
            <a:r>
              <a:rPr spc="100"/>
              <a:t>NPS</a:t>
            </a:r>
            <a:r>
              <a:rPr spc="-200"/>
              <a:t> </a:t>
            </a:r>
            <a:r>
              <a:t>programs</a:t>
            </a:r>
          </a:p>
          <a:p>
            <a:pPr lvl="1" marL="464819" indent="-452119">
              <a:spcBef>
                <a:spcPts val="1700"/>
              </a:spcBef>
              <a:buSzPct val="100000"/>
              <a:buAutoNum type="arabicParenR" startAt="1"/>
              <a:tabLst>
                <a:tab pos="457200" algn="l"/>
              </a:tabLst>
              <a:defRPr b="0" spc="-100" sz="30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Improved</a:t>
            </a:r>
            <a:r>
              <a:rPr spc="-300"/>
              <a:t> </a:t>
            </a:r>
            <a:r>
              <a:t>brand</a:t>
            </a:r>
            <a:r>
              <a:rPr spc="-200"/>
              <a:t> </a:t>
            </a:r>
            <a:r>
              <a:t>image</a:t>
            </a:r>
            <a:r>
              <a:rPr spc="-200"/>
              <a:t> </a:t>
            </a:r>
            <a:r>
              <a:t>and</a:t>
            </a:r>
            <a:r>
              <a:rPr spc="-200"/>
              <a:t> </a:t>
            </a:r>
            <a:r>
              <a:t>perception</a:t>
            </a:r>
          </a:p>
        </p:txBody>
      </p:sp>
      <p:pic>
        <p:nvPicPr>
          <p:cNvPr id="117" name="object 4" descr="object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83697" y="6718871"/>
            <a:ext cx="7075602" cy="1910411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object 5"/>
          <p:cNvSpPr txBox="1"/>
          <p:nvPr/>
        </p:nvSpPr>
        <p:spPr>
          <a:xfrm>
            <a:off x="10170997" y="8923558"/>
            <a:ext cx="7043420" cy="462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114300"/>
              </a:lnSpc>
              <a:defRPr spc="-25" sz="1400">
                <a:latin typeface="Lucida Sans"/>
                <a:ea typeface="Lucida Sans"/>
                <a:cs typeface="Lucida Sans"/>
                <a:sym typeface="Lucida Sans"/>
              </a:defRPr>
            </a:pPr>
            <a:r>
              <a:t>https://</a:t>
            </a:r>
            <a:r>
              <a:rPr u="sng">
                <a:uFill>
                  <a:solidFill>
                    <a:srgbClr val="000000"/>
                  </a:solidFill>
                </a:uFill>
                <a:hlinkClick r:id="rId3" invalidUrl="" action="" tgtFrame="" tooltip="" history="1" highlightClick="0" endSnd="0"/>
              </a:rPr>
              <a:t>www.kaggle.com/datasets/teejmahal20/airline-</a:t>
            </a:r>
            <a:r>
              <a:rPr spc="0" u="sng">
                <a:uFill>
                  <a:solidFill>
                    <a:srgbClr val="000000"/>
                  </a:solidFill>
                </a:uFill>
                <a:hlinkClick r:id="rId3" invalidUrl="" action="" tgtFrame="" tooltip="" history="1" highlightClick="0" endSnd="0"/>
              </a:rPr>
              <a:t>passenger-</a:t>
            </a:r>
            <a:r>
              <a:rPr spc="-10" u="sng">
                <a:uFill>
                  <a:solidFill>
                    <a:srgbClr val="000000"/>
                  </a:solidFill>
                </a:uFill>
                <a:hlinkClick r:id="rId3" invalidUrl="" action="" tgtFrame="" tooltip="" history="1" highlightClick="0" endSnd="0"/>
              </a:rPr>
              <a:t>satisfaction?</a:t>
            </a:r>
            <a:r>
              <a:rPr spc="-10"/>
              <a:t> select=train.csv</a:t>
            </a:r>
          </a:p>
        </p:txBody>
      </p:sp>
      <p:sp>
        <p:nvSpPr>
          <p:cNvPr id="119" name="object 6"/>
          <p:cNvSpPr txBox="1"/>
          <p:nvPr/>
        </p:nvSpPr>
        <p:spPr>
          <a:xfrm>
            <a:off x="10170997" y="2373083"/>
            <a:ext cx="6049011" cy="3066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200"/>
              </a:spcBef>
              <a:defRPr b="1" spc="100" sz="3000">
                <a:solidFill>
                  <a:srgbClr val="37B5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Dataset:</a:t>
            </a:r>
          </a:p>
          <a:p>
            <a:pPr marL="398779" indent="-386079">
              <a:spcBef>
                <a:spcPts val="1100"/>
              </a:spcBef>
              <a:buSzPct val="100000"/>
              <a:buAutoNum type="arabicParenR" startAt="1"/>
              <a:tabLst>
                <a:tab pos="393700" algn="l"/>
              </a:tabLst>
              <a:defRPr sz="3000">
                <a:latin typeface="Lucida Sans"/>
                <a:ea typeface="Lucida Sans"/>
                <a:cs typeface="Lucida Sans"/>
                <a:sym typeface="Lucida Sans"/>
              </a:defRPr>
            </a:pPr>
            <a:r>
              <a:t>Balanced</a:t>
            </a:r>
            <a:r>
              <a:rPr spc="-140"/>
              <a:t> </a:t>
            </a:r>
            <a:r>
              <a:rPr spc="-50"/>
              <a:t>Classification</a:t>
            </a:r>
            <a:r>
              <a:rPr spc="-140"/>
              <a:t> </a:t>
            </a:r>
            <a:r>
              <a:rPr spc="-10"/>
              <a:t>Dataset</a:t>
            </a:r>
          </a:p>
          <a:p>
            <a:pPr marL="459740" marR="273684" indent="-447040">
              <a:lnSpc>
                <a:spcPct val="147900"/>
              </a:lnSpc>
              <a:buSzPct val="100000"/>
              <a:buAutoNum type="arabicParenR" startAt="1"/>
              <a:tabLst>
                <a:tab pos="457200" algn="l"/>
              </a:tabLst>
              <a:defRPr sz="3000">
                <a:latin typeface="Lucida Sans"/>
                <a:ea typeface="Lucida Sans"/>
                <a:cs typeface="Lucida Sans"/>
                <a:sym typeface="Lucida Sans"/>
              </a:defRPr>
            </a:pPr>
            <a:r>
              <a:t>Binary</a:t>
            </a:r>
            <a:r>
              <a:rPr spc="-175"/>
              <a:t> </a:t>
            </a:r>
            <a:r>
              <a:rPr spc="-75"/>
              <a:t>labels</a:t>
            </a:r>
            <a:r>
              <a:rPr spc="-170"/>
              <a:t> </a:t>
            </a:r>
            <a:r>
              <a:rPr spc="-100"/>
              <a:t>in</a:t>
            </a:r>
            <a:r>
              <a:rPr spc="-170"/>
              <a:t> </a:t>
            </a:r>
            <a:r>
              <a:rPr spc="-25"/>
              <a:t>target</a:t>
            </a:r>
            <a:r>
              <a:rPr spc="-175"/>
              <a:t> </a:t>
            </a:r>
            <a:r>
              <a:rPr spc="-25"/>
              <a:t>column </a:t>
            </a:r>
            <a:r>
              <a:rPr spc="-65"/>
              <a:t>named</a:t>
            </a:r>
            <a:r>
              <a:rPr spc="-204"/>
              <a:t> </a:t>
            </a:r>
            <a:r>
              <a:rPr spc="-10"/>
              <a:t>"satisfaction"</a:t>
            </a:r>
          </a:p>
          <a:p>
            <a:pPr marL="464819" indent="-452119">
              <a:spcBef>
                <a:spcPts val="1700"/>
              </a:spcBef>
              <a:buSzPct val="100000"/>
              <a:buAutoNum type="arabicParenR" startAt="1"/>
              <a:tabLst>
                <a:tab pos="457200" algn="l"/>
              </a:tabLst>
              <a:defRPr spc="-10" sz="3000">
                <a:latin typeface="Lucida Sans"/>
                <a:ea typeface="Lucida Sans"/>
                <a:cs typeface="Lucida Sans"/>
                <a:sym typeface="Lucida Sans"/>
              </a:defRPr>
            </a:pPr>
            <a:r>
              <a:t>Source:</a:t>
            </a:r>
            <a:r>
              <a:rPr spc="-229"/>
              <a:t> </a:t>
            </a:r>
            <a:r>
              <a:t>Kaggle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object 2"/>
          <p:cNvGrpSpPr/>
          <p:nvPr/>
        </p:nvGrpSpPr>
        <p:grpSpPr>
          <a:xfrm>
            <a:off x="695130" y="4382563"/>
            <a:ext cx="16897386" cy="495409"/>
            <a:chOff x="0" y="0"/>
            <a:chExt cx="16897385" cy="495408"/>
          </a:xfrm>
        </p:grpSpPr>
        <p:sp>
          <p:nvSpPr>
            <p:cNvPr id="121" name="object 3"/>
            <p:cNvSpPr/>
            <p:nvPr/>
          </p:nvSpPr>
          <p:spPr>
            <a:xfrm>
              <a:off x="0" y="272831"/>
              <a:ext cx="16897386" cy="1"/>
            </a:xfrm>
            <a:prstGeom prst="line">
              <a:avLst/>
            </a:prstGeom>
            <a:noFill/>
            <a:ln w="47625" cap="flat">
              <a:solidFill>
                <a:srgbClr val="37B5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2" name="object 4"/>
            <p:cNvSpPr/>
            <p:nvPr/>
          </p:nvSpPr>
          <p:spPr>
            <a:xfrm>
              <a:off x="1527693" y="0"/>
              <a:ext cx="13532223" cy="495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moveTo>
                    <a:pt x="5372" y="21600"/>
                  </a:moveTo>
                  <a:lnTo>
                    <a:pt x="5372" y="0"/>
                  </a:lnTo>
                  <a:moveTo>
                    <a:pt x="10800" y="21600"/>
                  </a:moveTo>
                  <a:lnTo>
                    <a:pt x="10800" y="0"/>
                  </a:lnTo>
                  <a:moveTo>
                    <a:pt x="16064" y="21600"/>
                  </a:moveTo>
                  <a:lnTo>
                    <a:pt x="16064" y="0"/>
                  </a:lnTo>
                  <a:moveTo>
                    <a:pt x="21600" y="21600"/>
                  </a:moveTo>
                  <a:lnTo>
                    <a:pt x="21600" y="0"/>
                  </a:lnTo>
                </a:path>
              </a:pathLst>
            </a:custGeom>
            <a:noFill/>
            <a:ln w="47747" cap="flat">
              <a:solidFill>
                <a:srgbClr val="37B5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24" name="object 5"/>
          <p:cNvSpPr txBox="1"/>
          <p:nvPr>
            <p:ph type="title"/>
          </p:nvPr>
        </p:nvSpPr>
        <p:spPr>
          <a:xfrm>
            <a:off x="1016000" y="968375"/>
            <a:ext cx="4392930" cy="939800"/>
          </a:xfrm>
          <a:prstGeom prst="rect">
            <a:avLst/>
          </a:prstGeom>
        </p:spPr>
        <p:txBody>
          <a:bodyPr/>
          <a:lstStyle/>
          <a:p>
            <a:pPr indent="16509">
              <a:spcBef>
                <a:spcPts val="100"/>
              </a:spcBef>
              <a:defRPr spc="1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Flight</a:t>
            </a:r>
            <a:r>
              <a:rPr spc="-500"/>
              <a:t> </a:t>
            </a:r>
            <a:r>
              <a:rPr spc="200"/>
              <a:t>Path</a:t>
            </a:r>
          </a:p>
        </p:txBody>
      </p:sp>
      <p:sp>
        <p:nvSpPr>
          <p:cNvPr id="125" name="object 6"/>
          <p:cNvSpPr txBox="1"/>
          <p:nvPr/>
        </p:nvSpPr>
        <p:spPr>
          <a:xfrm>
            <a:off x="1820990" y="2848164"/>
            <a:ext cx="803911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100"/>
              </a:spcBef>
              <a:defRPr spc="-290" sz="2500">
                <a:latin typeface="Lucida Sans"/>
                <a:ea typeface="Lucida Sans"/>
                <a:cs typeface="Lucida Sans"/>
                <a:sym typeface="Lucida Sans"/>
              </a:defRPr>
            </a:pPr>
            <a:r>
              <a:t>01</a:t>
            </a:r>
          </a:p>
          <a:p>
            <a:pPr algn="ctr">
              <a:spcBef>
                <a:spcPts val="2100"/>
              </a:spcBef>
              <a:defRPr b="1" spc="160" sz="30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EDA</a:t>
            </a:r>
          </a:p>
        </p:txBody>
      </p:sp>
      <p:sp>
        <p:nvSpPr>
          <p:cNvPr id="126" name="object 7"/>
          <p:cNvSpPr txBox="1"/>
          <p:nvPr/>
        </p:nvSpPr>
        <p:spPr>
          <a:xfrm>
            <a:off x="994186" y="5229059"/>
            <a:ext cx="2457451" cy="201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635" marR="5080" indent="11429" algn="ctr">
              <a:lnSpc>
                <a:spcPct val="107500"/>
              </a:lnSpc>
              <a:spcBef>
                <a:spcPts val="100"/>
              </a:spcBef>
              <a:defRPr spc="-10" sz="2500">
                <a:latin typeface="Lucida Sans"/>
                <a:ea typeface="Lucida Sans"/>
                <a:cs typeface="Lucida Sans"/>
                <a:sym typeface="Lucida Sans"/>
              </a:defRPr>
            </a:pPr>
            <a:r>
              <a:t>Descriptive </a:t>
            </a:r>
            <a:r>
              <a:rPr spc="-30"/>
              <a:t>statistics,</a:t>
            </a:r>
            <a:r>
              <a:rPr spc="-95"/>
              <a:t> </a:t>
            </a:r>
            <a:r>
              <a:rPr spc="-20"/>
              <a:t>data </a:t>
            </a:r>
            <a:r>
              <a:t>exploration, </a:t>
            </a:r>
            <a:r>
              <a:rPr spc="-60"/>
              <a:t>correlation</a:t>
            </a:r>
            <a:r>
              <a:rPr spc="-104"/>
              <a:t> </a:t>
            </a:r>
            <a:r>
              <a:rPr spc="-20"/>
              <a:t>tests etc.</a:t>
            </a:r>
          </a:p>
        </p:txBody>
      </p:sp>
      <p:sp>
        <p:nvSpPr>
          <p:cNvPr id="127" name="object 8"/>
          <p:cNvSpPr txBox="1"/>
          <p:nvPr/>
        </p:nvSpPr>
        <p:spPr>
          <a:xfrm>
            <a:off x="4508601" y="2848158"/>
            <a:ext cx="2159636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100"/>
              </a:spcBef>
              <a:defRPr spc="-25" sz="2500">
                <a:latin typeface="Lucida Sans"/>
                <a:ea typeface="Lucida Sans"/>
                <a:cs typeface="Lucida Sans"/>
                <a:sym typeface="Lucida Sans"/>
              </a:defRPr>
            </a:pPr>
            <a:r>
              <a:t>02</a:t>
            </a:r>
          </a:p>
          <a:p>
            <a:pPr algn="ctr">
              <a:spcBef>
                <a:spcPts val="2100"/>
              </a:spcBef>
              <a:defRPr b="1" spc="125" sz="30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Preprocess</a:t>
            </a:r>
          </a:p>
        </p:txBody>
      </p:sp>
      <p:sp>
        <p:nvSpPr>
          <p:cNvPr id="128" name="object 9"/>
          <p:cNvSpPr txBox="1"/>
          <p:nvPr/>
        </p:nvSpPr>
        <p:spPr>
          <a:xfrm>
            <a:off x="4469696" y="5229052"/>
            <a:ext cx="2237106" cy="201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635" marR="5080" indent="11429" algn="ctr">
              <a:lnSpc>
                <a:spcPct val="107500"/>
              </a:lnSpc>
              <a:spcBef>
                <a:spcPts val="100"/>
              </a:spcBef>
              <a:defRPr spc="-114" sz="2500">
                <a:latin typeface="Lucida Sans"/>
                <a:ea typeface="Lucida Sans"/>
                <a:cs typeface="Lucida Sans"/>
                <a:sym typeface="Lucida Sans"/>
              </a:defRPr>
            </a:pPr>
            <a:r>
              <a:t>Null</a:t>
            </a:r>
            <a:r>
              <a:rPr spc="-160"/>
              <a:t> </a:t>
            </a:r>
            <a:r>
              <a:rPr spc="-10"/>
              <a:t>values </a:t>
            </a:r>
            <a:r>
              <a:rPr spc="-80"/>
              <a:t>impute,</a:t>
            </a:r>
            <a:r>
              <a:rPr spc="-160"/>
              <a:t> </a:t>
            </a:r>
            <a:r>
              <a:rPr spc="-50"/>
              <a:t>Outlier </a:t>
            </a:r>
            <a:r>
              <a:rPr spc="-75"/>
              <a:t>removal,</a:t>
            </a:r>
            <a:r>
              <a:rPr spc="-135"/>
              <a:t> </a:t>
            </a:r>
            <a:r>
              <a:rPr spc="-20"/>
              <a:t>test </a:t>
            </a:r>
            <a:r>
              <a:rPr spc="-50"/>
              <a:t>train</a:t>
            </a:r>
            <a:r>
              <a:rPr spc="-165"/>
              <a:t> </a:t>
            </a:r>
            <a:r>
              <a:rPr spc="-50"/>
              <a:t>validation </a:t>
            </a:r>
            <a:r>
              <a:rPr spc="-65"/>
              <a:t>split</a:t>
            </a:r>
            <a:r>
              <a:rPr spc="-175"/>
              <a:t> </a:t>
            </a:r>
            <a:r>
              <a:rPr spc="-20"/>
              <a:t>etc.</a:t>
            </a:r>
          </a:p>
        </p:txBody>
      </p:sp>
      <p:sp>
        <p:nvSpPr>
          <p:cNvPr id="129" name="object 10"/>
          <p:cNvSpPr txBox="1"/>
          <p:nvPr/>
        </p:nvSpPr>
        <p:spPr>
          <a:xfrm>
            <a:off x="7921521" y="2848151"/>
            <a:ext cx="2135506" cy="153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100"/>
              </a:spcBef>
              <a:defRPr spc="-25" sz="2500">
                <a:latin typeface="Lucida Sans"/>
                <a:ea typeface="Lucida Sans"/>
                <a:cs typeface="Lucida Sans"/>
                <a:sym typeface="Lucida Sans"/>
              </a:defRPr>
            </a:pPr>
            <a:r>
              <a:t>03</a:t>
            </a:r>
          </a:p>
          <a:p>
            <a:pPr marR="5080" indent="12700" algn="ctr">
              <a:spcBef>
                <a:spcPts val="2100"/>
              </a:spcBef>
              <a:defRPr b="1" spc="110" sz="30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Supervised </a:t>
            </a:r>
            <a:r>
              <a:rPr spc="80"/>
              <a:t>Learning</a:t>
            </a:r>
          </a:p>
        </p:txBody>
      </p:sp>
      <p:sp>
        <p:nvSpPr>
          <p:cNvPr id="130" name="object 11"/>
          <p:cNvSpPr txBox="1"/>
          <p:nvPr/>
        </p:nvSpPr>
        <p:spPr>
          <a:xfrm>
            <a:off x="7753285" y="5229047"/>
            <a:ext cx="2471421" cy="1609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635" marR="5080" indent="11429" algn="ctr">
              <a:lnSpc>
                <a:spcPct val="107500"/>
              </a:lnSpc>
              <a:spcBef>
                <a:spcPts val="100"/>
              </a:spcBef>
              <a:defRPr spc="-104" sz="2500">
                <a:latin typeface="Lucida Sans"/>
                <a:ea typeface="Lucida Sans"/>
                <a:cs typeface="Lucida Sans"/>
                <a:sym typeface="Lucida Sans"/>
              </a:defRPr>
            </a:pPr>
            <a:r>
              <a:t>log</a:t>
            </a:r>
            <a:r>
              <a:rPr spc="-175"/>
              <a:t> </a:t>
            </a:r>
            <a:r>
              <a:rPr spc="-85"/>
              <a:t>reg,</a:t>
            </a:r>
            <a:r>
              <a:rPr spc="-170"/>
              <a:t> </a:t>
            </a:r>
            <a:r>
              <a:rPr spc="-10"/>
              <a:t>tree, </a:t>
            </a:r>
            <a:r>
              <a:rPr spc="-75"/>
              <a:t>boosting</a:t>
            </a:r>
            <a:r>
              <a:rPr spc="-120"/>
              <a:t> </a:t>
            </a:r>
            <a:r>
              <a:rPr spc="-70"/>
              <a:t>models </a:t>
            </a:r>
            <a:r>
              <a:rPr spc="-80"/>
              <a:t>on</a:t>
            </a:r>
            <a:r>
              <a:rPr spc="-180"/>
              <a:t> </a:t>
            </a:r>
            <a:r>
              <a:rPr spc="-10"/>
              <a:t>labelled dataset</a:t>
            </a:r>
          </a:p>
        </p:txBody>
      </p:sp>
      <p:sp>
        <p:nvSpPr>
          <p:cNvPr id="131" name="object 12"/>
          <p:cNvSpPr txBox="1"/>
          <p:nvPr/>
        </p:nvSpPr>
        <p:spPr>
          <a:xfrm>
            <a:off x="10700271" y="2847626"/>
            <a:ext cx="3240406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1800"/>
              </a:spcBef>
              <a:defRPr spc="-25" sz="2500">
                <a:latin typeface="Lucida Sans"/>
                <a:ea typeface="Lucida Sans"/>
                <a:cs typeface="Lucida Sans"/>
                <a:sym typeface="Lucida Sans"/>
              </a:defRPr>
            </a:pPr>
            <a:r>
              <a:t>04</a:t>
            </a:r>
          </a:p>
          <a:p>
            <a:pPr marR="5080" indent="12700" algn="ctr">
              <a:spcBef>
                <a:spcPts val="2000"/>
              </a:spcBef>
              <a:defRPr b="1" spc="140" sz="30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Semi-</a:t>
            </a:r>
            <a:r>
              <a:rPr spc="125"/>
              <a:t>Supervised </a:t>
            </a:r>
            <a:r>
              <a:rPr spc="80"/>
              <a:t>Learning</a:t>
            </a:r>
          </a:p>
        </p:txBody>
      </p:sp>
      <p:sp>
        <p:nvSpPr>
          <p:cNvPr id="132" name="object 13"/>
          <p:cNvSpPr txBox="1"/>
          <p:nvPr/>
        </p:nvSpPr>
        <p:spPr>
          <a:xfrm>
            <a:off x="11051410" y="5229040"/>
            <a:ext cx="2471421" cy="1609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635" marR="5080" indent="11429" algn="ctr">
              <a:lnSpc>
                <a:spcPct val="107500"/>
              </a:lnSpc>
              <a:spcBef>
                <a:spcPts val="100"/>
              </a:spcBef>
              <a:defRPr spc="-110" sz="2500">
                <a:latin typeface="Lucida Sans"/>
                <a:ea typeface="Lucida Sans"/>
                <a:cs typeface="Lucida Sans"/>
                <a:sym typeface="Lucida Sans"/>
              </a:defRPr>
            </a:pPr>
            <a:r>
              <a:t>log</a:t>
            </a:r>
            <a:r>
              <a:rPr spc="-165"/>
              <a:t> </a:t>
            </a:r>
            <a:r>
              <a:rPr spc="-90"/>
              <a:t>reg,</a:t>
            </a:r>
            <a:r>
              <a:rPr spc="-165"/>
              <a:t> </a:t>
            </a:r>
            <a:r>
              <a:rPr spc="-10"/>
              <a:t>tree, </a:t>
            </a:r>
            <a:r>
              <a:rPr spc="-75"/>
              <a:t>boosting</a:t>
            </a:r>
            <a:r>
              <a:rPr spc="-140"/>
              <a:t> </a:t>
            </a:r>
            <a:r>
              <a:rPr spc="-70"/>
              <a:t>models </a:t>
            </a:r>
            <a:r>
              <a:rPr spc="-80"/>
              <a:t>on</a:t>
            </a:r>
            <a:r>
              <a:rPr spc="-180"/>
              <a:t> </a:t>
            </a:r>
            <a:r>
              <a:rPr spc="-10"/>
              <a:t>unlabelled dataset</a:t>
            </a:r>
          </a:p>
        </p:txBody>
      </p:sp>
      <p:sp>
        <p:nvSpPr>
          <p:cNvPr id="133" name="object 14"/>
          <p:cNvSpPr txBox="1"/>
          <p:nvPr/>
        </p:nvSpPr>
        <p:spPr>
          <a:xfrm>
            <a:off x="14510218" y="2847622"/>
            <a:ext cx="2708911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1800"/>
              </a:spcBef>
              <a:defRPr spc="-25" sz="2500">
                <a:latin typeface="Lucida Sans"/>
                <a:ea typeface="Lucida Sans"/>
                <a:cs typeface="Lucida Sans"/>
                <a:sym typeface="Lucida Sans"/>
              </a:defRPr>
            </a:pPr>
            <a:r>
              <a:t>05</a:t>
            </a:r>
          </a:p>
          <a:p>
            <a:pPr marL="635" marR="5080" indent="11429" algn="ctr">
              <a:spcBef>
                <a:spcPts val="2000"/>
              </a:spcBef>
              <a:defRPr b="1" spc="155" sz="30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Results</a:t>
            </a:r>
            <a:r>
              <a:rPr spc="-234"/>
              <a:t> </a:t>
            </a:r>
            <a:r>
              <a:rPr spc="0"/>
              <a:t>&amp; </a:t>
            </a:r>
            <a:r>
              <a:rPr spc="75"/>
              <a:t>Interpretation</a:t>
            </a:r>
          </a:p>
        </p:txBody>
      </p:sp>
      <p:sp>
        <p:nvSpPr>
          <p:cNvPr id="134" name="object 15"/>
          <p:cNvSpPr txBox="1"/>
          <p:nvPr/>
        </p:nvSpPr>
        <p:spPr>
          <a:xfrm>
            <a:off x="14620439" y="5229033"/>
            <a:ext cx="2269491" cy="1609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635" marR="5080" indent="11429" algn="ctr">
              <a:lnSpc>
                <a:spcPct val="107500"/>
              </a:lnSpc>
              <a:spcBef>
                <a:spcPts val="100"/>
              </a:spcBef>
              <a:defRPr spc="-10" sz="2500">
                <a:latin typeface="Lucida Sans"/>
                <a:ea typeface="Lucida Sans"/>
                <a:cs typeface="Lucida Sans"/>
                <a:sym typeface="Lucida Sans"/>
              </a:defRPr>
            </a:pPr>
            <a:r>
              <a:t>Results comparison, insight </a:t>
            </a:r>
            <a:r>
              <a:rPr spc="-55"/>
              <a:t>generation</a:t>
            </a:r>
            <a:r>
              <a:rPr spc="-114"/>
              <a:t> </a:t>
            </a:r>
            <a:r>
              <a:rPr spc="-20"/>
              <a:t>etc.</a:t>
            </a:r>
          </a:p>
        </p:txBody>
      </p:sp>
      <p:sp>
        <p:nvSpPr>
          <p:cNvPr id="135" name="object 16"/>
          <p:cNvSpPr txBox="1"/>
          <p:nvPr/>
        </p:nvSpPr>
        <p:spPr>
          <a:xfrm>
            <a:off x="981420" y="7854163"/>
            <a:ext cx="7476492" cy="1524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116700"/>
              </a:lnSpc>
              <a:tabLst>
                <a:tab pos="2921000" algn="l"/>
                <a:tab pos="5511800" algn="l"/>
              </a:tabLst>
              <a:defRPr b="1" spc="95" sz="3000">
                <a:solidFill>
                  <a:srgbClr val="37B5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Performance</a:t>
            </a:r>
            <a:r>
              <a:rPr spc="-229"/>
              <a:t> </a:t>
            </a:r>
            <a:r>
              <a:rPr spc="114"/>
              <a:t>Measure</a:t>
            </a:r>
            <a:r>
              <a:rPr spc="-229"/>
              <a:t> </a:t>
            </a:r>
            <a:r>
              <a:rPr spc="330"/>
              <a:t>-</a:t>
            </a:r>
            <a:r>
              <a:rPr spc="-229"/>
              <a:t> </a:t>
            </a:r>
            <a:r>
              <a:rPr b="0" spc="-254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F1</a:t>
            </a:r>
            <a:r>
              <a:rPr b="0" spc="-195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b="0" spc="-1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score </a:t>
            </a:r>
            <a:r>
              <a:t>Test/Train/Validation</a:t>
            </a:r>
            <a:r>
              <a:rPr spc="-195"/>
              <a:t> </a:t>
            </a:r>
            <a:r>
              <a:rPr spc="100"/>
              <a:t>Split</a:t>
            </a:r>
            <a:r>
              <a:rPr spc="-195"/>
              <a:t> </a:t>
            </a:r>
            <a:r>
              <a:rPr spc="280"/>
              <a:t>-</a:t>
            </a:r>
            <a:r>
              <a:rPr spc="0"/>
              <a:t>	</a:t>
            </a:r>
            <a:r>
              <a:rPr b="0" spc="-125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10/80/10% </a:t>
            </a:r>
            <a:r>
              <a:rPr spc="170"/>
              <a:t>Assumptions</a:t>
            </a:r>
            <a:r>
              <a:rPr spc="-200"/>
              <a:t> </a:t>
            </a:r>
            <a:r>
              <a:rPr spc="280"/>
              <a:t>-</a:t>
            </a:r>
            <a:r>
              <a:rPr spc="0"/>
              <a:t>	</a:t>
            </a:r>
            <a:r>
              <a:rPr b="0" spc="-13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No</a:t>
            </a:r>
            <a:r>
              <a:rPr b="0" spc="-2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b="0" spc="-35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data</a:t>
            </a:r>
            <a:r>
              <a:rPr b="0" spc="-2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b="0" spc="-1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leakage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32524" y="5846484"/>
            <a:ext cx="5210175" cy="3724275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object 3"/>
          <p:cNvSpPr txBox="1"/>
          <p:nvPr/>
        </p:nvSpPr>
        <p:spPr>
          <a:xfrm>
            <a:off x="500304" y="1271319"/>
            <a:ext cx="8631557" cy="406401"/>
          </a:xfrm>
          <a:prstGeom prst="rect">
            <a:avLst/>
          </a:prstGeom>
          <a:solidFill>
            <a:srgbClr val="AFD1E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064" algn="ctr">
              <a:spcBef>
                <a:spcPts val="500"/>
              </a:spcBef>
              <a:defRPr b="1" spc="140" sz="28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Dataset</a:t>
            </a:r>
            <a:r>
              <a:rPr spc="-195"/>
              <a:t> </a:t>
            </a:r>
            <a:r>
              <a:rPr spc="-10"/>
              <a:t>Overview</a:t>
            </a:r>
          </a:p>
        </p:txBody>
      </p:sp>
      <p:sp>
        <p:nvSpPr>
          <p:cNvPr id="139" name="object 4"/>
          <p:cNvSpPr txBox="1"/>
          <p:nvPr/>
        </p:nvSpPr>
        <p:spPr>
          <a:xfrm>
            <a:off x="9429976" y="1271319"/>
            <a:ext cx="8631557" cy="406401"/>
          </a:xfrm>
          <a:prstGeom prst="rect">
            <a:avLst/>
          </a:prstGeom>
          <a:solidFill>
            <a:srgbClr val="AFD1E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064" algn="ctr">
              <a:spcBef>
                <a:spcPts val="500"/>
              </a:spcBef>
              <a:defRPr b="1" spc="140" sz="28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Data</a:t>
            </a:r>
            <a:r>
              <a:rPr spc="-220"/>
              <a:t> </a:t>
            </a:r>
            <a:r>
              <a:rPr spc="65"/>
              <a:t>Preparation</a:t>
            </a:r>
          </a:p>
        </p:txBody>
      </p:sp>
      <p:sp>
        <p:nvSpPr>
          <p:cNvPr id="140" name="object 5"/>
          <p:cNvSpPr/>
          <p:nvPr/>
        </p:nvSpPr>
        <p:spPr>
          <a:xfrm>
            <a:off x="1588312" y="5172087"/>
            <a:ext cx="15663622" cy="1"/>
          </a:xfrm>
          <a:prstGeom prst="line">
            <a:avLst/>
          </a:prstGeom>
          <a:ln w="57124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141" name="object 6"/>
          <p:cNvSpPr txBox="1"/>
          <p:nvPr/>
        </p:nvSpPr>
        <p:spPr>
          <a:xfrm>
            <a:off x="5295555" y="5200651"/>
            <a:ext cx="7697470" cy="330201"/>
          </a:xfrm>
          <a:prstGeom prst="rect">
            <a:avLst/>
          </a:prstGeom>
          <a:solidFill>
            <a:srgbClr val="AFD1E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300"/>
              </a:spcBef>
              <a:defRPr b="1" spc="140" sz="2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EDA</a:t>
            </a:r>
            <a:r>
              <a:rPr spc="-180"/>
              <a:t> </a:t>
            </a:r>
            <a:r>
              <a:rPr spc="234"/>
              <a:t>-</a:t>
            </a:r>
            <a:r>
              <a:rPr spc="-180"/>
              <a:t> </a:t>
            </a:r>
            <a:r>
              <a:rPr spc="50"/>
              <a:t>Visualizations</a:t>
            </a:r>
          </a:p>
        </p:txBody>
      </p:sp>
      <p:pic>
        <p:nvPicPr>
          <p:cNvPr id="142" name="object 7" descr="object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12826" y="5862242"/>
            <a:ext cx="2495551" cy="17716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object 8" descr="object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80409" y="5862242"/>
            <a:ext cx="2466976" cy="17716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object 9" descr="object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812826" y="7787337"/>
            <a:ext cx="2489175" cy="17811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object 10" descr="object 1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580409" y="7815912"/>
            <a:ext cx="2466976" cy="17716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object 11" descr="object 11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63371" y="6005958"/>
            <a:ext cx="5305426" cy="3562348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object 12"/>
          <p:cNvSpPr txBox="1"/>
          <p:nvPr>
            <p:ph type="title"/>
          </p:nvPr>
        </p:nvSpPr>
        <p:spPr>
          <a:xfrm>
            <a:off x="487604" y="296595"/>
            <a:ext cx="4577717" cy="93980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3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EDA</a:t>
            </a:r>
            <a:r>
              <a:rPr spc="-500"/>
              <a:t> </a:t>
            </a:r>
            <a:r>
              <a:t>Results</a:t>
            </a:r>
          </a:p>
        </p:txBody>
      </p:sp>
      <p:pic>
        <p:nvPicPr>
          <p:cNvPr id="148" name="object 13" descr="object 1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01225" y="2182341"/>
            <a:ext cx="97596" cy="97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object 14"/>
          <p:cNvSpPr txBox="1"/>
          <p:nvPr>
            <p:ph type="body" sz="quarter" idx="1"/>
          </p:nvPr>
        </p:nvSpPr>
        <p:spPr>
          <a:xfrm>
            <a:off x="1041791" y="1958313"/>
            <a:ext cx="7914642" cy="2986405"/>
          </a:xfrm>
          <a:prstGeom prst="rect">
            <a:avLst/>
          </a:prstGeom>
        </p:spPr>
        <p:txBody>
          <a:bodyPr/>
          <a:lstStyle/>
          <a:p>
            <a:pPr marR="5080" indent="12700">
              <a:lnSpc>
                <a:spcPct val="108800"/>
              </a:lnSpc>
              <a:tabLst>
                <a:tab pos="4521200" algn="l"/>
              </a:tabLst>
              <a:defRPr i="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Target</a:t>
            </a:r>
            <a:r>
              <a:rPr spc="-200"/>
              <a:t> </a:t>
            </a:r>
            <a:r>
              <a:rPr spc="100"/>
              <a:t>Column</a:t>
            </a:r>
            <a:r>
              <a:rPr spc="-200"/>
              <a:t> </a:t>
            </a:r>
            <a:r>
              <a:rPr spc="300"/>
              <a:t>-</a:t>
            </a:r>
            <a:r>
              <a:rPr spc="-200"/>
              <a:t> </a:t>
            </a:r>
            <a:r>
              <a:t>satisfaction	</a:t>
            </a:r>
            <a:r>
              <a:rPr spc="-100"/>
              <a:t>(</a:t>
            </a:r>
            <a:r>
              <a:rPr i="1" spc="-100">
                <a:latin typeface="Lucida Sans"/>
                <a:ea typeface="Lucida Sans"/>
                <a:cs typeface="Lucida Sans"/>
                <a:sym typeface="Lucida Sans"/>
              </a:rPr>
              <a:t>satisfied:</a:t>
            </a:r>
            <a:r>
              <a:rPr i="1" spc="-200"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i="1" spc="-400">
                <a:latin typeface="Lucida Sans"/>
                <a:ea typeface="Lucida Sans"/>
                <a:cs typeface="Lucida Sans"/>
                <a:sym typeface="Lucida Sans"/>
              </a:rPr>
              <a:t>1,</a:t>
            </a:r>
            <a:r>
              <a:rPr i="1" spc="-200"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i="1" spc="-100">
                <a:latin typeface="Lucida Sans"/>
                <a:ea typeface="Lucida Sans"/>
                <a:cs typeface="Lucida Sans"/>
                <a:sym typeface="Lucida Sans"/>
              </a:rPr>
              <a:t>neutral</a:t>
            </a:r>
            <a:r>
              <a:rPr i="1" spc="-200"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i="1" spc="-100">
                <a:latin typeface="Lucida Sans"/>
                <a:ea typeface="Lucida Sans"/>
                <a:cs typeface="Lucida Sans"/>
                <a:sym typeface="Lucida Sans"/>
              </a:rPr>
              <a:t>or dissatisfied: 0</a:t>
            </a:r>
            <a:r>
              <a:rPr spc="-100"/>
              <a:t>)</a:t>
            </a:r>
            <a:endParaRPr spc="-100"/>
          </a:p>
          <a:p>
            <a:pPr marR="808990" indent="12700">
              <a:lnSpc>
                <a:spcPct val="108800"/>
              </a:lnSpc>
              <a:tabLst>
                <a:tab pos="3619500" algn="l"/>
              </a:tabLst>
              <a:defRPr i="0" spc="1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Passengers'</a:t>
            </a:r>
            <a:r>
              <a:rPr spc="-100"/>
              <a:t> </a:t>
            </a:r>
            <a:r>
              <a:rPr spc="0"/>
              <a:t>ratings</a:t>
            </a:r>
            <a:r>
              <a:rPr spc="-100"/>
              <a:t> </a:t>
            </a:r>
            <a:r>
              <a:rPr spc="0"/>
              <a:t>for</a:t>
            </a:r>
            <a:r>
              <a:rPr spc="-100"/>
              <a:t> </a:t>
            </a:r>
            <a:r>
              <a:rPr spc="0"/>
              <a:t>flight</a:t>
            </a:r>
            <a:r>
              <a:rPr spc="-100"/>
              <a:t> </a:t>
            </a:r>
            <a:r>
              <a:t>services</a:t>
            </a:r>
            <a:r>
              <a:rPr spc="-100"/>
              <a:t> </a:t>
            </a:r>
            <a:r>
              <a:t>such</a:t>
            </a:r>
            <a:r>
              <a:rPr spc="-100"/>
              <a:t> </a:t>
            </a:r>
            <a:r>
              <a:t>as check-</a:t>
            </a:r>
            <a:r>
              <a:rPr spc="-100"/>
              <a:t>in, </a:t>
            </a:r>
            <a:r>
              <a:t>in-</a:t>
            </a:r>
            <a:r>
              <a:rPr spc="0"/>
              <a:t>flight</a:t>
            </a:r>
            <a:r>
              <a:rPr spc="-100"/>
              <a:t> wifi,</a:t>
            </a:r>
            <a:r>
              <a:rPr spc="0"/>
              <a:t>	food</a:t>
            </a:r>
            <a:r>
              <a:rPr spc="-200"/>
              <a:t> </a:t>
            </a:r>
            <a:r>
              <a:rPr spc="0"/>
              <a:t>&amp;</a:t>
            </a:r>
            <a:r>
              <a:rPr spc="-200"/>
              <a:t> </a:t>
            </a:r>
            <a:r>
              <a:rPr spc="0"/>
              <a:t>drinks,</a:t>
            </a:r>
            <a:r>
              <a:rPr spc="-200"/>
              <a:t> </a:t>
            </a:r>
            <a:r>
              <a:t>and</a:t>
            </a:r>
            <a:r>
              <a:rPr spc="-200"/>
              <a:t> </a:t>
            </a:r>
            <a:r>
              <a:rPr spc="0"/>
              <a:t>seat </a:t>
            </a:r>
            <a:r>
              <a:rPr spc="-100"/>
              <a:t>comfort.</a:t>
            </a:r>
            <a:endParaRPr spc="-100"/>
          </a:p>
          <a:p>
            <a:pPr marR="340995" indent="12700">
              <a:lnSpc>
                <a:spcPct val="108800"/>
              </a:lnSpc>
              <a:defRPr i="0" spc="1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Passengers'</a:t>
            </a:r>
            <a:r>
              <a:rPr spc="-100"/>
              <a:t> </a:t>
            </a:r>
            <a:r>
              <a:rPr spc="0"/>
              <a:t>attributes</a:t>
            </a:r>
            <a:r>
              <a:rPr spc="-100"/>
              <a:t> </a:t>
            </a:r>
            <a:r>
              <a:t>such</a:t>
            </a:r>
            <a:r>
              <a:rPr spc="-100"/>
              <a:t> </a:t>
            </a:r>
            <a:r>
              <a:t>as</a:t>
            </a:r>
            <a:r>
              <a:rPr spc="-100"/>
              <a:t> </a:t>
            </a:r>
            <a:r>
              <a:rPr spc="0"/>
              <a:t>age,</a:t>
            </a:r>
            <a:r>
              <a:rPr spc="-100"/>
              <a:t> gender, </a:t>
            </a:r>
            <a:r>
              <a:rPr spc="0"/>
              <a:t>loyal/disloyal</a:t>
            </a:r>
            <a:r>
              <a:rPr spc="-100"/>
              <a:t> </a:t>
            </a:r>
            <a:r>
              <a:rPr spc="0"/>
              <a:t>customer,</a:t>
            </a:r>
            <a:r>
              <a:rPr spc="-100"/>
              <a:t> </a:t>
            </a:r>
            <a:r>
              <a:rPr spc="0"/>
              <a:t>business/personal</a:t>
            </a:r>
            <a:r>
              <a:rPr spc="-100"/>
              <a:t> travel.</a:t>
            </a:r>
          </a:p>
        </p:txBody>
      </p:sp>
      <p:pic>
        <p:nvPicPr>
          <p:cNvPr id="150" name="object 15" descr="object 15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01225" y="3028175"/>
            <a:ext cx="97596" cy="975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object 16" descr="object 16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01225" y="4296917"/>
            <a:ext cx="97596" cy="97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object 17" descr="object 17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730892" y="2182341"/>
            <a:ext cx="97600" cy="97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object 18" descr="object 18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0279873" y="2601185"/>
            <a:ext cx="105733" cy="1057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object 19" descr="object 19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0279873" y="3024108"/>
            <a:ext cx="105733" cy="10572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object 20"/>
          <p:cNvSpPr txBox="1"/>
          <p:nvPr/>
        </p:nvSpPr>
        <p:spPr>
          <a:xfrm>
            <a:off x="9971454" y="1970383"/>
            <a:ext cx="8008620" cy="2765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54355" marR="2546350" indent="-542290">
              <a:lnSpc>
                <a:spcPct val="108800"/>
              </a:lnSpc>
              <a:defRPr spc="45" sz="2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Treating</a:t>
            </a:r>
            <a:r>
              <a:rPr spc="120"/>
              <a:t> </a:t>
            </a:r>
            <a:r>
              <a:rPr spc="0"/>
              <a:t>categorical</a:t>
            </a:r>
            <a:r>
              <a:rPr spc="130"/>
              <a:t> </a:t>
            </a:r>
            <a:r>
              <a:rPr spc="35"/>
              <a:t>variables </a:t>
            </a:r>
            <a:r>
              <a:rPr spc="0"/>
              <a:t>Ordinal</a:t>
            </a:r>
            <a:r>
              <a:rPr spc="-65"/>
              <a:t> </a:t>
            </a:r>
            <a:r>
              <a:rPr spc="104"/>
              <a:t>encoding</a:t>
            </a:r>
            <a:r>
              <a:rPr spc="-60"/>
              <a:t> </a:t>
            </a:r>
            <a:r>
              <a:rPr spc="0"/>
              <a:t>for</a:t>
            </a:r>
            <a:r>
              <a:rPr spc="-60"/>
              <a:t> </a:t>
            </a:r>
            <a:r>
              <a:rPr spc="0"/>
              <a:t>travel</a:t>
            </a:r>
            <a:r>
              <a:rPr spc="-65"/>
              <a:t> </a:t>
            </a:r>
            <a:r>
              <a:rPr spc="100"/>
              <a:t>class</a:t>
            </a:r>
          </a:p>
          <a:p>
            <a:pPr marR="5080" indent="566419">
              <a:lnSpc>
                <a:spcPct val="108800"/>
              </a:lnSpc>
              <a:defRPr spc="90" sz="2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One-</a:t>
            </a:r>
            <a:r>
              <a:rPr spc="125"/>
              <a:t>Hot</a:t>
            </a:r>
            <a:r>
              <a:rPr spc="-90"/>
              <a:t> </a:t>
            </a:r>
            <a:r>
              <a:rPr spc="125"/>
              <a:t>Encoding</a:t>
            </a:r>
            <a:r>
              <a:rPr spc="-90"/>
              <a:t> </a:t>
            </a:r>
            <a:r>
              <a:rPr spc="300"/>
              <a:t>-</a:t>
            </a:r>
            <a:r>
              <a:rPr spc="-90"/>
              <a:t> </a:t>
            </a:r>
            <a:r>
              <a:rPr spc="0"/>
              <a:t>gender,</a:t>
            </a:r>
            <a:r>
              <a:rPr spc="-90"/>
              <a:t> </a:t>
            </a:r>
            <a:r>
              <a:rPr spc="100"/>
              <a:t>customer</a:t>
            </a:r>
            <a:r>
              <a:rPr spc="-90"/>
              <a:t> </a:t>
            </a:r>
            <a:r>
              <a:rPr spc="0"/>
              <a:t>type,</a:t>
            </a:r>
            <a:r>
              <a:rPr spc="-90"/>
              <a:t> </a:t>
            </a:r>
            <a:r>
              <a:rPr spc="45"/>
              <a:t>type </a:t>
            </a:r>
            <a:r>
              <a:rPr spc="80"/>
              <a:t>of</a:t>
            </a:r>
            <a:r>
              <a:rPr spc="-140"/>
              <a:t> </a:t>
            </a:r>
            <a:r>
              <a:rPr spc="-10"/>
              <a:t>travel</a:t>
            </a:r>
          </a:p>
          <a:p>
            <a:pPr indent="12700">
              <a:spcBef>
                <a:spcPts val="200"/>
              </a:spcBef>
              <a:defRPr spc="110" sz="2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Removed</a:t>
            </a:r>
            <a:r>
              <a:rPr spc="30"/>
              <a:t> </a:t>
            </a:r>
            <a:r>
              <a:rPr spc="0"/>
              <a:t>outliers</a:t>
            </a:r>
            <a:r>
              <a:rPr spc="35"/>
              <a:t> </a:t>
            </a:r>
            <a:r>
              <a:rPr spc="145"/>
              <a:t>using</a:t>
            </a:r>
            <a:r>
              <a:rPr spc="35"/>
              <a:t> </a:t>
            </a:r>
            <a:r>
              <a:rPr spc="0"/>
              <a:t>Isolation</a:t>
            </a:r>
            <a:r>
              <a:rPr spc="35"/>
              <a:t> </a:t>
            </a:r>
            <a:r>
              <a:rPr spc="80"/>
              <a:t>Forest</a:t>
            </a:r>
          </a:p>
          <a:p>
            <a:pPr marR="631190" indent="12700">
              <a:lnSpc>
                <a:spcPct val="108800"/>
              </a:lnSpc>
              <a:defRPr sz="2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Treated</a:t>
            </a:r>
            <a:r>
              <a:rPr spc="-95"/>
              <a:t> </a:t>
            </a:r>
            <a:r>
              <a:rPr spc="125"/>
              <a:t>missing</a:t>
            </a:r>
            <a:r>
              <a:rPr spc="-95"/>
              <a:t> </a:t>
            </a:r>
            <a:r>
              <a:rPr spc="114"/>
              <a:t>age</a:t>
            </a:r>
            <a:r>
              <a:rPr spc="-95"/>
              <a:t> </a:t>
            </a:r>
            <a:r>
              <a:rPr spc="90"/>
              <a:t>values</a:t>
            </a:r>
            <a:r>
              <a:rPr spc="-95"/>
              <a:t> </a:t>
            </a:r>
            <a:r>
              <a:rPr spc="145"/>
              <a:t>using</a:t>
            </a:r>
            <a:r>
              <a:rPr spc="-95"/>
              <a:t> </a:t>
            </a:r>
            <a:r>
              <a:rPr spc="50"/>
              <a:t>SimpleImputer </a:t>
            </a:r>
            <a:r>
              <a:t>with</a:t>
            </a:r>
            <a:r>
              <a:rPr spc="-35"/>
              <a:t> </a:t>
            </a:r>
            <a:r>
              <a:rPr spc="65"/>
              <a:t>median</a:t>
            </a:r>
            <a:r>
              <a:rPr spc="-35"/>
              <a:t> </a:t>
            </a:r>
            <a:r>
              <a:rPr spc="75"/>
              <a:t>strategy</a:t>
            </a:r>
          </a:p>
        </p:txBody>
      </p:sp>
      <p:pic>
        <p:nvPicPr>
          <p:cNvPr id="156" name="object 21" descr="object 21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9730892" y="3873994"/>
            <a:ext cx="97600" cy="97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object 22" descr="object 22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730892" y="4296917"/>
            <a:ext cx="97600" cy="97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object 23"/>
          <p:cNvSpPr txBox="1"/>
          <p:nvPr/>
        </p:nvSpPr>
        <p:spPr>
          <a:xfrm>
            <a:off x="6801015" y="9672584"/>
            <a:ext cx="5555616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i="1" spc="-35" sz="2200">
                <a:latin typeface="Lucida Sans"/>
                <a:ea typeface="Lucida Sans"/>
                <a:cs typeface="Lucida Sans"/>
                <a:sym typeface="Lucida Sans"/>
              </a:defRPr>
            </a:pPr>
            <a:r>
              <a:t>Relationship</a:t>
            </a:r>
            <a:r>
              <a:rPr spc="-110"/>
              <a:t> </a:t>
            </a:r>
            <a:r>
              <a:rPr spc="-60"/>
              <a:t>among</a:t>
            </a:r>
            <a:r>
              <a:rPr spc="-104"/>
              <a:t> </a:t>
            </a:r>
            <a:r>
              <a:t>categorical</a:t>
            </a:r>
            <a:r>
              <a:rPr spc="-104"/>
              <a:t> </a:t>
            </a:r>
            <a:r>
              <a:rPr spc="-19"/>
              <a:t>variables</a:t>
            </a:r>
          </a:p>
        </p:txBody>
      </p:sp>
      <p:sp>
        <p:nvSpPr>
          <p:cNvPr id="159" name="object 24"/>
          <p:cNvSpPr txBox="1"/>
          <p:nvPr/>
        </p:nvSpPr>
        <p:spPr>
          <a:xfrm>
            <a:off x="13297492" y="9672623"/>
            <a:ext cx="4119246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i="1" spc="-35" sz="2200">
                <a:latin typeface="Lucida Sans"/>
                <a:ea typeface="Lucida Sans"/>
                <a:cs typeface="Lucida Sans"/>
                <a:sym typeface="Lucida Sans"/>
              </a:defRPr>
            </a:pPr>
            <a:r>
              <a:t>Flight</a:t>
            </a:r>
            <a:r>
              <a:rPr spc="-110"/>
              <a:t> </a:t>
            </a:r>
            <a:r>
              <a:rPr spc="-25"/>
              <a:t>Distance</a:t>
            </a:r>
            <a:r>
              <a:rPr spc="-104"/>
              <a:t> </a:t>
            </a:r>
            <a:r>
              <a:rPr spc="0"/>
              <a:t>vs</a:t>
            </a:r>
            <a:r>
              <a:rPr spc="-110"/>
              <a:t> </a:t>
            </a:r>
            <a:r>
              <a:rPr spc="-9"/>
              <a:t>Satisfaction</a:t>
            </a:r>
          </a:p>
        </p:txBody>
      </p:sp>
      <p:sp>
        <p:nvSpPr>
          <p:cNvPr id="160" name="object 25"/>
          <p:cNvSpPr txBox="1"/>
          <p:nvPr/>
        </p:nvSpPr>
        <p:spPr>
          <a:xfrm>
            <a:off x="1484998" y="9672623"/>
            <a:ext cx="4067176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i="1" spc="-70" sz="2200">
                <a:latin typeface="Lucida Sans"/>
                <a:ea typeface="Lucida Sans"/>
                <a:cs typeface="Lucida Sans"/>
                <a:sym typeface="Lucida Sans"/>
              </a:defRPr>
            </a:pPr>
            <a:r>
              <a:t>Distribution</a:t>
            </a:r>
            <a:r>
              <a:rPr spc="-130"/>
              <a:t> </a:t>
            </a:r>
            <a:r>
              <a:rPr spc="0"/>
              <a:t>of</a:t>
            </a:r>
            <a:r>
              <a:rPr spc="-125"/>
              <a:t> </a:t>
            </a:r>
            <a:r>
              <a:rPr spc="-65"/>
              <a:t>Target</a:t>
            </a:r>
            <a:r>
              <a:rPr spc="-130"/>
              <a:t> </a:t>
            </a:r>
            <a:r>
              <a:rPr spc="-39"/>
              <a:t>Variable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object 2"/>
          <p:cNvSpPr/>
          <p:nvPr/>
        </p:nvSpPr>
        <p:spPr>
          <a:xfrm flipH="1">
            <a:off x="9739351" y="1046746"/>
            <a:ext cx="1" cy="8944121"/>
          </a:xfrm>
          <a:prstGeom prst="line">
            <a:avLst/>
          </a:prstGeom>
          <a:ln w="381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pic>
        <p:nvPicPr>
          <p:cNvPr id="163" name="object 3" descr="object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41227" y="1286851"/>
            <a:ext cx="5048250" cy="34099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object 4" descr="object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58029" y="5520156"/>
            <a:ext cx="4733926" cy="3476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object 5" descr="object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295074" y="1754314"/>
            <a:ext cx="5867400" cy="5400674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object 6"/>
          <p:cNvSpPr txBox="1"/>
          <p:nvPr/>
        </p:nvSpPr>
        <p:spPr>
          <a:xfrm>
            <a:off x="800591" y="4657566"/>
            <a:ext cx="7912101" cy="3512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45745" marR="5080" indent="-210185">
              <a:lnSpc>
                <a:spcPct val="106100"/>
              </a:lnSpc>
              <a:spcBef>
                <a:spcPts val="100"/>
              </a:spcBef>
              <a:defRPr b="1" i="1" spc="10" sz="16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Females</a:t>
            </a:r>
            <a:r>
              <a:rPr spc="-35"/>
              <a:t> </a:t>
            </a:r>
            <a:r>
              <a:rPr spc="55"/>
              <a:t>had</a:t>
            </a:r>
            <a:r>
              <a:rPr spc="-30"/>
              <a:t> </a:t>
            </a:r>
            <a:r>
              <a:rPr spc="65"/>
              <a:t>an</a:t>
            </a:r>
            <a:r>
              <a:rPr spc="-30"/>
              <a:t> </a:t>
            </a:r>
            <a:r>
              <a:t>average</a:t>
            </a:r>
            <a:r>
              <a:rPr spc="-30"/>
              <a:t> </a:t>
            </a:r>
            <a:r>
              <a:t>satisfaction</a:t>
            </a:r>
            <a:r>
              <a:rPr spc="-30"/>
              <a:t> </a:t>
            </a:r>
            <a:r>
              <a:rPr spc="0"/>
              <a:t>rate</a:t>
            </a:r>
            <a:r>
              <a:rPr spc="-30"/>
              <a:t> </a:t>
            </a:r>
            <a:r>
              <a:t>of</a:t>
            </a:r>
            <a:r>
              <a:rPr spc="-30"/>
              <a:t> </a:t>
            </a:r>
            <a:r>
              <a:t>42.74%</a:t>
            </a:r>
            <a:r>
              <a:rPr spc="-30"/>
              <a:t> </a:t>
            </a:r>
            <a:r>
              <a:rPr spc="45"/>
              <a:t>compared</a:t>
            </a:r>
            <a:r>
              <a:rPr spc="-30"/>
              <a:t> </a:t>
            </a:r>
            <a:r>
              <a:t>to</a:t>
            </a:r>
            <a:r>
              <a:rPr spc="-30"/>
              <a:t> </a:t>
            </a:r>
            <a:r>
              <a:rPr spc="50"/>
              <a:t>45.95%</a:t>
            </a:r>
            <a:r>
              <a:rPr spc="-30"/>
              <a:t> </a:t>
            </a:r>
            <a:r>
              <a:rPr spc="-25"/>
              <a:t>for </a:t>
            </a:r>
            <a:r>
              <a:rPr spc="0"/>
              <a:t>males.</a:t>
            </a:r>
            <a:r>
              <a:rPr spc="-75"/>
              <a:t> </a:t>
            </a:r>
            <a:r>
              <a:rPr spc="0"/>
              <a:t>Individuals</a:t>
            </a:r>
            <a:r>
              <a:rPr spc="-70"/>
              <a:t> </a:t>
            </a:r>
            <a:r>
              <a:rPr spc="55"/>
              <a:t>aged</a:t>
            </a:r>
            <a:r>
              <a:rPr spc="-75"/>
              <a:t> </a:t>
            </a:r>
            <a:r>
              <a:rPr spc="45"/>
              <a:t>between</a:t>
            </a:r>
            <a:r>
              <a:rPr spc="-70"/>
              <a:t> </a:t>
            </a:r>
            <a:r>
              <a:rPr spc="130"/>
              <a:t>40</a:t>
            </a:r>
            <a:r>
              <a:rPr spc="-70"/>
              <a:t> </a:t>
            </a:r>
            <a:r>
              <a:rPr spc="55"/>
              <a:t>and</a:t>
            </a:r>
            <a:r>
              <a:rPr spc="-75"/>
              <a:t> </a:t>
            </a:r>
            <a:r>
              <a:rPr spc="100"/>
              <a:t>60</a:t>
            </a:r>
            <a:r>
              <a:rPr spc="-70"/>
              <a:t> </a:t>
            </a:r>
            <a:r>
              <a:rPr spc="0"/>
              <a:t>years</a:t>
            </a:r>
            <a:r>
              <a:rPr spc="-75"/>
              <a:t> </a:t>
            </a:r>
            <a:r>
              <a:rPr spc="0"/>
              <a:t>old</a:t>
            </a:r>
            <a:r>
              <a:rPr spc="-70"/>
              <a:t> </a:t>
            </a:r>
            <a:r>
              <a:rPr spc="0"/>
              <a:t>are</a:t>
            </a:r>
            <a:r>
              <a:rPr spc="-70"/>
              <a:t> </a:t>
            </a:r>
            <a:r>
              <a:rPr spc="65"/>
              <a:t>most</a:t>
            </a:r>
            <a:r>
              <a:rPr spc="-75"/>
              <a:t> </a:t>
            </a:r>
            <a:r>
              <a:rPr spc="-10"/>
              <a:t>satisfied.</a:t>
            </a:r>
          </a:p>
          <a:p>
            <a:pPr>
              <a:spcBef>
                <a:spcPts val="1500"/>
              </a:spcBef>
              <a:defRPr sz="1600">
                <a:latin typeface="Trebuchet MS"/>
                <a:ea typeface="Trebuchet MS"/>
                <a:cs typeface="Trebuchet MS"/>
                <a:sym typeface="Trebuchet MS"/>
              </a:defRPr>
            </a:pPr>
          </a:p>
          <a:p>
            <a:pPr marR="4330700" indent="12700" algn="just">
              <a:lnSpc>
                <a:spcPct val="116399"/>
              </a:lnSpc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Idem</a:t>
            </a:r>
            <a:r>
              <a:rPr spc="94"/>
              <a:t>  </a:t>
            </a:r>
            <a:r>
              <a:t>for</a:t>
            </a:r>
            <a:r>
              <a:rPr spc="94"/>
              <a:t>  </a:t>
            </a:r>
            <a:r>
              <a:t>flying</a:t>
            </a:r>
            <a:r>
              <a:rPr spc="94"/>
              <a:t>  </a:t>
            </a:r>
            <a:r>
              <a:rPr spc="60"/>
              <a:t>class</a:t>
            </a:r>
            <a:r>
              <a:rPr spc="94"/>
              <a:t>  </a:t>
            </a:r>
            <a:r>
              <a:rPr spc="50"/>
              <a:t>and</a:t>
            </a:r>
            <a:r>
              <a:rPr spc="94"/>
              <a:t>  </a:t>
            </a:r>
            <a:r>
              <a:rPr spc="50"/>
              <a:t>purpose</a:t>
            </a:r>
            <a:r>
              <a:rPr spc="94"/>
              <a:t>  </a:t>
            </a:r>
            <a:r>
              <a:rPr spc="-25"/>
              <a:t>of </a:t>
            </a:r>
            <a:r>
              <a:rPr spc="-10"/>
              <a:t>travel.</a:t>
            </a:r>
          </a:p>
          <a:p>
            <a:pPr marR="4333240" indent="12700" algn="just">
              <a:lnSpc>
                <a:spcPct val="116399"/>
              </a:lnSpc>
              <a:defRPr spc="70"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Passenger</a:t>
            </a:r>
            <a:r>
              <a:rPr spc="75"/>
              <a:t> </a:t>
            </a:r>
            <a:r>
              <a:rPr spc="10"/>
              <a:t>satisfaction</a:t>
            </a:r>
            <a:r>
              <a:rPr spc="80"/>
              <a:t> </a:t>
            </a:r>
            <a:r>
              <a:rPr spc="10"/>
              <a:t>rates</a:t>
            </a:r>
            <a:r>
              <a:rPr spc="80"/>
              <a:t> </a:t>
            </a:r>
            <a:r>
              <a:rPr spc="-10"/>
              <a:t>significantly </a:t>
            </a:r>
            <a:r>
              <a:rPr spc="0"/>
              <a:t>increase</a:t>
            </a:r>
            <a:r>
              <a:rPr spc="330"/>
              <a:t> </a:t>
            </a:r>
            <a:r>
              <a:rPr spc="65"/>
              <a:t>when</a:t>
            </a:r>
            <a:r>
              <a:rPr spc="330"/>
              <a:t> </a:t>
            </a:r>
            <a:r>
              <a:rPr spc="0"/>
              <a:t>compared</a:t>
            </a:r>
            <a:r>
              <a:rPr spc="335"/>
              <a:t> </a:t>
            </a:r>
            <a:r>
              <a:rPr spc="0"/>
              <a:t>with</a:t>
            </a:r>
            <a:r>
              <a:rPr spc="330"/>
              <a:t> </a:t>
            </a:r>
            <a:r>
              <a:rPr spc="0"/>
              <a:t>the</a:t>
            </a:r>
            <a:r>
              <a:rPr spc="335"/>
              <a:t> </a:t>
            </a:r>
            <a:r>
              <a:rPr spc="45"/>
              <a:t>class </a:t>
            </a:r>
            <a:r>
              <a:rPr spc="0"/>
              <a:t>they</a:t>
            </a:r>
            <a:r>
              <a:rPr spc="35"/>
              <a:t> </a:t>
            </a:r>
            <a:r>
              <a:rPr spc="0"/>
              <a:t>are</a:t>
            </a:r>
            <a:r>
              <a:rPr spc="40"/>
              <a:t> </a:t>
            </a:r>
            <a:r>
              <a:rPr spc="0"/>
              <a:t>flying</a:t>
            </a:r>
            <a:r>
              <a:rPr spc="40"/>
              <a:t> </a:t>
            </a:r>
            <a:r>
              <a:rPr spc="-25"/>
              <a:t>in.</a:t>
            </a:r>
          </a:p>
          <a:p>
            <a:pPr marR="4330065" indent="12700" algn="just">
              <a:lnSpc>
                <a:spcPct val="116399"/>
              </a:lnSpc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One</a:t>
            </a:r>
            <a:r>
              <a:rPr spc="330"/>
              <a:t> </a:t>
            </a:r>
            <a:r>
              <a:t>possible</a:t>
            </a:r>
            <a:r>
              <a:rPr spc="335"/>
              <a:t> </a:t>
            </a:r>
            <a:r>
              <a:t>factor</a:t>
            </a:r>
            <a:r>
              <a:rPr spc="335"/>
              <a:t> </a:t>
            </a:r>
            <a:r>
              <a:t>is</a:t>
            </a:r>
            <a:r>
              <a:rPr spc="335"/>
              <a:t> </a:t>
            </a:r>
            <a:r>
              <a:t>that</a:t>
            </a:r>
            <a:r>
              <a:rPr spc="335"/>
              <a:t> </a:t>
            </a:r>
            <a:r>
              <a:t>for</a:t>
            </a:r>
            <a:r>
              <a:rPr spc="335"/>
              <a:t> </a:t>
            </a:r>
            <a:r>
              <a:rPr spc="60"/>
              <a:t>business </a:t>
            </a:r>
            <a:r>
              <a:rPr spc="-20"/>
              <a:t>travel,</a:t>
            </a:r>
            <a:r>
              <a:rPr spc="114"/>
              <a:t> </a:t>
            </a:r>
            <a:r>
              <a:t>flights</a:t>
            </a:r>
            <a:r>
              <a:rPr spc="114"/>
              <a:t> </a:t>
            </a:r>
            <a:r>
              <a:t>are</a:t>
            </a:r>
            <a:r>
              <a:rPr spc="120"/>
              <a:t> </a:t>
            </a:r>
            <a:r>
              <a:t>often</a:t>
            </a:r>
            <a:r>
              <a:rPr spc="114"/>
              <a:t> </a:t>
            </a:r>
            <a:r>
              <a:t>subsidized</a:t>
            </a:r>
            <a:r>
              <a:rPr spc="114"/>
              <a:t> </a:t>
            </a:r>
            <a:r>
              <a:rPr spc="60"/>
              <a:t>by</a:t>
            </a:r>
            <a:r>
              <a:rPr spc="120"/>
              <a:t> </a:t>
            </a:r>
            <a:r>
              <a:rPr spc="-25"/>
              <a:t>the </a:t>
            </a:r>
            <a:r>
              <a:rPr spc="60"/>
              <a:t>company</a:t>
            </a:r>
            <a:r>
              <a:rPr spc="45"/>
              <a:t>  </a:t>
            </a:r>
            <a:r>
              <a:rPr spc="70"/>
              <a:t>who</a:t>
            </a:r>
            <a:r>
              <a:rPr spc="50"/>
              <a:t>  </a:t>
            </a:r>
            <a:r>
              <a:rPr spc="80"/>
              <a:t>chooses</a:t>
            </a:r>
            <a:r>
              <a:rPr spc="50"/>
              <a:t>  </a:t>
            </a:r>
            <a:r>
              <a:rPr spc="70"/>
              <a:t>business</a:t>
            </a:r>
            <a:r>
              <a:rPr spc="50"/>
              <a:t>  </a:t>
            </a:r>
            <a:r>
              <a:rPr spc="45"/>
              <a:t>class </a:t>
            </a:r>
            <a:r>
              <a:t>(hence</a:t>
            </a:r>
            <a:r>
              <a:rPr spc="345"/>
              <a:t> </a:t>
            </a:r>
            <a:r>
              <a:t>the</a:t>
            </a:r>
            <a:r>
              <a:rPr spc="345"/>
              <a:t> </a:t>
            </a:r>
            <a:r>
              <a:t>name)</a:t>
            </a:r>
            <a:r>
              <a:rPr spc="350"/>
              <a:t> </a:t>
            </a:r>
            <a:r>
              <a:rPr spc="50"/>
              <a:t>and</a:t>
            </a:r>
            <a:r>
              <a:rPr spc="345"/>
              <a:t> </a:t>
            </a:r>
            <a:r>
              <a:rPr spc="70"/>
              <a:t>thus</a:t>
            </a:r>
            <a:r>
              <a:rPr spc="350"/>
              <a:t> </a:t>
            </a:r>
            <a:r>
              <a:rPr spc="60"/>
              <a:t>passengers </a:t>
            </a:r>
            <a:r>
              <a:t>are</a:t>
            </a:r>
            <a:r>
              <a:rPr spc="85"/>
              <a:t> </a:t>
            </a:r>
            <a:r>
              <a:t>more</a:t>
            </a:r>
            <a:r>
              <a:rPr spc="90"/>
              <a:t> </a:t>
            </a:r>
            <a:r>
              <a:t>satisfied</a:t>
            </a:r>
            <a:r>
              <a:rPr spc="90"/>
              <a:t> </a:t>
            </a:r>
            <a:r>
              <a:rPr spc="85"/>
              <a:t>as</a:t>
            </a:r>
            <a:r>
              <a:rPr spc="90"/>
              <a:t> </a:t>
            </a:r>
            <a:r>
              <a:t>they</a:t>
            </a:r>
            <a:r>
              <a:rPr spc="90"/>
              <a:t> </a:t>
            </a:r>
            <a:r>
              <a:t>are</a:t>
            </a:r>
            <a:r>
              <a:rPr spc="90"/>
              <a:t> </a:t>
            </a:r>
            <a:r>
              <a:rPr spc="-10"/>
              <a:t>essentially </a:t>
            </a:r>
            <a:r>
              <a:t>flying</a:t>
            </a:r>
            <a:r>
              <a:rPr spc="25"/>
              <a:t> </a:t>
            </a:r>
            <a:r>
              <a:t>for</a:t>
            </a:r>
            <a:r>
              <a:rPr spc="30"/>
              <a:t> </a:t>
            </a:r>
            <a:r>
              <a:rPr spc="-10"/>
              <a:t>free.</a:t>
            </a:r>
          </a:p>
        </p:txBody>
      </p:sp>
      <p:pic>
        <p:nvPicPr>
          <p:cNvPr id="167" name="object 7" descr="object 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023333" y="7509040"/>
            <a:ext cx="67234" cy="67222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object 8"/>
          <p:cNvSpPr txBox="1"/>
          <p:nvPr/>
        </p:nvSpPr>
        <p:spPr>
          <a:xfrm>
            <a:off x="11190057" y="7353003"/>
            <a:ext cx="6223637" cy="2293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104775" indent="12700">
              <a:lnSpc>
                <a:spcPct val="109200"/>
              </a:lnSpc>
              <a:defRPr spc="5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Negative</a:t>
            </a:r>
            <a:r>
              <a:rPr spc="-34"/>
              <a:t> </a:t>
            </a:r>
            <a:r>
              <a:rPr spc="0"/>
              <a:t>correlation</a:t>
            </a:r>
            <a:r>
              <a:rPr spc="-34"/>
              <a:t> </a:t>
            </a:r>
            <a:r>
              <a:rPr spc="60"/>
              <a:t>between</a:t>
            </a:r>
            <a:r>
              <a:rPr spc="-30"/>
              <a:t> </a:t>
            </a:r>
            <a:r>
              <a:rPr spc="55"/>
              <a:t>distance</a:t>
            </a:r>
            <a:r>
              <a:rPr spc="-34"/>
              <a:t> </a:t>
            </a:r>
            <a:r>
              <a:rPr spc="75"/>
              <a:t>and</a:t>
            </a:r>
            <a:r>
              <a:rPr spc="-30"/>
              <a:t> </a:t>
            </a:r>
            <a:r>
              <a:rPr spc="85"/>
              <a:t>class </a:t>
            </a:r>
            <a:r>
              <a:rPr spc="55"/>
              <a:t>Cleanliness</a:t>
            </a:r>
            <a:r>
              <a:rPr spc="40"/>
              <a:t> </a:t>
            </a:r>
            <a:r>
              <a:rPr spc="60"/>
              <a:t>being</a:t>
            </a:r>
            <a:r>
              <a:rPr spc="40"/>
              <a:t> </a:t>
            </a:r>
            <a:r>
              <a:rPr spc="0"/>
              <a:t>positively</a:t>
            </a:r>
            <a:r>
              <a:rPr spc="45"/>
              <a:t> </a:t>
            </a:r>
            <a:r>
              <a:rPr spc="0"/>
              <a:t>correlated</a:t>
            </a:r>
            <a:r>
              <a:rPr spc="40"/>
              <a:t> </a:t>
            </a:r>
            <a:r>
              <a:rPr spc="0"/>
              <a:t>with</a:t>
            </a:r>
            <a:r>
              <a:rPr spc="45"/>
              <a:t> </a:t>
            </a:r>
            <a:r>
              <a:rPr spc="0"/>
              <a:t>food,</a:t>
            </a:r>
            <a:r>
              <a:rPr spc="40"/>
              <a:t> </a:t>
            </a:r>
            <a:r>
              <a:rPr spc="-10"/>
              <a:t>inflight </a:t>
            </a:r>
            <a:r>
              <a:rPr spc="10"/>
              <a:t>entertainment</a:t>
            </a:r>
            <a:r>
              <a:rPr spc="15"/>
              <a:t> </a:t>
            </a:r>
            <a:r>
              <a:rPr spc="75"/>
              <a:t>and</a:t>
            </a:r>
            <a:r>
              <a:rPr spc="20"/>
              <a:t> </a:t>
            </a:r>
            <a:r>
              <a:rPr spc="65"/>
              <a:t>seat</a:t>
            </a:r>
            <a:r>
              <a:rPr spc="20"/>
              <a:t> </a:t>
            </a:r>
            <a:r>
              <a:rPr spc="40"/>
              <a:t>comfort</a:t>
            </a:r>
          </a:p>
          <a:p>
            <a:pPr indent="12700">
              <a:spcBef>
                <a:spcPts val="100"/>
              </a:spcBef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Idem</a:t>
            </a:r>
            <a:r>
              <a:rPr spc="-5"/>
              <a:t> </a:t>
            </a:r>
            <a:r>
              <a:t>for inflight </a:t>
            </a:r>
            <a:r>
              <a:rPr spc="55"/>
              <a:t>handling</a:t>
            </a:r>
            <a:r>
              <a:t> </a:t>
            </a:r>
            <a:r>
              <a:rPr spc="75"/>
              <a:t>and</a:t>
            </a:r>
            <a:r>
              <a:t> </a:t>
            </a:r>
            <a:r>
              <a:rPr spc="110"/>
              <a:t>baggage</a:t>
            </a:r>
            <a:r>
              <a:rPr spc="-5"/>
              <a:t> </a:t>
            </a:r>
            <a:r>
              <a:rPr spc="45"/>
              <a:t>service</a:t>
            </a:r>
          </a:p>
          <a:p>
            <a:pPr marR="212725" indent="12700">
              <a:lnSpc>
                <a:spcPct val="109200"/>
              </a:lnSpc>
              <a:defRPr spc="5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Loyal</a:t>
            </a:r>
            <a:r>
              <a:rPr spc="-65"/>
              <a:t> </a:t>
            </a:r>
            <a:r>
              <a:rPr spc="90"/>
              <a:t>customers</a:t>
            </a:r>
            <a:r>
              <a:rPr spc="-60"/>
              <a:t> </a:t>
            </a:r>
            <a:r>
              <a:rPr spc="60"/>
              <a:t>being</a:t>
            </a:r>
            <a:r>
              <a:rPr spc="-60"/>
              <a:t> </a:t>
            </a:r>
            <a:r>
              <a:t>more</a:t>
            </a:r>
            <a:r>
              <a:rPr spc="-60"/>
              <a:t> </a:t>
            </a:r>
            <a:r>
              <a:rPr spc="-20"/>
              <a:t>likely</a:t>
            </a:r>
            <a:r>
              <a:rPr spc="-60"/>
              <a:t> </a:t>
            </a:r>
            <a:r>
              <a:rPr spc="0"/>
              <a:t>to</a:t>
            </a:r>
            <a:r>
              <a:rPr spc="-60"/>
              <a:t> </a:t>
            </a:r>
            <a:r>
              <a:rPr spc="0"/>
              <a:t>travel</a:t>
            </a:r>
            <a:r>
              <a:rPr spc="-60"/>
              <a:t> </a:t>
            </a:r>
            <a:r>
              <a:rPr spc="0"/>
              <a:t>for</a:t>
            </a:r>
            <a:r>
              <a:rPr spc="-60"/>
              <a:t> </a:t>
            </a:r>
            <a:r>
              <a:rPr spc="95"/>
              <a:t>business </a:t>
            </a:r>
            <a:r>
              <a:rPr spc="75"/>
              <a:t>and</a:t>
            </a:r>
            <a:r>
              <a:rPr spc="-75"/>
              <a:t> </a:t>
            </a:r>
            <a:r>
              <a:rPr spc="69"/>
              <a:t>upgrade</a:t>
            </a:r>
            <a:r>
              <a:rPr spc="-75"/>
              <a:t> </a:t>
            </a:r>
            <a:r>
              <a:rPr spc="0"/>
              <a:t>their</a:t>
            </a:r>
            <a:r>
              <a:rPr spc="-69"/>
              <a:t> </a:t>
            </a:r>
            <a:r>
              <a:rPr spc="85"/>
              <a:t>class</a:t>
            </a:r>
          </a:p>
          <a:p>
            <a:pPr marR="5080" indent="12700">
              <a:lnSpc>
                <a:spcPct val="109200"/>
              </a:lnSpc>
              <a:defRPr spc="1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Users</a:t>
            </a:r>
            <a:r>
              <a:rPr spc="-50"/>
              <a:t> </a:t>
            </a:r>
            <a:r>
              <a:rPr spc="104"/>
              <a:t>who</a:t>
            </a:r>
            <a:r>
              <a:rPr spc="-45"/>
              <a:t> </a:t>
            </a:r>
            <a:r>
              <a:rPr spc="65"/>
              <a:t>book</a:t>
            </a:r>
            <a:r>
              <a:rPr spc="-50"/>
              <a:t> </a:t>
            </a:r>
            <a:r>
              <a:rPr spc="0"/>
              <a:t>online</a:t>
            </a:r>
            <a:r>
              <a:rPr spc="-45"/>
              <a:t> </a:t>
            </a:r>
            <a:r>
              <a:rPr spc="0"/>
              <a:t>are</a:t>
            </a:r>
            <a:r>
              <a:rPr spc="-45"/>
              <a:t> </a:t>
            </a:r>
            <a:r>
              <a:rPr spc="50"/>
              <a:t>more</a:t>
            </a:r>
            <a:r>
              <a:rPr spc="-50"/>
              <a:t> </a:t>
            </a:r>
            <a:r>
              <a:rPr spc="-20"/>
              <a:t>likely</a:t>
            </a:r>
            <a:r>
              <a:rPr spc="-45"/>
              <a:t> </a:t>
            </a:r>
            <a:r>
              <a:rPr spc="0"/>
              <a:t>to</a:t>
            </a:r>
            <a:r>
              <a:rPr spc="-45"/>
              <a:t> </a:t>
            </a:r>
            <a:r>
              <a:rPr spc="104"/>
              <a:t>use</a:t>
            </a:r>
            <a:r>
              <a:rPr spc="-50"/>
              <a:t> </a:t>
            </a:r>
            <a:r>
              <a:rPr spc="0"/>
              <a:t>in</a:t>
            </a:r>
            <a:r>
              <a:rPr spc="-45"/>
              <a:t> </a:t>
            </a:r>
            <a:r>
              <a:rPr spc="0"/>
              <a:t>flight</a:t>
            </a:r>
            <a:r>
              <a:rPr spc="-50"/>
              <a:t> </a:t>
            </a:r>
            <a:r>
              <a:rPr spc="0"/>
              <a:t>Wi-</a:t>
            </a:r>
            <a:r>
              <a:rPr spc="-25"/>
              <a:t>fi </a:t>
            </a:r>
            <a:r>
              <a:rPr spc="75"/>
              <a:t>and</a:t>
            </a:r>
            <a:r>
              <a:rPr spc="-65"/>
              <a:t> </a:t>
            </a:r>
            <a:r>
              <a:rPr spc="0"/>
              <a:t>be</a:t>
            </a:r>
            <a:r>
              <a:rPr spc="-65"/>
              <a:t> </a:t>
            </a:r>
            <a:r>
              <a:rPr spc="50"/>
              <a:t>dissatisfied</a:t>
            </a:r>
            <a:r>
              <a:rPr spc="-60"/>
              <a:t> </a:t>
            </a:r>
            <a:r>
              <a:rPr spc="90"/>
              <a:t>by</a:t>
            </a:r>
            <a:r>
              <a:rPr spc="-65"/>
              <a:t> </a:t>
            </a:r>
            <a:r>
              <a:rPr spc="-25"/>
              <a:t>it</a:t>
            </a:r>
          </a:p>
        </p:txBody>
      </p:sp>
      <p:pic>
        <p:nvPicPr>
          <p:cNvPr id="169" name="object 9" descr="object 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023333" y="7808493"/>
            <a:ext cx="67234" cy="672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object 10" descr="object 10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023333" y="8407400"/>
            <a:ext cx="67234" cy="672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object 11" descr="object 1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023333" y="8706853"/>
            <a:ext cx="67234" cy="672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object 12" descr="object 1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023333" y="9305760"/>
            <a:ext cx="67234" cy="67227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object 13"/>
          <p:cNvSpPr txBox="1"/>
          <p:nvPr/>
        </p:nvSpPr>
        <p:spPr>
          <a:xfrm>
            <a:off x="10122737" y="1046686"/>
            <a:ext cx="7697470" cy="330201"/>
          </a:xfrm>
          <a:prstGeom prst="rect">
            <a:avLst/>
          </a:prstGeom>
          <a:solidFill>
            <a:srgbClr val="AFD1E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300"/>
              </a:spcBef>
              <a:defRPr b="1" spc="45" sz="2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Correlation</a:t>
            </a:r>
            <a:r>
              <a:rPr spc="-180"/>
              <a:t> </a:t>
            </a:r>
            <a:r>
              <a:t>Matrix</a:t>
            </a:r>
          </a:p>
        </p:txBody>
      </p:sp>
      <p:sp>
        <p:nvSpPr>
          <p:cNvPr id="174" name="object 14"/>
          <p:cNvSpPr/>
          <p:nvPr/>
        </p:nvSpPr>
        <p:spPr>
          <a:xfrm>
            <a:off x="633655" y="2194534"/>
            <a:ext cx="57151" cy="57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32" y="0"/>
                </a:moveTo>
                <a:lnTo>
                  <a:pt x="9369" y="0"/>
                </a:lnTo>
                <a:lnTo>
                  <a:pt x="7991" y="273"/>
                </a:lnTo>
                <a:lnTo>
                  <a:pt x="0" y="9369"/>
                </a:lnTo>
                <a:lnTo>
                  <a:pt x="0" y="12235"/>
                </a:lnTo>
                <a:lnTo>
                  <a:pt x="9369" y="21600"/>
                </a:lnTo>
                <a:lnTo>
                  <a:pt x="12232" y="21600"/>
                </a:lnTo>
                <a:lnTo>
                  <a:pt x="21600" y="12235"/>
                </a:lnTo>
                <a:lnTo>
                  <a:pt x="21600" y="9369"/>
                </a:lnTo>
                <a:lnTo>
                  <a:pt x="13611" y="273"/>
                </a:lnTo>
                <a:lnTo>
                  <a:pt x="12232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5" name="object 15"/>
          <p:cNvSpPr txBox="1"/>
          <p:nvPr/>
        </p:nvSpPr>
        <p:spPr>
          <a:xfrm>
            <a:off x="800887" y="2059926"/>
            <a:ext cx="3302636" cy="1385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116399"/>
              </a:lnSpc>
              <a:spcBef>
                <a:spcPts val="100"/>
              </a:spcBef>
              <a:defRPr spc="50"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Average</a:t>
            </a:r>
            <a:r>
              <a:rPr spc="379"/>
              <a:t> </a:t>
            </a:r>
            <a:r>
              <a:rPr spc="0"/>
              <a:t>satisfaction</a:t>
            </a:r>
            <a:r>
              <a:rPr spc="379"/>
              <a:t> </a:t>
            </a:r>
            <a:r>
              <a:rPr spc="60"/>
              <a:t>can</a:t>
            </a:r>
            <a:r>
              <a:rPr spc="379"/>
              <a:t> </a:t>
            </a:r>
            <a:r>
              <a:rPr spc="0"/>
              <a:t>vary</a:t>
            </a:r>
            <a:r>
              <a:rPr spc="379"/>
              <a:t> </a:t>
            </a:r>
            <a:r>
              <a:rPr spc="45"/>
              <a:t>based </a:t>
            </a:r>
            <a:r>
              <a:rPr spc="65"/>
              <a:t>on</a:t>
            </a:r>
            <a:r>
              <a:rPr spc="-85"/>
              <a:t> </a:t>
            </a:r>
            <a:r>
              <a:rPr spc="60"/>
              <a:t>age</a:t>
            </a:r>
            <a:r>
              <a:rPr spc="-80"/>
              <a:t> </a:t>
            </a:r>
            <a:r>
              <a:t>and</a:t>
            </a:r>
            <a:r>
              <a:rPr spc="-80"/>
              <a:t> </a:t>
            </a:r>
            <a:r>
              <a:rPr spc="-10"/>
              <a:t>gender</a:t>
            </a:r>
          </a:p>
          <a:p>
            <a:pPr marR="9525" indent="12700">
              <a:lnSpc>
                <a:spcPct val="116399"/>
              </a:lnSpc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Females</a:t>
            </a:r>
            <a:r>
              <a:rPr spc="155"/>
              <a:t> </a:t>
            </a:r>
            <a:r>
              <a:t>are</a:t>
            </a:r>
            <a:r>
              <a:rPr spc="155"/>
              <a:t> </a:t>
            </a:r>
            <a:r>
              <a:rPr spc="65"/>
              <a:t>on</a:t>
            </a:r>
            <a:r>
              <a:rPr spc="160"/>
              <a:t> </a:t>
            </a:r>
            <a:r>
              <a:t>average</a:t>
            </a:r>
            <a:r>
              <a:rPr spc="155"/>
              <a:t> </a:t>
            </a:r>
            <a:r>
              <a:rPr spc="55"/>
              <a:t>less</a:t>
            </a:r>
            <a:r>
              <a:rPr spc="155"/>
              <a:t> </a:t>
            </a:r>
            <a:r>
              <a:rPr spc="-10"/>
              <a:t>satisfied </a:t>
            </a:r>
            <a:r>
              <a:t>than</a:t>
            </a:r>
            <a:r>
              <a:rPr spc="70"/>
              <a:t> </a:t>
            </a:r>
            <a:r>
              <a:t>males</a:t>
            </a:r>
            <a:r>
              <a:rPr spc="70"/>
              <a:t> </a:t>
            </a:r>
            <a:r>
              <a:t>with</a:t>
            </a:r>
            <a:r>
              <a:rPr spc="70"/>
              <a:t> </a:t>
            </a:r>
            <a:r>
              <a:rPr spc="-10"/>
              <a:t>flying</a:t>
            </a:r>
          </a:p>
          <a:p>
            <a:pPr marR="12700" indent="12700">
              <a:lnSpc>
                <a:spcPct val="116399"/>
              </a:lnSpc>
              <a:tabLst>
                <a:tab pos="622300" algn="l"/>
                <a:tab pos="1066800" algn="l"/>
                <a:tab pos="1536700" algn="l"/>
                <a:tab pos="2260600" algn="l"/>
                <a:tab pos="2768600" algn="l"/>
              </a:tabLst>
              <a:defRPr spc="-20"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Idem</a:t>
            </a:r>
            <a:r>
              <a:rPr spc="0"/>
              <a:t>	</a:t>
            </a:r>
            <a:r>
              <a:rPr spc="-25"/>
              <a:t>for</a:t>
            </a:r>
            <a:r>
              <a:rPr spc="0"/>
              <a:t>	</a:t>
            </a:r>
            <a:r>
              <a:rPr spc="-25"/>
              <a:t>the</a:t>
            </a:r>
            <a:r>
              <a:rPr spc="0"/>
              <a:t>	</a:t>
            </a:r>
            <a:r>
              <a:rPr spc="-10"/>
              <a:t>oldest</a:t>
            </a:r>
            <a:r>
              <a:rPr spc="0"/>
              <a:t>	</a:t>
            </a:r>
            <a:r>
              <a:rPr spc="35"/>
              <a:t>age</a:t>
            </a:r>
            <a:r>
              <a:rPr spc="0"/>
              <a:t>	</a:t>
            </a:r>
            <a:r>
              <a:rPr spc="45"/>
              <a:t>group </a:t>
            </a:r>
            <a:r>
              <a:rPr spc="0"/>
              <a:t>compared</a:t>
            </a:r>
            <a:r>
              <a:rPr spc="94"/>
              <a:t> </a:t>
            </a:r>
            <a:r>
              <a:rPr spc="0"/>
              <a:t>to</a:t>
            </a:r>
            <a:r>
              <a:rPr spc="94"/>
              <a:t> </a:t>
            </a:r>
            <a:r>
              <a:rPr spc="-10"/>
              <a:t>others</a:t>
            </a:r>
          </a:p>
        </p:txBody>
      </p:sp>
      <p:sp>
        <p:nvSpPr>
          <p:cNvPr id="176" name="object 16"/>
          <p:cNvSpPr/>
          <p:nvPr/>
        </p:nvSpPr>
        <p:spPr>
          <a:xfrm>
            <a:off x="633655" y="2708884"/>
            <a:ext cx="57151" cy="57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32" y="0"/>
                </a:moveTo>
                <a:lnTo>
                  <a:pt x="9369" y="0"/>
                </a:lnTo>
                <a:lnTo>
                  <a:pt x="7991" y="273"/>
                </a:lnTo>
                <a:lnTo>
                  <a:pt x="0" y="9369"/>
                </a:lnTo>
                <a:lnTo>
                  <a:pt x="0" y="12235"/>
                </a:lnTo>
                <a:lnTo>
                  <a:pt x="9369" y="21600"/>
                </a:lnTo>
                <a:lnTo>
                  <a:pt x="12232" y="21600"/>
                </a:lnTo>
                <a:lnTo>
                  <a:pt x="21600" y="12235"/>
                </a:lnTo>
                <a:lnTo>
                  <a:pt x="21600" y="9369"/>
                </a:lnTo>
                <a:lnTo>
                  <a:pt x="13611" y="273"/>
                </a:lnTo>
                <a:lnTo>
                  <a:pt x="12232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7" name="object 17"/>
          <p:cNvSpPr/>
          <p:nvPr/>
        </p:nvSpPr>
        <p:spPr>
          <a:xfrm>
            <a:off x="633655" y="3223234"/>
            <a:ext cx="57151" cy="57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32" y="0"/>
                </a:moveTo>
                <a:lnTo>
                  <a:pt x="9369" y="0"/>
                </a:lnTo>
                <a:lnTo>
                  <a:pt x="7991" y="273"/>
                </a:lnTo>
                <a:lnTo>
                  <a:pt x="0" y="9369"/>
                </a:lnTo>
                <a:lnTo>
                  <a:pt x="0" y="12235"/>
                </a:lnTo>
                <a:lnTo>
                  <a:pt x="9369" y="21600"/>
                </a:lnTo>
                <a:lnTo>
                  <a:pt x="12232" y="21600"/>
                </a:lnTo>
                <a:lnTo>
                  <a:pt x="21600" y="12235"/>
                </a:lnTo>
                <a:lnTo>
                  <a:pt x="21600" y="9369"/>
                </a:lnTo>
                <a:lnTo>
                  <a:pt x="13611" y="273"/>
                </a:lnTo>
                <a:lnTo>
                  <a:pt x="12232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8" name="object 18"/>
          <p:cNvSpPr txBox="1"/>
          <p:nvPr/>
        </p:nvSpPr>
        <p:spPr>
          <a:xfrm>
            <a:off x="1121370" y="9234919"/>
            <a:ext cx="767715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200"/>
              </a:spcBef>
              <a:defRPr b="1" i="1" spc="110" sz="16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Business</a:t>
            </a:r>
            <a:r>
              <a:rPr spc="-30"/>
              <a:t> </a:t>
            </a:r>
            <a:r>
              <a:rPr spc="85"/>
              <a:t>Class</a:t>
            </a:r>
            <a:r>
              <a:rPr spc="-30"/>
              <a:t> </a:t>
            </a:r>
            <a:r>
              <a:rPr spc="10"/>
              <a:t>travelers</a:t>
            </a:r>
            <a:r>
              <a:rPr spc="-30"/>
              <a:t> </a:t>
            </a:r>
            <a:r>
              <a:rPr spc="65"/>
              <a:t>were</a:t>
            </a:r>
            <a:r>
              <a:rPr spc="-30"/>
              <a:t> </a:t>
            </a:r>
            <a:r>
              <a:rPr spc="10"/>
              <a:t>satisfied</a:t>
            </a:r>
            <a:r>
              <a:rPr spc="-30"/>
              <a:t> </a:t>
            </a:r>
            <a:r>
              <a:rPr spc="80"/>
              <a:t>69.45%</a:t>
            </a:r>
            <a:r>
              <a:rPr spc="-25"/>
              <a:t> </a:t>
            </a:r>
            <a:r>
              <a:rPr spc="10"/>
              <a:t>of</a:t>
            </a:r>
            <a:r>
              <a:rPr spc="-30"/>
              <a:t> </a:t>
            </a:r>
            <a:r>
              <a:rPr spc="70"/>
              <a:t>the</a:t>
            </a:r>
            <a:r>
              <a:rPr spc="-30"/>
              <a:t> </a:t>
            </a:r>
            <a:r>
              <a:rPr spc="-10"/>
              <a:t>time.</a:t>
            </a:r>
          </a:p>
          <a:p>
            <a:pPr algn="ctr">
              <a:spcBef>
                <a:spcPts val="100"/>
              </a:spcBef>
              <a:defRPr b="1" i="1" spc="104" sz="16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Passengers</a:t>
            </a:r>
            <a:r>
              <a:rPr spc="-70"/>
              <a:t> </a:t>
            </a:r>
            <a:r>
              <a:rPr spc="110"/>
              <a:t>who</a:t>
            </a:r>
            <a:r>
              <a:rPr spc="-65"/>
              <a:t> </a:t>
            </a:r>
            <a:r>
              <a:rPr spc="0"/>
              <a:t>flew</a:t>
            </a:r>
            <a:r>
              <a:rPr spc="-65"/>
              <a:t> </a:t>
            </a:r>
            <a:r>
              <a:rPr spc="0"/>
              <a:t>for</a:t>
            </a:r>
            <a:r>
              <a:rPr spc="-65"/>
              <a:t> </a:t>
            </a:r>
            <a:r>
              <a:rPr spc="95"/>
              <a:t>business</a:t>
            </a:r>
            <a:r>
              <a:rPr spc="-65"/>
              <a:t> </a:t>
            </a:r>
            <a:r>
              <a:rPr spc="0"/>
              <a:t>similarly</a:t>
            </a:r>
            <a:r>
              <a:rPr spc="-65"/>
              <a:t> </a:t>
            </a:r>
            <a:r>
              <a:rPr spc="80"/>
              <a:t>had</a:t>
            </a:r>
            <a:r>
              <a:rPr spc="-65"/>
              <a:t> </a:t>
            </a:r>
            <a:r>
              <a:rPr spc="55"/>
              <a:t>a</a:t>
            </a:r>
            <a:r>
              <a:rPr spc="-65"/>
              <a:t> </a:t>
            </a:r>
            <a:r>
              <a:rPr spc="80"/>
              <a:t>58.26%</a:t>
            </a:r>
            <a:r>
              <a:rPr spc="-70"/>
              <a:t> </a:t>
            </a:r>
            <a:r>
              <a:rPr spc="55"/>
              <a:t>satisfaction</a:t>
            </a:r>
            <a:r>
              <a:rPr spc="-65"/>
              <a:t> </a:t>
            </a:r>
            <a:r>
              <a:rPr spc="-10"/>
              <a:t>rate.</a:t>
            </a:r>
          </a:p>
        </p:txBody>
      </p:sp>
      <p:sp>
        <p:nvSpPr>
          <p:cNvPr id="179" name="object 19"/>
          <p:cNvSpPr/>
          <p:nvPr/>
        </p:nvSpPr>
        <p:spPr>
          <a:xfrm>
            <a:off x="633655" y="5767666"/>
            <a:ext cx="57151" cy="57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32" y="0"/>
                </a:moveTo>
                <a:lnTo>
                  <a:pt x="9369" y="0"/>
                </a:lnTo>
                <a:lnTo>
                  <a:pt x="7991" y="273"/>
                </a:lnTo>
                <a:lnTo>
                  <a:pt x="0" y="9369"/>
                </a:lnTo>
                <a:lnTo>
                  <a:pt x="0" y="12235"/>
                </a:lnTo>
                <a:lnTo>
                  <a:pt x="9369" y="21600"/>
                </a:lnTo>
                <a:lnTo>
                  <a:pt x="12232" y="21600"/>
                </a:lnTo>
                <a:lnTo>
                  <a:pt x="21600" y="12235"/>
                </a:lnTo>
                <a:lnTo>
                  <a:pt x="21600" y="9369"/>
                </a:lnTo>
                <a:lnTo>
                  <a:pt x="13611" y="273"/>
                </a:lnTo>
                <a:lnTo>
                  <a:pt x="12232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0" name="object 20"/>
          <p:cNvSpPr/>
          <p:nvPr/>
        </p:nvSpPr>
        <p:spPr>
          <a:xfrm>
            <a:off x="633655" y="6282016"/>
            <a:ext cx="57151" cy="57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32" y="0"/>
                </a:moveTo>
                <a:lnTo>
                  <a:pt x="9369" y="0"/>
                </a:lnTo>
                <a:lnTo>
                  <a:pt x="7991" y="273"/>
                </a:lnTo>
                <a:lnTo>
                  <a:pt x="0" y="9369"/>
                </a:lnTo>
                <a:lnTo>
                  <a:pt x="0" y="12235"/>
                </a:lnTo>
                <a:lnTo>
                  <a:pt x="9369" y="21600"/>
                </a:lnTo>
                <a:lnTo>
                  <a:pt x="12232" y="21600"/>
                </a:lnTo>
                <a:lnTo>
                  <a:pt x="21600" y="12235"/>
                </a:lnTo>
                <a:lnTo>
                  <a:pt x="21600" y="9369"/>
                </a:lnTo>
                <a:lnTo>
                  <a:pt x="13611" y="273"/>
                </a:lnTo>
                <a:lnTo>
                  <a:pt x="12232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1" name="object 21"/>
          <p:cNvSpPr/>
          <p:nvPr/>
        </p:nvSpPr>
        <p:spPr>
          <a:xfrm>
            <a:off x="633655" y="7053540"/>
            <a:ext cx="57151" cy="57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32" y="0"/>
                </a:moveTo>
                <a:lnTo>
                  <a:pt x="9369" y="0"/>
                </a:lnTo>
                <a:lnTo>
                  <a:pt x="7991" y="273"/>
                </a:lnTo>
                <a:lnTo>
                  <a:pt x="0" y="9369"/>
                </a:lnTo>
                <a:lnTo>
                  <a:pt x="0" y="12235"/>
                </a:lnTo>
                <a:lnTo>
                  <a:pt x="9369" y="21600"/>
                </a:lnTo>
                <a:lnTo>
                  <a:pt x="12232" y="21600"/>
                </a:lnTo>
                <a:lnTo>
                  <a:pt x="21600" y="12235"/>
                </a:lnTo>
                <a:lnTo>
                  <a:pt x="21600" y="9369"/>
                </a:lnTo>
                <a:lnTo>
                  <a:pt x="13611" y="273"/>
                </a:lnTo>
                <a:lnTo>
                  <a:pt x="12232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2" name="object 22"/>
          <p:cNvSpPr txBox="1"/>
          <p:nvPr>
            <p:ph type="title"/>
          </p:nvPr>
        </p:nvSpPr>
        <p:spPr>
          <a:xfrm>
            <a:off x="487605" y="314311"/>
            <a:ext cx="5020312" cy="93980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3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Data</a:t>
            </a:r>
            <a:r>
              <a:rPr spc="-500"/>
              <a:t> </a:t>
            </a:r>
            <a:r>
              <a:t>Insights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object 2"/>
          <p:cNvGrpSpPr/>
          <p:nvPr/>
        </p:nvGrpSpPr>
        <p:grpSpPr>
          <a:xfrm>
            <a:off x="5759970" y="4449181"/>
            <a:ext cx="3327197" cy="5154956"/>
            <a:chOff x="0" y="0"/>
            <a:chExt cx="3327196" cy="5154955"/>
          </a:xfrm>
        </p:grpSpPr>
        <p:sp>
          <p:nvSpPr>
            <p:cNvPr id="184" name="object 3"/>
            <p:cNvSpPr/>
            <p:nvPr/>
          </p:nvSpPr>
          <p:spPr>
            <a:xfrm>
              <a:off x="0" y="0"/>
              <a:ext cx="3327197" cy="5154956"/>
            </a:xfrm>
            <a:prstGeom prst="rect">
              <a:avLst/>
            </a:prstGeom>
            <a:solidFill>
              <a:srgbClr val="AFD1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85" name="object 4" descr="object 4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04800" y="438147"/>
              <a:ext cx="104776" cy="1047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6" name="object 5" descr="object 5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04800" y="1695447"/>
              <a:ext cx="104776" cy="1047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8" name="object 6"/>
          <p:cNvSpPr txBox="1"/>
          <p:nvPr/>
        </p:nvSpPr>
        <p:spPr>
          <a:xfrm>
            <a:off x="6320547" y="4685182"/>
            <a:ext cx="2681606" cy="1559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107800"/>
              </a:lnSpc>
              <a:defRPr spc="80" sz="2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Recursive </a:t>
            </a:r>
            <a:r>
              <a:rPr spc="45"/>
              <a:t>Feature </a:t>
            </a:r>
            <a:r>
              <a:rPr spc="0"/>
              <a:t>Elimination</a:t>
            </a:r>
            <a:r>
              <a:rPr spc="209"/>
              <a:t> </a:t>
            </a:r>
            <a:r>
              <a:rPr spc="65"/>
              <a:t>(RFE) </a:t>
            </a:r>
            <a:r>
              <a:rPr spc="170"/>
              <a:t>Lasso</a:t>
            </a:r>
            <a:r>
              <a:rPr spc="-125"/>
              <a:t> </a:t>
            </a:r>
            <a:r>
              <a:rPr spc="104"/>
              <a:t>Regression</a:t>
            </a:r>
          </a:p>
        </p:txBody>
      </p:sp>
      <p:grpSp>
        <p:nvGrpSpPr>
          <p:cNvPr id="195" name="object 7"/>
          <p:cNvGrpSpPr/>
          <p:nvPr/>
        </p:nvGrpSpPr>
        <p:grpSpPr>
          <a:xfrm>
            <a:off x="1384324" y="4449181"/>
            <a:ext cx="3751429" cy="5154956"/>
            <a:chOff x="0" y="0"/>
            <a:chExt cx="3751427" cy="5154955"/>
          </a:xfrm>
        </p:grpSpPr>
        <p:sp>
          <p:nvSpPr>
            <p:cNvPr id="189" name="object 8"/>
            <p:cNvSpPr/>
            <p:nvPr/>
          </p:nvSpPr>
          <p:spPr>
            <a:xfrm>
              <a:off x="0" y="0"/>
              <a:ext cx="3751428" cy="5154956"/>
            </a:xfrm>
            <a:prstGeom prst="rect">
              <a:avLst/>
            </a:prstGeom>
            <a:solidFill>
              <a:srgbClr val="AFD1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90" name="object 9" descr="object 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23850" y="228597"/>
              <a:ext cx="104776" cy="1047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1" name="object 10" descr="object 10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23850" y="1066797"/>
              <a:ext cx="104776" cy="1047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2" name="object 11" descr="object 11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23850" y="2324097"/>
              <a:ext cx="104776" cy="1047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3" name="object 12" descr="object 1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23850" y="3581397"/>
              <a:ext cx="104776" cy="1047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4" name="object 13" descr="object 13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23850" y="4419597"/>
              <a:ext cx="104776" cy="1047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6" name="object 14"/>
          <p:cNvSpPr txBox="1"/>
          <p:nvPr/>
        </p:nvSpPr>
        <p:spPr>
          <a:xfrm>
            <a:off x="1963965" y="4475632"/>
            <a:ext cx="3135632" cy="4338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285115" indent="12700">
              <a:lnSpc>
                <a:spcPct val="107800"/>
              </a:lnSpc>
              <a:defRPr spc="110" sz="2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Scaling</a:t>
            </a:r>
            <a:r>
              <a:rPr spc="-135"/>
              <a:t> </a:t>
            </a:r>
            <a:r>
              <a:rPr spc="300"/>
              <a:t>-</a:t>
            </a:r>
            <a:r>
              <a:rPr spc="-135"/>
              <a:t> </a:t>
            </a:r>
            <a:r>
              <a:rPr spc="90"/>
              <a:t>Standard </a:t>
            </a:r>
            <a:r>
              <a:rPr spc="70"/>
              <a:t>Scaler</a:t>
            </a:r>
          </a:p>
          <a:p>
            <a:pPr marR="5080" indent="12700">
              <a:lnSpc>
                <a:spcPct val="107800"/>
              </a:lnSpc>
              <a:defRPr spc="135" sz="2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Missing</a:t>
            </a:r>
            <a:r>
              <a:rPr spc="-130"/>
              <a:t> </a:t>
            </a:r>
            <a:r>
              <a:rPr spc="40"/>
              <a:t>Value </a:t>
            </a:r>
            <a:r>
              <a:rPr spc="60"/>
              <a:t>Imputation</a:t>
            </a:r>
            <a:r>
              <a:rPr spc="-140"/>
              <a:t> </a:t>
            </a:r>
            <a:r>
              <a:rPr spc="250"/>
              <a:t>- </a:t>
            </a:r>
            <a:r>
              <a:t>Custom</a:t>
            </a:r>
            <a:r>
              <a:rPr spc="-130"/>
              <a:t> </a:t>
            </a:r>
            <a:r>
              <a:rPr spc="85"/>
              <a:t>Function </a:t>
            </a:r>
            <a:r>
              <a:rPr spc="65"/>
              <a:t>Test</a:t>
            </a:r>
            <a:r>
              <a:rPr spc="-65"/>
              <a:t> </a:t>
            </a:r>
            <a:r>
              <a:rPr spc="0"/>
              <a:t>Train</a:t>
            </a:r>
            <a:r>
              <a:rPr spc="-65"/>
              <a:t> </a:t>
            </a:r>
            <a:r>
              <a:rPr spc="-10"/>
              <a:t>Validation </a:t>
            </a:r>
            <a:r>
              <a:rPr spc="0"/>
              <a:t>Split</a:t>
            </a:r>
            <a:r>
              <a:rPr spc="-40"/>
              <a:t> </a:t>
            </a:r>
            <a:r>
              <a:rPr spc="300"/>
              <a:t>-</a:t>
            </a:r>
            <a:r>
              <a:rPr spc="-35"/>
              <a:t> </a:t>
            </a:r>
            <a:r>
              <a:rPr spc="80"/>
              <a:t>10/80/10% </a:t>
            </a:r>
            <a:r>
              <a:rPr spc="-10"/>
              <a:t>split</a:t>
            </a:r>
          </a:p>
          <a:p>
            <a:pPr marR="200025" indent="12700">
              <a:lnSpc>
                <a:spcPct val="107800"/>
              </a:lnSpc>
              <a:defRPr b="1" spc="55" sz="2500">
                <a:solidFill>
                  <a:srgbClr val="004AA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Label</a:t>
            </a:r>
            <a:r>
              <a:rPr spc="-190"/>
              <a:t> </a:t>
            </a:r>
            <a:r>
              <a:rPr spc="104"/>
              <a:t>Propagation </a:t>
            </a:r>
            <a:r>
              <a:rPr spc="75"/>
              <a:t>KNN</a:t>
            </a:r>
          </a:p>
          <a:p>
            <a:pPr marR="538480" indent="12700">
              <a:lnSpc>
                <a:spcPct val="107800"/>
              </a:lnSpc>
              <a:defRPr b="1" spc="55" sz="2500">
                <a:solidFill>
                  <a:srgbClr val="004AA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Label</a:t>
            </a:r>
            <a:r>
              <a:rPr spc="-190"/>
              <a:t> </a:t>
            </a:r>
            <a:r>
              <a:rPr spc="114"/>
              <a:t>Spreading </a:t>
            </a:r>
            <a:r>
              <a:rPr spc="75"/>
              <a:t>KNN</a:t>
            </a:r>
          </a:p>
        </p:txBody>
      </p:sp>
      <p:grpSp>
        <p:nvGrpSpPr>
          <p:cNvPr id="205" name="object 15"/>
          <p:cNvGrpSpPr/>
          <p:nvPr/>
        </p:nvGrpSpPr>
        <p:grpSpPr>
          <a:xfrm>
            <a:off x="1215656" y="1390827"/>
            <a:ext cx="15773400" cy="8213309"/>
            <a:chOff x="0" y="0"/>
            <a:chExt cx="15773398" cy="8213309"/>
          </a:xfrm>
        </p:grpSpPr>
        <p:pic>
          <p:nvPicPr>
            <p:cNvPr id="197" name="object 16" descr="object 16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5773399" cy="38671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8" name="object 17"/>
            <p:cNvSpPr/>
            <p:nvPr/>
          </p:nvSpPr>
          <p:spPr>
            <a:xfrm>
              <a:off x="8514955" y="3058353"/>
              <a:ext cx="3278975" cy="5154957"/>
            </a:xfrm>
            <a:prstGeom prst="rect">
              <a:avLst/>
            </a:prstGeom>
            <a:solidFill>
              <a:srgbClr val="AFD1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99" name="object 18" descr="object 18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8838806" y="3496501"/>
              <a:ext cx="104776" cy="1047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0" name="object 19" descr="object 19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8838806" y="4334701"/>
              <a:ext cx="104776" cy="1047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1" name="object 20" descr="object 20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8838806" y="4753801"/>
              <a:ext cx="104776" cy="1047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2" name="object 21" descr="object 21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8838806" y="5172901"/>
              <a:ext cx="104776" cy="1047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3" name="object 22" descr="object 22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8838806" y="5592001"/>
              <a:ext cx="104776" cy="1047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4" name="object 23" descr="object 23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8838806" y="6011101"/>
              <a:ext cx="104776" cy="1047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6" name="object 24"/>
          <p:cNvSpPr txBox="1"/>
          <p:nvPr/>
        </p:nvSpPr>
        <p:spPr>
          <a:xfrm>
            <a:off x="9730612" y="4685401"/>
            <a:ext cx="3279141" cy="2750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359409" indent="591819">
              <a:lnSpc>
                <a:spcPct val="107800"/>
              </a:lnSpc>
              <a:spcBef>
                <a:spcPts val="1800"/>
              </a:spcBef>
              <a:defRPr spc="70" sz="2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Logistic </a:t>
            </a:r>
            <a:r>
              <a:rPr spc="110"/>
              <a:t>Regression </a:t>
            </a:r>
            <a:r>
              <a:rPr spc="130"/>
              <a:t>Random</a:t>
            </a:r>
            <a:r>
              <a:rPr spc="-120"/>
              <a:t> </a:t>
            </a:r>
            <a:r>
              <a:rPr spc="85"/>
              <a:t>Forest Light</a:t>
            </a:r>
            <a:r>
              <a:rPr spc="-130"/>
              <a:t> </a:t>
            </a:r>
            <a:r>
              <a:rPr spc="140"/>
              <a:t>GBM </a:t>
            </a:r>
            <a:r>
              <a:rPr spc="125"/>
              <a:t>XGBoost AdaBoost </a:t>
            </a:r>
            <a:r>
              <a:rPr spc="65"/>
              <a:t>Naive</a:t>
            </a:r>
            <a:r>
              <a:rPr spc="-140"/>
              <a:t> </a:t>
            </a:r>
            <a:r>
              <a:rPr spc="145"/>
              <a:t>Bayes</a:t>
            </a:r>
          </a:p>
        </p:txBody>
      </p:sp>
      <p:grpSp>
        <p:nvGrpSpPr>
          <p:cNvPr id="212" name="object 25"/>
          <p:cNvGrpSpPr/>
          <p:nvPr/>
        </p:nvGrpSpPr>
        <p:grpSpPr>
          <a:xfrm>
            <a:off x="13662023" y="4449181"/>
            <a:ext cx="3326295" cy="5154956"/>
            <a:chOff x="0" y="0"/>
            <a:chExt cx="3326293" cy="5154955"/>
          </a:xfrm>
        </p:grpSpPr>
        <p:sp>
          <p:nvSpPr>
            <p:cNvPr id="207" name="object 26"/>
            <p:cNvSpPr/>
            <p:nvPr/>
          </p:nvSpPr>
          <p:spPr>
            <a:xfrm>
              <a:off x="0" y="0"/>
              <a:ext cx="3326294" cy="5154956"/>
            </a:xfrm>
            <a:prstGeom prst="rect">
              <a:avLst/>
            </a:prstGeom>
            <a:solidFill>
              <a:srgbClr val="AFD1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08" name="object 27" descr="object 27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23850" y="438147"/>
              <a:ext cx="104776" cy="1047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9" name="object 28" descr="object 28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23850" y="1276347"/>
              <a:ext cx="104776" cy="1047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0" name="object 29" descr="object 29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23850" y="2114547"/>
              <a:ext cx="104776" cy="1047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1" name="object 30" descr="object 30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23850" y="2533647"/>
              <a:ext cx="104776" cy="1047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3" name="object 31"/>
          <p:cNvSpPr txBox="1"/>
          <p:nvPr/>
        </p:nvSpPr>
        <p:spPr>
          <a:xfrm>
            <a:off x="13662023" y="4685401"/>
            <a:ext cx="3326766" cy="2750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48005" indent="591819">
              <a:lnSpc>
                <a:spcPct val="107800"/>
              </a:lnSpc>
              <a:spcBef>
                <a:spcPts val="1800"/>
              </a:spcBef>
              <a:defRPr spc="125" sz="2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ROC</a:t>
            </a:r>
            <a:r>
              <a:rPr spc="-35"/>
              <a:t> </a:t>
            </a:r>
            <a:r>
              <a:rPr spc="0"/>
              <a:t>curve,</a:t>
            </a:r>
            <a:r>
              <a:rPr spc="-35"/>
              <a:t> </a:t>
            </a:r>
            <a:r>
              <a:rPr spc="175"/>
              <a:t>PR </a:t>
            </a:r>
            <a:r>
              <a:rPr spc="80"/>
              <a:t>curve </a:t>
            </a:r>
            <a:r>
              <a:rPr spc="50"/>
              <a:t>Classification </a:t>
            </a:r>
            <a:r>
              <a:rPr spc="90"/>
              <a:t>score</a:t>
            </a:r>
          </a:p>
          <a:p>
            <a:pPr marR="148589" indent="591819" algn="just">
              <a:lnSpc>
                <a:spcPct val="107800"/>
              </a:lnSpc>
              <a:defRPr spc="114" sz="2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Confusion</a:t>
            </a:r>
            <a:r>
              <a:rPr spc="-140"/>
              <a:t> </a:t>
            </a:r>
            <a:r>
              <a:rPr spc="-10"/>
              <a:t>Matrix </a:t>
            </a:r>
            <a:r>
              <a:rPr spc="0"/>
              <a:t>Precision,</a:t>
            </a:r>
            <a:r>
              <a:rPr spc="265"/>
              <a:t> </a:t>
            </a:r>
            <a:r>
              <a:rPr spc="-10"/>
              <a:t>Recall, </a:t>
            </a:r>
            <a:r>
              <a:rPr spc="-35"/>
              <a:t>F1</a:t>
            </a:r>
            <a:r>
              <a:rPr spc="-160"/>
              <a:t> </a:t>
            </a:r>
            <a:r>
              <a:t>Score</a:t>
            </a:r>
          </a:p>
        </p:txBody>
      </p:sp>
      <p:sp>
        <p:nvSpPr>
          <p:cNvPr id="214" name="object 32"/>
          <p:cNvSpPr txBox="1"/>
          <p:nvPr>
            <p:ph type="title"/>
          </p:nvPr>
        </p:nvSpPr>
        <p:spPr>
          <a:xfrm>
            <a:off x="862462" y="622541"/>
            <a:ext cx="7430770" cy="93980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1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Modelling</a:t>
            </a:r>
            <a:r>
              <a:rPr spc="-500"/>
              <a:t> </a:t>
            </a:r>
            <a:r>
              <a:rPr spc="200"/>
              <a:t>Approach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object 2"/>
          <p:cNvSpPr txBox="1"/>
          <p:nvPr/>
        </p:nvSpPr>
        <p:spPr>
          <a:xfrm>
            <a:off x="500304" y="1340860"/>
            <a:ext cx="8631557" cy="406401"/>
          </a:xfrm>
          <a:prstGeom prst="rect">
            <a:avLst/>
          </a:prstGeom>
          <a:solidFill>
            <a:srgbClr val="AFD1E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064" algn="ctr">
              <a:spcBef>
                <a:spcPts val="500"/>
              </a:spcBef>
              <a:defRPr b="1" spc="114" sz="28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Logistic</a:t>
            </a:r>
            <a:r>
              <a:rPr spc="-150"/>
              <a:t> </a:t>
            </a:r>
            <a:r>
              <a:rPr spc="120"/>
              <a:t>Regression</a:t>
            </a:r>
          </a:p>
        </p:txBody>
      </p:sp>
      <p:sp>
        <p:nvSpPr>
          <p:cNvPr id="217" name="object 3"/>
          <p:cNvSpPr txBox="1"/>
          <p:nvPr/>
        </p:nvSpPr>
        <p:spPr>
          <a:xfrm>
            <a:off x="9429976" y="1340860"/>
            <a:ext cx="8631557" cy="406401"/>
          </a:xfrm>
          <a:prstGeom prst="rect">
            <a:avLst/>
          </a:prstGeom>
          <a:solidFill>
            <a:srgbClr val="AFD1E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064" algn="ctr">
              <a:spcBef>
                <a:spcPts val="500"/>
              </a:spcBef>
              <a:defRPr b="1" spc="65" sz="28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Naive</a:t>
            </a:r>
            <a:r>
              <a:rPr spc="-220"/>
              <a:t> </a:t>
            </a:r>
            <a:r>
              <a:rPr spc="160"/>
              <a:t>Bayes</a:t>
            </a:r>
          </a:p>
        </p:txBody>
      </p:sp>
      <p:sp>
        <p:nvSpPr>
          <p:cNvPr id="218" name="object 4"/>
          <p:cNvSpPr txBox="1"/>
          <p:nvPr/>
        </p:nvSpPr>
        <p:spPr>
          <a:xfrm>
            <a:off x="500304" y="5878190"/>
            <a:ext cx="8631557" cy="406401"/>
          </a:xfrm>
          <a:prstGeom prst="rect">
            <a:avLst/>
          </a:prstGeom>
          <a:solidFill>
            <a:srgbClr val="AFD1E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064" algn="ctr">
              <a:spcBef>
                <a:spcPts val="500"/>
              </a:spcBef>
              <a:defRPr b="1" spc="120" sz="28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Random</a:t>
            </a:r>
            <a:r>
              <a:rPr spc="-204"/>
              <a:t> </a:t>
            </a:r>
            <a:r>
              <a:rPr spc="90"/>
              <a:t>Forest</a:t>
            </a:r>
          </a:p>
        </p:txBody>
      </p:sp>
      <p:sp>
        <p:nvSpPr>
          <p:cNvPr id="219" name="object 5"/>
          <p:cNvSpPr txBox="1"/>
          <p:nvPr/>
        </p:nvSpPr>
        <p:spPr>
          <a:xfrm>
            <a:off x="9429976" y="5878190"/>
            <a:ext cx="8631557" cy="406401"/>
          </a:xfrm>
          <a:prstGeom prst="rect">
            <a:avLst/>
          </a:prstGeom>
          <a:solidFill>
            <a:srgbClr val="AFD1E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064" algn="ctr">
              <a:spcBef>
                <a:spcPts val="500"/>
              </a:spcBef>
              <a:defRPr b="1" spc="114" sz="28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Light</a:t>
            </a:r>
            <a:r>
              <a:rPr spc="-204"/>
              <a:t> </a:t>
            </a:r>
            <a:r>
              <a:rPr spc="165"/>
              <a:t>GBM</a:t>
            </a:r>
          </a:p>
        </p:txBody>
      </p:sp>
      <p:pic>
        <p:nvPicPr>
          <p:cNvPr id="220" name="object 6" descr="objec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9555" y="2059697"/>
            <a:ext cx="4292928" cy="35718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object 7" descr="object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11076" y="1977414"/>
            <a:ext cx="4467102" cy="3657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object 8" descr="object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6190" y="6674946"/>
            <a:ext cx="4091790" cy="3343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object 9" descr="object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608108" y="6614942"/>
            <a:ext cx="4393870" cy="3400424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object 10"/>
          <p:cNvSpPr txBox="1"/>
          <p:nvPr>
            <p:ph type="title"/>
          </p:nvPr>
        </p:nvSpPr>
        <p:spPr>
          <a:xfrm>
            <a:off x="487605" y="118478"/>
            <a:ext cx="2851786" cy="93980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3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Results</a:t>
            </a:r>
          </a:p>
        </p:txBody>
      </p:sp>
      <p:sp>
        <p:nvSpPr>
          <p:cNvPr id="225" name="object 11"/>
          <p:cNvSpPr txBox="1"/>
          <p:nvPr/>
        </p:nvSpPr>
        <p:spPr>
          <a:xfrm>
            <a:off x="5383410" y="3007714"/>
            <a:ext cx="2699386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300"/>
              </a:spcBef>
              <a:defRPr spc="75" sz="2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Precision</a:t>
            </a:r>
            <a:r>
              <a:rPr spc="-135"/>
              <a:t> </a:t>
            </a:r>
            <a:r>
              <a:rPr spc="-285"/>
              <a:t>:</a:t>
            </a:r>
            <a:r>
              <a:rPr spc="-135"/>
              <a:t> </a:t>
            </a:r>
            <a:r>
              <a:rPr spc="-10"/>
              <a:t>93.71%</a:t>
            </a:r>
          </a:p>
          <a:p>
            <a:pPr indent="12700">
              <a:spcBef>
                <a:spcPts val="200"/>
              </a:spcBef>
              <a:defRPr spc="-10" sz="2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Recall:</a:t>
            </a:r>
            <a:r>
              <a:rPr spc="-180"/>
              <a:t> </a:t>
            </a:r>
            <a:r>
              <a:rPr spc="80"/>
              <a:t>94.41%</a:t>
            </a:r>
          </a:p>
        </p:txBody>
      </p:sp>
      <p:sp>
        <p:nvSpPr>
          <p:cNvPr id="226" name="object 12"/>
          <p:cNvSpPr txBox="1"/>
          <p:nvPr/>
        </p:nvSpPr>
        <p:spPr>
          <a:xfrm>
            <a:off x="14738300" y="7707463"/>
            <a:ext cx="2682876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300"/>
              </a:spcBef>
              <a:defRPr spc="75" sz="2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Precision</a:t>
            </a:r>
            <a:r>
              <a:rPr spc="-120"/>
              <a:t> </a:t>
            </a:r>
            <a:r>
              <a:rPr spc="-285"/>
              <a:t>:</a:t>
            </a:r>
            <a:r>
              <a:rPr spc="-120"/>
              <a:t> </a:t>
            </a:r>
            <a:r>
              <a:rPr spc="-10"/>
              <a:t>98.11%</a:t>
            </a:r>
          </a:p>
          <a:p>
            <a:pPr indent="12700">
              <a:spcBef>
                <a:spcPts val="200"/>
              </a:spcBef>
              <a:defRPr spc="-20" sz="2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Recall:</a:t>
            </a:r>
            <a:r>
              <a:rPr spc="-125"/>
              <a:t> </a:t>
            </a:r>
            <a:r>
              <a:rPr spc="95"/>
              <a:t>97.65%</a:t>
            </a:r>
          </a:p>
        </p:txBody>
      </p:sp>
      <p:sp>
        <p:nvSpPr>
          <p:cNvPr id="227" name="object 13"/>
          <p:cNvSpPr txBox="1"/>
          <p:nvPr/>
        </p:nvSpPr>
        <p:spPr>
          <a:xfrm>
            <a:off x="14707017" y="3007714"/>
            <a:ext cx="2745741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300"/>
              </a:spcBef>
              <a:defRPr spc="80" sz="2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Precision</a:t>
            </a:r>
            <a:r>
              <a:rPr spc="-140"/>
              <a:t> </a:t>
            </a:r>
            <a:r>
              <a:rPr spc="-285"/>
              <a:t>:</a:t>
            </a:r>
            <a:r>
              <a:rPr spc="-125"/>
              <a:t> </a:t>
            </a:r>
            <a:r>
              <a:rPr spc="85"/>
              <a:t>94.01%</a:t>
            </a:r>
          </a:p>
          <a:p>
            <a:pPr indent="12700">
              <a:spcBef>
                <a:spcPts val="200"/>
              </a:spcBef>
              <a:defRPr spc="-10" sz="2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Recall:</a:t>
            </a:r>
            <a:r>
              <a:rPr spc="-145"/>
              <a:t> </a:t>
            </a:r>
            <a:r>
              <a:rPr spc="165"/>
              <a:t>90.44%</a:t>
            </a:r>
          </a:p>
        </p:txBody>
      </p:sp>
      <p:sp>
        <p:nvSpPr>
          <p:cNvPr id="228" name="object 14"/>
          <p:cNvSpPr txBox="1"/>
          <p:nvPr/>
        </p:nvSpPr>
        <p:spPr>
          <a:xfrm>
            <a:off x="5360115" y="7775700"/>
            <a:ext cx="2745741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300"/>
              </a:spcBef>
              <a:defRPr spc="75" sz="2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Precision</a:t>
            </a:r>
            <a:r>
              <a:rPr spc="-135"/>
              <a:t> </a:t>
            </a:r>
            <a:r>
              <a:rPr spc="-285"/>
              <a:t>:</a:t>
            </a:r>
            <a:r>
              <a:rPr spc="-135"/>
              <a:t> </a:t>
            </a:r>
            <a:r>
              <a:rPr spc="85"/>
              <a:t>98.14%</a:t>
            </a:r>
          </a:p>
          <a:p>
            <a:pPr indent="12700">
              <a:spcBef>
                <a:spcPts val="200"/>
              </a:spcBef>
              <a:defRPr spc="-10" sz="2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Recall:</a:t>
            </a:r>
            <a:r>
              <a:rPr spc="-180"/>
              <a:t> </a:t>
            </a:r>
            <a:r>
              <a:rPr spc="90"/>
              <a:t>97.22%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