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b="1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b="1" dirty="0" lang="en-US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543945" y="4762721"/>
            <a:ext cx="8133722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Engineering-AI&amp;DS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p>
            <a:pPr indent="-305435" marL="305435"/>
            <a:r>
              <a:rPr b="1" dirty="0" sz="2400" lang="en-US"/>
              <a:t>List of sources, research papers, and case studies cited in the presentation for further reading and verification.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r>
              <a:rPr dirty="0" sz="2000" lang="en-US">
                <a:latin typeface="Arial"/>
                <a:ea typeface="+mn-lt"/>
                <a:cs typeface="Arial"/>
              </a:rPr>
              <a:t>(Should not include solution)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r>
              <a:rPr dirty="0" sz="2000" lang="en-US">
                <a:latin typeface="Arial"/>
                <a:ea typeface="+mn-lt"/>
                <a:cs typeface="+mn-lt"/>
              </a:rPr>
              <a:t>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(Output Image)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p>
            <a:pPr indent="0" marL="0">
              <a:buNone/>
            </a:pPr>
            <a:r>
              <a:rPr b="1" dirty="0" sz="2400" lang="en-US"/>
              <a:t>Introduction:</a:t>
            </a:r>
          </a:p>
          <a:p>
            <a:pPr indent="0" marL="0">
              <a:buNone/>
            </a:pPr>
            <a:r>
              <a:rPr dirty="0" sz="2400" lang="en-US" err="1"/>
              <a:t>Keyloggers</a:t>
            </a:r>
            <a:r>
              <a:rPr dirty="0" sz="2400" lang="en-US"/>
              <a:t> are malicious software or hardware devices designed to covertly record keystrokes on a computer or mobile device.
</a:t>
            </a:r>
            <a:r>
              <a:rPr b="1" dirty="0" sz="2400" lang="en-US"/>
              <a:t>Real-world problem:</a:t>
            </a:r>
            <a:r>
              <a:rPr dirty="0" sz="2400" lang="en-US"/>
              <a:t> In recent years, there has been a significant rise in cyberattacks involving </a:t>
            </a:r>
            <a:r>
              <a:rPr dirty="0" sz="2400" lang="en-US" err="1"/>
              <a:t>keyloggers</a:t>
            </a:r>
            <a:r>
              <a:rPr dirty="0" sz="2400" lang="en-US"/>
              <a:t>, leading to widespread data breaches, financial losses, and identity theft.</a:t>
            </a:r>
            <a:endParaRPr dirty="0" sz="240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800" lang="en-US" err="1"/>
              <a:t>Overview:</a:t>
            </a:r>
            <a:r>
              <a:rPr dirty="0" sz="1800" lang="en-US" err="1"/>
              <a:t>The</a:t>
            </a:r>
            <a:r>
              <a:rPr dirty="0" sz="1800" lang="en-US"/>
              <a:t> proposed solution involves implementing comprehensive cybersecurity measures to detect and prevent </a:t>
            </a:r>
            <a:r>
              <a:rPr dirty="0" sz="1800" lang="en-US" err="1"/>
              <a:t>keylogger</a:t>
            </a:r>
            <a:r>
              <a:rPr dirty="0" sz="1800" lang="en-US"/>
              <a:t> attacks.
</a:t>
            </a:r>
            <a:r>
              <a:rPr b="1" dirty="0" sz="1800" lang="en-US"/>
              <a:t>Real-world solution:</a:t>
            </a:r>
            <a:r>
              <a:rPr dirty="0" sz="1800" lang="en-US"/>
              <a:t> Deploying robust antivirus software, firewalls, intrusion detection systems, and encryption technologies can help safeguard against </a:t>
            </a:r>
            <a:r>
              <a:rPr dirty="0" sz="1800" lang="en-US" err="1"/>
              <a:t>keylogger</a:t>
            </a:r>
            <a:r>
              <a:rPr dirty="0" sz="1800" lang="en-US"/>
              <a:t> threats.
</a:t>
            </a:r>
            <a:r>
              <a:rPr b="1" dirty="0" sz="1800" lang="en-US"/>
              <a:t>Security Measures:</a:t>
            </a:r>
            <a:r>
              <a:rPr dirty="0" sz="1800" lang="en-US"/>
              <a:t> Antivirus and Anti-malware Software: Regularly updated antivirus programs can scan for and remove </a:t>
            </a:r>
            <a:r>
              <a:rPr dirty="0" sz="1800" lang="en-US" err="1"/>
              <a:t>keylogger</a:t>
            </a:r>
            <a:r>
              <a:rPr dirty="0" sz="1800" lang="en-US"/>
              <a:t> malware from infected devices.</a:t>
            </a:r>
          </a:p>
          <a:p>
            <a:pPr indent="-305435" marL="305435"/>
            <a:r>
              <a:rPr b="1" dirty="0" sz="1800" lang="en-US"/>
              <a:t>Firewall Protection: </a:t>
            </a:r>
            <a:r>
              <a:rPr dirty="0" sz="1800" lang="en-US"/>
              <a:t>Firewalls block unauthorized access to networks and prevent malicious software, including </a:t>
            </a:r>
            <a:r>
              <a:rPr dirty="0" sz="1800" lang="en-US" err="1"/>
              <a:t>keyloggers</a:t>
            </a:r>
            <a:r>
              <a:rPr dirty="0" sz="1800" lang="en-US"/>
              <a:t>, from communicating with external servers.
</a:t>
            </a:r>
            <a:r>
              <a:rPr b="1" dirty="0" sz="1800" lang="en-US"/>
              <a:t>Endpoint Security: </a:t>
            </a:r>
            <a:r>
              <a:rPr dirty="0" sz="1800" lang="en-US"/>
              <a:t>Endpoint detection and response (EDR) solutions monitor and analyze system behavior to identify suspicious activities indicative of </a:t>
            </a:r>
            <a:r>
              <a:rPr dirty="0" sz="1800" lang="en-US" err="1"/>
              <a:t>keylogger</a:t>
            </a:r>
            <a:r>
              <a:rPr dirty="0" sz="1800" lang="en-US"/>
              <a:t> activity.
</a:t>
            </a:r>
            <a:r>
              <a:rPr b="1" dirty="0" sz="1800" lang="en-US"/>
              <a:t>Encryption Technologies: </a:t>
            </a:r>
            <a:r>
              <a:rPr dirty="0" sz="1800" lang="en-US"/>
              <a:t>Encrypting sensitive data stored on devices and transmitted over networks ensures that even if intercepted by </a:t>
            </a:r>
            <a:r>
              <a:rPr dirty="0" sz="1800" lang="en-US" err="1"/>
              <a:t>keyloggers</a:t>
            </a:r>
            <a:r>
              <a:rPr dirty="0" sz="1800" lang="en-US"/>
              <a:t>, the information remains unintelligible to attackers.</a:t>
            </a:r>
            <a:endParaRPr dirty="0" sz="18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p>
            <a:r>
              <a:rPr b="1" dirty="0" sz="2000" lang="en-US">
                <a:solidFill>
                  <a:srgbClr val="0F0F0F"/>
                </a:solidFill>
              </a:rPr>
              <a:t>Technology Used:
Advanced Machine Learning Algorithms: </a:t>
            </a:r>
            <a:r>
              <a:rPr dirty="0" sz="2000" lang="en-US">
                <a:solidFill>
                  <a:srgbClr val="0F0F0F"/>
                </a:solidFill>
              </a:rPr>
              <a:t>Machine learning models can be trained to recognize patterns of </a:t>
            </a:r>
            <a:r>
              <a:rPr dirty="0" sz="2000" lang="en-US" err="1">
                <a:solidFill>
                  <a:srgbClr val="0F0F0F"/>
                </a:solidFill>
              </a:rPr>
              <a:t>keylogger</a:t>
            </a:r>
            <a:r>
              <a:rPr dirty="0" sz="2000" lang="en-US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b="1" dirty="0" sz="2000" lang="en-US">
                <a:solidFill>
                  <a:srgbClr val="0F0F0F"/>
                </a:solidFill>
              </a:rPr>
              <a:t>Cloud-Based Security Solutions: </a:t>
            </a:r>
            <a:r>
              <a:rPr dirty="0" sz="2000" lang="en-US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b="1" dirty="0" sz="2000" lang="en-US">
                <a:solidFill>
                  <a:srgbClr val="0F0F0F"/>
                </a:solidFill>
              </a:rPr>
              <a:t>Cross-Platform Compatibility: </a:t>
            </a:r>
            <a:r>
              <a:rPr dirty="0" sz="2000" lang="en-US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dirty="0" sz="2000" lang="en-US" err="1">
                <a:solidFill>
                  <a:srgbClr val="0F0F0F"/>
                </a:solidFill>
              </a:rPr>
              <a:t>macOS</a:t>
            </a:r>
            <a:r>
              <a:rPr dirty="0" sz="2000" lang="en-US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dirty="0" sz="2000" lang="en-IN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p>
            <a:pPr indent="-305435" marL="305435"/>
            <a:r>
              <a:rPr b="1" dirty="0" lang="en-US"/>
              <a:t>Algorithm:</a:t>
            </a:r>
            <a:r>
              <a:rPr dirty="0" lang="en-US"/>
              <a:t>
</a:t>
            </a:r>
            <a:r>
              <a:rPr b="1" dirty="0" lang="en-US"/>
              <a:t>Behavioral Analysis: </a:t>
            </a:r>
            <a:r>
              <a:rPr dirty="0" lang="en-US"/>
              <a:t>Machine learning algorithms analyze user typing patterns, application usage, and context to identify anomalies indicative of </a:t>
            </a:r>
            <a:r>
              <a:rPr dirty="0" lang="en-US" err="1"/>
              <a:t>keylogger</a:t>
            </a:r>
            <a:r>
              <a:rPr dirty="0" lang="en-US"/>
              <a:t> activity.
</a:t>
            </a:r>
            <a:r>
              <a:rPr b="1" dirty="0" lang="en-US"/>
              <a:t>Signature-Based Detection: </a:t>
            </a:r>
            <a:r>
              <a:rPr dirty="0" lang="en-US"/>
              <a:t>Utilizing databases of known </a:t>
            </a:r>
            <a:r>
              <a:rPr dirty="0" lang="en-US" err="1"/>
              <a:t>keylogger</a:t>
            </a:r>
            <a:r>
              <a:rPr dirty="0" lang="en-US"/>
              <a:t> signatures to detect and block malicious software before it can compromise system integrity.
</a:t>
            </a:r>
            <a:r>
              <a:rPr b="1" dirty="0" lang="en-US"/>
              <a:t>Deployment:</a:t>
            </a:r>
            <a:r>
              <a:rPr dirty="0" lang="en-US"/>
              <a:t>
 </a:t>
            </a:r>
            <a:r>
              <a:rPr b="1" dirty="0" lang="en-US"/>
              <a:t>Agent-Based Deployment: </a:t>
            </a:r>
            <a:r>
              <a:rPr dirty="0" lang="en-US"/>
              <a:t>Installing lightweight agent software on endpoints to continuously monitor and protect against </a:t>
            </a:r>
            <a:r>
              <a:rPr dirty="0" lang="en-US" err="1"/>
              <a:t>keylogger</a:t>
            </a:r>
            <a:r>
              <a:rPr dirty="0" lang="en-US"/>
              <a:t> threats without significant performance impact.
 </a:t>
            </a:r>
            <a:r>
              <a:rPr b="1" dirty="0" lang="en-US"/>
              <a:t>Centralized Management: </a:t>
            </a:r>
            <a:r>
              <a:rPr dirty="0" lang="en-US"/>
              <a:t>Implementing centralized management consoles for administering security policies, conducting threat analysis, and generating alerts in real-time.</a:t>
            </a:r>
            <a:endParaRPr dirty="0" lang="en-IN"/>
          </a:p>
          <a:p>
            <a:pPr indent="-305435" marL="305435"/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Display an output image showcasing the system’s dashboard or user interface, demonstrating:</a:t>
            </a:r>
          </a:p>
          <a:p>
            <a:r>
              <a:rPr dirty="0" sz="2400" lang="en-US"/>
              <a:t>Real-time threat detection alerts
Graphical representations of </a:t>
            </a:r>
            <a:r>
              <a:rPr dirty="0" sz="2400" lang="en-US" err="1"/>
              <a:t>keylogger</a:t>
            </a:r>
            <a:r>
              <a:rPr dirty="0" sz="2400" lang="en-US"/>
              <a:t> activity
Summary of security events and incident reports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indent="-305435" marL="305435"/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indent="0" marL="0">
              <a:buNone/>
            </a:pPr>
            <a:r>
              <a:rPr b="1" dirty="0" sz="2000" lang="en-US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dirty="0" sz="2000" lang="en-US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dirty="0" sz="2000" lang="en-US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r>
              <a:rPr b="1" dirty="0" sz="2000" lang="en-US"/>
              <a:t>Emerging Trends:</a:t>
            </a:r>
            <a:r>
              <a:rPr dirty="0" sz="2000" lang="en-US"/>
              <a:t>
</a:t>
            </a:r>
            <a:r>
              <a:rPr b="1" dirty="0" sz="2000" lang="en-US"/>
              <a:t>Continuous Monitoring:</a:t>
            </a:r>
            <a:r>
              <a:rPr dirty="0" sz="2000" lang="en-US"/>
              <a:t> Integration of AI-driven analytics and behavioral biometrics for real-time monitoring and adaptive threat response.
</a:t>
            </a:r>
            <a:r>
              <a:rPr b="1" dirty="0" sz="2000" lang="en-US"/>
              <a:t>Zero-Trust Architecture:</a:t>
            </a:r>
            <a:r>
              <a:rPr dirty="0" sz="2000" lang="en-US"/>
              <a:t> Adoption of zero-trust security frameworks to verify user identities and device integrity before granting access to sensitive resources.
</a:t>
            </a:r>
            <a:r>
              <a:rPr b="1" dirty="0" sz="2000" lang="en-US"/>
              <a:t>Quantum-Safe Cryptography:</a:t>
            </a:r>
            <a:r>
              <a:rPr dirty="0" sz="2000" lang="en-US"/>
              <a:t> Research and development of encryption algorithms resistant to quantum computing threats, ensuring long-term data protection against </a:t>
            </a:r>
            <a:r>
              <a:rPr dirty="0" sz="2000" lang="en-US" err="1"/>
              <a:t>keylogger</a:t>
            </a:r>
            <a:r>
              <a:rPr dirty="0" sz="2000" lang="en-US"/>
              <a:t> attacks.</a:t>
            </a:r>
          </a:p>
          <a:p>
            <a:pPr indent="-305435" marL="305435"/>
            <a:endParaRPr dirty="0" lang="en-US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vksaravanan50@outlook.com</cp:lastModifiedBy>
  <dcterms:created xsi:type="dcterms:W3CDTF">2021-05-26T05:50:10Z</dcterms:created>
  <dcterms:modified xsi:type="dcterms:W3CDTF">2024-04-04T07:32:08Z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086d43dbbced4c64ace046f37bc51d62</vt:lpwstr>
  </property>
</Properties>
</file>