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y="6858000" cx="9144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base" hangingPunct="0" marL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algn="l" defTabSz="914400" fontAlgn="base" hangingPunct="0" marL="2286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algn="l" defTabSz="914400" fontAlgn="base" hangingPunct="0" marL="4572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algn="l" defTabSz="914400" fontAlgn="base" hangingPunct="0" marL="6858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algn="l" defTabSz="914400" fontAlgn="base" hangingPunct="0" marL="9144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algn="l" defTabSz="914400" fontAlgn="base" hangingPunct="0" marL="11430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algn="l" defTabSz="914400" fontAlgn="base" hangingPunct="0" marL="13716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algn="l" defTabSz="914400" fontAlgn="base" hangingPunct="0" marL="16002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algn="l" defTabSz="914400" fontAlgn="base" hangingPunct="0" marL="16002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6201" cy="76201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9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50859" y="0"/>
            <a:ext cx="99187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81" name="文本框"/>
          <p:cNvSpPr>
            <a:spLocks noGrp="1"/>
          </p:cNvSpPr>
          <p:nvPr>
            <p:ph type="ftr" idx="5"/>
          </p:nvPr>
        </p:nvSpPr>
        <p:spPr>
          <a:xfrm rot="0">
            <a:off x="3108960" y="6377940"/>
            <a:ext cx="2926079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582" name="文本框"/>
          <p:cNvSpPr>
            <a:spLocks noGrp="1"/>
          </p:cNvSpPr>
          <p:nvPr>
            <p:ph type="dt" idx="6"/>
          </p:nvPr>
        </p:nvSpPr>
        <p:spPr>
          <a:xfrm rot="0">
            <a:off x="457200" y="6377940"/>
            <a:ext cx="2103119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 idx="7"/>
          </p:nvPr>
        </p:nvSpPr>
        <p:spPr>
          <a:xfrm rot="0">
            <a:off x="6583680" y="6377940"/>
            <a:ext cx="2103119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/>
            <a:fld id="{CAD2D6BD-DE1B-4B5F-8B41-2702339687B9}" type="slidenum">
              <a:rPr altLang="zh-CN" baseline="0" b="0" cap="none" sz="2400" i="0" kern="0" lang="en-US" spc="0" strike="noStrike" u="none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altLang="en-US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50859" y="0"/>
            <a:ext cx="99187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1145539" y="1642109"/>
            <a:ext cx="6852920" cy="7569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808990" y="1924050"/>
            <a:ext cx="6703059" cy="1513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3108960" y="6377940"/>
            <a:ext cx="2926079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457200" y="6377940"/>
            <a:ext cx="2103119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6583680" y="6377940"/>
            <a:ext cx="2103119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/>
            <a:fld id="{CAD2D6BD-DE1B-4B5F-8B41-2702339687B9}" type="slidenum">
              <a:rPr altLang="zh-CN" baseline="0" b="0" cap="none" sz="2400" i="0" kern="0" lang="en-US" spc="0" strike="noStrike" u="none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altLang="en-US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image" Target="../media/image1.png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4" cstate="print"/>
          <a:stretch>
            <a:fillRect/>
          </a:stretch>
        </p:blipFill>
        <p:spPr>
          <a:xfrm rot="0">
            <a:off x="8150859" y="0"/>
            <a:ext cx="99187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1145539" y="1642109"/>
            <a:ext cx="6852920" cy="7569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808990" y="1924050"/>
            <a:ext cx="6703059" cy="1513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ftr" idx="5"/>
          </p:nvPr>
        </p:nvSpPr>
        <p:spPr>
          <a:xfrm rot="0">
            <a:off x="3108960" y="6377940"/>
            <a:ext cx="292607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dt" idx="6"/>
          </p:nvPr>
        </p:nvSpPr>
        <p:spPr>
          <a:xfrm rot="0">
            <a:off x="457200" y="6377940"/>
            <a:ext cx="210311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</a:rPr>
              <a:t>8/22/2023</a:t>
            </a:fld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7"/>
          </p:nvPr>
        </p:nvSpPr>
        <p:spPr>
          <a:xfrm rot="0">
            <a:off x="6583680" y="6377940"/>
            <a:ext cx="210311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/>
            <a:fld id="{CAD2D6BD-DE1B-4B5F-8B41-2702339687B9}" type="slidenum">
              <a:rPr altLang="zh-CN" baseline="0" b="0" cap="none" sz="2400" i="0" kern="0" lang="en-US" spc="0" strike="noStrike" u="none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altLang="en-US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9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-76198" y="0"/>
            <a:ext cx="9144000" cy="6858000"/>
            <a:chOff x="-76198" y="0"/>
            <a:chExt cx="9144000" cy="6858000"/>
          </a:xfrm>
        </p:grpSpPr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-76198" y="0"/>
              <a:ext cx="9144000" cy="6858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5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2588261" y="0"/>
              <a:ext cx="6478269" cy="6858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584" name="曲线"/>
            <p:cNvSpPr/>
            <p:nvPr/>
          </p:nvSpPr>
          <p:spPr>
            <a:xfrm rot="0">
              <a:off x="2590801" y="0"/>
              <a:ext cx="0" cy="6858000"/>
            </a:xfrm>
            <a:custGeom>
              <a:avLst/>
              <a:gdLst>
                <a:gd name="T1" fmla="*/ 0 w 21600"/>
                <a:gd name="T2" fmla="*/ 0 h 21600"/>
                <a:gd name="T3" fmla="*/ 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noFill/>
            <a:ln w="11506" cap="flat" cmpd="sng">
              <a:solidFill>
                <a:srgbClr val="F8F8F8"/>
              </a:solidFill>
              <a:prstDash val="solid"/>
              <a:round/>
            </a:ln>
          </p:spPr>
        </p:sp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3282951" y="530858"/>
              <a:ext cx="5393690" cy="287782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 rot="0">
              <a:off x="4191001" y="457200"/>
              <a:ext cx="2857499" cy="17145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 rot="0">
              <a:off x="4419601" y="4953000"/>
              <a:ext cx="2228849" cy="17526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9" name="图片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 rot="0">
              <a:off x="304801" y="2819400"/>
              <a:ext cx="2209800" cy="18288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585" name="文本框"/>
          <p:cNvSpPr txBox="1"/>
          <p:nvPr/>
        </p:nvSpPr>
        <p:spPr>
          <a:xfrm rot="0">
            <a:off x="4954315" y="3502070"/>
            <a:ext cx="2779691" cy="453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FFD634"/>
                </a:solidFill>
                <a:latin typeface="Droid Sans"/>
                <a:ea typeface="Droid Sans"/>
                <a:cs typeface="Lucida Sans"/>
              </a:rPr>
              <a:t>Unit - 2</a:t>
            </a:r>
            <a:endParaRPr altLang="en-US" baseline="0" b="0" cap="none" sz="2400" i="0" kern="0" lang="zh-CN" spc="0" strike="noStrike" u="none">
              <a:solidFill>
                <a:srgbClr val="FFD634"/>
              </a:solidFill>
              <a:latin typeface="Droid Sans"/>
              <a:ea typeface="Droid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95579" y="317499"/>
            <a:ext cx="7510780" cy="115697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0" name="矩形"/>
          <p:cNvSpPr/>
          <p:nvPr/>
        </p:nvSpPr>
        <p:spPr>
          <a:xfrm rot="0">
            <a:off x="535940" y="16624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21" name="文本框"/>
          <p:cNvSpPr>
            <a:spLocks noGrp="1"/>
          </p:cNvSpPr>
          <p:nvPr>
            <p:ph type="title"/>
          </p:nvPr>
        </p:nvSpPr>
        <p:spPr>
          <a:xfrm rot="0">
            <a:off x="608968" y="2205345"/>
            <a:ext cx="7343957" cy="11986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ts val="25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</a:t>
            </a:r>
            <a:r>
              <a:rPr altLang="zh-CN" baseline="0" b="0" cap="none" sz="2400" i="0" kern="0" lang="en-US" spc="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distinguishing</a:t>
            </a:r>
            <a:r>
              <a:rPr altLang="zh-CN" baseline="0" b="0" cap="none" sz="2400" i="0" kern="0" lang="en-US" spc="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0" cap="none" sz="2400" i="0" kern="0" lang="en-US" spc="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goods</a:t>
            </a:r>
            <a:r>
              <a:rPr altLang="zh-CN" baseline="0" b="0" cap="none" sz="2400" i="0" kern="0" lang="en-US" spc="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</a:t>
            </a:r>
            <a:r>
              <a:rPr altLang="zh-CN" baseline="0" b="0" cap="none" sz="2400" i="0" kern="0" lang="en-US" spc="5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services</a:t>
            </a:r>
            <a:endParaRPr altLang="zh-CN" baseline="0" b="0" cap="none" sz="2400" i="0" kern="0" lang="en-US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77000"/>
              </a:lnSpc>
              <a:spcBef>
                <a:spcPts val="320"/>
              </a:spcBef>
              <a:spcAft>
                <a:spcPts val="0"/>
              </a:spcAft>
              <a:buNone/>
              <a:tabLst>
                <a:tab algn="l" pos="486283"/>
                <a:tab algn="l" pos="1934210"/>
                <a:tab algn="l" pos="2408555"/>
                <a:tab algn="l" pos="2933700"/>
                <a:tab algn="l" pos="4636770"/>
                <a:tab algn="l" pos="5111115"/>
                <a:tab algn="l" pos="6339205"/>
              </a:tabLst>
            </a:pP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mem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	of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as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at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 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being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partnership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firm from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those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others”</a:t>
            </a:r>
            <a:endParaRPr altLang="en-US" baseline="0" b="0" cap="none" sz="2400" i="0" kern="0" lang="zh-CN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2" name="矩形"/>
          <p:cNvSpPr/>
          <p:nvPr/>
        </p:nvSpPr>
        <p:spPr>
          <a:xfrm rot="0">
            <a:off x="535940" y="29451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23" name="矩形"/>
          <p:cNvSpPr/>
          <p:nvPr/>
        </p:nvSpPr>
        <p:spPr>
          <a:xfrm rot="0">
            <a:off x="381503" y="3658221"/>
            <a:ext cx="7840300" cy="65265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5250" vert="horz" wrap="square">
            <a:prstTxWarp prst="textNoShape"/>
            <a:spAutoFit/>
          </a:bodyPr>
          <a:p>
            <a:pPr algn="l" indent="641350" marL="12700">
              <a:lnSpc>
                <a:spcPct val="77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algn="l" pos="1521460"/>
                <a:tab algn="l" pos="3274695"/>
                <a:tab algn="l" pos="3910203"/>
                <a:tab algn="l" pos="4723130"/>
                <a:tab algn="l" pos="5768340"/>
                <a:tab algn="l" pos="6337935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association.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24" name="矩形"/>
          <p:cNvSpPr/>
          <p:nvPr/>
        </p:nvSpPr>
        <p:spPr>
          <a:xfrm rot="0">
            <a:off x="535940" y="394462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25" name="矩形"/>
          <p:cNvSpPr/>
          <p:nvPr/>
        </p:nvSpPr>
        <p:spPr>
          <a:xfrm rot="0">
            <a:off x="-236561" y="4556172"/>
            <a:ext cx="8458364" cy="10144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6520" vert="horz" wrap="square">
            <a:prstTxWarp prst="textNoShape"/>
            <a:spAutoFit/>
          </a:bodyPr>
          <a:p>
            <a:pPr algn="l" indent="641350" marL="12700">
              <a:lnSpc>
                <a:spcPct val="77000"/>
              </a:lnSpc>
              <a:spcBef>
                <a:spcPts val="760"/>
              </a:spcBef>
              <a:spcAft>
                <a:spcPts val="0"/>
              </a:spcAft>
              <a:buNone/>
              <a:tabLst>
                <a:tab algn="l" pos="927100"/>
                <a:tab algn="l" pos="1348105"/>
                <a:tab algn="l" pos="2317750"/>
                <a:tab algn="l" pos="2933065"/>
                <a:tab algn="l" pos="3005455"/>
                <a:tab algn="l" pos="3574415"/>
                <a:tab algn="l" pos="4281805"/>
                <a:tab algn="l" pos="4749800"/>
                <a:tab algn="l" pos="4801870"/>
                <a:tab algn="l" pos="5102225"/>
                <a:tab algn="l" pos="5229225"/>
                <a:tab algn="l" pos="6506844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0" cap="none" sz="2400" i="0" kern="0" lang="en-US" spc="-6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od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	a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 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	  </a:t>
            </a: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altLang="zh-CN" baseline="0" b="0" cap="none" sz="2400" i="0" kern="0" lang="en-US" spc="-1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641350" marL="12700">
              <a:lnSpc>
                <a:spcPct val="77000"/>
              </a:lnSpc>
              <a:spcBef>
                <a:spcPts val="760"/>
              </a:spcBef>
              <a:spcAft>
                <a:spcPts val="0"/>
              </a:spcAft>
              <a:buNone/>
              <a:tabLst>
                <a:tab algn="l" pos="927100"/>
                <a:tab algn="l" pos="1348105"/>
                <a:tab algn="l" pos="2317750"/>
                <a:tab algn="l" pos="2933065"/>
                <a:tab algn="l" pos="3005455"/>
                <a:tab algn="l" pos="3574415"/>
                <a:tab algn="l" pos="4281805"/>
                <a:tab algn="l" pos="4749800"/>
                <a:tab algn="l" pos="4801870"/>
                <a:tab algn="l" pos="5102225"/>
                <a:tab algn="l" pos="5229225"/>
                <a:tab algn="l" pos="6506844"/>
              </a:tabLst>
            </a:pP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altLang="zh-CN" baseline="0" b="0" cap="none" sz="2400" i="0" kern="0" lang="en-US" spc="-1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EJ	or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26" name="矩形"/>
          <p:cNvSpPr/>
          <p:nvPr/>
        </p:nvSpPr>
        <p:spPr>
          <a:xfrm rot="0">
            <a:off x="381504" y="5719426"/>
            <a:ext cx="8380940" cy="65392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6520" vert="horz" wrap="square">
            <a:prstTxWarp prst="textNoShape"/>
            <a:spAutoFit/>
          </a:bodyPr>
          <a:p>
            <a:pPr algn="l" indent="0" marL="12700">
              <a:lnSpc>
                <a:spcPct val="77000"/>
              </a:lnSpc>
              <a:spcBef>
                <a:spcPts val="760"/>
              </a:spcBef>
              <a:spcAft>
                <a:spcPts val="0"/>
              </a:spcAft>
              <a:buNone/>
              <a:tabLst>
                <a:tab algn="l" pos="1482725"/>
                <a:tab algn="l" pos="2430145"/>
                <a:tab algn="l" pos="3152140"/>
                <a:tab algn="l" pos="3645534"/>
                <a:tab algn="l" pos="4255770"/>
                <a:tab algn="l" pos="5418455"/>
                <a:tab algn="l" pos="6515100"/>
              </a:tabLst>
            </a:pPr>
            <a:r>
              <a:rPr altLang="zh-CN" baseline="0" b="0" cap="none" sz="24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HINDUSTAN UN</a:t>
            </a:r>
            <a:r>
              <a:rPr altLang="zh-CN" baseline="0" b="0" cap="none" sz="2400" i="0" kern="0" lang="en-US" spc="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1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</a:t>
            </a:r>
            <a:r>
              <a:rPr altLang="zh-CN" baseline="0" b="0" cap="none" sz="24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altLang="zh-CN" baseline="0" b="0" cap="none" sz="2400" i="0" kern="0" lang="en-US" spc="-1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R </a:t>
            </a:r>
            <a:r>
              <a:rPr altLang="zh-CN" baseline="0" b="0" cap="none" sz="2400" i="0" kern="0" lang="en-US" spc="-1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altLang="zh-CN" baseline="0" b="0" cap="none" sz="24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2400" i="0" kern="0" lang="en-US" spc="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altLang="zh-CN" baseline="0" b="0" cap="none" sz="2400" i="0" kern="0" lang="en-US" spc="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.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 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S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ec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	m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tte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 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collective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 mark.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697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7" name="矩形"/>
          <p:cNvSpPr/>
          <p:nvPr/>
        </p:nvSpPr>
        <p:spPr>
          <a:xfrm rot="0">
            <a:off x="535940" y="16624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372701" y="2056193"/>
            <a:ext cx="7790382" cy="7419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6520" vert="horz" wrap="square">
            <a:prstTxWarp prst="textNoShape"/>
            <a:spAutoFit/>
          </a:bodyPr>
          <a:p>
            <a:pPr algn="l" indent="0" marL="12700">
              <a:lnSpc>
                <a:spcPct val="77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There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is a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species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trade mark called as </a:t>
            </a:r>
            <a:r>
              <a:rPr altLang="zh-CN" baseline="0" b="0" cap="none" sz="28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Certification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 mark.</a:t>
            </a:r>
            <a:endParaRPr altLang="en-US" baseline="0" b="0" cap="none" sz="2400" i="0" kern="0" lang="zh-CN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9" name="矩形"/>
          <p:cNvSpPr/>
          <p:nvPr/>
        </p:nvSpPr>
        <p:spPr>
          <a:xfrm rot="0">
            <a:off x="535940" y="266319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30" name="矩形"/>
          <p:cNvSpPr/>
          <p:nvPr/>
        </p:nvSpPr>
        <p:spPr>
          <a:xfrm rot="0">
            <a:off x="402164" y="2933065"/>
            <a:ext cx="7760920" cy="138607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5250" vert="horz" wrap="square">
            <a:prstTxWarp prst="textNoShape"/>
            <a:spAutoFit/>
          </a:bodyPr>
          <a:p>
            <a:pPr algn="l" indent="91440" marL="12700">
              <a:lnSpc>
                <a:spcPct val="77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Its function is to indicate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that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proprietor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8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mark has certified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goods bearing the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to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certain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characteristics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goods.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31" name="矩形"/>
          <p:cNvSpPr/>
          <p:nvPr/>
        </p:nvSpPr>
        <p:spPr>
          <a:xfrm rot="0">
            <a:off x="535940" y="402844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32" name="矩形"/>
          <p:cNvSpPr/>
          <p:nvPr/>
        </p:nvSpPr>
        <p:spPr>
          <a:xfrm rot="0">
            <a:off x="402165" y="4701411"/>
            <a:ext cx="7490460" cy="6889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215" vert="horz" wrap="square">
            <a:prstTxWarp prst="textNoShape"/>
            <a:spAutoFit/>
          </a:bodyPr>
          <a:p>
            <a:pPr algn="l" indent="641350" marL="12700">
              <a:lnSpc>
                <a:spcPts val="244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e.g. Geographical origin,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ingredients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 </a:t>
            </a:r>
            <a:r>
              <a:rPr altLang="zh-CN" baseline="0" b="0" cap="none" sz="28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ISI,</a:t>
            </a:r>
            <a:r>
              <a:rPr altLang="zh-CN" baseline="0" b="0" cap="none" sz="2800" i="0" kern="0" lang="en-US" spc="-2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AGMARK,</a:t>
            </a:r>
            <a:r>
              <a:rPr altLang="zh-CN" baseline="0" b="0" cap="none" sz="2800" i="0" kern="0" lang="en-US" spc="-10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rgbClr val="00AFEF"/>
                </a:solidFill>
                <a:latin typeface="Trebuchet MS" pitchFamily="0" charset="0"/>
                <a:ea typeface="Droid Sans"/>
                <a:cs typeface="Trebuchet MS" pitchFamily="0" charset="0"/>
              </a:rPr>
              <a:t>FPO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95579" y="317499"/>
            <a:ext cx="751078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2754628" y="1620520"/>
            <a:ext cx="3342123" cy="4318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10" strike="noStrike" u="none">
                <a:solidFill>
                  <a:srgbClr val="FF99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INTRODUCTION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4" name="矩形"/>
          <p:cNvSpPr/>
          <p:nvPr/>
        </p:nvSpPr>
        <p:spPr>
          <a:xfrm rot="0">
            <a:off x="535940" y="25641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35" name="矩形"/>
          <p:cNvSpPr/>
          <p:nvPr/>
        </p:nvSpPr>
        <p:spPr>
          <a:xfrm rot="0">
            <a:off x="761365" y="2362836"/>
            <a:ext cx="6805930" cy="1862455"/>
          </a:xfrm>
          <a:prstGeom prst="rect"/>
          <a:noFill/>
          <a:ln w="63500" cap="flat" cmpd="sng">
            <a:prstDash val="solid"/>
            <a:miter/>
          </a:ln>
        </p:spPr>
        <p:txBody>
          <a:bodyPr anchor="t" anchorCtr="0" bIns="0" lIns="0" rIns="0" tIns="60325" vert="horz" wrap="square">
            <a:prstTxWarp prst="textNoShape"/>
            <a:spAutoFit/>
          </a:bodyPr>
          <a:p>
            <a:pPr algn="just" indent="0" marL="12700">
              <a:lnSpc>
                <a:spcPct val="86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Patents, designs and copyright are protected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only for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limited period. On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other hand,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altLang="zh-CN" baseline="0" b="1" cap="none" sz="28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general,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</a:t>
            </a: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registered</a:t>
            </a:r>
            <a:r>
              <a:rPr altLang="zh-CN" baseline="0" b="1" cap="none" sz="2800" i="0" kern="0" lang="en-US" spc="0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1" cap="none" sz="2800" i="0" kern="0" lang="en-US" spc="0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</a:t>
            </a:r>
            <a:r>
              <a:rPr altLang="zh-CN" baseline="0" b="1" cap="none" sz="2800" i="0" kern="0" lang="en-US" spc="0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can</a:t>
            </a:r>
            <a:r>
              <a:rPr altLang="zh-CN" baseline="0" b="1" cap="none" sz="2800" i="0" kern="0" lang="en-US" spc="0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</a:t>
            </a:r>
            <a:r>
              <a:rPr altLang="zh-CN" baseline="0" b="1" cap="none" sz="2800" i="0" kern="0" lang="en-US" spc="-710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heavy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protected</a:t>
            </a:r>
            <a:r>
              <a:rPr altLang="zh-CN" baseline="0" b="1" cap="none" sz="2800" i="0" kern="0" lang="en-US" spc="80" strike="noStrike" u="heavy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heavy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1" cap="none" sz="2800" i="0" kern="0" lang="en-US" spc="70" strike="noStrike" u="heavy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heavy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perpetuity</a:t>
            </a:r>
            <a:r>
              <a:rPr altLang="zh-CN" baseline="0" b="1" cap="none" sz="2800" i="0" kern="0" lang="en-US" spc="114" strike="noStrike" u="none">
                <a:solidFill>
                  <a:srgbClr val="FF00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subject</a:t>
            </a:r>
            <a:r>
              <a:rPr altLang="zh-CN" baseline="0" b="1" cap="none" sz="280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only</a:t>
            </a:r>
            <a:r>
              <a:rPr altLang="zh-CN" baseline="0" b="1" cap="none" sz="2800" i="0" kern="0" lang="en-US" spc="9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1" cap="none" sz="2800" i="0" kern="0" lang="en-US" spc="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36" name="矩形"/>
          <p:cNvSpPr/>
          <p:nvPr/>
        </p:nvSpPr>
        <p:spPr>
          <a:xfrm rot="0">
            <a:off x="524509" y="4535805"/>
            <a:ext cx="6852920" cy="1962150"/>
          </a:xfrm>
          <a:prstGeom prst="rect"/>
          <a:noFill/>
          <a:ln w="50800" cap="flat" cmpd="sng"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508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following</a:t>
            </a:r>
            <a:r>
              <a:rPr altLang="zh-CN" baseline="0" b="1" cap="none" sz="28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conditions: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28600" marL="53594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8B538"/>
              </a:buClr>
              <a:buSzPct val="60000"/>
              <a:buFont typeface="MS UI Gothic" pitchFamily="0" charset="0"/>
              <a:buChar char="✓"/>
              <a:tabLst>
                <a:tab algn="l" pos="535940"/>
              </a:tabLst>
            </a:pP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used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renewed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periodically and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28600" marL="535940">
              <a:lnSpc>
                <a:spcPts val="2500"/>
              </a:lnSpc>
              <a:spcBef>
                <a:spcPts val="430"/>
              </a:spcBef>
              <a:spcAft>
                <a:spcPts val="0"/>
              </a:spcAft>
              <a:buClr>
                <a:srgbClr val="F8B538"/>
              </a:buClr>
              <a:buSzPct val="60000"/>
              <a:buFont typeface="MS UI Gothic" pitchFamily="0" charset="0"/>
              <a:buChar char="✓"/>
              <a:tabLst>
                <a:tab algn="l" pos="535940"/>
                <a:tab algn="l" pos="1333500"/>
                <a:tab algn="l" pos="3044825"/>
                <a:tab algn="l" pos="4775200"/>
                <a:tab algn="l" pos="5786755"/>
              </a:tabLst>
            </a:pP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eg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ste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et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	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mpt 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action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against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infringers.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95579" y="317499"/>
            <a:ext cx="751078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37" name="矩形"/>
          <p:cNvSpPr/>
          <p:nvPr/>
        </p:nvSpPr>
        <p:spPr>
          <a:xfrm rot="0">
            <a:off x="535940" y="16624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761365" y="2510140"/>
            <a:ext cx="6691630" cy="17316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4765" vert="horz" wrap="square">
            <a:prstTxWarp prst="textNoShape"/>
            <a:spAutoFit/>
          </a:bodyPr>
          <a:p>
            <a:pPr algn="just" indent="0" marL="12700">
              <a:lnSpc>
                <a:spcPct val="96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present Trade Marks Act, 1999 has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replaced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the Trade and Merchandise Marks Act, 1958.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Trade Marks Act, 1999 has been brought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into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force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only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on 15th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September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2003.</a:t>
            </a:r>
            <a:endParaRPr altLang="en-US" baseline="0" b="0" cap="none" sz="2400" i="0" kern="0" lang="zh-CN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9" name="矩形"/>
          <p:cNvSpPr/>
          <p:nvPr/>
        </p:nvSpPr>
        <p:spPr>
          <a:xfrm rot="0">
            <a:off x="535940" y="315340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40" name="矩形"/>
          <p:cNvSpPr/>
          <p:nvPr/>
        </p:nvSpPr>
        <p:spPr>
          <a:xfrm rot="0">
            <a:off x="685166" y="4723740"/>
            <a:ext cx="6771005" cy="7410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34925" vert="horz" wrap="square">
            <a:prstTxWarp prst="textNoShape"/>
            <a:spAutoFit/>
          </a:bodyPr>
          <a:p>
            <a:pPr algn="l" indent="0" marL="12700">
              <a:lnSpc>
                <a:spcPts val="278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Rules,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2002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altLang="zh-CN" baseline="0" b="0" cap="none" sz="24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passed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under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 Act,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1999.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24790" y="231140"/>
            <a:ext cx="7480300" cy="123697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41" name="矩形"/>
          <p:cNvSpPr/>
          <p:nvPr/>
        </p:nvSpPr>
        <p:spPr>
          <a:xfrm rot="0">
            <a:off x="224789" y="1958920"/>
            <a:ext cx="7938913" cy="4387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3500" vert="horz" wrap="square">
            <a:prstTxWarp prst="textNoShape"/>
            <a:spAutoFit/>
          </a:bodyPr>
          <a:p>
            <a:pPr algn="l" indent="-273050" marL="323850">
              <a:lnSpc>
                <a:spcPts val="2500"/>
              </a:lnSpc>
              <a:spcBef>
                <a:spcPts val="5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633095"/>
                <a:tab algn="l" pos="633730"/>
                <a:tab algn="l" pos="2861945"/>
                <a:tab algn="l" pos="3424428"/>
                <a:tab algn="l" pos="4706620"/>
                <a:tab algn="l" pos="5511800"/>
              </a:tabLst>
            </a:pP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Developments	in	trading	and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commercial</a:t>
            </a:r>
            <a:r>
              <a:rPr altLang="zh-CN" baseline="0" b="0" cap="none" sz="2400" i="0" kern="0" lang="en-US" spc="-6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practices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ts val="2500"/>
              </a:lnSpc>
              <a:spcBef>
                <a:spcPts val="5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633095"/>
                <a:tab algn="l" pos="633730"/>
                <a:tab algn="l" pos="2861945"/>
                <a:tab algn="l" pos="3424428"/>
                <a:tab algn="l" pos="4706620"/>
                <a:tab algn="l" pos="5511800"/>
              </a:tabLst>
            </a:pP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Increasing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globalization</a:t>
            </a:r>
            <a:r>
              <a:rPr altLang="zh-CN" baseline="0" b="0" cap="none" sz="24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24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industry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</a:tabLst>
            </a:pP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ts val="2510"/>
              </a:lnSpc>
              <a:spcBef>
                <a:spcPts val="61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  <a:tab algn="l" pos="1028700"/>
                <a:tab algn="l" pos="1892935"/>
                <a:tab algn="l" pos="2373630"/>
                <a:tab algn="l" pos="3979545"/>
                <a:tab algn="l" pos="5694045"/>
                <a:tab algn="l" pos="6605905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enc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urag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nvestmen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	fl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ws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transfer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technology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ts val="2510"/>
              </a:lnSpc>
              <a:spcBef>
                <a:spcPts val="61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  <a:tab algn="l" pos="1028700"/>
                <a:tab algn="l" pos="1892935"/>
                <a:tab algn="l" pos="2373630"/>
                <a:tab algn="l" pos="3979545"/>
                <a:tab algn="l" pos="5694045"/>
                <a:tab algn="l" pos="6605905"/>
              </a:tabLst>
            </a:pP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altLang="zh-CN" baseline="0" b="0" cap="none" sz="2400" i="0" kern="0" lang="en-US" spc="1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2400" i="0" kern="0" lang="en-US" spc="114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simplification</a:t>
            </a:r>
            <a:r>
              <a:rPr altLang="zh-CN" baseline="0" b="0" cap="none" sz="2400" i="0" kern="0" lang="en-US" spc="114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&amp;</a:t>
            </a:r>
            <a:r>
              <a:rPr altLang="zh-CN" baseline="0" b="0" cap="none" sz="2400" i="0" kern="0" lang="en-US" spc="114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harmonization</a:t>
            </a:r>
            <a:r>
              <a:rPr altLang="zh-CN" baseline="0" b="0" cap="none" sz="2400" i="0" kern="0" lang="en-US" spc="114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400" i="0" kern="0" lang="en-US" spc="1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management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systems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</a:tabLst>
            </a:pP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03E99"/>
              </a:buClr>
              <a:buSzPct val="72000"/>
              <a:buFont typeface="MS UI Gothic" pitchFamily="0" charset="0"/>
              <a:buChar char="✓"/>
              <a:tabLst>
                <a:tab algn="l" pos="323850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give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effect to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important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judicial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decisions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42" name="矩形"/>
          <p:cNvSpPr/>
          <p:nvPr/>
        </p:nvSpPr>
        <p:spPr>
          <a:xfrm rot="0">
            <a:off x="535940" y="16624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762481" y="1642109"/>
            <a:ext cx="7235977" cy="65392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6520" vert="horz" wrap="square">
            <a:prstTxWarp prst="textNoShape"/>
            <a:spAutoFit/>
          </a:bodyPr>
          <a:p>
            <a:pPr algn="l" indent="226059" marL="12700">
              <a:lnSpc>
                <a:spcPct val="77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</a:t>
            </a:r>
            <a:r>
              <a:rPr altLang="zh-CN" baseline="0" b="0" cap="none" sz="2400" i="0" kern="0" lang="en-US" spc="1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</a:t>
            </a:r>
            <a:r>
              <a:rPr altLang="zh-CN" baseline="0" b="0" cap="none" sz="2400" i="0" kern="0" lang="en-US" spc="15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</a:t>
            </a:r>
            <a:r>
              <a:rPr altLang="zh-CN" baseline="0" b="0" cap="none" sz="2400" i="0" kern="0" lang="en-US" spc="15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registration</a:t>
            </a:r>
            <a:r>
              <a:rPr altLang="zh-CN" baseline="0" b="0" cap="none" sz="2400" i="0" kern="0" lang="en-US" spc="1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</a:t>
            </a:r>
            <a:r>
              <a:rPr altLang="zh-CN" baseline="0" b="0" cap="none" sz="2400" i="0" kern="0" lang="en-US" spc="1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15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</a:t>
            </a:r>
            <a:r>
              <a:rPr altLang="zh-CN" baseline="0" b="0" cap="none" sz="2400" i="0" kern="0" lang="en-US" spc="1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services,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addition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to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goods;</a:t>
            </a:r>
            <a:endParaRPr altLang="en-US" baseline="0" b="0" cap="none" sz="2400" i="0" kern="0" lang="zh-CN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4" name="矩形"/>
          <p:cNvSpPr/>
          <p:nvPr/>
        </p:nvSpPr>
        <p:spPr>
          <a:xfrm rot="0">
            <a:off x="535940" y="266319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45" name="矩形"/>
          <p:cNvSpPr/>
          <p:nvPr/>
        </p:nvSpPr>
        <p:spPr>
          <a:xfrm rot="0">
            <a:off x="686291" y="2623819"/>
            <a:ext cx="6928627" cy="121069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5885" vert="horz" wrap="square">
            <a:prstTxWarp prst="textNoShape"/>
            <a:spAutoFit/>
          </a:bodyPr>
          <a:p>
            <a:pPr algn="just" indent="271780" marL="12700">
              <a:lnSpc>
                <a:spcPct val="77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2400" i="0" kern="0" lang="en-US" spc="6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400" i="0" kern="0" lang="en-US" spc="6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6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marks,</a:t>
            </a:r>
            <a:r>
              <a:rPr altLang="zh-CN" baseline="0" b="0" cap="none" sz="2400" i="0" kern="0" lang="en-US" spc="6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which</a:t>
            </a:r>
            <a:r>
              <a:rPr altLang="zh-CN" baseline="0" b="0" cap="none" sz="2400" i="0" kern="0" lang="en-US" spc="6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 </a:t>
            </a:r>
            <a:r>
              <a:rPr altLang="zh-CN" baseline="0" b="0" cap="none" sz="2400" i="0" kern="0" lang="en-US" spc="-7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imitation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well known trade marks, not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permitted,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besides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enlarging the grounds for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refusal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registration;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535940" y="42278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838672" y="4188459"/>
            <a:ext cx="6773707" cy="65265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5250" vert="horz" wrap="square">
            <a:prstTxWarp prst="textNoShape"/>
            <a:spAutoFit/>
          </a:bodyPr>
          <a:p>
            <a:pPr algn="l" indent="129412" marL="12700">
              <a:lnSpc>
                <a:spcPct val="77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Amplification</a:t>
            </a:r>
            <a:r>
              <a:rPr altLang="zh-CN" baseline="0" b="0" cap="none" sz="2400" i="0" kern="0" lang="en-US" spc="28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400" i="0" kern="0" lang="en-US" spc="2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factors</a:t>
            </a:r>
            <a:r>
              <a:rPr altLang="zh-CN" baseline="0" b="0" cap="none" sz="2400" i="0" kern="0" lang="en-US" spc="2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400" i="0" kern="0" lang="en-US" spc="28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</a:t>
            </a:r>
            <a:r>
              <a:rPr altLang="zh-CN" baseline="0" b="0" cap="none" sz="2400" i="0" kern="0" lang="en-US" spc="28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considered</a:t>
            </a:r>
            <a:r>
              <a:rPr altLang="zh-CN" baseline="0" b="0" cap="none" sz="2400" i="0" kern="0" lang="en-US" spc="27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defining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well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known mark;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48" name="矩形"/>
          <p:cNvSpPr/>
          <p:nvPr/>
        </p:nvSpPr>
        <p:spPr>
          <a:xfrm rot="0">
            <a:off x="535940" y="5227320"/>
            <a:ext cx="106680" cy="2698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49" name="矩形"/>
          <p:cNvSpPr/>
          <p:nvPr/>
        </p:nvSpPr>
        <p:spPr>
          <a:xfrm rot="0">
            <a:off x="610101" y="5187950"/>
            <a:ext cx="7002912" cy="93135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95250" vert="horz" wrap="square">
            <a:prstTxWarp prst="textNoShape"/>
            <a:spAutoFit/>
          </a:bodyPr>
          <a:p>
            <a:pPr algn="just" indent="478790" marL="12700">
              <a:lnSpc>
                <a:spcPct val="77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provide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only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single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register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simplified procedure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 and with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equal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rights;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矩形"/>
          <p:cNvSpPr/>
          <p:nvPr/>
        </p:nvSpPr>
        <p:spPr>
          <a:xfrm rot="0">
            <a:off x="535940" y="166877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535940" y="1435417"/>
            <a:ext cx="6852920" cy="7365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Providing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registration of “collective marks”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owned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associations;</a:t>
            </a:r>
            <a:endParaRPr altLang="en-US" baseline="0" b="0" cap="none" sz="2400" i="0" kern="0" lang="zh-CN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2" name="矩形"/>
          <p:cNvSpPr/>
          <p:nvPr/>
        </p:nvSpPr>
        <p:spPr>
          <a:xfrm rot="0">
            <a:off x="535940" y="291845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53" name="矩形"/>
          <p:cNvSpPr/>
          <p:nvPr/>
        </p:nvSpPr>
        <p:spPr>
          <a:xfrm rot="0">
            <a:off x="251268" y="2550158"/>
            <a:ext cx="9233485" cy="3683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23749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algn="l" pos="1603375"/>
                <a:tab algn="l" pos="1748154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id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		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 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disposal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applications;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54" name="矩形"/>
          <p:cNvSpPr/>
          <p:nvPr/>
        </p:nvSpPr>
        <p:spPr>
          <a:xfrm rot="0">
            <a:off x="385119" y="3350258"/>
            <a:ext cx="7229165" cy="723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-73660" marL="85598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algn="l" pos="1559560"/>
                <a:tab algn="l" pos="1630045"/>
                <a:tab algn="l" pos="2466975"/>
                <a:tab algn="l" pos="2579370"/>
                <a:tab algn="l" pos="3210560"/>
              </a:tabLst>
            </a:pP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pp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ll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spe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ed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 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	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rect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55" name="矩形"/>
          <p:cNvSpPr/>
          <p:nvPr/>
        </p:nvSpPr>
        <p:spPr>
          <a:xfrm rot="0">
            <a:off x="535940" y="453262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56" name="矩形"/>
          <p:cNvSpPr/>
          <p:nvPr/>
        </p:nvSpPr>
        <p:spPr>
          <a:xfrm rot="0">
            <a:off x="385118" y="4667565"/>
            <a:ext cx="7633311" cy="736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algn="l" pos="1635125"/>
                <a:tab algn="l" pos="3305175"/>
                <a:tab algn="l" pos="5247005"/>
                <a:tab algn="l" pos="6002020"/>
              </a:tabLst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id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hanc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shmen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	for	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offences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relating</a:t>
            </a:r>
            <a:r>
              <a:rPr altLang="zh-CN" baseline="0" b="0" cap="none" sz="24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trade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marks;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"/>
          <p:cNvSpPr/>
          <p:nvPr/>
        </p:nvSpPr>
        <p:spPr>
          <a:xfrm rot="0">
            <a:off x="535940" y="1673860"/>
            <a:ext cx="120650" cy="30670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143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altLang="zh-CN" baseline="0" b="0" cap="none" sz="2050" i="0" kern="0" lang="en-US" spc="-130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20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title"/>
          </p:nvPr>
        </p:nvSpPr>
        <p:spPr>
          <a:xfrm rot="0">
            <a:off x="535939" y="1673859"/>
            <a:ext cx="6855027" cy="1270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just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Prohibiting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someone</a:t>
            </a:r>
            <a:r>
              <a:rPr altLang="zh-CN" baseline="0" b="0" cap="none" sz="2800" i="0" kern="0" lang="en-US" spc="819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else’s</a:t>
            </a:r>
            <a:r>
              <a:rPr altLang="zh-CN" baseline="0" b="0" cap="none" sz="2800" i="0" kern="0" lang="en-US" spc="8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trademark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as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part of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corporate names,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concern;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9" name="矩形"/>
          <p:cNvSpPr/>
          <p:nvPr/>
        </p:nvSpPr>
        <p:spPr>
          <a:xfrm rot="0">
            <a:off x="535940" y="3498850"/>
            <a:ext cx="113664" cy="2984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60" name="矩形"/>
          <p:cNvSpPr/>
          <p:nvPr/>
        </p:nvSpPr>
        <p:spPr>
          <a:xfrm rot="0">
            <a:off x="535940" y="3429000"/>
            <a:ext cx="7327409" cy="1756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15240" marL="12700">
              <a:lnSpc>
                <a:spcPct val="11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Provision for filing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single application for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2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more</a:t>
            </a:r>
            <a:r>
              <a:rPr altLang="zh-CN" baseline="0" b="0" cap="none" sz="2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than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one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class;</a:t>
            </a:r>
            <a:endParaRPr altLang="zh-CN" baseline="0" b="0" cap="none" sz="26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2794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  <a:tabLst>
                <a:tab algn="l" pos="1710563"/>
                <a:tab algn="l" pos="2393315"/>
                <a:tab algn="l" pos="3531234"/>
                <a:tab algn="l" pos="4019550"/>
                <a:tab algn="l" pos="5927725"/>
              </a:tabLst>
            </a:pP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	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	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	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	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	a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 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renewal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from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to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years;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61" name="矩形"/>
          <p:cNvSpPr/>
          <p:nvPr/>
        </p:nvSpPr>
        <p:spPr>
          <a:xfrm rot="0">
            <a:off x="535940" y="4442459"/>
            <a:ext cx="113664" cy="2984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2" name="矩形"/>
          <p:cNvSpPr/>
          <p:nvPr/>
        </p:nvSpPr>
        <p:spPr>
          <a:xfrm rot="0">
            <a:off x="535940" y="1662429"/>
            <a:ext cx="106680" cy="59245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7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808990" y="1624329"/>
            <a:ext cx="4018064" cy="368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-4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</a:t>
            </a:r>
            <a:r>
              <a:rPr altLang="zh-CN" baseline="0" b="0" cap="none" sz="2400" i="0" kern="0" lang="en-US" spc="-4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search:</a:t>
            </a:r>
            <a:endParaRPr altLang="en-US" baseline="0" b="0" cap="none" sz="2400" i="0" kern="0" lang="zh-CN" spc="-5" strike="noStrike" u="none">
              <a:solidFill>
                <a:srgbClr val="FF6699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矩形"/>
          <p:cNvSpPr/>
          <p:nvPr/>
        </p:nvSpPr>
        <p:spPr>
          <a:xfrm rot="0">
            <a:off x="808989" y="2031999"/>
            <a:ext cx="7266377" cy="222262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48895" vert="horz" wrap="square">
            <a:prstTxWarp prst="textNoShape"/>
            <a:spAutoFit/>
          </a:bodyPr>
          <a:p>
            <a:pPr algn="l" indent="0" marL="12700">
              <a:lnSpc>
                <a:spcPct val="86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search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first step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determining 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uniqueness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mark,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its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similarity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other,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pre-existing </a:t>
            </a:r>
            <a:r>
              <a:rPr altLang="zh-CN" baseline="0" b="0" cap="none" sz="2000" i="0" kern="0" lang="en-US" spc="-5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e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</a:t>
            </a:r>
            <a:r>
              <a:rPr altLang="e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r>
              <a:rPr altLang="e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86000"/>
              </a:lnSpc>
              <a:spcBef>
                <a:spcPts val="385"/>
              </a:spcBef>
              <a:spcAft>
                <a:spcPts val="0"/>
              </a:spcAft>
              <a:buNone/>
            </a:pP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879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Without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search there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may be 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greater risk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being sued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altLang="zh-CN" baseline="0" b="0" cap="none" sz="20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infringement, the rejection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 Trademark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application, and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third-party challenging your Trademark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application.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535940" y="2852420"/>
            <a:ext cx="86359" cy="204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535940" y="427355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808990" y="4463795"/>
            <a:ext cx="5096788" cy="368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</a:t>
            </a:r>
            <a:r>
              <a:rPr altLang="zh-CN" baseline="0" b="0" cap="none" sz="2400" i="0" kern="0" lang="en-US" spc="-60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2400" i="0" kern="0" lang="en-US" spc="-40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Registration: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68" name="矩形"/>
          <p:cNvSpPr/>
          <p:nvPr/>
        </p:nvSpPr>
        <p:spPr>
          <a:xfrm rot="0">
            <a:off x="535939" y="4917060"/>
            <a:ext cx="7388436" cy="14819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50165" vert="horz" wrap="square">
            <a:prstTxWarp prst="textNoShape"/>
            <a:spAutoFit/>
          </a:bodyPr>
          <a:p>
            <a:pPr algn="l" indent="-273050" marL="285750">
              <a:lnSpc>
                <a:spcPts val="1879"/>
              </a:lnSpc>
              <a:spcBef>
                <a:spcPts val="395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285750"/>
              </a:tabLst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Applications for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filed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competent government authority,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which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most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countries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20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same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as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the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authority competent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processing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patent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applications.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Usually, it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called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“Industrial Property Office”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“Patent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Office”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or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“Trademark Office.”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547609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9" name="矩形"/>
          <p:cNvSpPr/>
          <p:nvPr/>
        </p:nvSpPr>
        <p:spPr>
          <a:xfrm rot="0">
            <a:off x="535940" y="1656080"/>
            <a:ext cx="8001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150" i="0" kern="0" lang="en-US" spc="-7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70" name="矩形"/>
          <p:cNvSpPr/>
          <p:nvPr/>
        </p:nvSpPr>
        <p:spPr>
          <a:xfrm rot="0">
            <a:off x="808990" y="1629409"/>
            <a:ext cx="6273523" cy="254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1" cap="none" sz="16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Registry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altLang="zh-CN" baseline="0" b="0" cap="none" sz="16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Mumbai</a:t>
            </a:r>
            <a:r>
              <a:rPr altLang="zh-CN" baseline="0" b="0" cap="none" sz="16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(Head</a:t>
            </a:r>
            <a:r>
              <a:rPr altLang="zh-CN" baseline="0" b="0" cap="none" sz="1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Office),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71" name="矩形"/>
          <p:cNvSpPr/>
          <p:nvPr/>
        </p:nvSpPr>
        <p:spPr>
          <a:xfrm rot="0">
            <a:off x="535940" y="1941829"/>
            <a:ext cx="7436702" cy="499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6669" vert="horz" wrap="square">
            <a:prstTxWarp prst="textNoShape"/>
            <a:spAutoFit/>
          </a:bodyPr>
          <a:p>
            <a:pPr algn="l" indent="-273050" marL="285750">
              <a:lnSpc>
                <a:spcPts val="186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Trademark Jurisdiction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State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Maharashtra,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Madhya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Pradesh,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Chhattisgarh </a:t>
            </a:r>
            <a:r>
              <a:rPr altLang="zh-CN" baseline="0" b="0" cap="none" sz="1800" i="0" kern="0" lang="en-US" spc="-46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Goa.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72" name="矩形"/>
          <p:cNvSpPr/>
          <p:nvPr/>
        </p:nvSpPr>
        <p:spPr>
          <a:xfrm rot="0">
            <a:off x="535940" y="2515869"/>
            <a:ext cx="8001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150" i="0" kern="0" lang="en-US" spc="-7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73" name="矩形"/>
          <p:cNvSpPr/>
          <p:nvPr/>
        </p:nvSpPr>
        <p:spPr>
          <a:xfrm rot="0">
            <a:off x="808990" y="2490470"/>
            <a:ext cx="2483485" cy="2508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1" cap="none" sz="16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Registry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altLang="zh-CN" baseline="0" b="0" cap="none" sz="16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Delhi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535940" y="2801620"/>
            <a:ext cx="6934834" cy="735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6669" vert="horz" wrap="square">
            <a:prstTxWarp prst="textNoShape"/>
            <a:spAutoFit/>
          </a:bodyPr>
          <a:p>
            <a:pPr algn="l" indent="-273050" marL="285750">
              <a:lnSpc>
                <a:spcPts val="186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1800" i="0" kern="0" lang="en-US" spc="-1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Jurisdiction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 State of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Jammu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&amp;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Kashmir,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Punjab, Haryana, Uttar </a:t>
            </a:r>
            <a:r>
              <a:rPr altLang="zh-CN" baseline="0" b="0" cap="none" sz="1800" i="0" kern="0" lang="en-US" spc="-46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Pradesh, Uttarakhand, 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Himachal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Pradesh, Delhi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Chandigarh.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535940" y="3376929"/>
            <a:ext cx="8001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150" i="0" kern="0" lang="en-US" spc="-7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535939" y="3661411"/>
            <a:ext cx="7420957" cy="2775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ts val="188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1" cap="none" sz="1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Registry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altLang="zh-CN" baseline="0" b="0" cap="none" sz="1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Kolkata,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86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1800" i="0" kern="0" lang="en-US" spc="-1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Jurisdiction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State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Arunachal Pradesh,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Assam, Bihar, Orissa, </a:t>
            </a:r>
            <a:r>
              <a:rPr altLang="zh-CN" baseline="0" b="0" cap="none" sz="1800" i="0" kern="0" lang="en-US" spc="-46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West Bengal, Manipur, Mizoram, Meghalaya, Sikkim, Tripura and Union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Territory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Nagaland, Andamar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&amp;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Nicobar Island.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889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1" cap="none" sz="18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Registry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altLang="zh-CN" baseline="0" b="0" cap="none" sz="18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Ahmedabad,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86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Trademark Jurisdiction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 The state of Gujarat and Rajasthan and Union </a:t>
            </a:r>
            <a:r>
              <a:rPr altLang="zh-CN" baseline="0" b="0" cap="none" sz="1800" i="0" kern="0" lang="en-US" spc="-4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Territory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Damman,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Diu, Dadra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Nagar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Haveli.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889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1" cap="none" sz="1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Registry,</a:t>
            </a:r>
            <a:r>
              <a:rPr altLang="zh-CN" baseline="0" b="1" cap="none" sz="1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Chennai,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86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Trademark Jurisdiction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state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Andhra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Pradesh,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Kerala,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Tamil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Nadu, </a:t>
            </a:r>
            <a:r>
              <a:rPr altLang="zh-CN" baseline="0" b="0" cap="none" sz="1800" i="0" kern="0" lang="en-US" spc="-46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Karnataka and 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Union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Territory of Pondicherry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Lakshadweep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Island.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77" name="矩形"/>
          <p:cNvSpPr/>
          <p:nvPr/>
        </p:nvSpPr>
        <p:spPr>
          <a:xfrm rot="0">
            <a:off x="535940" y="4398009"/>
            <a:ext cx="8001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150" i="0" kern="0" lang="en-US" spc="-7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78" name="矩形"/>
          <p:cNvSpPr/>
          <p:nvPr/>
        </p:nvSpPr>
        <p:spPr>
          <a:xfrm rot="0">
            <a:off x="535940" y="5181599"/>
            <a:ext cx="8001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150" i="0" kern="0" lang="en-US" spc="-7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91" name="矩形"/>
          <p:cNvSpPr/>
          <p:nvPr/>
        </p:nvSpPr>
        <p:spPr>
          <a:xfrm rot="0">
            <a:off x="535940" y="1671319"/>
            <a:ext cx="113664" cy="765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9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title"/>
          </p:nvPr>
        </p:nvSpPr>
        <p:spPr>
          <a:xfrm rot="0">
            <a:off x="535939" y="1468118"/>
            <a:ext cx="7838593" cy="2260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889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5" strike="noStrike" u="none">
                <a:solidFill>
                  <a:srgbClr val="FF33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Definition: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“A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trademark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is any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sign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that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individualizes </a:t>
            </a:r>
            <a:r>
              <a:rPr altLang="zh-CN" baseline="0" b="0" cap="none" sz="28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goods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a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given enterprise and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distinguishes them from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goods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competitors.”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593" name="矩形"/>
          <p:cNvSpPr/>
          <p:nvPr/>
        </p:nvSpPr>
        <p:spPr>
          <a:xfrm rot="0">
            <a:off x="535940" y="3802379"/>
            <a:ext cx="113664" cy="2984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594" name="矩形"/>
          <p:cNvSpPr/>
          <p:nvPr/>
        </p:nvSpPr>
        <p:spPr>
          <a:xfrm rot="0">
            <a:off x="535939" y="3951603"/>
            <a:ext cx="7897466" cy="1689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is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type of </a:t>
            </a:r>
            <a:r>
              <a:rPr altLang="zh-CN" baseline="0" b="0" cap="none" sz="28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intellectual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property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typically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name, word,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phrase,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logo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symbol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, design,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image, or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8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combination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these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elements.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9" name="矩形"/>
          <p:cNvSpPr/>
          <p:nvPr/>
        </p:nvSpPr>
        <p:spPr>
          <a:xfrm rot="0">
            <a:off x="535940" y="1659889"/>
            <a:ext cx="93344" cy="2235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808990" y="1628140"/>
            <a:ext cx="5411470" cy="3079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r>
              <a:rPr altLang="zh-CN" baseline="0" b="0" cap="none" sz="2000" i="0" kern="0" lang="en-US" spc="-1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0" lang="en-US" spc="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Appointment</a:t>
            </a:r>
            <a:r>
              <a:rPr altLang="zh-CN" baseline="0" b="1" cap="none" sz="2000" i="0" kern="0" lang="en-US" spc="-1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0" lang="en-US" spc="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of </a:t>
            </a:r>
            <a:r>
              <a:rPr altLang="zh-CN" baseline="0" b="1" cap="none" sz="20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Registrar</a:t>
            </a:r>
            <a:r>
              <a:rPr altLang="zh-CN" baseline="0" b="1" cap="none" sz="2000" i="0" kern="0" lang="en-US" spc="-1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altLang="zh-CN" baseline="0" b="1" cap="none" sz="2000" i="0" kern="0" lang="en-US" spc="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other</a:t>
            </a:r>
            <a:r>
              <a:rPr altLang="zh-CN" baseline="0" b="1" cap="none" sz="2000" i="0" kern="0" lang="en-US" spc="-1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0" lang="en-US" spc="-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officers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1" name="文本框"/>
          <p:cNvSpPr>
            <a:spLocks noGrp="1"/>
          </p:cNvSpPr>
          <p:nvPr>
            <p:ph type="body" idx="1"/>
          </p:nvPr>
        </p:nvSpPr>
        <p:spPr>
          <a:xfrm rot="0">
            <a:off x="808990" y="1924050"/>
            <a:ext cx="7285166" cy="1513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9844" vert="horz" wrap="square">
            <a:prstTxWarp prst="textNoShape"/>
            <a:spAutoFit/>
          </a:bodyPr>
          <a:p>
            <a:pPr algn="l" indent="0" marL="12700">
              <a:lnSpc>
                <a:spcPts val="233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(1)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Central Government may, by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notification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Official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Gazette,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appoint 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person to be known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Controller-General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Patents, Designs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Trade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Marks,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 shall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Registrar of Trade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purposes </a:t>
            </a:r>
            <a:r>
              <a:rPr altLang="zh-CN" baseline="0" b="0" cap="none" sz="2000" i="0" kern="0" lang="en-US" spc="-59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this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Act.</a:t>
            </a:r>
            <a:endParaRPr altLang="en-US" baseline="0" b="0" cap="none" sz="2000" i="0" kern="0" lang="zh-CN" spc="-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2" name="矩形"/>
          <p:cNvSpPr/>
          <p:nvPr/>
        </p:nvSpPr>
        <p:spPr>
          <a:xfrm rot="0">
            <a:off x="535940" y="3883659"/>
            <a:ext cx="93344" cy="2235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808990" y="3850640"/>
            <a:ext cx="7214858" cy="12179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9844" vert="horz" wrap="square">
            <a:prstTxWarp prst="textNoShape"/>
            <a:spAutoFit/>
          </a:bodyPr>
          <a:p>
            <a:pPr algn="l" indent="0" marL="12700">
              <a:lnSpc>
                <a:spcPts val="233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(2)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Central Government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may appoint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 other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officers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 designations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fit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purpose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discharging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functions,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under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superintendence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altLang="zh-CN" baseline="0" b="0" cap="none" sz="2000" i="0" kern="0" lang="en-US" spc="-5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direction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Registrar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4" name="矩形"/>
          <p:cNvSpPr/>
          <p:nvPr/>
        </p:nvSpPr>
        <p:spPr>
          <a:xfrm rot="0">
            <a:off x="535940" y="1657350"/>
            <a:ext cx="86359" cy="2044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title"/>
          </p:nvPr>
        </p:nvSpPr>
        <p:spPr>
          <a:xfrm rot="0">
            <a:off x="808990" y="1628140"/>
            <a:ext cx="7124807" cy="559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8575" vert="horz" wrap="square">
            <a:prstTxWarp prst="textNoShape"/>
            <a:spAutoFit/>
          </a:bodyPr>
          <a:p>
            <a:pPr algn="l" indent="0" marL="12700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 marks register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is kept at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head office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 marks </a:t>
            </a:r>
            <a:r>
              <a:rPr altLang="zh-CN" baseline="0" b="0" cap="none" sz="20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registry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6" name="矩形"/>
          <p:cNvSpPr/>
          <p:nvPr/>
        </p:nvSpPr>
        <p:spPr>
          <a:xfrm rot="0">
            <a:off x="535940" y="2606039"/>
            <a:ext cx="86359" cy="204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87" name="矩形"/>
          <p:cNvSpPr/>
          <p:nvPr/>
        </p:nvSpPr>
        <p:spPr>
          <a:xfrm rot="0">
            <a:off x="808990" y="2576829"/>
            <a:ext cx="7119632" cy="16960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8575" vert="horz" wrap="square">
            <a:prstTxWarp prst="textNoShape"/>
            <a:spAutoFit/>
          </a:bodyPr>
          <a:p>
            <a:pPr algn="l" indent="0" marL="12700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buNone/>
              <a:tabLst>
                <a:tab algn="l" pos="1184275"/>
              </a:tabLst>
            </a:pPr>
            <a:r>
              <a:rPr altLang="zh-CN" baseline="0" b="1" cap="none" sz="20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Contents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	trademarks with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names and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addresses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altLang="zh-CN" baseline="0" b="0" cap="none" sz="2000" i="0" kern="0" lang="en-US" spc="-5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descriptions proprietors, notifications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assignments,transmissions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209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copy 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registrar is maintained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each branch office, along </a:t>
            </a:r>
            <a:r>
              <a:rPr altLang="zh-CN" baseline="0" b="0" cap="none" sz="20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documents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notified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govt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official gazzette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88" name="矩形"/>
          <p:cNvSpPr/>
          <p:nvPr/>
        </p:nvSpPr>
        <p:spPr>
          <a:xfrm rot="0">
            <a:off x="535940" y="3477259"/>
            <a:ext cx="86359" cy="204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89" name="矩形"/>
          <p:cNvSpPr/>
          <p:nvPr/>
        </p:nvSpPr>
        <p:spPr>
          <a:xfrm rot="0">
            <a:off x="535940" y="4425950"/>
            <a:ext cx="86359" cy="537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3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90" name="矩形"/>
          <p:cNvSpPr/>
          <p:nvPr/>
        </p:nvSpPr>
        <p:spPr>
          <a:xfrm rot="0">
            <a:off x="808990" y="4963159"/>
            <a:ext cx="7345081" cy="99631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787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5" strike="noStrike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CLASSIFICATION</a:t>
            </a:r>
            <a:r>
              <a:rPr altLang="zh-CN" baseline="0" b="1" cap="none" sz="2000" i="0" kern="0" lang="en-US" spc="-30" strike="noStrike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000" i="0" kern="0" lang="en-US" spc="-5" strike="noStrike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1" cap="none" sz="2000" i="0" kern="0" lang="en-US" spc="-15" strike="noStrike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2000" i="0" kern="0" lang="en-US" spc="-5" strike="noStrike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GOODS: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209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registrar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publish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 alphabetical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index 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classification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goods </a:t>
            </a:r>
            <a:r>
              <a:rPr altLang="zh-CN" baseline="0" b="0" cap="none" sz="20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services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the information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of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applicants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矩形"/>
          <p:cNvSpPr/>
          <p:nvPr/>
        </p:nvSpPr>
        <p:spPr>
          <a:xfrm rot="0">
            <a:off x="535940" y="1659889"/>
            <a:ext cx="93344" cy="2235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808990" y="1628140"/>
            <a:ext cx="6626225" cy="1513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9844" vert="horz" wrap="square">
            <a:prstTxWarp prst="textNoShape"/>
            <a:spAutoFit/>
          </a:bodyPr>
          <a:p>
            <a:pPr algn="l" indent="0" marL="12700">
              <a:lnSpc>
                <a:spcPts val="233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sign(trademark) filed for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registration must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appear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application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form.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If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is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intended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that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sign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should </a:t>
            </a:r>
            <a:r>
              <a:rPr altLang="zh-CN" baseline="0" b="0" cap="none" sz="2000" i="0" kern="0" lang="en-US" spc="-5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registered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color,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colors must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 claimed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a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specimen in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color or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 of the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color(s)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must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submitted.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535940" y="3587750"/>
            <a:ext cx="93344" cy="2235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808990" y="3554729"/>
            <a:ext cx="6395720" cy="922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9844" vert="horz" wrap="square">
            <a:prstTxWarp prst="textNoShape"/>
            <a:spAutoFit/>
          </a:bodyPr>
          <a:p>
            <a:pPr algn="l" indent="76200" marL="12700">
              <a:lnSpc>
                <a:spcPts val="233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three-dimensional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filed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registration, it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2000" i="0" kern="0" lang="en-US" spc="-5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necessary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claim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protection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sign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three-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dimensional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form.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95" name="矩形"/>
          <p:cNvSpPr/>
          <p:nvPr/>
        </p:nvSpPr>
        <p:spPr>
          <a:xfrm rot="0">
            <a:off x="535940" y="4923790"/>
            <a:ext cx="93344" cy="2235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96" name="矩形"/>
          <p:cNvSpPr/>
          <p:nvPr/>
        </p:nvSpPr>
        <p:spPr>
          <a:xfrm rot="0">
            <a:off x="808990" y="4890770"/>
            <a:ext cx="6682740" cy="12179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9844" vert="horz" wrap="square">
            <a:prstTxWarp prst="textNoShape"/>
            <a:spAutoFit/>
          </a:bodyPr>
          <a:p>
            <a:pPr algn="l" indent="76200" marL="12700">
              <a:lnSpc>
                <a:spcPts val="2330"/>
              </a:lnSpc>
              <a:spcBef>
                <a:spcPts val="234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applicant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list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goods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which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 </a:t>
            </a:r>
            <a:r>
              <a:rPr altLang="zh-CN" baseline="0" b="0" cap="none" sz="2000" i="0" kern="0" lang="en-US" spc="-58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be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registered.In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countries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separate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 has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be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made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each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class, while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others </a:t>
            </a:r>
            <a:r>
              <a:rPr altLang="zh-CN" baseline="0" b="0" cap="none" sz="2000" i="0" kern="0" lang="en-US" spc="-5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one application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sufficient for several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classes.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矩形"/>
          <p:cNvSpPr/>
          <p:nvPr/>
        </p:nvSpPr>
        <p:spPr>
          <a:xfrm rot="0">
            <a:off x="535940" y="1664970"/>
            <a:ext cx="93344" cy="5930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4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808990" y="1642109"/>
            <a:ext cx="6353482" cy="3079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Acceptance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</a:t>
            </a:r>
            <a:r>
              <a:rPr altLang="zh-CN" baseline="0" b="0" cap="none" sz="2000" i="0" kern="0" lang="en-US" spc="1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application</a:t>
            </a:r>
            <a:r>
              <a:rPr altLang="zh-CN" baseline="0" b="0" cap="none" sz="2000" i="0" kern="0" lang="en-US" spc="-1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refusal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accept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9" name="矩形"/>
          <p:cNvSpPr/>
          <p:nvPr/>
        </p:nvSpPr>
        <p:spPr>
          <a:xfrm rot="0">
            <a:off x="808990" y="2023109"/>
            <a:ext cx="7267767" cy="161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for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of</a:t>
            </a:r>
            <a:r>
              <a:rPr altLang="zh-CN" baseline="0" b="0" cap="none" sz="2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accepted </a:t>
            </a:r>
            <a:r>
              <a:rPr altLang="zh-CN" baseline="0" b="0" cap="none" sz="2000" i="0" kern="0" lang="en-US" spc="-5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only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formal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requirements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fulfilled.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7620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Before issuing a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total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partial refusal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the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application, </a:t>
            </a:r>
            <a:r>
              <a:rPr altLang="zh-CN" baseline="0" b="0" cap="none" sz="2000" i="0" kern="0" lang="en-US" spc="-59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office should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give the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applicant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opportunity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make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corrections.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00" name="矩形"/>
          <p:cNvSpPr/>
          <p:nvPr/>
        </p:nvSpPr>
        <p:spPr>
          <a:xfrm rot="0">
            <a:off x="535940" y="2731770"/>
            <a:ext cx="93344" cy="2235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01" name="矩形"/>
          <p:cNvSpPr/>
          <p:nvPr/>
        </p:nvSpPr>
        <p:spPr>
          <a:xfrm rot="0">
            <a:off x="535940" y="4103370"/>
            <a:ext cx="93344" cy="5918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4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808990" y="4004309"/>
            <a:ext cx="7267767" cy="1765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889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Advertisement</a:t>
            </a:r>
            <a:r>
              <a:rPr altLang="zh-CN" baseline="0" b="0" cap="none" sz="2000" i="0" kern="0" lang="en-US" spc="-10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application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When an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absolutely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accepted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or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subject to </a:t>
            </a:r>
            <a:r>
              <a:rPr altLang="zh-CN" baseline="0" b="0" cap="none" sz="2000" i="0" kern="0" lang="en-US" spc="-58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conditions,the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registrar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advertise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Purpose: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oppositions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interested</a:t>
            </a:r>
            <a:r>
              <a:rPr altLang="zh-CN" baseline="0" b="0" cap="none" sz="2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persons with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in </a:t>
            </a:r>
            <a:r>
              <a:rPr altLang="zh-CN" baseline="0" b="0" cap="none" sz="2000" i="0" kern="0" lang="en-US" spc="-58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time.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535940" y="5474969"/>
            <a:ext cx="93344" cy="2235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450" i="0" kern="0" lang="en-US" spc="-919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4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矩形"/>
          <p:cNvSpPr/>
          <p:nvPr/>
        </p:nvSpPr>
        <p:spPr>
          <a:xfrm rot="0">
            <a:off x="535940" y="1514856"/>
            <a:ext cx="182880" cy="553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054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None/>
            </a:pPr>
            <a:r>
              <a:rPr altLang="en-US" baseline="0" b="0" cap="none" sz="1250" i="0" kern="0" lang="zh-CN" spc="-1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zh-CN" baseline="0" b="0" cap="none" sz="12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altLang="en-US" baseline="0" b="0" cap="none" sz="1250" i="0" kern="0" lang="zh-CN" spc="-1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2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05" name="矩形"/>
          <p:cNvSpPr/>
          <p:nvPr/>
        </p:nvSpPr>
        <p:spPr>
          <a:xfrm rot="0">
            <a:off x="808990" y="1565910"/>
            <a:ext cx="6781800" cy="7833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3683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rgbClr val="FF6699"/>
                </a:solidFill>
                <a:uFill>
                  <a:solidFill>
                    <a:srgbClr val="FF6699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Opposition</a:t>
            </a:r>
            <a:r>
              <a:rPr altLang="zh-CN" baseline="0" b="0" cap="none" sz="1800" i="0" kern="0" lang="en-US" spc="-10" strike="noStrike" u="sng">
                <a:solidFill>
                  <a:srgbClr val="FF6699"/>
                </a:solidFill>
                <a:uFill>
                  <a:solidFill>
                    <a:srgbClr val="FF6699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sng">
                <a:solidFill>
                  <a:srgbClr val="FF6699"/>
                </a:solidFill>
                <a:uFill>
                  <a:solidFill>
                    <a:srgbClr val="FF6699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1800" i="0" kern="0" lang="en-US" spc="-15" strike="noStrike" u="sng">
                <a:solidFill>
                  <a:srgbClr val="FF6699"/>
                </a:solidFill>
                <a:uFill>
                  <a:solidFill>
                    <a:srgbClr val="FF6699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rgbClr val="FF6699"/>
                </a:solidFill>
                <a:uFill>
                  <a:solidFill>
                    <a:srgbClr val="FF6699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639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three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months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from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advertisement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prescribed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fee </a:t>
            </a:r>
            <a:r>
              <a:rPr altLang="zh-CN" baseline="0" b="0" cap="none" sz="1800" i="0" kern="0" lang="en-US" spc="-49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prescribed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manner.</a:t>
            </a:r>
            <a:endParaRPr altLang="en-US" baseline="0" b="0" cap="none" sz="17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06" name="矩形"/>
          <p:cNvSpPr/>
          <p:nvPr/>
        </p:nvSpPr>
        <p:spPr>
          <a:xfrm rot="0">
            <a:off x="548640" y="2665729"/>
            <a:ext cx="157480" cy="2019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143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altLang="en-US" baseline="0" b="0" cap="none" sz="1250" i="0" kern="0" lang="zh-CN" spc="-1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2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808990" y="2623819"/>
            <a:ext cx="7343957" cy="215709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3683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sng">
                <a:solidFill>
                  <a:srgbClr val="FF6699"/>
                </a:solidFill>
                <a:uFill>
                  <a:solidFill>
                    <a:srgbClr val="FF6699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Final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step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in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1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procedure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issuance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certificate.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After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application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Trademark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accepted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by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Registrar,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the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Registrar </a:t>
            </a:r>
            <a:r>
              <a:rPr altLang="zh-CN" baseline="0" b="0" cap="none" sz="1800" i="0" kern="0" lang="en-US" spc="-49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shall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issue to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applicant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Certificate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of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Registration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under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seal of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Trademark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Registry.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altLang="zh-CN" baseline="0" b="1" cap="none" sz="1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Time</a:t>
            </a:r>
            <a:r>
              <a:rPr altLang="zh-CN" baseline="0" b="1" cap="none" sz="1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Duration:</a:t>
            </a:r>
            <a:endParaRPr altLang="zh-CN" baseline="0" b="0" cap="none" sz="18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44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is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no</a:t>
            </a:r>
            <a:r>
              <a:rPr altLang="zh-CN" baseline="0" b="0" cap="none" sz="16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objection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/or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opposition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raised,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process</a:t>
            </a:r>
            <a:r>
              <a:rPr altLang="zh-CN" baseline="0" b="0" cap="none" sz="1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Registration </a:t>
            </a:r>
            <a:r>
              <a:rPr altLang="zh-CN" baseline="0" b="0" cap="none" sz="1600" i="0" kern="0" lang="en-US" spc="-434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usually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takes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15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18</a:t>
            </a:r>
            <a:r>
              <a:rPr altLang="zh-CN" baseline="0" b="0" cap="none" sz="1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months</a:t>
            </a:r>
            <a:endParaRPr altLang="en-US" baseline="0" b="0" cap="none" sz="15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08" name="矩形"/>
          <p:cNvSpPr/>
          <p:nvPr/>
        </p:nvSpPr>
        <p:spPr>
          <a:xfrm rot="0">
            <a:off x="548640" y="2950209"/>
            <a:ext cx="57785" cy="2019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143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altLang="zh-CN" baseline="0" b="0" cap="none" sz="1250" i="0" kern="0" lang="en-US" spc="-80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2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535940" y="3973576"/>
            <a:ext cx="76200" cy="5194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04139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818"/>
              </a:spcBef>
              <a:spcAft>
                <a:spcPts val="0"/>
              </a:spcAft>
              <a:buNone/>
            </a:pPr>
            <a:r>
              <a:rPr altLang="zh-CN" baseline="0" b="0" cap="none" sz="1100" i="0" kern="0" lang="en-US" spc="-70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1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altLang="zh-CN" baseline="0" b="0" cap="none" sz="1100" i="0" kern="0" lang="en-US" spc="-70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1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10" name="矩形"/>
          <p:cNvSpPr/>
          <p:nvPr/>
        </p:nvSpPr>
        <p:spPr>
          <a:xfrm rot="0">
            <a:off x="535940" y="4987363"/>
            <a:ext cx="106680" cy="118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4318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altLang="zh-CN" baseline="0" b="0" cap="none" sz="1250" i="0" kern="0" lang="en-US" spc="-80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2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7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75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11" name="矩形"/>
          <p:cNvSpPr/>
          <p:nvPr/>
        </p:nvSpPr>
        <p:spPr>
          <a:xfrm rot="0">
            <a:off x="808990" y="5001259"/>
            <a:ext cx="6505863" cy="12674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ts val="190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1800" i="0" kern="0" lang="en-US" spc="1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1800" i="0" kern="0" lang="en-US" spc="-1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designated </a:t>
            </a:r>
            <a:r>
              <a:rPr altLang="zh-CN" baseline="0" b="0" cap="none" sz="1800" i="0" kern="0" lang="en-US" spc="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altLang="zh-CN" baseline="0" b="0" cap="none" sz="1800" i="0" kern="0" lang="en-US" spc="1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following</a:t>
            </a:r>
            <a:r>
              <a:rPr altLang="zh-CN" baseline="0" b="0" cap="none" sz="1800" i="0" kern="0" lang="en-US" spc="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symbols: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26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heavy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™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(for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altLang="zh-CN" baseline="0" b="0" cap="none" sz="1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unregistered</a:t>
            </a:r>
            <a:r>
              <a:rPr altLang="zh-CN" baseline="0" b="0" cap="none" sz="1800" i="0" kern="0" lang="en-US" spc="-1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0" cap="none" sz="1800" i="0" kern="0" lang="en-US" spc="-1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mark)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459" strike="noStrike" u="heavy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Lucida Sans Unicode" pitchFamily="0" charset="0"/>
                <a:ea typeface="Droid Sans"/>
                <a:cs typeface="Lucida Sans Unicode" pitchFamily="0" charset="0"/>
              </a:rPr>
              <a:t>℠</a:t>
            </a:r>
            <a:r>
              <a:rPr altLang="zh-CN" baseline="0" b="0" cap="none" sz="2800" i="0" kern="0" lang="en-US" spc="145" strike="noStrike" u="none">
                <a:solidFill>
                  <a:srgbClr val="0066FF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(for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unregistered</a:t>
            </a:r>
            <a:r>
              <a:rPr altLang="zh-CN" baseline="0" b="0" cap="none" sz="1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service</a:t>
            </a:r>
            <a:r>
              <a:rPr altLang="zh-CN" baseline="0" b="0" cap="none" sz="1800" i="0" kern="0" lang="en-US" spc="-1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mark)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0" strike="noStrike" u="heavy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Trebuchet MS" pitchFamily="0" charset="0"/>
                <a:ea typeface="Droid Sans"/>
                <a:cs typeface="Trebuchet MS" pitchFamily="0" charset="0"/>
              </a:rPr>
              <a:t>®</a:t>
            </a:r>
            <a:r>
              <a:rPr altLang="zh-CN" baseline="0" b="1" cap="none" sz="2800" i="0" kern="0" lang="en-US" spc="-204" strike="noStrike" u="none">
                <a:solidFill>
                  <a:srgbClr val="0066FF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 a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k)</a:t>
            </a:r>
            <a:endParaRPr altLang="en-US" baseline="0" b="0" cap="none" sz="17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2" name="矩形"/>
          <p:cNvSpPr/>
          <p:nvPr/>
        </p:nvSpPr>
        <p:spPr>
          <a:xfrm rot="0">
            <a:off x="535940" y="1671319"/>
            <a:ext cx="113664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9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 rot="0">
            <a:off x="808990" y="1642109"/>
            <a:ext cx="3808095" cy="4032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Trademark</a:t>
            </a:r>
            <a:r>
              <a:rPr altLang="zh-CN" baseline="0" b="1" cap="none" sz="2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Infringement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矩形"/>
          <p:cNvSpPr/>
          <p:nvPr/>
        </p:nvSpPr>
        <p:spPr>
          <a:xfrm rot="0">
            <a:off x="808990" y="2114550"/>
            <a:ext cx="7267767" cy="45072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Under the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Trademarks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Act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1999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infringes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registered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person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“uses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trademark”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sign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which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is:-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</a:t>
            </a:r>
            <a:r>
              <a:rPr altLang="zh-CN" baseline="0" b="1" cap="none" sz="2400" i="1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substantially </a:t>
            </a:r>
            <a:r>
              <a:rPr altLang="zh-CN" baseline="0" b="1" cap="none" sz="2400" i="1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identical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”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“</a:t>
            </a:r>
            <a:r>
              <a:rPr altLang="zh-CN" baseline="0" b="1" cap="none" sz="2400" i="1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deceptively similar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”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the </a:t>
            </a:r>
            <a:r>
              <a:rPr altLang="zh-CN" baseline="0" b="0" cap="none" sz="24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registered trademark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goods 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services covered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registration;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substantially identical with 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deceptively similar to the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registered trademark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goods 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services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same 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description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as, 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closely related to, the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goods </a:t>
            </a:r>
            <a:r>
              <a:rPr altLang="zh-CN" baseline="0" b="0" cap="none" sz="2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services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400" i="0" kern="0" lang="en-US" spc="-5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registration, where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is</a:t>
            </a:r>
            <a:r>
              <a:rPr altLang="zh-CN" baseline="0" b="0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likely to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deceive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cause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confusion;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Which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may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detrimental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 proprietor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15" name="矩形"/>
          <p:cNvSpPr/>
          <p:nvPr/>
        </p:nvSpPr>
        <p:spPr>
          <a:xfrm rot="0">
            <a:off x="535940" y="2758439"/>
            <a:ext cx="86359" cy="204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535940" y="3657600"/>
            <a:ext cx="86359" cy="204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535940" y="5105400"/>
            <a:ext cx="86359" cy="204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9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altLang="zh-CN" baseline="0" b="0" cap="none" sz="1300" i="0" kern="0" lang="en-US" spc="-82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3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535940" y="1657350"/>
            <a:ext cx="73024" cy="15811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0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808990" y="1642109"/>
            <a:ext cx="7343957" cy="35636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altLang="zh-CN" baseline="0" b="1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two</a:t>
            </a:r>
            <a:r>
              <a:rPr altLang="zh-CN" baseline="0" b="1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types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remedies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available</a:t>
            </a:r>
            <a:r>
              <a:rPr altLang="zh-CN" baseline="0" b="1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infringement of </a:t>
            </a: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Trademark. </a:t>
            </a:r>
            <a:r>
              <a:rPr altLang="zh-CN" baseline="0" b="1" cap="none" sz="14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These remedies are:-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1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1.</a:t>
            </a:r>
            <a:r>
              <a:rPr altLang="zh-CN" baseline="0" b="1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Infringement Action:</a:t>
            </a:r>
            <a:r>
              <a:rPr altLang="zh-CN" baseline="0" b="1" cap="none" sz="1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action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infringement, which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statutory</a:t>
            </a:r>
            <a:r>
              <a:rPr altLang="zh-CN" baseline="0" b="0" cap="none" sz="1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right,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14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dependent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validity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the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of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mark.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66040">
              <a:lnSpc>
                <a:spcPts val="228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Infringement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a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is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violation of property rights.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prima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facie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proof of ownership</a:t>
            </a:r>
            <a:r>
              <a:rPr altLang="zh-CN" baseline="0" b="0" cap="none" sz="1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the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mark.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53339" marL="1270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jurisdiction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procedure, in</a:t>
            </a:r>
            <a:r>
              <a:rPr altLang="zh-CN" baseline="0" b="0" cap="none" sz="1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infringement</a:t>
            </a:r>
            <a:r>
              <a:rPr altLang="zh-CN" baseline="0" b="0" cap="none" sz="1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suit,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governed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Civil </a:t>
            </a:r>
            <a:r>
              <a:rPr altLang="zh-CN" baseline="0" b="0" cap="none" sz="1400" i="0" kern="0" lang="en-US" spc="-409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Procedure Code.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53339" marL="12700">
              <a:lnSpc>
                <a:spcPts val="167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period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of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limitation</a:t>
            </a:r>
            <a:r>
              <a:rPr altLang="zh-CN" baseline="0" b="0" cap="none" sz="1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filing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suit for infringement is three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years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from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14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date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infringement.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The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relief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remedy</a:t>
            </a:r>
            <a:r>
              <a:rPr altLang="zh-CN" baseline="0" b="0" cap="none" sz="1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infringement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proceedings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include:-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Injunction;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Restraining the future use of the mark; </a:t>
            </a:r>
            <a:r>
              <a:rPr altLang="zh-CN" baseline="0" b="0" cap="none" sz="1400" i="0" kern="0" lang="en-US" spc="-409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Damages</a:t>
            </a:r>
            <a:r>
              <a:rPr altLang="zh-CN" baseline="0" b="0" cap="none" sz="1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account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profits;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Order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delivery</a:t>
            </a:r>
            <a:r>
              <a:rPr altLang="zh-CN" baseline="0" b="0" cap="none" sz="1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the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infringing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labels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and marks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destruction;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Seizure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confiscation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the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infringing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goods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police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department; </a:t>
            </a:r>
            <a:r>
              <a:rPr altLang="zh-CN" baseline="0" b="0" cap="none" sz="14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Arrest</a:t>
            </a:r>
            <a:r>
              <a:rPr altLang="zh-CN" baseline="0" b="0" cap="none" sz="1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1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infringers;</a:t>
            </a:r>
            <a:endParaRPr altLang="zh-CN" baseline="0" b="0" cap="none" sz="1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ts val="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Fines</a:t>
            </a:r>
            <a:r>
              <a:rPr altLang="zh-CN" baseline="0" b="0" cap="none" sz="14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4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penalties.</a:t>
            </a:r>
            <a:endParaRPr altLang="en-US" baseline="0" b="0" cap="none" sz="1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20" name="矩形"/>
          <p:cNvSpPr/>
          <p:nvPr/>
        </p:nvSpPr>
        <p:spPr>
          <a:xfrm rot="0">
            <a:off x="535940" y="2160269"/>
            <a:ext cx="73024" cy="15811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0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21" name="矩形"/>
          <p:cNvSpPr/>
          <p:nvPr/>
        </p:nvSpPr>
        <p:spPr>
          <a:xfrm rot="0">
            <a:off x="535940" y="2661919"/>
            <a:ext cx="73024" cy="701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0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altLang="zh-CN" baseline="0" b="0" cap="none" sz="8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zh-CN" baseline="0" b="0" cap="none" sz="1000" i="0" kern="0" lang="en-US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0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22" name="矩形"/>
          <p:cNvSpPr/>
          <p:nvPr/>
        </p:nvSpPr>
        <p:spPr>
          <a:xfrm rot="0">
            <a:off x="535940" y="3742689"/>
            <a:ext cx="73024" cy="15811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0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535940" y="4244339"/>
            <a:ext cx="73024" cy="15811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-63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0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矩形"/>
          <p:cNvSpPr/>
          <p:nvPr/>
        </p:nvSpPr>
        <p:spPr>
          <a:xfrm rot="0">
            <a:off x="535940" y="1671319"/>
            <a:ext cx="113664" cy="298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25" name="文本框"/>
          <p:cNvSpPr>
            <a:spLocks noGrp="1"/>
          </p:cNvSpPr>
          <p:nvPr>
            <p:ph type="title"/>
          </p:nvPr>
        </p:nvSpPr>
        <p:spPr>
          <a:xfrm rot="0">
            <a:off x="808990" y="1642109"/>
            <a:ext cx="7115386" cy="27546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just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Passing </a:t>
            </a:r>
            <a:r>
              <a:rPr altLang="zh-CN" baseline="0" b="1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Off: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action of passing off is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 </a:t>
            </a:r>
            <a:r>
              <a:rPr altLang="zh-CN" baseline="0" b="0" cap="none" sz="26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direct subject matter of or common law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 </a:t>
            </a:r>
            <a:r>
              <a:rPr altLang="zh-CN" baseline="0" b="0" cap="none" sz="26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right.</a:t>
            </a:r>
            <a:endParaRPr altLang="zh-CN" baseline="0" b="0" cap="none" sz="2600" i="0" kern="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99060" marL="1270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Passing off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is not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defined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 The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 and </a:t>
            </a:r>
            <a:r>
              <a:rPr altLang="zh-CN" baseline="0" b="0" cap="none" sz="26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Merchandise Marks Act,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but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provides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rules of procedure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the </a:t>
            </a:r>
            <a:r>
              <a:rPr altLang="zh-CN" baseline="0" b="0" cap="none" sz="2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remedies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available.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535940" y="2934970"/>
            <a:ext cx="113664" cy="2984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535940" y="4594859"/>
            <a:ext cx="113664" cy="298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608968" y="4575175"/>
            <a:ext cx="7877290" cy="11557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9906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case of unregistered yet well known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marks,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owner of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 can initiate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passing off action </a:t>
            </a:r>
            <a:r>
              <a:rPr altLang="zh-CN" baseline="0" b="0" cap="none" sz="2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the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appropriate Court of </a:t>
            </a:r>
            <a:r>
              <a:rPr altLang="zh-CN" baseline="0" b="0" cap="none" sz="26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law.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矩形"/>
          <p:cNvSpPr/>
          <p:nvPr/>
        </p:nvSpPr>
        <p:spPr>
          <a:xfrm rot="0">
            <a:off x="535940" y="166877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30" name="文本框"/>
          <p:cNvSpPr>
            <a:spLocks noGrp="1"/>
          </p:cNvSpPr>
          <p:nvPr>
            <p:ph type="title"/>
          </p:nvPr>
        </p:nvSpPr>
        <p:spPr>
          <a:xfrm rot="0">
            <a:off x="808990" y="1642109"/>
            <a:ext cx="6146800" cy="7365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There </a:t>
            </a:r>
            <a:r>
              <a:rPr altLang="zh-CN" baseline="0" b="0" cap="none" sz="2400" i="0" kern="0" lang="en-US" spc="0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 </a:t>
            </a:r>
            <a:r>
              <a:rPr altLang="zh-CN" baseline="0" b="0" cap="none" sz="2400" i="0" kern="0" lang="en-US" spc="-10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many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international agreements </a:t>
            </a:r>
            <a:r>
              <a:rPr altLang="zh-CN" baseline="0" b="0" cap="none" sz="2400" i="0" kern="0" lang="en-US" spc="0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pertaining</a:t>
            </a:r>
            <a:r>
              <a:rPr altLang="zh-CN" baseline="0" b="0" cap="none" sz="2400" i="0" kern="0" lang="en-US" spc="-20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</a:t>
            </a:r>
            <a:r>
              <a:rPr altLang="zh-CN" baseline="0" b="0" cap="none" sz="2400" i="0" kern="0" lang="en-US" spc="-2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-20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marks.some</a:t>
            </a:r>
            <a:r>
              <a:rPr altLang="zh-CN" baseline="0" b="0" cap="none" sz="2400" i="0" kern="0" lang="en-US" spc="-1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</a:t>
            </a:r>
            <a:r>
              <a:rPr altLang="zh-CN" baseline="0" b="0" cap="none" sz="2400" i="0" kern="0" lang="en-US" spc="-1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them</a:t>
            </a:r>
            <a:r>
              <a:rPr altLang="zh-CN" baseline="0" b="0" cap="none" sz="2400" i="0" kern="0" lang="en-US" spc="-1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rgbClr val="AB66BA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are:</a:t>
            </a:r>
            <a:endParaRPr altLang="en-US" baseline="0" b="0" cap="none" sz="2400" i="0" kern="0" lang="zh-CN" spc="-5" strike="noStrike" u="none">
              <a:solidFill>
                <a:srgbClr val="AB66BA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1" name="矩形"/>
          <p:cNvSpPr/>
          <p:nvPr/>
        </p:nvSpPr>
        <p:spPr>
          <a:xfrm rot="0">
            <a:off x="535940" y="247650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808990" y="2449829"/>
            <a:ext cx="6638290" cy="349758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just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Madrid agreement concerning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international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registration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marks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just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Agreement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madrid for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prevention of false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 misleading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indications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source on goods and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additional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act of stockholm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just" indent="0" marL="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Lisbon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agreement for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protection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-7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appelations </a:t>
            </a:r>
            <a:r>
              <a:rPr altLang="zh-CN" baseline="0" b="0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origin and </a:t>
            </a:r>
            <a:r>
              <a:rPr altLang="zh-CN" baseline="0" b="0" cap="none" sz="2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international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registration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just" indent="0" marL="1270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law</a:t>
            </a:r>
            <a:r>
              <a:rPr altLang="zh-CN" baseline="0" b="0" cap="none" sz="2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treaty</a:t>
            </a:r>
            <a:r>
              <a:rPr altLang="zh-CN" baseline="0" b="0" cap="none" sz="24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24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4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regulations(TLT)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535940" y="3284219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535940" y="4457700"/>
            <a:ext cx="106680" cy="2698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35940" y="5629909"/>
            <a:ext cx="106680" cy="2698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750" i="0" kern="0" lang="en-US" spc="-1115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7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矩形"/>
          <p:cNvSpPr/>
          <p:nvPr/>
        </p:nvSpPr>
        <p:spPr>
          <a:xfrm rot="0">
            <a:off x="534669" y="963929"/>
            <a:ext cx="7915275" cy="482879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73660" vert="horz" wrap="square">
            <a:prstTxWarp prst="textNoShape"/>
            <a:spAutoFit/>
          </a:bodyPr>
          <a:p>
            <a:pPr algn="l" indent="0" marL="1270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Madrid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agreement concerning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international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registration</a:t>
            </a:r>
            <a:r>
              <a:rPr altLang="zh-CN" baseline="0" b="0" cap="none" sz="2000" i="0" kern="0" lang="en-US" spc="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of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marks: </a:t>
            </a:r>
            <a:r>
              <a:rPr altLang="zh-CN" baseline="0" b="0" cap="none" sz="2000" i="0" kern="0" lang="en-US" spc="-54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Purpose: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 simplify 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procedures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for the filing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of trademaks &amp;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services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in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different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countries.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algn="l" indent="0" marL="12700">
              <a:lnSpc>
                <a:spcPct val="79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Agreement</a:t>
            </a:r>
            <a:r>
              <a:rPr altLang="zh-CN" baseline="0" b="0" cap="none" sz="2000" i="0" kern="0" lang="en-US" spc="-1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of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madrid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for the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prevention</a:t>
            </a:r>
            <a:r>
              <a:rPr altLang="zh-CN" baseline="0" b="0" cap="none" sz="2000" i="0" kern="0" lang="en-US" spc="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of false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or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misleading </a:t>
            </a:r>
            <a:r>
              <a:rPr altLang="zh-CN" baseline="0" b="0" cap="none" sz="2000" i="0" kern="0" lang="en-US" spc="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indications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of source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on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goods and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additional act of stockholm: </a:t>
            </a:r>
            <a:r>
              <a:rPr altLang="zh-CN" baseline="0" b="0" cap="none" sz="2000" i="0" kern="0" lang="en-US" spc="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Purpose: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protect consumers against persons using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false indications </a:t>
            </a:r>
            <a:r>
              <a:rPr altLang="zh-CN" baseline="0" b="0" cap="none" sz="2000" i="0" kern="0" lang="en-US" spc="-54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of</a:t>
            </a:r>
            <a:r>
              <a:rPr altLang="zh-CN" baseline="0" b="0" cap="none" sz="2000" i="0" kern="0" lang="en-US" spc="-2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source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of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goods.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algn="l" indent="0" marL="12700">
              <a:lnSpc>
                <a:spcPct val="8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Lisbon agreement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for the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protection of appelations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of origin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and </a:t>
            </a:r>
            <a:r>
              <a:rPr altLang="zh-CN" baseline="0" b="0" cap="none" sz="2000" i="0" kern="0" lang="en-US" spc="-54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international</a:t>
            </a:r>
            <a:r>
              <a:rPr altLang="zh-CN" baseline="0" b="0" cap="none" sz="2000" i="0" kern="0" lang="en-US" spc="-1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registration: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algn="l" indent="0" marL="127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Purpose: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protect “appelations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of origin”,defined as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geographical </a:t>
            </a:r>
            <a:r>
              <a:rPr altLang="zh-CN" baseline="0" b="0" cap="none" sz="2000" i="0" kern="0" lang="en-US" spc="-54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name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of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 country,region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or locality.which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serves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to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designate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a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product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originating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therein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having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quality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 characteristics 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exclusively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or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essentially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due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</a:t>
            </a:r>
            <a:r>
              <a:rPr altLang="zh-CN" baseline="0" b="0" cap="none" sz="2000" i="0" kern="0" lang="en-US" spc="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geographical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environment.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algn="l" indent="0" marL="12700">
              <a:lnSpc>
                <a:spcPts val="216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Trade</a:t>
            </a:r>
            <a:r>
              <a:rPr altLang="zh-CN" baseline="0" b="0" cap="none" sz="2000" i="0" kern="0" lang="en-US" spc="-2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law</a:t>
            </a:r>
            <a:r>
              <a:rPr altLang="zh-CN" baseline="0" b="0" cap="none" sz="2000" i="0" kern="0" lang="en-US" spc="-3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treaty</a:t>
            </a:r>
            <a:r>
              <a:rPr altLang="zh-CN" baseline="0" b="0" cap="none" sz="2000" i="0" kern="0" lang="en-US" spc="-2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altLang="zh-CN" baseline="0" b="0" cap="none" sz="2000" i="0" kern="0" lang="en-US" spc="-15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rgbClr val="FF6699"/>
                </a:solidFill>
                <a:latin typeface="Arial MT" pitchFamily="0" charset="0"/>
                <a:ea typeface="Droid Sans"/>
                <a:cs typeface="Arial MT" pitchFamily="0" charset="0"/>
              </a:rPr>
              <a:t>regulations(TLT):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algn="l" indent="0" marL="12700">
              <a:lnSpc>
                <a:spcPts val="192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Purpose: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 simplify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 harmonise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trade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mark registration </a:t>
            </a:r>
            <a:r>
              <a:rPr altLang="zh-CN" baseline="0" b="0" cap="none" sz="2000" i="0" kern="0" lang="en-US" spc="-54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systems of the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member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countries.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43839" y="292100"/>
            <a:ext cx="8004715" cy="11760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95" name="矩形"/>
          <p:cNvSpPr/>
          <p:nvPr/>
        </p:nvSpPr>
        <p:spPr>
          <a:xfrm rot="0">
            <a:off x="84489" y="1714627"/>
            <a:ext cx="8323415" cy="51433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-273050" marL="336550">
              <a:lnSpc>
                <a:spcPts val="2800"/>
              </a:lnSpc>
              <a:spcBef>
                <a:spcPts val="100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336550"/>
              </a:tabLst>
            </a:pPr>
            <a:r>
              <a:rPr altLang="zh-CN" baseline="0" b="0" cap="none" sz="2800" i="0" kern="0" lang="en-US" spc="-5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Words: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273050" marL="336550">
              <a:lnSpc>
                <a:spcPct val="73000"/>
              </a:lnSpc>
              <a:spcBef>
                <a:spcPts val="680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336550"/>
              </a:tabLst>
            </a:pP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category</a:t>
            </a:r>
            <a:r>
              <a:rPr altLang="zh-CN" baseline="0" b="0" cap="none" sz="2800" i="0" kern="0" lang="en-US" spc="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includes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company</a:t>
            </a:r>
            <a:r>
              <a:rPr altLang="zh-CN" baseline="0" b="0" cap="none" sz="2800" i="0" kern="0" lang="en-US" spc="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names, surnames,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geographical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any other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words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 </a:t>
            </a:r>
            <a:r>
              <a:rPr altLang="zh-CN" baseline="0" b="0" cap="none" sz="2800" i="0" kern="0" lang="en-US" spc="-5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words, whether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invented or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not,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slogans.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DD6B35"/>
              </a:buClr>
              <a:buFont typeface="MS UI Gothic" pitchFamily="0" charset="0"/>
              <a:buChar char="●"/>
            </a:pP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273050" marL="3365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336550"/>
              </a:tabLst>
            </a:pPr>
            <a:r>
              <a:rPr altLang="zh-CN" baseline="0" b="0" cap="none" sz="2800" i="0" kern="0" lang="en-US" spc="-5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Letters</a:t>
            </a:r>
            <a:r>
              <a:rPr altLang="zh-CN" baseline="0" b="0" cap="none" sz="2800" i="0" kern="0" lang="en-US" spc="-30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altLang="zh-CN" baseline="0" b="0" cap="none" sz="2800" i="0" kern="0" lang="en-US" spc="-15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Numerals: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273050" marL="336550">
              <a:lnSpc>
                <a:spcPct val="73000"/>
              </a:lnSpc>
              <a:spcBef>
                <a:spcPts val="680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336550"/>
              </a:tabLst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Examples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more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letters, one or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more </a:t>
            </a:r>
            <a:r>
              <a:rPr altLang="zh-CN" baseline="0" b="0" cap="none" sz="2800" i="0" kern="0" lang="en-US" spc="-5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numerals or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any</a:t>
            </a:r>
            <a:r>
              <a:rPr altLang="zh-CN" baseline="0" b="0" cap="none" sz="2800" i="0" kern="0" lang="en-US" spc="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combination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thereof.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DD6B35"/>
              </a:buClr>
              <a:buFont typeface="MS UI Gothic" pitchFamily="0" charset="0"/>
              <a:buChar char="●"/>
            </a:pP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9250" marL="412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412750"/>
              </a:tabLst>
            </a:pPr>
            <a:r>
              <a:rPr altLang="zh-CN" baseline="0" b="0" cap="none" sz="2800" i="0" kern="0" lang="en-US" spc="-5" strike="noStrike" u="none">
                <a:solidFill>
                  <a:srgbClr val="FF6699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Devices: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273050" marL="336550">
              <a:lnSpc>
                <a:spcPct val="75000"/>
              </a:lnSpc>
              <a:spcBef>
                <a:spcPts val="635"/>
              </a:spcBef>
              <a:spcAft>
                <a:spcPts val="0"/>
              </a:spcAft>
              <a:buClr>
                <a:srgbClr val="DD6B35"/>
              </a:buClr>
              <a:buSzPct val="72000"/>
              <a:buFont typeface="MS UI Gothic" pitchFamily="0" charset="0"/>
              <a:buChar char="●"/>
              <a:tabLst>
                <a:tab algn="l" pos="412750"/>
              </a:tabLst>
            </a:pP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	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 category includes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fancy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devices,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drawings and </a:t>
            </a:r>
            <a:r>
              <a:rPr altLang="zh-CN" baseline="0" b="0" cap="none" sz="2800" i="0" kern="0" lang="en-US" spc="-5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symbols and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twodimensional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representations of </a:t>
            </a:r>
            <a:r>
              <a:rPr altLang="zh-CN" baseline="0" b="0" cap="none" sz="2800" i="0" kern="0" lang="en-US" spc="-5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goods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 containers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95450" y="2437129"/>
            <a:ext cx="4762500" cy="3190239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"/>
          <p:cNvSpPr/>
          <p:nvPr/>
        </p:nvSpPr>
        <p:spPr>
          <a:xfrm rot="0">
            <a:off x="242486" y="676974"/>
            <a:ext cx="6514855" cy="550405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88900" vert="horz" wrap="square">
            <a:prstTxWarp prst="textNoShape"/>
            <a:spAutoFit/>
          </a:bodyPr>
          <a:p>
            <a:pPr algn="l" indent="-273050" marL="3238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23850"/>
              </a:tabLst>
            </a:pPr>
            <a:r>
              <a:rPr altLang="zh-CN" baseline="0" b="0" cap="none" sz="32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Colored</a:t>
            </a:r>
            <a:r>
              <a:rPr altLang="zh-CN" baseline="0" b="0" cap="none" sz="3200" i="0" kern="0" lang="en-US" spc="-5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Marks:</a:t>
            </a:r>
            <a:endParaRPr altLang="zh-CN" baseline="0" b="0" cap="none" sz="36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238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23850"/>
              </a:tabLst>
            </a:pP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 category includes words, devices and </a:t>
            </a:r>
            <a:r>
              <a:rPr altLang="zh-CN" baseline="0" b="0" cap="none" sz="32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any combinations thereof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color.</a:t>
            </a:r>
            <a:endParaRPr altLang="zh-CN" baseline="0" b="0" cap="none" sz="36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DD6B35"/>
              </a:buClr>
              <a:buFont typeface="MS UI Gothic" pitchFamily="0" charset="0"/>
              <a:buChar char="●"/>
            </a:pPr>
            <a:endParaRPr altLang="zh-CN" baseline="0" b="0" cap="none" sz="4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372110" marL="422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422275"/>
                <a:tab algn="l" pos="422783"/>
              </a:tabLst>
            </a:pPr>
            <a:r>
              <a:rPr altLang="zh-CN" baseline="0" b="0" cap="none" sz="32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Three-Dimensional</a:t>
            </a:r>
            <a:r>
              <a:rPr altLang="zh-CN" baseline="0" b="0" cap="none" sz="3200" i="0" kern="0" lang="en-US" spc="-2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rgbClr val="FF6699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Signs:</a:t>
            </a:r>
            <a:endParaRPr altLang="zh-CN" baseline="0" b="0" cap="none" sz="36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372110" marL="422783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422275"/>
                <a:tab algn="l" pos="422783"/>
              </a:tabLst>
            </a:pP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typical</a:t>
            </a:r>
            <a:r>
              <a:rPr altLang="zh-CN" baseline="0" b="0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</a:t>
            </a:r>
            <a:endParaRPr altLang="zh-CN" baseline="0" b="0" cap="none" sz="36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49225">
              <a:lnSpc>
                <a:spcPct val="119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three-dimensional signs </a:t>
            </a:r>
            <a:r>
              <a:rPr altLang="zh-CN" baseline="0" b="0" cap="none" sz="32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shape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endParaRPr altLang="zh-CN" baseline="0" b="0" cap="none" sz="36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5080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goods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packaging.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869486" y="2630568"/>
            <a:ext cx="1269520" cy="288671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143000" y="1828800"/>
            <a:ext cx="990600" cy="99060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3581399" y="1979929"/>
            <a:ext cx="1282700" cy="855844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5791200" y="2057400"/>
            <a:ext cx="1676400" cy="91440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 rot="0">
            <a:off x="3657600" y="3275329"/>
            <a:ext cx="1170938" cy="103886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 rot="0">
            <a:off x="5715000" y="3200400"/>
            <a:ext cx="1257300" cy="9715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 rot="0">
            <a:off x="1066800" y="3351529"/>
            <a:ext cx="1276350" cy="92456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 rot="0">
            <a:off x="3505199" y="4876800"/>
            <a:ext cx="1371600" cy="76200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71" name="图片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 rot="0">
            <a:off x="1371600" y="5105400"/>
            <a:ext cx="923289" cy="6477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"/>
          <p:cNvGrpSpPr/>
          <p:nvPr/>
        </p:nvGrpSpPr>
        <p:grpSpPr>
          <a:xfrm>
            <a:off x="1219200" y="913130"/>
            <a:ext cx="6333490" cy="5440679"/>
            <a:chOff x="1219200" y="913130"/>
            <a:chExt cx="6333490" cy="5440679"/>
          </a:xfrm>
        </p:grpSpPr>
        <p:pic>
          <p:nvPicPr>
            <p:cNvPr id="209717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3614420" y="3862069"/>
              <a:ext cx="923289" cy="3429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73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1219200" y="913130"/>
              <a:ext cx="6333490" cy="544067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32408" y="285750"/>
            <a:ext cx="7637780" cy="122555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97" name="矩形"/>
          <p:cNvSpPr/>
          <p:nvPr/>
        </p:nvSpPr>
        <p:spPr>
          <a:xfrm rot="0">
            <a:off x="609610" y="1723878"/>
            <a:ext cx="7090409" cy="4407534"/>
          </a:xfrm>
          <a:prstGeom prst="rect"/>
          <a:noFill/>
          <a:ln w="127000" cap="flat" cmpd="sng">
            <a:prstDash val="solid"/>
            <a:miter/>
          </a:ln>
        </p:spPr>
        <p:txBody>
          <a:bodyPr anchor="t" anchorCtr="0" bIns="0" lIns="0" rIns="0" tIns="76200" vert="horz" wrap="square">
            <a:prstTxWarp prst="textNoShape"/>
            <a:spAutoFit/>
          </a:bodyPr>
          <a:p>
            <a:pPr algn="l" indent="-273050" marL="3111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identify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goods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origin.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111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11150">
              <a:lnSpc>
                <a:spcPts val="3030"/>
              </a:lnSpc>
              <a:spcBef>
                <a:spcPts val="675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guarantee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unchanged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quality </a:t>
            </a:r>
            <a:r>
              <a:rPr altLang="zh-CN" baseline="0" b="0" cap="none" sz="28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goods.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11150">
              <a:lnSpc>
                <a:spcPts val="3030"/>
              </a:lnSpc>
              <a:spcBef>
                <a:spcPts val="675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1115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acts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marketing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advertising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device.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1115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-273050" marL="311150">
              <a:lnSpc>
                <a:spcPts val="3030"/>
              </a:lnSpc>
              <a:spcBef>
                <a:spcPts val="675"/>
              </a:spcBef>
              <a:spcAft>
                <a:spcPts val="0"/>
              </a:spcAft>
              <a:buClr>
                <a:srgbClr val="DD6B35"/>
              </a:buClr>
              <a:buSzPct val="73000"/>
              <a:buFont typeface="MS UI Gothic" pitchFamily="0" charset="0"/>
              <a:buChar char="●"/>
              <a:tabLst>
                <a:tab algn="l" pos="311150"/>
              </a:tabLst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creates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product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minds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altLang="zh-CN" baseline="0" b="0" cap="none" sz="28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consumers.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85750" y="-248977"/>
            <a:ext cx="8486140" cy="1385678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98" name="矩形"/>
          <p:cNvSpPr/>
          <p:nvPr/>
        </p:nvSpPr>
        <p:spPr>
          <a:xfrm rot="0">
            <a:off x="535940" y="1656080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599" name="矩形"/>
          <p:cNvSpPr/>
          <p:nvPr/>
        </p:nvSpPr>
        <p:spPr>
          <a:xfrm rot="0">
            <a:off x="869950" y="1629409"/>
            <a:ext cx="3165439" cy="2794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18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1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</a:t>
            </a:r>
            <a:r>
              <a:rPr altLang="zh-CN" baseline="0" b="0" cap="none" sz="18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distinctive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00" name="矩形"/>
          <p:cNvSpPr/>
          <p:nvPr/>
        </p:nvSpPr>
        <p:spPr>
          <a:xfrm rot="0">
            <a:off x="535940" y="2185669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01" name="矩形"/>
          <p:cNvSpPr/>
          <p:nvPr/>
        </p:nvSpPr>
        <p:spPr>
          <a:xfrm rot="0">
            <a:off x="808990" y="2159000"/>
            <a:ext cx="5972530" cy="2794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TM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preferably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an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invented word.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Eg: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ZEN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02" name="矩形"/>
          <p:cNvSpPr/>
          <p:nvPr/>
        </p:nvSpPr>
        <p:spPr>
          <a:xfrm rot="0">
            <a:off x="535940" y="2713989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03" name="矩形"/>
          <p:cNvSpPr/>
          <p:nvPr/>
        </p:nvSpPr>
        <p:spPr>
          <a:xfrm rot="0">
            <a:off x="869950" y="2687320"/>
            <a:ext cx="7054023" cy="254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1800" i="0" kern="0" lang="en-US" spc="47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be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easy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pronounce and remember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is</a:t>
            </a:r>
            <a:r>
              <a:rPr altLang="zh-CN" baseline="0" b="0" cap="none" sz="1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word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04" name="矩形"/>
          <p:cNvSpPr/>
          <p:nvPr/>
        </p:nvSpPr>
        <p:spPr>
          <a:xfrm rot="0">
            <a:off x="535940" y="3243579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05" name="矩形"/>
          <p:cNvSpPr/>
          <p:nvPr/>
        </p:nvSpPr>
        <p:spPr>
          <a:xfrm rot="0">
            <a:off x="808990" y="3216909"/>
            <a:ext cx="7115386" cy="4780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7310" vert="horz" wrap="square">
            <a:prstTxWarp prst="textNoShape"/>
            <a:spAutoFit/>
          </a:bodyPr>
          <a:p>
            <a:pPr algn="l" indent="60960" marL="12700">
              <a:lnSpc>
                <a:spcPct val="77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case of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device mark -should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capable of being described 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1800" i="0" kern="0" lang="en-US" spc="-4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single word.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06" name="矩形"/>
          <p:cNvSpPr/>
          <p:nvPr/>
        </p:nvSpPr>
        <p:spPr>
          <a:xfrm rot="0">
            <a:off x="535940" y="3961129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869950" y="3934458"/>
            <a:ext cx="5871569" cy="254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 was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easy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1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spell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correctly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write legibly.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535940" y="4490720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09" name="矩形"/>
          <p:cNvSpPr/>
          <p:nvPr/>
        </p:nvSpPr>
        <p:spPr>
          <a:xfrm rot="0">
            <a:off x="869950" y="4464050"/>
            <a:ext cx="4586962" cy="3175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20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not</a:t>
            </a:r>
            <a:r>
              <a:rPr altLang="zh-CN" baseline="0" b="0" cap="none" sz="2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</a:t>
            </a:r>
            <a:r>
              <a:rPr altLang="zh-CN" baseline="0" b="0" cap="none" sz="2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descriptive.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10" name="矩形"/>
          <p:cNvSpPr/>
          <p:nvPr/>
        </p:nvSpPr>
        <p:spPr>
          <a:xfrm rot="0">
            <a:off x="535940" y="5020309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11" name="矩形"/>
          <p:cNvSpPr/>
          <p:nvPr/>
        </p:nvSpPr>
        <p:spPr>
          <a:xfrm rot="0">
            <a:off x="869950" y="4993640"/>
            <a:ext cx="2820430" cy="2794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18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1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</a:t>
            </a:r>
            <a:r>
              <a:rPr altLang="zh-CN" baseline="0" b="0" cap="none" sz="18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short.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535940" y="5548629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13" name="矩形"/>
          <p:cNvSpPr/>
          <p:nvPr/>
        </p:nvSpPr>
        <p:spPr>
          <a:xfrm rot="0">
            <a:off x="869950" y="5521959"/>
            <a:ext cx="7484194" cy="254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not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belong</a:t>
            </a:r>
            <a:r>
              <a:rPr altLang="zh-CN" baseline="0" b="0" cap="none" sz="1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altLang="zh-CN" baseline="0" b="0" cap="none" sz="18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 of</a:t>
            </a:r>
            <a:r>
              <a:rPr altLang="zh-CN" baseline="0" b="0" cap="none" sz="1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 prohibited for registration.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14" name="矩形"/>
          <p:cNvSpPr/>
          <p:nvPr/>
        </p:nvSpPr>
        <p:spPr>
          <a:xfrm rot="0">
            <a:off x="535940" y="6078220"/>
            <a:ext cx="173990" cy="177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24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altLang="en-US" baseline="0" b="0" cap="none" sz="1150" i="0" kern="0" lang="zh-CN" spc="20" strike="noStrike" u="none">
                <a:solidFill>
                  <a:srgbClr val="DD6B35"/>
                </a:solidFill>
                <a:latin typeface="MS UI Gothic" pitchFamily="0" charset="0"/>
                <a:ea typeface="Droid Sans"/>
                <a:cs typeface="MS UI Gothic" pitchFamily="0" charset="0"/>
              </a:rPr>
              <a:t>●</a:t>
            </a:r>
            <a:endParaRPr altLang="en-US" baseline="0" b="0" cap="none" sz="115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15" name="矩形"/>
          <p:cNvSpPr/>
          <p:nvPr/>
        </p:nvSpPr>
        <p:spPr>
          <a:xfrm rot="0">
            <a:off x="869950" y="6051550"/>
            <a:ext cx="6101144" cy="254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should</a:t>
            </a:r>
            <a:r>
              <a:rPr altLang="zh-CN" baseline="0" b="0" cap="none" sz="1800" i="0" kern="0" lang="en-US" spc="4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satisfy</a:t>
            </a:r>
            <a:r>
              <a:rPr altLang="zh-CN" baseline="0" b="0" cap="none" sz="1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1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 requirements of registration.</a:t>
            </a:r>
            <a:endParaRPr altLang="en-US" baseline="0" b="0" cap="none" sz="1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13359" y="317499"/>
            <a:ext cx="7493000" cy="115062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6" name="文本框"/>
          <p:cNvSpPr>
            <a:spLocks noGrp="1"/>
          </p:cNvSpPr>
          <p:nvPr>
            <p:ph type="title"/>
          </p:nvPr>
        </p:nvSpPr>
        <p:spPr>
          <a:xfrm rot="0">
            <a:off x="300993" y="1908804"/>
            <a:ext cx="5088478" cy="431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algn="l" pos="310515"/>
              </a:tabLst>
            </a:pPr>
            <a:r>
              <a:rPr altLang="zh-CN" baseline="30000" b="0" cap="none" sz="3075" i="0" kern="0" lang="en-US" spc="-1957" strike="noStrike" u="none">
                <a:solidFill>
                  <a:srgbClr val="B03E99"/>
                </a:solidFill>
                <a:latin typeface="MS UI Gothic" pitchFamily="0" charset="0"/>
                <a:ea typeface="宋体" pitchFamily="0" charset="0"/>
                <a:cs typeface="MS UI Gothic" pitchFamily="0" charset="0"/>
              </a:rPr>
              <a:t>	</a:t>
            </a:r>
            <a:r>
              <a:rPr altLang="zh-CN" baseline="0" b="1" cap="none" sz="2800" i="0" kern="0" lang="en-US" spc="-5" strike="noStrike" u="heavy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SERVICE</a:t>
            </a:r>
            <a:r>
              <a:rPr altLang="zh-CN" baseline="0" b="1" cap="none" sz="2800" i="0" kern="0" lang="en-US" spc="-50" strike="noStrike" u="heavy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-10" strike="noStrike" u="heavy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 pitchFamily="0" charset="0"/>
                <a:ea typeface="宋体" pitchFamily="0" charset="0"/>
                <a:cs typeface="Trebuchet MS" pitchFamily="0" charset="0"/>
              </a:rPr>
              <a:t>MARKS: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7" name="矩形"/>
          <p:cNvSpPr/>
          <p:nvPr/>
        </p:nvSpPr>
        <p:spPr>
          <a:xfrm rot="0">
            <a:off x="535940" y="2172970"/>
            <a:ext cx="113664" cy="2984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  <p:sp>
        <p:nvSpPr>
          <p:cNvPr id="1048618" name="矩形"/>
          <p:cNvSpPr/>
          <p:nvPr/>
        </p:nvSpPr>
        <p:spPr>
          <a:xfrm rot="0">
            <a:off x="761365" y="2745094"/>
            <a:ext cx="7115386" cy="3097530"/>
          </a:xfrm>
          <a:prstGeom prst="rect"/>
          <a:noFill/>
          <a:ln w="63500" cap="flat" cmpd="sng"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Where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trademark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used in connection </a:t>
            </a:r>
            <a:r>
              <a:rPr altLang="zh-CN" baseline="0" b="0" cap="none" sz="28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services, it may 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called “service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mark”.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algn="l" indent="99060" marL="1270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 are used by hotels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Service </a:t>
            </a:r>
            <a:r>
              <a:rPr altLang="zh-CN" baseline="0" b="0" cap="none" sz="2800" i="0" kern="0" lang="en-US" spc="-77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marks are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used 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hotels, restaurants,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airlines,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tourist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agencies,</a:t>
            </a:r>
            <a:endParaRPr altLang="en-US" baseline="0" b="0" cap="none" sz="2600" i="0" kern="0" lang="zh-CN" spc="0" strike="noStrike" u="none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8619" name="矩形"/>
          <p:cNvSpPr/>
          <p:nvPr/>
        </p:nvSpPr>
        <p:spPr>
          <a:xfrm rot="0">
            <a:off x="535940" y="3437890"/>
            <a:ext cx="113664" cy="2984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900" i="0" kern="0" lang="en-US" spc="-1210" strike="noStrike" u="none">
                <a:solidFill>
                  <a:srgbClr val="B03E99"/>
                </a:solidFill>
                <a:latin typeface="MS UI Gothic" pitchFamily="0" charset="0"/>
                <a:ea typeface="Droid Sans"/>
                <a:cs typeface="MS UI Gothic" pitchFamily="0" charset="0"/>
              </a:rPr>
              <a:t></a:t>
            </a:r>
            <a:endParaRPr altLang="en-US" baseline="0" b="0" cap="none" sz="1900" i="0" kern="0" lang="zh-CN" spc="0" strike="noStrike" u="none">
              <a:solidFill>
                <a:schemeClr val="tx1"/>
              </a:solidFill>
              <a:latin typeface="MS UI Gothic" pitchFamily="0" charset="0"/>
              <a:ea typeface="Droid Sans"/>
              <a:cs typeface="MS UI Gothic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I2011</dc:creator>
  <cp:lastModifiedBy>root</cp:lastModifiedBy>
  <dcterms:created xsi:type="dcterms:W3CDTF">2023-08-21T06:00:38Z</dcterms:created>
  <dcterms:modified xsi:type="dcterms:W3CDTF">2023-08-22T04:41:07Z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2014-09-29T16:00:00Z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2023-08-21T16:00:00Z</vt:filetime>
  </property>
  <property fmtid="{D5CDD505-2E9C-101B-9397-08002B2CF9AE}" pid="5" name="ICV">
    <vt:lpwstr>3147469dda9a4ab08442fcd1dd580335</vt:lpwstr>
  </property>
</Properties>
</file>