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190715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394394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752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338401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0500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676519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45836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264018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283705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7F78A-EE37-444F-A67D-607E9FCAC80B}"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187030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D7F78A-EE37-444F-A67D-607E9FCAC80B}"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233691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D7F78A-EE37-444F-A67D-607E9FCAC80B}"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232079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D7F78A-EE37-444F-A67D-607E9FCAC80B}"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375750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7F78A-EE37-444F-A67D-607E9FCAC80B}"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375292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1D7F78A-EE37-444F-A67D-607E9FCAC80B}"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184310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D7F78A-EE37-444F-A67D-607E9FCAC80B}"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23A8AB-397B-43E6-84D7-55100E80DA7F}" type="slidenum">
              <a:rPr lang="en-IN" smtClean="0"/>
              <a:t>‹#›</a:t>
            </a:fld>
            <a:endParaRPr lang="en-IN"/>
          </a:p>
        </p:txBody>
      </p:sp>
    </p:spTree>
    <p:extLst>
      <p:ext uri="{BB962C8B-B14F-4D97-AF65-F5344CB8AC3E}">
        <p14:creationId xmlns:p14="http://schemas.microsoft.com/office/powerpoint/2010/main" val="263017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D7F78A-EE37-444F-A67D-607E9FCAC80B}" type="datetimeFigureOut">
              <a:rPr lang="en-IN" smtClean="0"/>
              <a:t>15-09-2023</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E23A8AB-397B-43E6-84D7-55100E80DA7F}" type="slidenum">
              <a:rPr lang="en-IN" smtClean="0"/>
              <a:t>‹#›</a:t>
            </a:fld>
            <a:endParaRPr lang="en-IN"/>
          </a:p>
        </p:txBody>
      </p:sp>
    </p:spTree>
    <p:extLst>
      <p:ext uri="{BB962C8B-B14F-4D97-AF65-F5344CB8AC3E}">
        <p14:creationId xmlns:p14="http://schemas.microsoft.com/office/powerpoint/2010/main" val="25808134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COPY RIGHTS</a:t>
            </a:r>
            <a:endParaRPr lang="en-IN" dirty="0"/>
          </a:p>
        </p:txBody>
      </p:sp>
      <p:sp>
        <p:nvSpPr>
          <p:cNvPr id="3" name="Subtitle 2"/>
          <p:cNvSpPr>
            <a:spLocks noGrp="1"/>
          </p:cNvSpPr>
          <p:nvPr>
            <p:ph type="subTitle" idx="1"/>
          </p:nvPr>
        </p:nvSpPr>
        <p:spPr/>
        <p:txBody>
          <a:bodyPr/>
          <a:lstStyle/>
          <a:p>
            <a:r>
              <a:rPr lang="en-US" dirty="0">
                <a:solidFill>
                  <a:schemeClr val="tx1"/>
                </a:solidFill>
              </a:rPr>
              <a:t>IPR UNIT-3</a:t>
            </a:r>
            <a:endParaRPr lang="en-IN" dirty="0">
              <a:solidFill>
                <a:schemeClr val="tx1"/>
              </a:solidFill>
            </a:endParaRPr>
          </a:p>
        </p:txBody>
      </p:sp>
    </p:spTree>
    <p:extLst>
      <p:ext uri="{BB962C8B-B14F-4D97-AF65-F5344CB8AC3E}">
        <p14:creationId xmlns:p14="http://schemas.microsoft.com/office/powerpoint/2010/main" val="136441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69900"/>
            <a:ext cx="6347713" cy="762000"/>
          </a:xfrm>
        </p:spPr>
        <p:txBody>
          <a:bodyPr/>
          <a:lstStyle/>
          <a:p>
            <a:r>
              <a:rPr lang="en-US" b="1" dirty="0"/>
              <a:t>Copyright Ownership Issues:</a:t>
            </a:r>
            <a:endParaRPr lang="en-IN" b="1" dirty="0"/>
          </a:p>
        </p:txBody>
      </p:sp>
      <p:sp>
        <p:nvSpPr>
          <p:cNvPr id="3" name="Content Placeholder 2"/>
          <p:cNvSpPr>
            <a:spLocks noGrp="1"/>
          </p:cNvSpPr>
          <p:nvPr>
            <p:ph idx="1"/>
          </p:nvPr>
        </p:nvSpPr>
        <p:spPr>
          <a:xfrm>
            <a:off x="317498" y="1831977"/>
            <a:ext cx="7073901" cy="4759323"/>
          </a:xfrm>
        </p:spPr>
        <p:txBody>
          <a:bodyPr>
            <a:noAutofit/>
          </a:bodyPr>
          <a:lstStyle/>
          <a:p>
            <a:pPr lvl="0" algn="just"/>
            <a:r>
              <a:rPr lang="en-US" sz="2000" dirty="0">
                <a:solidFill>
                  <a:schemeClr val="tx1"/>
                </a:solidFill>
              </a:rPr>
              <a:t>Copyright in a work protected under the copyright act vests [provide with power and authority] in the author or authors of the work</a:t>
            </a:r>
            <a:endParaRPr lang="en-IN" sz="2000" dirty="0">
              <a:solidFill>
                <a:schemeClr val="tx1"/>
              </a:solidFill>
            </a:endParaRPr>
          </a:p>
          <a:p>
            <a:pPr lvl="0" algn="just"/>
            <a:r>
              <a:rPr lang="en-US" sz="2000" dirty="0">
                <a:solidFill>
                  <a:schemeClr val="tx1"/>
                </a:solidFill>
              </a:rPr>
              <a:t>Issues about ownership arise when more than one person creates a work</a:t>
            </a:r>
            <a:endParaRPr lang="en-IN"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algn="just"/>
            <a:endParaRPr lang="en-US" sz="2000" dirty="0">
              <a:solidFill>
                <a:schemeClr val="tx1"/>
              </a:solidFill>
            </a:endParaRPr>
          </a:p>
          <a:p>
            <a:pPr lvl="0" algn="just"/>
            <a:r>
              <a:rPr lang="en-US" sz="2000" dirty="0">
                <a:solidFill>
                  <a:schemeClr val="tx1"/>
                </a:solidFill>
              </a:rPr>
              <a:t>Unless copyright has been explicitly conveyed with those physical articles, the original authors generally retain all other rights associated with the works.</a:t>
            </a:r>
            <a:endParaRPr lang="en-IN" sz="2000" dirty="0">
              <a:solidFill>
                <a:schemeClr val="tx1"/>
              </a:solidFill>
            </a:endParaRPr>
          </a:p>
          <a:p>
            <a:pPr algn="just"/>
            <a:endParaRPr lang="en-US" sz="2000" dirty="0">
              <a:solidFill>
                <a:schemeClr val="tx1"/>
              </a:solidFill>
            </a:endParaRPr>
          </a:p>
        </p:txBody>
      </p:sp>
      <p:sp>
        <p:nvSpPr>
          <p:cNvPr id="10" name="Text Box 9"/>
          <p:cNvSpPr txBox="1">
            <a:spLocks noChangeArrowheads="1"/>
          </p:cNvSpPr>
          <p:nvPr/>
        </p:nvSpPr>
        <p:spPr bwMode="auto">
          <a:xfrm>
            <a:off x="500060" y="3873963"/>
            <a:ext cx="7699560" cy="817958"/>
          </a:xfrm>
          <a:prstGeom prst="rect">
            <a:avLst/>
          </a:prstGeom>
          <a:noFill/>
          <a:ln w="34290" cmpd="thinThick">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ts val="400"/>
              </a:spcBef>
              <a:spcAft>
                <a:spcPct val="0"/>
              </a:spcAft>
              <a:buClrTx/>
              <a:buSzTx/>
              <a:buFontTx/>
              <a:buNone/>
              <a:tabLst/>
            </a:pPr>
            <a:r>
              <a:rPr kumimoji="0" lang="en-US" sz="2000" b="0" i="0" u="none" strike="noStrike" cap="none" normalizeH="0" baseline="0" dirty="0">
                <a:ln>
                  <a:noFill/>
                </a:ln>
                <a:effectLst/>
                <a:latin typeface="Times New Roman" panose="02020603050405020304" pitchFamily="18" charset="0"/>
              </a:rPr>
              <a:t> 	 Ownership of a physical object is separate and distinct from       	ownership of the copyright embodied in the material object</a:t>
            </a:r>
            <a:endParaRPr kumimoji="0" 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7713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5100"/>
            <a:ext cx="7023099" cy="838200"/>
          </a:xfrm>
        </p:spPr>
        <p:txBody>
          <a:bodyPr/>
          <a:lstStyle/>
          <a:p>
            <a:r>
              <a:rPr lang="en-US"/>
              <a:t>Ownership Rights in Joint Works:</a:t>
            </a:r>
            <a:endParaRPr lang="en-IN"/>
          </a:p>
        </p:txBody>
      </p:sp>
      <p:sp>
        <p:nvSpPr>
          <p:cNvPr id="3" name="Content Placeholder 2"/>
          <p:cNvSpPr>
            <a:spLocks noGrp="1"/>
          </p:cNvSpPr>
          <p:nvPr>
            <p:ph idx="1"/>
          </p:nvPr>
        </p:nvSpPr>
        <p:spPr>
          <a:xfrm>
            <a:off x="0" y="1169990"/>
            <a:ext cx="7378700" cy="5865810"/>
          </a:xfrm>
        </p:spPr>
        <p:txBody>
          <a:bodyPr>
            <a:normAutofit/>
          </a:bodyPr>
          <a:lstStyle/>
          <a:p>
            <a:pPr lvl="0" algn="just"/>
            <a:r>
              <a:rPr lang="en-US" sz="2000" dirty="0">
                <a:solidFill>
                  <a:schemeClr val="tx1"/>
                </a:solidFill>
              </a:rPr>
              <a:t>A joint work is a work prepared by two or more authors with the intention that their contributions be merged into inseparable or interdependent parts of a unitary whole.</a:t>
            </a:r>
            <a:endParaRPr lang="en-IN" sz="2000" dirty="0">
              <a:solidFill>
                <a:schemeClr val="tx1"/>
              </a:solidFill>
            </a:endParaRPr>
          </a:p>
          <a:p>
            <a:pPr lvl="0" algn="just"/>
            <a:r>
              <a:rPr lang="en-US" sz="2000" dirty="0">
                <a:solidFill>
                  <a:schemeClr val="tx1"/>
                </a:solidFill>
              </a:rPr>
              <a:t>One copyright exists in the created works</a:t>
            </a:r>
            <a:endParaRPr lang="en-IN" sz="2000" dirty="0">
              <a:solidFill>
                <a:schemeClr val="tx1"/>
              </a:solidFill>
            </a:endParaRPr>
          </a:p>
          <a:p>
            <a:pPr lvl="0" algn="just"/>
            <a:r>
              <a:rPr lang="en-US" sz="2000" dirty="0">
                <a:solidFill>
                  <a:schemeClr val="tx1"/>
                </a:solidFill>
              </a:rPr>
              <a:t>Joint authors are those who “mastermind” or “super mind” the creative effort.</a:t>
            </a:r>
            <a:endParaRPr lang="en-IN" sz="2000" dirty="0">
              <a:solidFill>
                <a:schemeClr val="tx1"/>
              </a:solidFill>
            </a:endParaRPr>
          </a:p>
          <a:p>
            <a:pPr lvl="0" algn="just"/>
            <a:r>
              <a:rPr lang="en-US" sz="2000" dirty="0">
                <a:solidFill>
                  <a:schemeClr val="tx1"/>
                </a:solidFill>
              </a:rPr>
              <a:t> If individual are authors of a joint work, each owns an equal undivided interest in the copyright as a tenant in common, [each has the right to use the work, prepare derivative works, display it without seeking the other coauthor’s permission].</a:t>
            </a:r>
            <a:endParaRPr lang="en-IN" sz="2000" dirty="0">
              <a:solidFill>
                <a:schemeClr val="tx1"/>
              </a:solidFill>
            </a:endParaRPr>
          </a:p>
          <a:p>
            <a:pPr lvl="0" algn="just"/>
            <a:r>
              <a:rPr lang="en-US" sz="2000" dirty="0">
                <a:solidFill>
                  <a:schemeClr val="tx1"/>
                </a:solidFill>
              </a:rPr>
              <a:t>If profits arise out of such use, an accounting must be made so, that each author shares in the benefits or proceeds.</a:t>
            </a:r>
            <a:endParaRPr lang="en-IN" sz="2000" dirty="0">
              <a:solidFill>
                <a:schemeClr val="tx1"/>
              </a:solidFill>
            </a:endParaRPr>
          </a:p>
          <a:p>
            <a:pPr lvl="0" algn="just"/>
            <a:r>
              <a:rPr lang="en-US" sz="2000" dirty="0">
                <a:solidFill>
                  <a:schemeClr val="tx1"/>
                </a:solidFill>
              </a:rPr>
              <a:t>The death of a coauthor, his or her rights pass to heirs who then own the rights in common with the other coauthor.</a:t>
            </a:r>
            <a:endParaRPr lang="en-IN" sz="2000" dirty="0">
              <a:solidFill>
                <a:schemeClr val="tx1"/>
              </a:solidFill>
            </a:endParaRPr>
          </a:p>
          <a:p>
            <a:pPr algn="just"/>
            <a:endParaRPr lang="en-IN" sz="2000" dirty="0">
              <a:solidFill>
                <a:schemeClr val="tx1"/>
              </a:solidFill>
            </a:endParaRPr>
          </a:p>
        </p:txBody>
      </p:sp>
    </p:spTree>
    <p:extLst>
      <p:ext uri="{BB962C8B-B14F-4D97-AF65-F5344CB8AC3E}">
        <p14:creationId xmlns:p14="http://schemas.microsoft.com/office/powerpoint/2010/main" val="396404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7" y="127000"/>
            <a:ext cx="6347713" cy="977900"/>
          </a:xfrm>
        </p:spPr>
        <p:txBody>
          <a:bodyPr>
            <a:normAutofit/>
          </a:bodyPr>
          <a:lstStyle/>
          <a:p>
            <a:r>
              <a:rPr lang="en-US" b="1"/>
              <a:t>Works Made for Hire:</a:t>
            </a:r>
            <a:endParaRPr lang="en-IN"/>
          </a:p>
        </p:txBody>
      </p:sp>
      <p:sp>
        <p:nvSpPr>
          <p:cNvPr id="3" name="Content Placeholder 2"/>
          <p:cNvSpPr>
            <a:spLocks noGrp="1"/>
          </p:cNvSpPr>
          <p:nvPr>
            <p:ph idx="1"/>
          </p:nvPr>
        </p:nvSpPr>
        <p:spPr>
          <a:xfrm>
            <a:off x="138554" y="1092200"/>
            <a:ext cx="7289801" cy="5765800"/>
          </a:xfrm>
        </p:spPr>
        <p:txBody>
          <a:bodyPr>
            <a:normAutofit lnSpcReduction="10000"/>
          </a:bodyPr>
          <a:lstStyle/>
          <a:p>
            <a:pPr lvl="0" algn="just">
              <a:lnSpc>
                <a:spcPct val="150000"/>
              </a:lnSpc>
            </a:pPr>
            <a:r>
              <a:rPr lang="en-US" dirty="0">
                <a:solidFill>
                  <a:schemeClr val="tx1"/>
                </a:solidFill>
              </a:rPr>
              <a:t>The general rule is that the person who creates a work is the author of that work and the owner of the copyright therein, there is an exception to that principle: the copyright law defines a category of works called </a:t>
            </a:r>
            <a:r>
              <a:rPr lang="en-US" b="1" dirty="0">
                <a:solidFill>
                  <a:schemeClr val="tx1"/>
                </a:solidFill>
              </a:rPr>
              <a:t>works made for hire</a:t>
            </a:r>
            <a:r>
              <a:rPr lang="en-US" dirty="0">
                <a:solidFill>
                  <a:schemeClr val="tx1"/>
                </a:solidFill>
              </a:rPr>
              <a:t>.</a:t>
            </a:r>
            <a:endParaRPr lang="en-IN" dirty="0">
              <a:solidFill>
                <a:schemeClr val="tx1"/>
              </a:solidFill>
            </a:endParaRPr>
          </a:p>
          <a:p>
            <a:pPr lvl="0" algn="just">
              <a:lnSpc>
                <a:spcPct val="150000"/>
              </a:lnSpc>
            </a:pPr>
            <a:r>
              <a:rPr lang="en-US" dirty="0">
                <a:solidFill>
                  <a:schemeClr val="tx1"/>
                </a:solidFill>
              </a:rPr>
              <a:t>If a work is “made for hire”, the author is considered to be the employer or commissioning party and not the employee or the actual person who created the work.</a:t>
            </a:r>
            <a:endParaRPr lang="en-IN" dirty="0">
              <a:solidFill>
                <a:schemeClr val="tx1"/>
              </a:solidFill>
            </a:endParaRPr>
          </a:p>
          <a:p>
            <a:pPr lvl="0" algn="just">
              <a:lnSpc>
                <a:spcPct val="150000"/>
              </a:lnSpc>
            </a:pPr>
            <a:r>
              <a:rPr lang="en-US" dirty="0">
                <a:solidFill>
                  <a:schemeClr val="tx1"/>
                </a:solidFill>
              </a:rPr>
              <a:t>The employer or commissioning party may be a company or an individual.</a:t>
            </a:r>
            <a:endParaRPr lang="en-IN" dirty="0">
              <a:solidFill>
                <a:schemeClr val="tx1"/>
              </a:solidFill>
            </a:endParaRPr>
          </a:p>
          <a:p>
            <a:pPr lvl="0" algn="just">
              <a:lnSpc>
                <a:spcPct val="150000"/>
              </a:lnSpc>
            </a:pPr>
            <a:r>
              <a:rPr lang="en-US" dirty="0">
                <a:solidFill>
                  <a:schemeClr val="tx1"/>
                </a:solidFill>
              </a:rPr>
              <a:t>There are two types of works that are classified as works made for hire; works prepared by an employer within the scope of employment and certain categories of specially ordered or commissioned works.</a:t>
            </a:r>
            <a:endParaRPr lang="en-IN" dirty="0">
              <a:solidFill>
                <a:schemeClr val="tx1"/>
              </a:solidFill>
            </a:endParaRPr>
          </a:p>
          <a:p>
            <a:pPr algn="just">
              <a:lnSpc>
                <a:spcPct val="150000"/>
              </a:lnSpc>
            </a:pPr>
            <a:endParaRPr lang="en-IN" dirty="0">
              <a:solidFill>
                <a:schemeClr val="tx1"/>
              </a:solidFill>
            </a:endParaRPr>
          </a:p>
        </p:txBody>
      </p:sp>
    </p:spTree>
    <p:extLst>
      <p:ext uri="{BB962C8B-B14F-4D97-AF65-F5344CB8AC3E}">
        <p14:creationId xmlns:p14="http://schemas.microsoft.com/office/powerpoint/2010/main" val="29831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152400"/>
            <a:ext cx="6347713" cy="800100"/>
          </a:xfrm>
        </p:spPr>
        <p:txBody>
          <a:bodyPr/>
          <a:lstStyle/>
          <a:p>
            <a:r>
              <a:rPr lang="en-US"/>
              <a:t>Copyright Registration:</a:t>
            </a:r>
            <a:endParaRPr lang="en-IN"/>
          </a:p>
        </p:txBody>
      </p:sp>
      <p:sp>
        <p:nvSpPr>
          <p:cNvPr id="3" name="Content Placeholder 2"/>
          <p:cNvSpPr>
            <a:spLocks noGrp="1"/>
          </p:cNvSpPr>
          <p:nvPr>
            <p:ph idx="1"/>
          </p:nvPr>
        </p:nvSpPr>
        <p:spPr>
          <a:xfrm>
            <a:off x="165100" y="952500"/>
            <a:ext cx="7226300" cy="5727700"/>
          </a:xfrm>
        </p:spPr>
        <p:txBody>
          <a:bodyPr>
            <a:noAutofit/>
          </a:bodyPr>
          <a:lstStyle/>
          <a:p>
            <a:pPr lvl="0" algn="just">
              <a:lnSpc>
                <a:spcPct val="150000"/>
              </a:lnSpc>
            </a:pPr>
            <a:r>
              <a:rPr lang="en-US" dirty="0">
                <a:solidFill>
                  <a:schemeClr val="tx1"/>
                </a:solidFill>
              </a:rPr>
              <a:t>A work is “created” when it is fixed in a copy or phonorecord for the first time.</a:t>
            </a:r>
            <a:endParaRPr lang="en-IN" dirty="0">
              <a:solidFill>
                <a:schemeClr val="tx1"/>
              </a:solidFill>
            </a:endParaRPr>
          </a:p>
          <a:p>
            <a:pPr lvl="0" algn="just">
              <a:lnSpc>
                <a:spcPct val="150000"/>
              </a:lnSpc>
            </a:pPr>
            <a:r>
              <a:rPr lang="en-US" dirty="0">
                <a:solidFill>
                  <a:schemeClr val="tx1"/>
                </a:solidFill>
              </a:rPr>
              <a:t>Although not required to provide copyright protection for a work, registration of copyright with the Copyright Office in expensive, easy and provides several advantages, chiefly, that registration is a condition precedent for bringing an infringement suit for works of US origin.</a:t>
            </a:r>
            <a:endParaRPr lang="en-IN" dirty="0">
              <a:solidFill>
                <a:schemeClr val="tx1"/>
              </a:solidFill>
            </a:endParaRPr>
          </a:p>
          <a:p>
            <a:pPr lvl="0" algn="just">
              <a:lnSpc>
                <a:spcPct val="150000"/>
              </a:lnSpc>
            </a:pPr>
            <a:r>
              <a:rPr lang="en-US" dirty="0">
                <a:solidFill>
                  <a:schemeClr val="tx1"/>
                </a:solidFill>
              </a:rPr>
              <a:t>To register a work, the applicant must sent the following three elements to the Copyright Office: a properly completed application form, a filing fee, and a deposit of the work being registered.</a:t>
            </a:r>
            <a:endParaRPr lang="en-IN" dirty="0">
              <a:solidFill>
                <a:schemeClr val="tx1"/>
              </a:solidFill>
            </a:endParaRPr>
          </a:p>
          <a:p>
            <a:pPr lvl="0" algn="just">
              <a:lnSpc>
                <a:spcPct val="150000"/>
              </a:lnSpc>
            </a:pPr>
            <a:r>
              <a:rPr lang="en-US" dirty="0">
                <a:solidFill>
                  <a:schemeClr val="tx1"/>
                </a:solidFill>
              </a:rPr>
              <a:t>Registration may be made at any time within the life of the copyright.</a:t>
            </a:r>
            <a:endParaRPr lang="en-IN" dirty="0">
              <a:solidFill>
                <a:schemeClr val="tx1"/>
              </a:solidFill>
            </a:endParaRPr>
          </a:p>
        </p:txBody>
      </p:sp>
    </p:spTree>
    <p:extLst>
      <p:ext uri="{BB962C8B-B14F-4D97-AF65-F5344CB8AC3E}">
        <p14:creationId xmlns:p14="http://schemas.microsoft.com/office/powerpoint/2010/main" val="175956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D8BE-F778-E9D8-01FD-3F1FFB1E4CA4}"/>
              </a:ext>
            </a:extLst>
          </p:cNvPr>
          <p:cNvSpPr>
            <a:spLocks noGrp="1"/>
          </p:cNvSpPr>
          <p:nvPr>
            <p:ph type="title"/>
          </p:nvPr>
        </p:nvSpPr>
        <p:spPr>
          <a:xfrm>
            <a:off x="329785" y="114929"/>
            <a:ext cx="6627528" cy="1320800"/>
          </a:xfrm>
        </p:spPr>
        <p:txBody>
          <a:bodyPr/>
          <a:lstStyle/>
          <a:p>
            <a:r>
              <a:rPr lang="en-US" dirty="0"/>
              <a:t>The Application for Copyright Registration:</a:t>
            </a:r>
          </a:p>
        </p:txBody>
      </p:sp>
      <p:sp>
        <p:nvSpPr>
          <p:cNvPr id="3" name="Content Placeholder 2">
            <a:extLst>
              <a:ext uri="{FF2B5EF4-FFF2-40B4-BE49-F238E27FC236}">
                <a16:creationId xmlns:a16="http://schemas.microsoft.com/office/drawing/2014/main" id="{7C765914-89E3-EC9C-85CC-3F8785ED97F8}"/>
              </a:ext>
            </a:extLst>
          </p:cNvPr>
          <p:cNvSpPr>
            <a:spLocks noGrp="1"/>
          </p:cNvSpPr>
          <p:nvPr>
            <p:ph idx="1"/>
          </p:nvPr>
        </p:nvSpPr>
        <p:spPr>
          <a:xfrm>
            <a:off x="134910" y="1225869"/>
            <a:ext cx="7959779" cy="5632131"/>
          </a:xfrm>
        </p:spPr>
        <p:txBody>
          <a:bodyPr>
            <a:normAutofit fontScale="92500" lnSpcReduction="10000"/>
          </a:bodyPr>
          <a:lstStyle/>
          <a:p>
            <a:pPr marL="38100" marR="330200" indent="0" algn="just">
              <a:spcBef>
                <a:spcPts val="1220"/>
              </a:spcBef>
              <a:buNone/>
            </a:pPr>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following</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persons</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are</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entitled</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to</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submit</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an</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application</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for</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registration</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of</a:t>
            </a:r>
            <a:r>
              <a:rPr lang="en-US" sz="2400" spc="-5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copyright:</a:t>
            </a:r>
          </a:p>
          <a:p>
            <a:pPr algn="just"/>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author (either</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person</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who</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actually</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created</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work</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or,</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if</a:t>
            </a:r>
            <a:r>
              <a:rPr lang="en-US" sz="2400" spc="-4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work</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is</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one</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made</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for</a:t>
            </a:r>
            <a:r>
              <a:rPr lang="en-US" sz="2400" spc="-28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hire,</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employer</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or</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commissioning</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party)</a:t>
            </a:r>
          </a:p>
          <a:p>
            <a:pPr marR="330200" algn="just">
              <a:spcBef>
                <a:spcPts val="405"/>
              </a:spcBef>
              <a:tabLst>
                <a:tab pos="838835" algn="l"/>
              </a:tabLst>
            </a:pPr>
            <a:r>
              <a:rPr lang="en-US" sz="2400" dirty="0">
                <a:solidFill>
                  <a:schemeClr val="tx1"/>
                </a:solidFill>
                <a:effectLst/>
                <a:latin typeface="Times New Roman" panose="02020603050405020304" pitchFamily="18" charset="0"/>
                <a:ea typeface="Times New Roman" panose="02020603050405020304" pitchFamily="18" charset="0"/>
              </a:rPr>
              <a:t>the copyright claimant (either the author or a person or organization that has obtained</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ownership of all of the rights under the copyright originally belonging to the author, such</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as</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transferee)</a:t>
            </a:r>
          </a:p>
          <a:p>
            <a:pPr marR="330200" algn="just">
              <a:spcBef>
                <a:spcPts val="0"/>
              </a:spcBef>
              <a:tabLst>
                <a:tab pos="838835" algn="l"/>
              </a:tabLst>
            </a:pPr>
            <a:r>
              <a:rPr lang="en-US" sz="2400" dirty="0">
                <a:solidFill>
                  <a:schemeClr val="tx1"/>
                </a:solidFill>
                <a:effectLst/>
                <a:latin typeface="Times New Roman" panose="02020603050405020304" pitchFamily="18" charset="0"/>
                <a:ea typeface="Times New Roman" panose="02020603050405020304" pitchFamily="18" charset="0"/>
              </a:rPr>
              <a:t>the owner of exclusive right, such as the transferee of any of the exclusive rights of</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copyright ownership (for example, one who prepares a movie based on an earlier book</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may file an</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application</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for</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the newly</a:t>
            </a:r>
            <a:r>
              <a:rPr lang="en-US" sz="2400" spc="-3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created</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derivative</a:t>
            </a:r>
            <a:r>
              <a:rPr lang="en-US" sz="2400" spc="3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work,</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the</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movie);</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and</a:t>
            </a:r>
          </a:p>
          <a:p>
            <a:pPr marR="330200" algn="just">
              <a:spcBef>
                <a:spcPts val="0"/>
              </a:spcBef>
              <a:tabLst>
                <a:tab pos="838835" algn="l"/>
              </a:tabLst>
            </a:pPr>
            <a:r>
              <a:rPr lang="en-US" sz="2400" dirty="0">
                <a:solidFill>
                  <a:schemeClr val="tx1"/>
                </a:solidFill>
                <a:effectLst/>
                <a:latin typeface="Times New Roman" panose="02020603050405020304" pitchFamily="18" charset="0"/>
                <a:ea typeface="Times New Roman" panose="02020603050405020304" pitchFamily="18" charset="0"/>
              </a:rPr>
              <a:t>the duly authorized agent of the author, claimant, or owner of exclusive rights (such as an</a:t>
            </a:r>
            <a:r>
              <a:rPr lang="en-US" sz="2400" spc="-28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attorney,</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trustee,</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or</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anyone authorized</a:t>
            </a:r>
            <a:r>
              <a:rPr lang="en-US" sz="2400" spc="1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to</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act</a:t>
            </a:r>
            <a:r>
              <a:rPr lang="en-US" sz="2400" spc="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on</a:t>
            </a:r>
            <a:r>
              <a:rPr lang="en-US" sz="2400" spc="-1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behalf</a:t>
            </a:r>
            <a:r>
              <a:rPr lang="en-US" sz="2400" spc="-3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of</a:t>
            </a:r>
            <a:r>
              <a:rPr lang="en-US" sz="2400" spc="-3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such</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parties)</a:t>
            </a:r>
          </a:p>
          <a:p>
            <a:endParaRPr lang="en-US" sz="2400" dirty="0"/>
          </a:p>
        </p:txBody>
      </p:sp>
    </p:spTree>
    <p:extLst>
      <p:ext uri="{BB962C8B-B14F-4D97-AF65-F5344CB8AC3E}">
        <p14:creationId xmlns:p14="http://schemas.microsoft.com/office/powerpoint/2010/main" val="15090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18D7-DE52-1D2C-A582-EAFE2FF3BA23}"/>
              </a:ext>
            </a:extLst>
          </p:cNvPr>
          <p:cNvSpPr>
            <a:spLocks noGrp="1"/>
          </p:cNvSpPr>
          <p:nvPr>
            <p:ph type="title"/>
          </p:nvPr>
        </p:nvSpPr>
        <p:spPr>
          <a:xfrm>
            <a:off x="564629" y="114925"/>
            <a:ext cx="6347713" cy="784485"/>
          </a:xfrm>
        </p:spPr>
        <p:txBody>
          <a:bodyPr/>
          <a:lstStyle/>
          <a:p>
            <a:r>
              <a:rPr lang="en-US" dirty="0"/>
              <a:t>Notice of Copyright:</a:t>
            </a:r>
          </a:p>
        </p:txBody>
      </p:sp>
      <p:sp>
        <p:nvSpPr>
          <p:cNvPr id="3" name="Content Placeholder 2">
            <a:extLst>
              <a:ext uri="{FF2B5EF4-FFF2-40B4-BE49-F238E27FC236}">
                <a16:creationId xmlns:a16="http://schemas.microsoft.com/office/drawing/2014/main" id="{B859E3BC-0CBB-46D7-DA7D-E915B134D443}"/>
              </a:ext>
            </a:extLst>
          </p:cNvPr>
          <p:cNvSpPr>
            <a:spLocks noGrp="1"/>
          </p:cNvSpPr>
          <p:nvPr>
            <p:ph idx="1"/>
          </p:nvPr>
        </p:nvSpPr>
        <p:spPr>
          <a:xfrm>
            <a:off x="1" y="884768"/>
            <a:ext cx="8169638" cy="5853312"/>
          </a:xfrm>
        </p:spPr>
        <p:txBody>
          <a:bodyPr>
            <a:noAutofit/>
          </a:bodyPr>
          <a:lstStyle/>
          <a:p>
            <a:pPr marL="342900" marR="330200" lvl="0" indent="-342900" algn="just">
              <a:lnSpc>
                <a:spcPct val="150000"/>
              </a:lnSpc>
              <a:spcBef>
                <a:spcPts val="1220"/>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Since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March</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1989</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date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adherence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by</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United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States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Berne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Convention),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use of a</a:t>
            </a:r>
            <a:r>
              <a:rPr lang="en-US" spc="5" dirty="0">
                <a:solidFill>
                  <a:schemeClr val="tx1"/>
                </a:solidFill>
                <a:effectLst/>
                <a:latin typeface="Times New Roman" panose="02020603050405020304" pitchFamily="18" charset="0"/>
                <a:ea typeface="Times New Roman" panose="02020603050405020304" pitchFamily="18" charset="0"/>
              </a:rPr>
              <a:t> </a:t>
            </a:r>
            <a:r>
              <a:rPr lang="en-US" b="1" dirty="0">
                <a:solidFill>
                  <a:schemeClr val="tx1"/>
                </a:solidFill>
                <a:effectLst/>
                <a:latin typeface="Times New Roman" panose="02020603050405020304" pitchFamily="18" charset="0"/>
                <a:ea typeface="Times New Roman" panose="02020603050405020304" pitchFamily="18" charset="0"/>
              </a:rPr>
              <a:t>notice of copyright </a:t>
            </a:r>
            <a:r>
              <a:rPr lang="en-US" dirty="0">
                <a:solidFill>
                  <a:schemeClr val="tx1"/>
                </a:solidFill>
                <a:effectLst/>
                <a:latin typeface="Times New Roman" panose="02020603050405020304" pitchFamily="18" charset="0"/>
                <a:ea typeface="Times New Roman" panose="02020603050405020304" pitchFamily="18" charset="0"/>
              </a:rPr>
              <a:t>(usually the symbol © together</a:t>
            </a:r>
            <a:r>
              <a:rPr lang="en-US" spc="3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with the year</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 first publication and copyright owner’s name) is no longer mandatory, although it is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recommended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offers some advantages.</a:t>
            </a:r>
          </a:p>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Works</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published</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before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January</a:t>
            </a:r>
            <a:r>
              <a:rPr lang="en-US" spc="-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1978,</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are</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governed</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by</a:t>
            </a:r>
            <a:r>
              <a:rPr lang="en-US" spc="-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1909 copyright</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Act.</a:t>
            </a:r>
          </a:p>
          <a:p>
            <a:pPr marL="342900" marR="330200" lvl="0" indent="-342900" algn="just">
              <a:lnSpc>
                <a:spcPct val="150000"/>
              </a:lnSpc>
              <a:spcBef>
                <a:spcPts val="200"/>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Under that act, if a work was published under the copyright owner’s authority without a</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proper notice of copyright, all copyright protection for that work was permanently lost in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 United</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States.</a:t>
            </a:r>
          </a:p>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With</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regard</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9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works</a:t>
            </a:r>
            <a:r>
              <a:rPr lang="en-US" spc="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published</a:t>
            </a:r>
            <a:r>
              <a:rPr lang="en-US" spc="9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between</a:t>
            </a:r>
            <a:r>
              <a:rPr lang="en-US" spc="7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January</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a:t>
            </a:r>
            <a:r>
              <a:rPr lang="en-US" spc="10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1978,</a:t>
            </a:r>
            <a:r>
              <a:rPr lang="en-US" spc="10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9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March</a:t>
            </a:r>
            <a:r>
              <a:rPr lang="en-US" spc="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a:t>
            </a:r>
            <a:r>
              <a:rPr lang="en-US" spc="8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1989,</a:t>
            </a:r>
            <a:r>
              <a:rPr lang="en-US" spc="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omission</a:t>
            </a:r>
            <a:r>
              <a:rPr lang="en-US" spc="-29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10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a:t>
            </a:r>
            <a:r>
              <a:rPr lang="en-US" spc="1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notice</a:t>
            </a:r>
            <a:r>
              <a:rPr lang="en-US" spc="1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was</a:t>
            </a:r>
            <a:r>
              <a:rPr lang="en-US" spc="1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generally</a:t>
            </a:r>
            <a:r>
              <a:rPr lang="en-US" spc="1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excused</a:t>
            </a:r>
            <a:r>
              <a:rPr lang="en-US" spc="1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if</a:t>
            </a:r>
            <a:r>
              <a:rPr lang="en-US" spc="1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1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notice</a:t>
            </a:r>
            <a:r>
              <a:rPr lang="en-US" spc="1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was</a:t>
            </a:r>
            <a:r>
              <a:rPr lang="en-US" spc="13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omitted</a:t>
            </a:r>
            <a:r>
              <a:rPr lang="en-US" spc="1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from</a:t>
            </a:r>
            <a:r>
              <a:rPr lang="en-US" spc="1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a:t>
            </a:r>
            <a:r>
              <a:rPr lang="en-US" spc="1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smaller</a:t>
            </a:r>
            <a:r>
              <a:rPr lang="en-US" spc="17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number</a:t>
            </a:r>
            <a:r>
              <a:rPr lang="en-US" spc="1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br>
              <a:rPr lang="en-US" dirty="0">
                <a:solidFill>
                  <a:schemeClr val="tx1"/>
                </a:solidFill>
                <a:effectLst/>
                <a:latin typeface="Wingdings" panose="05000000000000000000" pitchFamily="2" charset="2"/>
                <a:ea typeface="Times New Roman" panose="02020603050405020304" pitchFamily="18" charset="0"/>
                <a:cs typeface="Times New Roman" panose="02020603050405020304" pitchFamily="18" charset="0"/>
              </a:rPr>
            </a:br>
            <a:r>
              <a:rPr lang="en-US" dirty="0">
                <a:solidFill>
                  <a:schemeClr val="tx1"/>
                </a:solidFill>
                <a:effectLst/>
                <a:latin typeface="Times New Roman" panose="02020603050405020304" pitchFamily="18" charset="0"/>
                <a:ea typeface="Times New Roman" panose="02020603050405020304" pitchFamily="18" charset="0"/>
              </a:rPr>
              <a:t>copies,</a:t>
            </a:r>
            <a:r>
              <a:rPr lang="en-US" spc="16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registration</a:t>
            </a:r>
            <a:r>
              <a:rPr lang="en-US" spc="1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was</a:t>
            </a:r>
            <a:r>
              <a:rPr lang="en-US" spc="1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made</a:t>
            </a:r>
            <a:r>
              <a:rPr lang="en-US" spc="1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within</a:t>
            </a:r>
            <a:r>
              <a:rPr lang="en-US" spc="1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five</a:t>
            </a:r>
            <a:r>
              <a:rPr lang="en-US" spc="1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years</a:t>
            </a:r>
            <a:r>
              <a:rPr lang="en-US" spc="17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1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publication,</a:t>
            </a:r>
            <a:r>
              <a:rPr lang="en-US" spc="1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1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a:t>
            </a:r>
            <a:r>
              <a:rPr lang="en-US" spc="1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reasonable</a:t>
            </a:r>
            <a:r>
              <a:rPr lang="en-US" spc="1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effort</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was</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made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add</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 notice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after</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discovery</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omission.</a:t>
            </a:r>
          </a:p>
          <a:p>
            <a:endParaRPr lang="en-US" dirty="0">
              <a:solidFill>
                <a:schemeClr val="tx1"/>
              </a:solidFill>
            </a:endParaRPr>
          </a:p>
        </p:txBody>
      </p:sp>
    </p:spTree>
    <p:extLst>
      <p:ext uri="{BB962C8B-B14F-4D97-AF65-F5344CB8AC3E}">
        <p14:creationId xmlns:p14="http://schemas.microsoft.com/office/powerpoint/2010/main" val="408331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8618-8221-7195-AA19-191056674787}"/>
              </a:ext>
            </a:extLst>
          </p:cNvPr>
          <p:cNvSpPr>
            <a:spLocks noGrp="1"/>
          </p:cNvSpPr>
          <p:nvPr>
            <p:ph type="title"/>
          </p:nvPr>
        </p:nvSpPr>
        <p:spPr>
          <a:xfrm>
            <a:off x="609599" y="174888"/>
            <a:ext cx="6347713" cy="784485"/>
          </a:xfrm>
        </p:spPr>
        <p:txBody>
          <a:bodyPr/>
          <a:lstStyle/>
          <a:p>
            <a:r>
              <a:rPr lang="en-US" dirty="0"/>
              <a:t>International Copyright law:</a:t>
            </a:r>
          </a:p>
        </p:txBody>
      </p:sp>
      <p:sp>
        <p:nvSpPr>
          <p:cNvPr id="3" name="Content Placeholder 2">
            <a:extLst>
              <a:ext uri="{FF2B5EF4-FFF2-40B4-BE49-F238E27FC236}">
                <a16:creationId xmlns:a16="http://schemas.microsoft.com/office/drawing/2014/main" id="{D79D6C0C-8F0A-A389-A9E6-BDF3AABB80FC}"/>
              </a:ext>
            </a:extLst>
          </p:cNvPr>
          <p:cNvSpPr>
            <a:spLocks noGrp="1"/>
          </p:cNvSpPr>
          <p:nvPr>
            <p:ph idx="1"/>
          </p:nvPr>
        </p:nvSpPr>
        <p:spPr>
          <a:xfrm>
            <a:off x="0" y="1004688"/>
            <a:ext cx="7839856" cy="5853312"/>
          </a:xfrm>
        </p:spPr>
        <p:txBody>
          <a:bodyPr>
            <a:normAutofit/>
          </a:bodyPr>
          <a:lstStyle/>
          <a:p>
            <a:pPr marL="342900" marR="330200" lvl="0" indent="-342900" algn="just">
              <a:lnSpc>
                <a:spcPct val="150000"/>
              </a:lnSpc>
              <a:spcBef>
                <a:spcPts val="122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Developments in technology create new industries and opportunities for reproduction and</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dissemination</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works</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authorship.</a:t>
            </a:r>
          </a:p>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A</a:t>
            </a:r>
            <a:r>
              <a:rPr lang="en-US" sz="2000" spc="2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number</a:t>
            </a:r>
            <a:r>
              <a:rPr lang="en-US" sz="2000" spc="24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2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new</a:t>
            </a:r>
            <a:r>
              <a:rPr lang="en-US" sz="2000" spc="26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issues</a:t>
            </a:r>
            <a:r>
              <a:rPr lang="en-US" sz="2000" spc="24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have</a:t>
            </a:r>
            <a:r>
              <a:rPr lang="en-US" sz="2000" spc="2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arisen</a:t>
            </a:r>
            <a:r>
              <a:rPr lang="en-US" sz="2000" spc="2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relating</a:t>
            </a:r>
            <a:r>
              <a:rPr lang="en-US" sz="2000" spc="2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to</a:t>
            </a:r>
            <a:r>
              <a:rPr lang="en-US" sz="2000" spc="2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2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growth</a:t>
            </a:r>
            <a:r>
              <a:rPr lang="en-US" sz="2000" spc="2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20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electronic</a:t>
            </a:r>
            <a:r>
              <a:rPr lang="en-US" sz="2000" spc="2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publishing,</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distribution,</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and</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viewing</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copyrighted</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works.</a:t>
            </a:r>
          </a:p>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Along</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with</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new</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and</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expanded</a:t>
            </a:r>
            <a:r>
              <a:rPr lang="en-US" sz="2000" spc="6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markets</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for</a:t>
            </a:r>
            <a:r>
              <a:rPr lang="en-US" sz="2000" spc="4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works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comes</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ever-increasing</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challenge</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protecting</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works form</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piracy</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or</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infringement.</a:t>
            </a:r>
          </a:p>
          <a:p>
            <a:pPr marL="742950" marR="330200" lvl="1" indent="-285750" algn="just">
              <a:lnSpc>
                <a:spcPct val="150000"/>
              </a:lnSpc>
              <a:spcBef>
                <a:spcPts val="0"/>
              </a:spcBef>
              <a:spcAft>
                <a:spcPts val="0"/>
              </a:spcAft>
              <a:buSzPts val="1200"/>
              <a:buFont typeface="Wingdings" panose="05000000000000000000" pitchFamily="2" charset="2"/>
              <a:buChar char=""/>
              <a:tabLst>
                <a:tab pos="1296035" algn="l"/>
              </a:tabLst>
            </a:pP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Copyright</a:t>
            </a:r>
            <a:r>
              <a:rPr lang="en-US" sz="20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protection</a:t>
            </a:r>
            <a:r>
              <a:rPr lang="en-US" sz="2000" spc="-2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20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computer</a:t>
            </a:r>
            <a:r>
              <a:rPr lang="en-US" sz="20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programs</a:t>
            </a:r>
          </a:p>
          <a:p>
            <a:pPr marL="742950" marR="330200" lvl="1" indent="-285750" algn="just">
              <a:lnSpc>
                <a:spcPct val="150000"/>
              </a:lnSpc>
              <a:spcBef>
                <a:spcPts val="195"/>
              </a:spcBef>
              <a:spcAft>
                <a:spcPts val="0"/>
              </a:spcAft>
              <a:buSzPts val="1200"/>
              <a:buFont typeface="Wingdings" panose="05000000000000000000" pitchFamily="2" charset="2"/>
              <a:buChar char=""/>
              <a:tabLst>
                <a:tab pos="1296035" algn="l"/>
              </a:tabLst>
            </a:pP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Copyright</a:t>
            </a:r>
            <a:r>
              <a:rPr lang="en-US" sz="20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protection</a:t>
            </a:r>
            <a:r>
              <a:rPr lang="en-US" sz="20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20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Automated</a:t>
            </a:r>
            <a:r>
              <a:rPr lang="en-US" sz="20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Databases</a:t>
            </a:r>
          </a:p>
          <a:p>
            <a:pPr marL="742950" marR="330200" lvl="1" indent="-285750" algn="just">
              <a:lnSpc>
                <a:spcPct val="150000"/>
              </a:lnSpc>
              <a:spcBef>
                <a:spcPts val="225"/>
              </a:spcBef>
              <a:spcAft>
                <a:spcPts val="0"/>
              </a:spcAft>
              <a:buSzPts val="1200"/>
              <a:buFont typeface="Wingdings" panose="05000000000000000000" pitchFamily="2" charset="2"/>
              <a:buChar char=""/>
              <a:tabLst>
                <a:tab pos="1296035" algn="l"/>
              </a:tabLst>
            </a:pP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Copyright</a:t>
            </a:r>
            <a:r>
              <a:rPr lang="en-US" sz="20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in</a:t>
            </a:r>
            <a:r>
              <a:rPr lang="en-US" sz="2000" spc="-3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0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Electronic</a:t>
            </a:r>
            <a:r>
              <a:rPr lang="en-US" sz="20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Age</a:t>
            </a:r>
          </a:p>
          <a:p>
            <a:pPr marL="742950" marR="330200" lvl="1" indent="-285750" algn="just">
              <a:lnSpc>
                <a:spcPct val="150000"/>
              </a:lnSpc>
              <a:spcBef>
                <a:spcPts val="205"/>
              </a:spcBef>
              <a:spcAft>
                <a:spcPts val="0"/>
              </a:spcAft>
              <a:buSzPts val="1200"/>
              <a:buFont typeface="Wingdings" panose="05000000000000000000" pitchFamily="2" charset="2"/>
              <a:buChar char=""/>
              <a:tabLst>
                <a:tab pos="1296035" algn="l"/>
              </a:tabLst>
            </a:pP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0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Digital</a:t>
            </a:r>
            <a:r>
              <a:rPr lang="en-US" sz="2000" spc="-3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Millennium</a:t>
            </a:r>
            <a:r>
              <a:rPr lang="en-US" sz="2000" spc="-5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Copyright</a:t>
            </a:r>
            <a:r>
              <a:rPr lang="en-US" sz="20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Act</a:t>
            </a:r>
          </a:p>
          <a:p>
            <a:pPr marL="0" marR="330200" indent="0">
              <a:lnSpc>
                <a:spcPct val="150000"/>
              </a:lnSpc>
              <a:spcBef>
                <a:spcPts val="40"/>
              </a:spcBef>
              <a:spcAft>
                <a:spcPts val="0"/>
              </a:spcAft>
              <a:buNone/>
            </a:pPr>
            <a:endParaRPr lang="en-US" sz="11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662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F069-5E79-B354-9961-D32276BA1CC8}"/>
              </a:ext>
            </a:extLst>
          </p:cNvPr>
          <p:cNvSpPr>
            <a:spLocks noGrp="1"/>
          </p:cNvSpPr>
          <p:nvPr>
            <p:ph type="title"/>
          </p:nvPr>
        </p:nvSpPr>
        <p:spPr>
          <a:xfrm>
            <a:off x="279815" y="474693"/>
            <a:ext cx="6347713" cy="679554"/>
          </a:xfrm>
        </p:spPr>
        <p:txBody>
          <a:bodyPr/>
          <a:lstStyle/>
          <a:p>
            <a:r>
              <a:rPr lang="en-US" dirty="0"/>
              <a:t>Law of Patents:</a:t>
            </a:r>
          </a:p>
        </p:txBody>
      </p:sp>
      <p:sp>
        <p:nvSpPr>
          <p:cNvPr id="3" name="Content Placeholder 2">
            <a:extLst>
              <a:ext uri="{FF2B5EF4-FFF2-40B4-BE49-F238E27FC236}">
                <a16:creationId xmlns:a16="http://schemas.microsoft.com/office/drawing/2014/main" id="{9154937A-20CB-FD11-C42F-27E0BDB7BDB1}"/>
              </a:ext>
            </a:extLst>
          </p:cNvPr>
          <p:cNvSpPr>
            <a:spLocks noGrp="1"/>
          </p:cNvSpPr>
          <p:nvPr>
            <p:ph idx="1"/>
          </p:nvPr>
        </p:nvSpPr>
        <p:spPr>
          <a:xfrm>
            <a:off x="-1" y="1439056"/>
            <a:ext cx="7794885" cy="5156616"/>
          </a:xfrm>
        </p:spPr>
        <p:txBody>
          <a:bodyPr>
            <a:normAutofit lnSpcReduction="10000"/>
          </a:bodyPr>
          <a:lstStyle/>
          <a:p>
            <a:pPr marL="342900" marR="330200" lvl="0" indent="-342900" algn="just">
              <a:lnSpc>
                <a:spcPct val="150000"/>
              </a:lnSpc>
              <a:spcBef>
                <a:spcPts val="122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work</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shorthand</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expression</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for “letters</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p>
          <a:p>
            <a:pPr marL="342900" marR="330200" lvl="0" indent="-342900" algn="just">
              <a:lnSpc>
                <a:spcPct val="150000"/>
              </a:lnSpc>
              <a:spcBef>
                <a:spcPts val="205"/>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A </a:t>
            </a:r>
            <a:r>
              <a:rPr lang="en-US" sz="2000" b="1" dirty="0">
                <a:solidFill>
                  <a:schemeClr val="tx1"/>
                </a:solidFill>
                <a:effectLst/>
                <a:latin typeface="Times New Roman" panose="02020603050405020304" pitchFamily="18" charset="0"/>
                <a:ea typeface="Times New Roman" panose="02020603050405020304" pitchFamily="18" charset="0"/>
              </a:rPr>
              <a:t>Patent </a:t>
            </a:r>
            <a:r>
              <a:rPr lang="en-US" sz="2000" dirty="0">
                <a:solidFill>
                  <a:schemeClr val="tx1"/>
                </a:solidFill>
                <a:effectLst/>
                <a:latin typeface="Times New Roman" panose="02020603050405020304" pitchFamily="18" charset="0"/>
                <a:ea typeface="Times New Roman" panose="02020603050405020304" pitchFamily="18" charset="0"/>
              </a:rPr>
              <a:t>is a grant from the U.S. government to exclude others from making, using, or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selling another person’s new, nonobvious, and useful invention in the United States for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term</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protection.</a:t>
            </a:r>
          </a:p>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It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protected</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for 20 years</a:t>
            </a:r>
          </a:p>
          <a:p>
            <a:pPr marL="342900" marR="330200" lvl="0" indent="-342900" algn="just">
              <a:lnSpc>
                <a:spcPct val="150000"/>
              </a:lnSpc>
              <a:spcBef>
                <a:spcPts val="205"/>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Under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law,</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inventors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can enjoin 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making,</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using</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selling</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 an</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infringing</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invention</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even</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if</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it</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was</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independently</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created.</a:t>
            </a:r>
          </a:p>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A</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allows</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its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owner</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to</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exclude</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others</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from</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using</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owner’s</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invention;</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it</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does not</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provide any</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guarantee that</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 owner</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can</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sell</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invention.</a:t>
            </a:r>
          </a:p>
          <a:p>
            <a:endParaRPr lang="en-US" dirty="0"/>
          </a:p>
        </p:txBody>
      </p:sp>
    </p:spTree>
    <p:extLst>
      <p:ext uri="{BB962C8B-B14F-4D97-AF65-F5344CB8AC3E}">
        <p14:creationId xmlns:p14="http://schemas.microsoft.com/office/powerpoint/2010/main" val="198429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D8AA8-5613-3437-156E-AB9F887445A1}"/>
              </a:ext>
            </a:extLst>
          </p:cNvPr>
          <p:cNvSpPr>
            <a:spLocks noGrp="1"/>
          </p:cNvSpPr>
          <p:nvPr>
            <p:ph idx="1"/>
          </p:nvPr>
        </p:nvSpPr>
        <p:spPr>
          <a:xfrm>
            <a:off x="-1" y="1274165"/>
            <a:ext cx="7989757" cy="5583836"/>
          </a:xfrm>
        </p:spPr>
        <p:txBody>
          <a:bodyPr>
            <a:normAutofit lnSpcReduction="10000"/>
          </a:bodyPr>
          <a:lstStyle/>
          <a:p>
            <a:pPr marL="342900" marR="330200" lvl="0" indent="-342900" algn="just">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To</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obtain a</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inventor must</a:t>
            </a:r>
            <a:r>
              <a:rPr lang="en-US" sz="2000" spc="4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file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 application</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with the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PTO,</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same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agency</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Department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Commerce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that</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issues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trademark</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registration.</a:t>
            </a:r>
          </a:p>
          <a:p>
            <a:pPr marL="342900" marR="330200" lvl="0" indent="-342900" algn="just">
              <a:lnSpc>
                <a:spcPct val="150000"/>
              </a:lnSpc>
              <a:spcBef>
                <a:spcPts val="5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application</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must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describe</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invention</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with</a:t>
            </a:r>
            <a:r>
              <a:rPr lang="en-US" sz="2000" spc="-4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specificity.</a:t>
            </a:r>
          </a:p>
          <a:p>
            <a:pPr marL="342900" marR="330200" lvl="0" indent="-342900" algn="just">
              <a:lnSpc>
                <a:spcPct val="150000"/>
              </a:lnSpc>
              <a:spcBef>
                <a:spcPts val="175"/>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The application will be reviewed by a PTO examiner, and, if approved, the patent will</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issue.</a:t>
            </a:r>
          </a:p>
          <a:p>
            <a:pPr marL="342900" marR="330200" lvl="0" indent="-342900" algn="just">
              <a:lnSpc>
                <a:spcPct val="150000"/>
              </a:lnSpc>
              <a:spcBef>
                <a:spcPts val="55"/>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The U.S. Constitution provides that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Congress shall</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have the power “to</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promote 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progress of science and useful arts, by securing for limited times to authors and inventors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 exclusive rights</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to</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their</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respective writing</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and</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discoveries”.</a:t>
            </a:r>
          </a:p>
          <a:p>
            <a:pPr algn="just">
              <a:lnSpc>
                <a:spcPct val="150000"/>
              </a:lnSpc>
            </a:pP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promote</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public</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good</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that</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protection</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incentivizes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inventors.</a:t>
            </a:r>
            <a:endParaRPr lang="en-US" sz="2000" dirty="0">
              <a:solidFill>
                <a:schemeClr val="tx1"/>
              </a:solidFill>
            </a:endParaRPr>
          </a:p>
        </p:txBody>
      </p:sp>
      <p:sp>
        <p:nvSpPr>
          <p:cNvPr id="4" name="Title 1">
            <a:extLst>
              <a:ext uri="{FF2B5EF4-FFF2-40B4-BE49-F238E27FC236}">
                <a16:creationId xmlns:a16="http://schemas.microsoft.com/office/drawing/2014/main" id="{E343C7C1-C012-EBEE-671A-88E624C240F1}"/>
              </a:ext>
            </a:extLst>
          </p:cNvPr>
          <p:cNvSpPr>
            <a:spLocks noGrp="1"/>
          </p:cNvSpPr>
          <p:nvPr>
            <p:ph type="title"/>
          </p:nvPr>
        </p:nvSpPr>
        <p:spPr>
          <a:xfrm>
            <a:off x="279815" y="384753"/>
            <a:ext cx="6347713" cy="679554"/>
          </a:xfrm>
        </p:spPr>
        <p:txBody>
          <a:bodyPr/>
          <a:lstStyle/>
          <a:p>
            <a:r>
              <a:rPr lang="en-US" dirty="0"/>
              <a:t>Law of Patents:</a:t>
            </a:r>
          </a:p>
        </p:txBody>
      </p:sp>
    </p:spTree>
    <p:extLst>
      <p:ext uri="{BB962C8B-B14F-4D97-AF65-F5344CB8AC3E}">
        <p14:creationId xmlns:p14="http://schemas.microsoft.com/office/powerpoint/2010/main" val="25932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D1F7-7E59-3E39-AA39-C63F2A7AEA6F}"/>
              </a:ext>
            </a:extLst>
          </p:cNvPr>
          <p:cNvSpPr>
            <a:spLocks noGrp="1"/>
          </p:cNvSpPr>
          <p:nvPr>
            <p:ph type="title"/>
          </p:nvPr>
        </p:nvSpPr>
        <p:spPr>
          <a:xfrm>
            <a:off x="609599" y="219859"/>
            <a:ext cx="6347713" cy="754505"/>
          </a:xfrm>
        </p:spPr>
        <p:txBody>
          <a:bodyPr/>
          <a:lstStyle/>
          <a:p>
            <a:r>
              <a:rPr lang="en-US" dirty="0"/>
              <a:t>Patent Searching Process:</a:t>
            </a:r>
          </a:p>
        </p:txBody>
      </p:sp>
      <p:sp>
        <p:nvSpPr>
          <p:cNvPr id="3" name="Content Placeholder 2">
            <a:extLst>
              <a:ext uri="{FF2B5EF4-FFF2-40B4-BE49-F238E27FC236}">
                <a16:creationId xmlns:a16="http://schemas.microsoft.com/office/drawing/2014/main" id="{BCE35C33-36F9-3A9F-D478-1D8F2517F83D}"/>
              </a:ext>
            </a:extLst>
          </p:cNvPr>
          <p:cNvSpPr>
            <a:spLocks noGrp="1"/>
          </p:cNvSpPr>
          <p:nvPr>
            <p:ph idx="1"/>
          </p:nvPr>
        </p:nvSpPr>
        <p:spPr>
          <a:xfrm>
            <a:off x="0" y="974364"/>
            <a:ext cx="8019738" cy="5883636"/>
          </a:xfrm>
        </p:spPr>
        <p:txBody>
          <a:bodyPr>
            <a:normAutofit fontScale="85000" lnSpcReduction="20000"/>
          </a:bodyPr>
          <a:lstStyle/>
          <a:p>
            <a:pPr marL="330200" marR="330200" indent="0" algn="just">
              <a:lnSpc>
                <a:spcPct val="160000"/>
              </a:lnSpc>
              <a:spcBef>
                <a:spcPts val="1245"/>
              </a:spcBef>
              <a:spcAft>
                <a:spcPts val="0"/>
              </a:spcAft>
              <a:buNone/>
            </a:pPr>
            <a:r>
              <a:rPr lang="en-US" sz="2800" b="1" dirty="0">
                <a:effectLst/>
                <a:latin typeface="Times New Roman" panose="02020603050405020304" pitchFamily="18" charset="0"/>
                <a:ea typeface="Times New Roman" panose="02020603050405020304" pitchFamily="18" charset="0"/>
              </a:rPr>
              <a:t>The</a:t>
            </a:r>
            <a:r>
              <a:rPr lang="en-US" sz="2800" b="1" spc="-1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Need</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for</a:t>
            </a:r>
            <a:r>
              <a:rPr lang="en-US" sz="2800" b="1" spc="-3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 Search:</a:t>
            </a:r>
          </a:p>
          <a:p>
            <a:pPr marL="342900" marR="330200" lvl="0" indent="-342900" algn="just">
              <a:lnSpc>
                <a:spcPct val="160000"/>
              </a:lnSpc>
              <a:spcBef>
                <a:spcPts val="5"/>
              </a:spcBef>
              <a:spcAft>
                <a:spcPts val="0"/>
              </a:spcAft>
              <a:buSzPts val="1200"/>
              <a:buFont typeface="Wingdings" panose="05000000000000000000" pitchFamily="2" charset="2"/>
              <a:buChar char=""/>
              <a:tabLst>
                <a:tab pos="1296035" algn="l"/>
              </a:tabLst>
            </a:pPr>
            <a:r>
              <a:rPr lang="en-US" b="1" dirty="0">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Patentability</a:t>
            </a:r>
            <a:r>
              <a:rPr lang="en-US" sz="2400" spc="-6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requires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4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non-obviousness.</a:t>
            </a:r>
          </a:p>
          <a:p>
            <a:pPr marL="342900" marR="330200" lvl="0" indent="-342900" algn="just">
              <a:lnSpc>
                <a:spcPct val="160000"/>
              </a:lnSpc>
              <a:spcBef>
                <a:spcPts val="200"/>
              </a:spcBef>
              <a:spcAft>
                <a:spcPts val="0"/>
              </a:spcAft>
              <a:buSzPts val="1200"/>
              <a:buFont typeface="Wingdings" panose="05000000000000000000" pitchFamily="2" charset="2"/>
              <a:buChar char=""/>
              <a:tabLst>
                <a:tab pos="1296035" algn="l"/>
              </a:tabLst>
            </a:pP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4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patentability</a:t>
            </a:r>
            <a:r>
              <a:rPr lang="en-US" sz="2400" spc="-3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 sometimes</a:t>
            </a:r>
            <a:r>
              <a:rPr lang="en-US" sz="24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called</a:t>
            </a:r>
            <a:r>
              <a:rPr lang="en-US" sz="24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a:t>
            </a:r>
            <a:r>
              <a:rPr lang="en-US" sz="24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3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p>
          <a:p>
            <a:pPr marL="342900" marR="330200" lvl="0" indent="-342900" algn="just">
              <a:lnSpc>
                <a:spcPct val="160000"/>
              </a:lnSpc>
              <a:spcBef>
                <a:spcPts val="205"/>
              </a:spcBef>
              <a:spcAft>
                <a:spcPts val="0"/>
              </a:spcAft>
              <a:buSzPts val="1200"/>
              <a:buFont typeface="Wingdings" panose="05000000000000000000" pitchFamily="2" charset="2"/>
              <a:buChar char=""/>
              <a:tabLst>
                <a:tab pos="1296035" algn="l"/>
              </a:tabLst>
            </a:pP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a:t>
            </a:r>
            <a:r>
              <a:rPr lang="en-US" sz="2400" spc="-3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 is</a:t>
            </a:r>
            <a:r>
              <a:rPr lang="en-US" sz="24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recommended to</a:t>
            </a:r>
            <a:r>
              <a:rPr lang="en-US" sz="2400" spc="2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determine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feasibility</a:t>
            </a:r>
            <a:r>
              <a:rPr lang="en-US" sz="2400" spc="-4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of</a:t>
            </a:r>
            <a:r>
              <a:rPr lang="en-US" sz="2400" spc="-4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obtaining a</a:t>
            </a:r>
            <a:r>
              <a:rPr lang="en-US" sz="2400" spc="4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t>
            </a:r>
          </a:p>
          <a:p>
            <a:pPr marL="342900" marR="330200" lvl="0" indent="-342900" algn="just">
              <a:lnSpc>
                <a:spcPct val="160000"/>
              </a:lnSpc>
              <a:spcBef>
                <a:spcPts val="205"/>
              </a:spcBef>
              <a:spcAft>
                <a:spcPts val="0"/>
              </a:spcAft>
              <a:buSzPts val="1200"/>
              <a:buFont typeface="Wingdings" panose="05000000000000000000" pitchFamily="2" charset="2"/>
              <a:buChar char=""/>
              <a:tabLst>
                <a:tab pos="1296035" algn="l"/>
              </a:tabLst>
            </a:pP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somewhat</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limited</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scope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designed</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to</a:t>
            </a:r>
            <a:r>
              <a:rPr lang="en-US" sz="2400" spc="3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disclose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whether</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application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will</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be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rejected</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basis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of</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lack</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of</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or</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obviousness.</a:t>
            </a:r>
          </a:p>
          <a:p>
            <a:pPr marL="342900" marR="330200" lvl="0" indent="-342900" algn="just">
              <a:lnSpc>
                <a:spcPct val="160000"/>
              </a:lnSpc>
              <a:spcBef>
                <a:spcPts val="0"/>
              </a:spcBef>
              <a:spcAft>
                <a:spcPts val="0"/>
              </a:spcAft>
              <a:buSzPts val="1200"/>
              <a:buFont typeface="Wingdings" panose="05000000000000000000" pitchFamily="2" charset="2"/>
              <a:buChar char=""/>
              <a:tabLst>
                <a:tab pos="1296035" algn="l"/>
              </a:tabLst>
            </a:pP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2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r>
              <a:rPr lang="en-US" sz="2400" spc="-2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can</a:t>
            </a:r>
            <a:r>
              <a:rPr lang="en-US" sz="2400" spc="-2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usually be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completed for</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less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than</a:t>
            </a:r>
            <a:r>
              <a:rPr lang="en-US" sz="2400" spc="-2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$1,000.</a:t>
            </a:r>
          </a:p>
          <a:p>
            <a:pPr marL="342900" marR="330200" lvl="0" indent="-342900" algn="just">
              <a:lnSpc>
                <a:spcPct val="160000"/>
              </a:lnSpc>
              <a:spcBef>
                <a:spcPts val="205"/>
              </a:spcBef>
              <a:spcAft>
                <a:spcPts val="0"/>
              </a:spcAft>
              <a:buSzPts val="1200"/>
              <a:buFont typeface="Wingdings" panose="05000000000000000000" pitchFamily="2" charset="2"/>
              <a:buChar char=""/>
              <a:tabLst>
                <a:tab pos="1296035" algn="l"/>
              </a:tabLst>
            </a:pP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If an invention is intended for immediate commercial use or sale, an additional</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call</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infringement</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or</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investigation,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often</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conducted</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concurrently</a:t>
            </a:r>
            <a:r>
              <a:rPr lang="en-US" sz="2400" spc="-4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with</a:t>
            </a:r>
            <a:r>
              <a:rPr lang="en-US" sz="24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p>
          <a:p>
            <a:pPr marL="0" marR="330200" algn="just">
              <a:lnSpc>
                <a:spcPct val="160000"/>
              </a:lnSpc>
              <a:spcBef>
                <a:spcPts val="35"/>
              </a:spcBef>
            </a:pP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This</a:t>
            </a:r>
            <a:r>
              <a:rPr lang="en-US" sz="24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novelty</a:t>
            </a:r>
            <a:r>
              <a:rPr lang="en-US" sz="2400" spc="-5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 is</a:t>
            </a:r>
            <a:r>
              <a:rPr lang="en-US" sz="24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thus</a:t>
            </a:r>
            <a:r>
              <a:rPr lang="en-US" sz="24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more</a:t>
            </a:r>
            <a:r>
              <a:rPr lang="en-US" sz="24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expensive</a:t>
            </a:r>
          </a:p>
          <a:p>
            <a:pPr marL="0" marR="330200" algn="just">
              <a:lnSpc>
                <a:spcPct val="160000"/>
              </a:lnSpc>
              <a:spcBef>
                <a:spcPts val="35"/>
              </a:spcBef>
              <a:spcAft>
                <a:spcPts val="0"/>
              </a:spcAft>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03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7333-2122-3ED1-CD8D-9815F2F7BCE0}"/>
              </a:ext>
            </a:extLst>
          </p:cNvPr>
          <p:cNvSpPr>
            <a:spLocks noGrp="1"/>
          </p:cNvSpPr>
          <p:nvPr>
            <p:ph type="title"/>
          </p:nvPr>
        </p:nvSpPr>
        <p:spPr>
          <a:xfrm>
            <a:off x="609599" y="174890"/>
            <a:ext cx="6347713" cy="574623"/>
          </a:xfrm>
        </p:spPr>
        <p:txBody>
          <a:bodyPr>
            <a:normAutofit fontScale="90000"/>
          </a:bodyPr>
          <a:lstStyle/>
          <a:p>
            <a:r>
              <a:rPr lang="en-US" dirty="0"/>
              <a:t>COPYRIGHTS:</a:t>
            </a:r>
          </a:p>
        </p:txBody>
      </p:sp>
      <p:sp>
        <p:nvSpPr>
          <p:cNvPr id="3" name="Content Placeholder 2">
            <a:extLst>
              <a:ext uri="{FF2B5EF4-FFF2-40B4-BE49-F238E27FC236}">
                <a16:creationId xmlns:a16="http://schemas.microsoft.com/office/drawing/2014/main" id="{2E826BDC-058C-558C-D37A-59F7A4FC5B6E}"/>
              </a:ext>
            </a:extLst>
          </p:cNvPr>
          <p:cNvSpPr>
            <a:spLocks noGrp="1"/>
          </p:cNvSpPr>
          <p:nvPr>
            <p:ph idx="1"/>
          </p:nvPr>
        </p:nvSpPr>
        <p:spPr>
          <a:xfrm>
            <a:off x="209862" y="1006348"/>
            <a:ext cx="7540052" cy="5851652"/>
          </a:xfrm>
        </p:spPr>
        <p:txBody>
          <a:bodyPr/>
          <a:lstStyle/>
          <a:p>
            <a:pPr marL="0" indent="0" algn="just">
              <a:buNone/>
            </a:pPr>
            <a:r>
              <a:rPr lang="en-US" b="1" dirty="0"/>
              <a:t>Definition:</a:t>
            </a:r>
          </a:p>
          <a:p>
            <a:pPr marL="0" indent="0" algn="just">
              <a:buNone/>
            </a:pPr>
            <a:r>
              <a:rPr lang="en-US" dirty="0"/>
              <a:t>“The legal protection given to published works forbidding anyone but the author from publishing or selling them. An author can transfer the copyright to another person or corporation, such as a publishing company.”</a:t>
            </a:r>
          </a:p>
          <a:p>
            <a:pPr marL="0" indent="0" algn="just">
              <a:buNone/>
            </a:pPr>
            <a:r>
              <a:rPr lang="en-US" b="1" dirty="0"/>
              <a:t>What is a Copyright?</a:t>
            </a:r>
          </a:p>
          <a:p>
            <a:pPr algn="just"/>
            <a:r>
              <a:rPr lang="en-US" dirty="0"/>
              <a:t>Copyright is a form of protection provided by U.S. Law to the authors of “Original Works of Authorship” fixed in any tangible medium of expression.</a:t>
            </a:r>
          </a:p>
          <a:p>
            <a:pPr algn="just"/>
            <a:r>
              <a:rPr lang="en-US" dirty="0"/>
              <a:t>The manner and medium of fixation are virtually unlimited.</a:t>
            </a:r>
          </a:p>
          <a:p>
            <a:pPr algn="just"/>
            <a:r>
              <a:rPr lang="en-US" dirty="0"/>
              <a:t>Creative expression may be captured in words, number, notes, sounds, pictures or any other graphic or symbolic media.</a:t>
            </a:r>
          </a:p>
          <a:p>
            <a:pPr algn="just"/>
            <a:r>
              <a:rPr lang="en-US" dirty="0"/>
              <a:t>The subject matter of copyright is extremely broad, including literary, dramatic, musical, artistic, audiovisual and architectural works.</a:t>
            </a:r>
          </a:p>
          <a:p>
            <a:pPr algn="just"/>
            <a:r>
              <a:rPr lang="en-US" dirty="0"/>
              <a:t>Copyright protection is available for both published and unpublished works.</a:t>
            </a:r>
          </a:p>
          <a:p>
            <a:pPr marL="0" indent="0" algn="just">
              <a:buNone/>
            </a:pPr>
            <a:endParaRPr lang="en-US" dirty="0"/>
          </a:p>
        </p:txBody>
      </p:sp>
    </p:spTree>
    <p:extLst>
      <p:ext uri="{BB962C8B-B14F-4D97-AF65-F5344CB8AC3E}">
        <p14:creationId xmlns:p14="http://schemas.microsoft.com/office/powerpoint/2010/main" val="741307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16F14-8563-6F91-03C5-1FCD99C284B7}"/>
              </a:ext>
            </a:extLst>
          </p:cNvPr>
          <p:cNvSpPr>
            <a:spLocks noGrp="1"/>
          </p:cNvSpPr>
          <p:nvPr>
            <p:ph idx="1"/>
          </p:nvPr>
        </p:nvSpPr>
        <p:spPr>
          <a:xfrm>
            <a:off x="0" y="1094283"/>
            <a:ext cx="8259580" cy="5763718"/>
          </a:xfrm>
        </p:spPr>
        <p:txBody>
          <a:bodyPr>
            <a:normAutofit fontScale="92500" lnSpcReduction="20000"/>
          </a:bodyPr>
          <a:lstStyle/>
          <a:p>
            <a:pPr marL="0" indent="0" algn="just">
              <a:buNone/>
            </a:pPr>
            <a:r>
              <a:rPr lang="en-US" sz="2600" b="1" dirty="0">
                <a:solidFill>
                  <a:schemeClr val="tx1"/>
                </a:solidFill>
                <a:effectLst/>
                <a:latin typeface="Times New Roman" panose="02020603050405020304" pitchFamily="18" charset="0"/>
                <a:ea typeface="Times New Roman" panose="02020603050405020304" pitchFamily="18" charset="0"/>
              </a:rPr>
              <a:t>Searching</a:t>
            </a:r>
            <a:r>
              <a:rPr lang="en-US" sz="2600" b="1" spc="-10" dirty="0">
                <a:solidFill>
                  <a:schemeClr val="tx1"/>
                </a:solidFill>
                <a:effectLst/>
                <a:latin typeface="Times New Roman" panose="02020603050405020304" pitchFamily="18" charset="0"/>
                <a:ea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rPr>
              <a:t>Methods:</a:t>
            </a:r>
          </a:p>
          <a:p>
            <a:pPr marL="342900" marR="330200" lvl="0" indent="-342900" algn="just">
              <a:lnSpc>
                <a:spcPct val="150000"/>
              </a:lnSpc>
              <a:spcBef>
                <a:spcPts val="0"/>
              </a:spcBef>
              <a:spcAft>
                <a:spcPts val="0"/>
              </a:spcAft>
              <a:buSzPts val="1200"/>
              <a:buFont typeface="Wingdings" panose="05000000000000000000" pitchFamily="2" charset="2"/>
              <a:buChar char=""/>
              <a:tabLst>
                <a:tab pos="1296035" algn="l"/>
              </a:tabLst>
            </a:pP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PTO</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provides</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public</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facilities</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searching.</a:t>
            </a:r>
          </a:p>
          <a:p>
            <a:pPr marL="342900" marR="330200" lvl="0" indent="-342900" algn="just">
              <a:lnSpc>
                <a:spcPct val="150000"/>
              </a:lnSpc>
              <a:spcBef>
                <a:spcPts val="210"/>
              </a:spcBef>
              <a:spcAft>
                <a:spcPts val="0"/>
              </a:spcAft>
              <a:buSzPts val="1200"/>
              <a:buFont typeface="Wingdings" panose="05000000000000000000" pitchFamily="2" charset="2"/>
              <a:buChar char=""/>
              <a:tabLst>
                <a:tab pos="1296035" algn="l"/>
              </a:tabLst>
            </a:pP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Searching is free and the PTO allows searchers to review issued patents, complete</a:t>
            </a:r>
            <a:r>
              <a:rPr lang="en-US" sz="2200" spc="-28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with</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drawings.</a:t>
            </a:r>
          </a:p>
          <a:p>
            <a:pPr marL="342900" marR="330200" lvl="0" indent="-342900" algn="just">
              <a:lnSpc>
                <a:spcPct val="150000"/>
              </a:lnSpc>
              <a:spcBef>
                <a:spcPts val="0"/>
              </a:spcBef>
              <a:spcAft>
                <a:spcPts val="0"/>
              </a:spcAft>
              <a:buSzPts val="1200"/>
              <a:buFont typeface="Wingdings" panose="05000000000000000000" pitchFamily="2" charset="2"/>
              <a:buChar char=""/>
              <a:tabLst>
                <a:tab pos="1296035" algn="l"/>
              </a:tabLst>
            </a:pP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Searching can be done either in the main public search room or in the examiners’</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 areas where examiners will assist in searching. (The patent search room</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contains copies of all U.S. issued patents from 1790 to present as well as many</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foreign</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patents).</a:t>
            </a:r>
          </a:p>
          <a:p>
            <a:pPr marL="342900" marR="330200" lvl="0" indent="-342900" algn="just">
              <a:lnSpc>
                <a:spcPct val="150000"/>
              </a:lnSpc>
              <a:spcBef>
                <a:spcPts val="0"/>
              </a:spcBef>
              <a:spcAft>
                <a:spcPts val="0"/>
              </a:spcAft>
              <a:buSzPts val="1200"/>
              <a:buFont typeface="Wingdings" panose="05000000000000000000" pitchFamily="2" charset="2"/>
              <a:buChar char=""/>
              <a:tabLst>
                <a:tab pos="1296035" algn="l"/>
              </a:tabLst>
            </a:pP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PTO</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employs</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classification</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system</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that</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provides</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for</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storage</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retrieval</a:t>
            </a:r>
            <a:r>
              <a:rPr lang="en-US" sz="2200" spc="-4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of</a:t>
            </a:r>
            <a:r>
              <a:rPr lang="en-US" sz="2200" spc="-3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t>
            </a:r>
            <a:r>
              <a:rPr lang="en-US" sz="2200" spc="3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documents</a:t>
            </a:r>
          </a:p>
          <a:p>
            <a:pPr marL="342900" marR="330200" lvl="0" indent="-342900" algn="just">
              <a:lnSpc>
                <a:spcPct val="150000"/>
              </a:lnSpc>
              <a:spcBef>
                <a:spcPts val="0"/>
              </a:spcBef>
              <a:spcAft>
                <a:spcPts val="0"/>
              </a:spcAft>
              <a:buSzPts val="1200"/>
              <a:buFont typeface="Wingdings" panose="05000000000000000000" pitchFamily="2" charset="2"/>
              <a:buChar char=""/>
              <a:tabLst>
                <a:tab pos="1296035" algn="l"/>
              </a:tabLst>
            </a:pP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examiners in</a:t>
            </a:r>
            <a:r>
              <a:rPr lang="en-US" sz="2200" spc="-3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course</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of</a:t>
            </a:r>
            <a:r>
              <a:rPr lang="en-US" sz="2200" spc="-4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examining</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patent</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applications, the</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system</a:t>
            </a:r>
            <a:r>
              <a:rPr lang="en-US" sz="2200" spc="-3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is</a:t>
            </a:r>
            <a:r>
              <a:rPr lang="en-US" sz="2200" spc="-29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also</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used by</a:t>
            </a:r>
            <a:r>
              <a:rPr lang="en-US" sz="2200" spc="-5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searchers,</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and classification files</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are</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divided</a:t>
            </a:r>
            <a:r>
              <a:rPr lang="en-US" sz="2200" spc="2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into</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subclasses.</a:t>
            </a:r>
          </a:p>
          <a:p>
            <a:pPr marL="342900" marR="330200" lvl="0" indent="-342900" algn="just">
              <a:lnSpc>
                <a:spcPct val="150000"/>
              </a:lnSpc>
              <a:spcBef>
                <a:spcPts val="0"/>
              </a:spcBef>
              <a:spcAft>
                <a:spcPts val="0"/>
              </a:spcAft>
              <a:buSzPts val="1200"/>
              <a:buFont typeface="Wingdings" panose="05000000000000000000" pitchFamily="2" charset="2"/>
              <a:buChar char=""/>
              <a:tabLst>
                <a:tab pos="1296035" algn="l"/>
              </a:tabLst>
            </a:pP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Most</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classes</a:t>
            </a:r>
            <a:r>
              <a:rPr lang="en-US" sz="2200" spc="-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have</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approximately</a:t>
            </a:r>
            <a:r>
              <a:rPr lang="en-US" sz="2200" spc="-3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three</a:t>
            </a:r>
            <a:r>
              <a:rPr lang="en-US" sz="2200" spc="-1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hundred</a:t>
            </a:r>
            <a:r>
              <a:rPr lang="en-US" sz="2200" spc="-1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sub</a:t>
            </a:r>
            <a:r>
              <a:rPr lang="en-US" sz="2200" spc="-35"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2200" dirty="0">
                <a:solidFill>
                  <a:schemeClr val="tx1"/>
                </a:solidFill>
                <a:effectLst/>
                <a:latin typeface="Times New Roman" panose="02020603050405020304" pitchFamily="18" charset="0"/>
                <a:ea typeface="Wingdings" panose="05000000000000000000" pitchFamily="2" charset="2"/>
                <a:cs typeface="Wingdings" panose="05000000000000000000" pitchFamily="2" charset="2"/>
              </a:rPr>
              <a:t>classes</a:t>
            </a:r>
          </a:p>
          <a:p>
            <a:pPr algn="just"/>
            <a:endParaRPr lang="en-US" dirty="0">
              <a:solidFill>
                <a:schemeClr val="tx1"/>
              </a:solidFill>
            </a:endParaRPr>
          </a:p>
        </p:txBody>
      </p:sp>
      <p:sp>
        <p:nvSpPr>
          <p:cNvPr id="4" name="Title 1">
            <a:extLst>
              <a:ext uri="{FF2B5EF4-FFF2-40B4-BE49-F238E27FC236}">
                <a16:creationId xmlns:a16="http://schemas.microsoft.com/office/drawing/2014/main" id="{74A994D2-2EC3-7B24-29F7-AC4A0D35723B}"/>
              </a:ext>
            </a:extLst>
          </p:cNvPr>
          <p:cNvSpPr>
            <a:spLocks noGrp="1"/>
          </p:cNvSpPr>
          <p:nvPr>
            <p:ph type="title"/>
          </p:nvPr>
        </p:nvSpPr>
        <p:spPr>
          <a:xfrm>
            <a:off x="609599" y="219859"/>
            <a:ext cx="6347713" cy="754505"/>
          </a:xfrm>
        </p:spPr>
        <p:txBody>
          <a:bodyPr/>
          <a:lstStyle/>
          <a:p>
            <a:r>
              <a:rPr lang="en-US" dirty="0"/>
              <a:t>Patent Searching Process:</a:t>
            </a:r>
          </a:p>
        </p:txBody>
      </p:sp>
    </p:spTree>
    <p:extLst>
      <p:ext uri="{BB962C8B-B14F-4D97-AF65-F5344CB8AC3E}">
        <p14:creationId xmlns:p14="http://schemas.microsoft.com/office/powerpoint/2010/main" val="176912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C478-FCC9-8E39-1354-C7277878AB92}"/>
              </a:ext>
            </a:extLst>
          </p:cNvPr>
          <p:cNvSpPr>
            <a:spLocks noGrp="1"/>
          </p:cNvSpPr>
          <p:nvPr>
            <p:ph type="title"/>
          </p:nvPr>
        </p:nvSpPr>
        <p:spPr>
          <a:xfrm>
            <a:off x="444709" y="159895"/>
            <a:ext cx="6347713" cy="739515"/>
          </a:xfrm>
        </p:spPr>
        <p:txBody>
          <a:bodyPr/>
          <a:lstStyle/>
          <a:p>
            <a:r>
              <a:rPr lang="en-US" dirty="0"/>
              <a:t>Ownership Rights:</a:t>
            </a:r>
          </a:p>
        </p:txBody>
      </p:sp>
      <p:sp>
        <p:nvSpPr>
          <p:cNvPr id="3" name="Content Placeholder 2">
            <a:extLst>
              <a:ext uri="{FF2B5EF4-FFF2-40B4-BE49-F238E27FC236}">
                <a16:creationId xmlns:a16="http://schemas.microsoft.com/office/drawing/2014/main" id="{F3E3FE88-D09D-ADE9-C596-D9EBCED713DF}"/>
              </a:ext>
            </a:extLst>
          </p:cNvPr>
          <p:cNvSpPr>
            <a:spLocks noGrp="1"/>
          </p:cNvSpPr>
          <p:nvPr>
            <p:ph idx="1"/>
          </p:nvPr>
        </p:nvSpPr>
        <p:spPr>
          <a:xfrm>
            <a:off x="-1" y="899410"/>
            <a:ext cx="7929797" cy="5958590"/>
          </a:xfrm>
        </p:spPr>
        <p:txBody>
          <a:bodyPr>
            <a:normAutofit fontScale="92500" lnSpcReduction="20000"/>
          </a:bodyPr>
          <a:lstStyle/>
          <a:p>
            <a:pPr marL="342900" marR="330200" lvl="0" indent="-342900" algn="l">
              <a:lnSpc>
                <a:spcPct val="150000"/>
              </a:lnSpc>
              <a:spcBef>
                <a:spcPts val="1215"/>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Patents</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are</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items</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 personal</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property and</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thus</a:t>
            </a:r>
            <a:r>
              <a:rPr lang="en-US" sz="2000" spc="5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may</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be</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owned,</a:t>
            </a:r>
            <a:r>
              <a:rPr lang="en-US" sz="2000" spc="5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sold,</a:t>
            </a:r>
            <a:r>
              <a:rPr lang="en-US" sz="2000" spc="7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licensed,</a:t>
            </a:r>
            <a:r>
              <a:rPr lang="en-US" sz="2000" spc="5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or</a:t>
            </a:r>
            <a:r>
              <a:rPr lang="en-US" sz="2000" spc="5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devised</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by</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will.</a:t>
            </a:r>
          </a:p>
          <a:p>
            <a:pPr marL="342900" marR="330200" lvl="0" indent="-342900" algn="l">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Applications</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for</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patent</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must</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filed</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by</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actual</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inventor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article,</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process,</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design,</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or</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plant.</a:t>
            </a:r>
          </a:p>
          <a:p>
            <a:pPr marL="342900" marR="330200" lvl="0" indent="-342900" algn="l">
              <a:lnSpc>
                <a:spcPct val="150000"/>
              </a:lnSpc>
              <a:spcBef>
                <a:spcPts val="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If</a:t>
            </a:r>
            <a:r>
              <a:rPr lang="en-US" sz="2000" spc="-4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there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more</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than</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one</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inventor,</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application</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must</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signed</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by</a:t>
            </a:r>
            <a:r>
              <a:rPr lang="en-US" sz="2000" spc="-2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all</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inventors.</a:t>
            </a:r>
          </a:p>
          <a:p>
            <a:pPr marL="342900" marR="330200" lvl="0" indent="-342900" algn="just">
              <a:lnSpc>
                <a:spcPct val="150000"/>
              </a:lnSpc>
              <a:spcBef>
                <a:spcPts val="205"/>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In</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many</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instances,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employees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are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required</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to</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sign</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agreements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with</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their</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employers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whereby they agree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that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any invention or discovery invented</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by them while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on the</a:t>
            </a:r>
            <a:r>
              <a:rPr lang="en-US" sz="2000" spc="30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job</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will belong to the employer and that they will agree to</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assist</a:t>
            </a:r>
            <a:r>
              <a:rPr lang="en-US" sz="2000" spc="30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and cooperate in any</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manner, including signing applications for patents, to ensure the employer’s rights are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protected</a:t>
            </a:r>
          </a:p>
          <a:p>
            <a:pPr marL="342900" marR="330200" lvl="0" indent="-342900" algn="just">
              <a:lnSpc>
                <a:spcPct val="150000"/>
              </a:lnSpc>
              <a:spcBef>
                <a:spcPts val="10"/>
              </a:spcBef>
              <a:spcAft>
                <a:spcPts val="0"/>
              </a:spcAft>
              <a:buFont typeface="Wingdings" panose="05000000000000000000" pitchFamily="2" charset="2"/>
              <a:buChar char=""/>
              <a:tabLst>
                <a:tab pos="838835" algn="l"/>
              </a:tabLst>
            </a:pPr>
            <a:r>
              <a:rPr lang="en-US" sz="2000" dirty="0">
                <a:solidFill>
                  <a:schemeClr val="tx1"/>
                </a:solidFill>
                <a:effectLst/>
                <a:latin typeface="Times New Roman" panose="02020603050405020304" pitchFamily="18" charset="0"/>
                <a:ea typeface="Times New Roman" panose="02020603050405020304" pitchFamily="18" charset="0"/>
              </a:rPr>
              <a:t>Although the oath in the patent application is signed by the individual inventor, when 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application is filed, a simultaneous assignment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is also</a:t>
            </a:r>
            <a:r>
              <a:rPr lang="en-US" sz="2000" spc="30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filed identifying the employer as</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 “true”</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owner</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of</a:t>
            </a:r>
            <a:r>
              <a:rPr lang="en-US" sz="2000" spc="-3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application</a:t>
            </a:r>
            <a:r>
              <a:rPr lang="en-US" sz="2000" spc="-1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and</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the</a:t>
            </a:r>
            <a:r>
              <a:rPr lang="en-US" sz="2000" spc="3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invention.</a:t>
            </a:r>
          </a:p>
          <a:p>
            <a:endParaRPr lang="en-US" sz="1600" dirty="0">
              <a:solidFill>
                <a:schemeClr val="tx1"/>
              </a:solidFill>
            </a:endParaRPr>
          </a:p>
        </p:txBody>
      </p:sp>
    </p:spTree>
    <p:extLst>
      <p:ext uri="{BB962C8B-B14F-4D97-AF65-F5344CB8AC3E}">
        <p14:creationId xmlns:p14="http://schemas.microsoft.com/office/powerpoint/2010/main" val="169413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936D-DC00-EECF-6401-9EDACF07B9E2}"/>
              </a:ext>
            </a:extLst>
          </p:cNvPr>
          <p:cNvSpPr>
            <a:spLocks noGrp="1"/>
          </p:cNvSpPr>
          <p:nvPr>
            <p:ph type="title"/>
          </p:nvPr>
        </p:nvSpPr>
        <p:spPr>
          <a:xfrm>
            <a:off x="609598" y="107103"/>
            <a:ext cx="6347713" cy="709534"/>
          </a:xfrm>
        </p:spPr>
        <p:txBody>
          <a:bodyPr/>
          <a:lstStyle/>
          <a:p>
            <a:r>
              <a:rPr lang="en-US" dirty="0"/>
              <a:t>Ownership Transfer:</a:t>
            </a:r>
          </a:p>
        </p:txBody>
      </p:sp>
      <p:sp>
        <p:nvSpPr>
          <p:cNvPr id="3" name="Content Placeholder 2">
            <a:extLst>
              <a:ext uri="{FF2B5EF4-FFF2-40B4-BE49-F238E27FC236}">
                <a16:creationId xmlns:a16="http://schemas.microsoft.com/office/drawing/2014/main" id="{3A593CE8-CCE3-5EF6-F417-2CAE68130787}"/>
              </a:ext>
            </a:extLst>
          </p:cNvPr>
          <p:cNvSpPr>
            <a:spLocks noGrp="1"/>
          </p:cNvSpPr>
          <p:nvPr>
            <p:ph idx="1"/>
          </p:nvPr>
        </p:nvSpPr>
        <p:spPr>
          <a:xfrm>
            <a:off x="-59960" y="871438"/>
            <a:ext cx="8319541" cy="5986562"/>
          </a:xfrm>
        </p:spPr>
        <p:txBody>
          <a:bodyPr>
            <a:normAutofit fontScale="92500"/>
          </a:bodyPr>
          <a:lstStyle/>
          <a:p>
            <a:pPr marL="342900" marR="330200" lvl="0" indent="-342900" algn="just">
              <a:lnSpc>
                <a:spcPct val="160000"/>
              </a:lnSpc>
              <a:spcBef>
                <a:spcPts val="0"/>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As</a:t>
            </a:r>
            <a:r>
              <a:rPr lang="en-US" spc="30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objects  </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 </a:t>
            </a:r>
            <a:r>
              <a:rPr lang="en-US" strike="noStrike" dirty="0">
                <a:solidFill>
                  <a:schemeClr val="tx1"/>
                </a:solidFill>
                <a:effectLst/>
                <a:latin typeface="Times New Roman" panose="02020603050405020304" pitchFamily="18" charset="0"/>
                <a:ea typeface="Times New Roman" panose="02020603050405020304" pitchFamily="18" charset="0"/>
              </a:rPr>
              <a:t>intellectual  </a:t>
            </a:r>
            <a:r>
              <a:rPr lang="en-US" strike="noStrike" spc="5"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property </a:t>
            </a:r>
            <a:r>
              <a:rPr lang="en-US" dirty="0">
                <a:solidFill>
                  <a:schemeClr val="tx1"/>
                </a:solidFill>
                <a:effectLst/>
                <a:latin typeface="Times New Roman" panose="02020603050405020304" pitchFamily="18" charset="0"/>
                <a:ea typeface="Times New Roman" panose="02020603050405020304" pitchFamily="18" charset="0"/>
              </a:rPr>
              <a:t>or </a:t>
            </a:r>
            <a:r>
              <a:rPr lang="en-US" strike="noStrike" dirty="0">
                <a:solidFill>
                  <a:schemeClr val="tx1"/>
                </a:solidFill>
                <a:effectLst/>
                <a:latin typeface="Times New Roman" panose="02020603050405020304" pitchFamily="18" charset="0"/>
                <a:ea typeface="Times New Roman" panose="02020603050405020304" pitchFamily="18" charset="0"/>
              </a:rPr>
              <a:t>intangible  </a:t>
            </a:r>
            <a:r>
              <a:rPr lang="en-US" strike="noStrike" spc="5"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assets</a:t>
            </a:r>
            <a:r>
              <a:rPr lang="en-US" dirty="0">
                <a:solidFill>
                  <a:schemeClr val="tx1"/>
                </a:solidFill>
                <a:effectLst/>
                <a:latin typeface="Times New Roman" panose="02020603050405020304" pitchFamily="18" charset="0"/>
                <a:ea typeface="Times New Roman" panose="02020603050405020304" pitchFamily="18" charset="0"/>
              </a:rPr>
              <a:t>, patents and </a:t>
            </a:r>
            <a:r>
              <a:rPr lang="en-US" strike="noStrike" dirty="0">
                <a:solidFill>
                  <a:schemeClr val="tx1"/>
                </a:solidFill>
                <a:effectLst/>
                <a:latin typeface="Times New Roman" panose="02020603050405020304" pitchFamily="18" charset="0"/>
                <a:ea typeface="Times New Roman" panose="02020603050405020304" pitchFamily="18" charset="0"/>
              </a:rPr>
              <a:t>patent</a:t>
            </a:r>
            <a:r>
              <a:rPr lang="en-US" spc="5"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applications</a:t>
            </a:r>
            <a:r>
              <a:rPr lang="en-US" strike="noStrike" spc="2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may</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be</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transferred.</a:t>
            </a:r>
          </a:p>
          <a:p>
            <a:pPr marL="342900" marR="330200" lvl="0" indent="-342900" algn="just">
              <a:lnSpc>
                <a:spcPct val="160000"/>
              </a:lnSpc>
              <a:spcBef>
                <a:spcPts val="615"/>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A transfer of </a:t>
            </a:r>
            <a:r>
              <a:rPr lang="en-US" strike="noStrike" dirty="0">
                <a:solidFill>
                  <a:schemeClr val="tx1"/>
                </a:solidFill>
                <a:effectLst/>
                <a:latin typeface="Times New Roman" panose="02020603050405020304" pitchFamily="18" charset="0"/>
                <a:ea typeface="Times New Roman" panose="02020603050405020304" pitchFamily="18" charset="0"/>
              </a:rPr>
              <a:t>patent </a:t>
            </a:r>
            <a:r>
              <a:rPr lang="en-US" dirty="0">
                <a:solidFill>
                  <a:schemeClr val="tx1"/>
                </a:solidFill>
                <a:effectLst/>
                <a:latin typeface="Times New Roman" panose="02020603050405020304" pitchFamily="18" charset="0"/>
                <a:ea typeface="Times New Roman" panose="02020603050405020304" pitchFamily="18" charset="0"/>
              </a:rPr>
              <a:t>or patent application can be the result of a </a:t>
            </a:r>
            <a:r>
              <a:rPr lang="en-US" strike="noStrike" dirty="0">
                <a:solidFill>
                  <a:schemeClr val="tx1"/>
                </a:solidFill>
                <a:effectLst/>
                <a:latin typeface="Times New Roman" panose="02020603050405020304" pitchFamily="18" charset="0"/>
                <a:ea typeface="Times New Roman" panose="02020603050405020304" pitchFamily="18" charset="0"/>
              </a:rPr>
              <a:t>financial transaction</a:t>
            </a:r>
            <a:r>
              <a:rPr lang="en-US" dirty="0">
                <a:solidFill>
                  <a:schemeClr val="tx1"/>
                </a:solidFill>
                <a:effectLst/>
                <a:latin typeface="Times New Roman" panose="02020603050405020304" pitchFamily="18" charset="0"/>
                <a:ea typeface="Times New Roman" panose="02020603050405020304" pitchFamily="18" charset="0"/>
              </a:rPr>
              <a:t>, such</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as an assignment, a </a:t>
            </a:r>
            <a:r>
              <a:rPr lang="en-US" strike="noStrike" dirty="0">
                <a:solidFill>
                  <a:schemeClr val="tx1"/>
                </a:solidFill>
                <a:effectLst/>
                <a:latin typeface="Times New Roman" panose="02020603050405020304" pitchFamily="18" charset="0"/>
                <a:ea typeface="Times New Roman" panose="02020603050405020304" pitchFamily="18" charset="0"/>
              </a:rPr>
              <a:t>merger, </a:t>
            </a:r>
            <a:r>
              <a:rPr lang="en-US" dirty="0">
                <a:solidFill>
                  <a:schemeClr val="tx1"/>
                </a:solidFill>
                <a:effectLst/>
                <a:latin typeface="Times New Roman" panose="02020603050405020304" pitchFamily="18" charset="0"/>
                <a:ea typeface="Times New Roman" panose="02020603050405020304" pitchFamily="18" charset="0"/>
              </a:rPr>
              <a:t>a </a:t>
            </a:r>
            <a:r>
              <a:rPr lang="en-US" strike="noStrike" dirty="0">
                <a:solidFill>
                  <a:schemeClr val="tx1"/>
                </a:solidFill>
                <a:effectLst/>
                <a:latin typeface="Times New Roman" panose="02020603050405020304" pitchFamily="18" charset="0"/>
                <a:ea typeface="Times New Roman" panose="02020603050405020304" pitchFamily="18" charset="0"/>
              </a:rPr>
              <a:t>takeover </a:t>
            </a:r>
            <a:r>
              <a:rPr lang="en-US" dirty="0">
                <a:solidFill>
                  <a:schemeClr val="tx1"/>
                </a:solidFill>
                <a:effectLst/>
                <a:latin typeface="Times New Roman" panose="02020603050405020304" pitchFamily="18" charset="0"/>
                <a:ea typeface="Times New Roman" panose="02020603050405020304" pitchFamily="18" charset="0"/>
              </a:rPr>
              <a:t>or a </a:t>
            </a:r>
            <a:r>
              <a:rPr lang="en-US" strike="noStrike" dirty="0">
                <a:solidFill>
                  <a:schemeClr val="tx1"/>
                </a:solidFill>
                <a:effectLst/>
                <a:latin typeface="Times New Roman" panose="02020603050405020304" pitchFamily="18" charset="0"/>
                <a:ea typeface="Times New Roman" panose="02020603050405020304" pitchFamily="18" charset="0"/>
              </a:rPr>
              <a:t>demerger</a:t>
            </a:r>
            <a:r>
              <a:rPr lang="en-US" dirty="0">
                <a:solidFill>
                  <a:schemeClr val="tx1"/>
                </a:solidFill>
                <a:effectLst/>
                <a:latin typeface="Times New Roman" panose="02020603050405020304" pitchFamily="18" charset="0"/>
                <a:ea typeface="Times New Roman" panose="02020603050405020304" pitchFamily="18" charset="0"/>
              </a:rPr>
              <a:t>, or the result of an operation of </a:t>
            </a:r>
            <a:r>
              <a:rPr lang="en-US" strike="noStrike" dirty="0">
                <a:solidFill>
                  <a:schemeClr val="tx1"/>
                </a:solidFill>
                <a:effectLst/>
                <a:latin typeface="Times New Roman" panose="02020603050405020304" pitchFamily="18" charset="0"/>
                <a:ea typeface="Times New Roman" panose="02020603050405020304" pitchFamily="18" charset="0"/>
              </a:rPr>
              <a:t>law,</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such</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as</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a:t>
            </a:r>
            <a:r>
              <a:rPr lang="en-US" spc="15"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inheritance</a:t>
            </a:r>
            <a:r>
              <a:rPr lang="en-US" strike="noStrike"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process,</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or</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in</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a:t>
            </a:r>
            <a:r>
              <a:rPr lang="en-US" spc="15"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bankruptcy.</a:t>
            </a:r>
            <a:endParaRPr lang="en-US" dirty="0">
              <a:solidFill>
                <a:schemeClr val="tx1"/>
              </a:solidFill>
              <a:effectLst/>
              <a:latin typeface="Times New Roman" panose="02020603050405020304" pitchFamily="18" charset="0"/>
              <a:ea typeface="Times New Roman" panose="02020603050405020304" pitchFamily="18" charset="0"/>
            </a:endParaRPr>
          </a:p>
          <a:p>
            <a:pPr marL="342900" marR="330200" lvl="0" indent="-342900" algn="just">
              <a:lnSpc>
                <a:spcPct val="160000"/>
              </a:lnSpc>
              <a:spcBef>
                <a:spcPts val="605"/>
              </a:spcBef>
              <a:spcAft>
                <a:spcPts val="0"/>
              </a:spcAft>
              <a:buFont typeface="Wingdings" panose="05000000000000000000" pitchFamily="2" charset="2"/>
              <a:buChar char=""/>
              <a:tabLst>
                <a:tab pos="838835" algn="l"/>
              </a:tabLst>
            </a:pP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rationale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behind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transferability 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patents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patent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applications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is</a:t>
            </a:r>
            <a:r>
              <a:rPr lang="en-US" spc="3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that</a:t>
            </a:r>
            <a:r>
              <a:rPr lang="en-US" spc="3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enables </a:t>
            </a:r>
            <a:r>
              <a:rPr lang="en-US" strike="noStrike" dirty="0">
                <a:solidFill>
                  <a:schemeClr val="tx1"/>
                </a:solidFill>
                <a:effectLst/>
                <a:latin typeface="Times New Roman" panose="02020603050405020304" pitchFamily="18" charset="0"/>
                <a:ea typeface="Times New Roman" panose="02020603050405020304" pitchFamily="18" charset="0"/>
              </a:rPr>
              <a:t>inventors </a:t>
            </a:r>
            <a:r>
              <a:rPr lang="en-US" dirty="0">
                <a:solidFill>
                  <a:schemeClr val="tx1"/>
                </a:solidFill>
                <a:effectLst/>
                <a:latin typeface="Times New Roman" panose="02020603050405020304" pitchFamily="18" charset="0"/>
                <a:ea typeface="Times New Roman" panose="02020603050405020304" pitchFamily="18" charset="0"/>
              </a:rPr>
              <a:t>to sell their rights and to let other people manage these intellectual</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property</a:t>
            </a:r>
            <a:r>
              <a:rPr lang="en-US" spc="-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assets</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both</a:t>
            </a:r>
            <a:r>
              <a:rPr lang="en-US" spc="-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on</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valuation</a:t>
            </a:r>
            <a:r>
              <a:rPr lang="en-US" spc="-2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 enforcement</a:t>
            </a:r>
            <a:r>
              <a:rPr lang="en-US" spc="2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fronts.</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As </a:t>
            </a:r>
            <a:r>
              <a:rPr lang="en-US" strike="noStrike" dirty="0">
                <a:solidFill>
                  <a:schemeClr val="tx1"/>
                </a:solidFill>
                <a:effectLst/>
                <a:latin typeface="Times New Roman" panose="02020603050405020304" pitchFamily="18" charset="0"/>
                <a:ea typeface="Times New Roman" panose="02020603050405020304" pitchFamily="18" charset="0"/>
              </a:rPr>
              <a:t>The</a:t>
            </a:r>
            <a:r>
              <a:rPr lang="en-US" strike="noStrike" spc="-5"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Economist</a:t>
            </a:r>
            <a:r>
              <a:rPr lang="en-US" strike="noStrike"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put it,</a:t>
            </a:r>
          </a:p>
          <a:p>
            <a:pPr marL="838835" marR="330200" algn="just">
              <a:lnSpc>
                <a:spcPct val="160000"/>
              </a:lnSpc>
              <a:spcBef>
                <a:spcPts val="61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"Patents are transferable assets, and by the early 20th century they had made it possible to</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separate the person who makes an </a:t>
            </a:r>
            <a:r>
              <a:rPr lang="en-US" strike="noStrike" dirty="0">
                <a:solidFill>
                  <a:schemeClr val="tx1"/>
                </a:solidFill>
                <a:effectLst/>
                <a:latin typeface="Times New Roman" panose="02020603050405020304" pitchFamily="18" charset="0"/>
                <a:ea typeface="Times New Roman" panose="02020603050405020304" pitchFamily="18" charset="0"/>
              </a:rPr>
              <a:t>invention </a:t>
            </a:r>
            <a:r>
              <a:rPr lang="en-US" dirty="0">
                <a:solidFill>
                  <a:schemeClr val="tx1"/>
                </a:solidFill>
                <a:effectLst/>
                <a:latin typeface="Times New Roman" panose="02020603050405020304" pitchFamily="18" charset="0"/>
                <a:ea typeface="Times New Roman" panose="02020603050405020304" pitchFamily="18" charset="0"/>
              </a:rPr>
              <a:t>from the one who </a:t>
            </a:r>
            <a:r>
              <a:rPr lang="en-US" strike="noStrike" dirty="0">
                <a:solidFill>
                  <a:schemeClr val="tx1"/>
                </a:solidFill>
                <a:effectLst/>
                <a:latin typeface="Times New Roman" panose="02020603050405020304" pitchFamily="18" charset="0"/>
                <a:ea typeface="Times New Roman" panose="02020603050405020304" pitchFamily="18" charset="0"/>
              </a:rPr>
              <a:t>commercializes</a:t>
            </a:r>
            <a:r>
              <a:rPr lang="en-US" dirty="0">
                <a:solidFill>
                  <a:schemeClr val="tx1"/>
                </a:solidFill>
                <a:effectLst/>
                <a:latin typeface="Times New Roman" panose="02020603050405020304" pitchFamily="18" charset="0"/>
                <a:ea typeface="Times New Roman" panose="02020603050405020304" pitchFamily="18" charset="0"/>
              </a:rPr>
              <a:t> it. This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recognized the fact that someone who is good at coming up with </a:t>
            </a:r>
            <a:r>
              <a:rPr lang="en-US" strike="noStrike" dirty="0">
                <a:solidFill>
                  <a:schemeClr val="tx1"/>
                </a:solidFill>
                <a:effectLst/>
                <a:latin typeface="Times New Roman" panose="02020603050405020304" pitchFamily="18" charset="0"/>
                <a:ea typeface="Times New Roman" panose="02020603050405020304" pitchFamily="18" charset="0"/>
              </a:rPr>
              <a:t>ideas </a:t>
            </a:r>
            <a:r>
              <a:rPr lang="en-US" dirty="0">
                <a:solidFill>
                  <a:schemeClr val="tx1"/>
                </a:solidFill>
                <a:effectLst/>
                <a:latin typeface="Times New Roman" panose="02020603050405020304" pitchFamily="18" charset="0"/>
                <a:ea typeface="Times New Roman" panose="02020603050405020304" pitchFamily="18" charset="0"/>
              </a:rPr>
              <a:t>is not necessarily</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 best</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person</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bring</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those</a:t>
            </a:r>
            <a:r>
              <a:rPr lang="en-US" spc="3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ideas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to</a:t>
            </a:r>
            <a:r>
              <a:rPr lang="en-US" spc="40" dirty="0">
                <a:solidFill>
                  <a:schemeClr val="tx1"/>
                </a:solidFill>
                <a:effectLst/>
                <a:latin typeface="Times New Roman" panose="02020603050405020304" pitchFamily="18" charset="0"/>
                <a:ea typeface="Times New Roman" panose="02020603050405020304" pitchFamily="18" charset="0"/>
              </a:rPr>
              <a:t> </a:t>
            </a:r>
            <a:r>
              <a:rPr lang="en-US" strike="noStrike" dirty="0">
                <a:solidFill>
                  <a:schemeClr val="tx1"/>
                </a:solidFill>
                <a:effectLst/>
                <a:latin typeface="Times New Roman" panose="02020603050405020304" pitchFamily="18" charset="0"/>
                <a:ea typeface="Times New Roman" panose="02020603050405020304" pitchFamily="18" charset="0"/>
              </a:rPr>
              <a:t>market</a:t>
            </a:r>
            <a:r>
              <a:rPr lang="en-US" dirty="0">
                <a:solidFill>
                  <a:schemeClr val="tx1"/>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400940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643A-D06E-B5C8-8458-5F3E58F9A285}"/>
              </a:ext>
            </a:extLst>
          </p:cNvPr>
          <p:cNvSpPr>
            <a:spLocks noGrp="1"/>
          </p:cNvSpPr>
          <p:nvPr>
            <p:ph type="title"/>
          </p:nvPr>
        </p:nvSpPr>
        <p:spPr>
          <a:xfrm rot="19387425">
            <a:off x="2570717" y="2520426"/>
            <a:ext cx="3676263" cy="1320800"/>
          </a:xfrm>
        </p:spPr>
        <p:txBody>
          <a:bodyPr>
            <a:normAutofit/>
          </a:bodyPr>
          <a:lstStyle/>
          <a:p>
            <a:r>
              <a:rPr lang="en-US" sz="5400" dirty="0"/>
              <a:t>Thanks…</a:t>
            </a:r>
          </a:p>
        </p:txBody>
      </p:sp>
    </p:spTree>
    <p:extLst>
      <p:ext uri="{BB962C8B-B14F-4D97-AF65-F5344CB8AC3E}">
        <p14:creationId xmlns:p14="http://schemas.microsoft.com/office/powerpoint/2010/main" val="346064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534650"/>
            <a:ext cx="6347713" cy="965200"/>
          </a:xfrm>
        </p:spPr>
        <p:txBody>
          <a:bodyPr/>
          <a:lstStyle/>
          <a:p>
            <a:pPr algn="just"/>
            <a:r>
              <a:rPr lang="en-US" b="1" dirty="0"/>
              <a:t>Originality of Material:</a:t>
            </a:r>
            <a:endParaRPr lang="en-IN" dirty="0"/>
          </a:p>
        </p:txBody>
      </p:sp>
      <p:sp>
        <p:nvSpPr>
          <p:cNvPr id="3" name="Content Placeholder 2"/>
          <p:cNvSpPr>
            <a:spLocks noGrp="1"/>
          </p:cNvSpPr>
          <p:nvPr>
            <p:ph idx="1"/>
          </p:nvPr>
        </p:nvSpPr>
        <p:spPr>
          <a:xfrm>
            <a:off x="406398" y="1574800"/>
            <a:ext cx="7137401" cy="3880773"/>
          </a:xfrm>
        </p:spPr>
        <p:txBody>
          <a:bodyPr>
            <a:noAutofit/>
          </a:bodyPr>
          <a:lstStyle/>
          <a:p>
            <a:pPr lvl="0" algn="just"/>
            <a:r>
              <a:rPr lang="en-US" sz="2400" dirty="0">
                <a:solidFill>
                  <a:schemeClr val="tx1"/>
                </a:solidFill>
              </a:rPr>
              <a:t>To be eligible for copyright protection</a:t>
            </a:r>
            <a:endParaRPr lang="en-IN" sz="2400" dirty="0">
              <a:solidFill>
                <a:schemeClr val="tx1"/>
              </a:solidFill>
            </a:endParaRPr>
          </a:p>
          <a:p>
            <a:pPr lvl="0" algn="just"/>
            <a:r>
              <a:rPr lang="en-US" sz="2400" dirty="0">
                <a:solidFill>
                  <a:schemeClr val="tx1"/>
                </a:solidFill>
              </a:rPr>
              <a:t>Material must be original</a:t>
            </a:r>
            <a:endParaRPr lang="en-IN" sz="2400" dirty="0">
              <a:solidFill>
                <a:schemeClr val="tx1"/>
              </a:solidFill>
            </a:endParaRPr>
          </a:p>
          <a:p>
            <a:pPr lvl="0" algn="just"/>
            <a:r>
              <a:rPr lang="en-US" sz="2400" dirty="0">
                <a:solidFill>
                  <a:schemeClr val="tx1"/>
                </a:solidFill>
              </a:rPr>
              <a:t>Meaning</a:t>
            </a:r>
            <a:endParaRPr lang="en-IN" sz="2400" dirty="0">
              <a:solidFill>
                <a:schemeClr val="tx1"/>
              </a:solidFill>
            </a:endParaRPr>
          </a:p>
          <a:p>
            <a:pPr lvl="0" algn="just"/>
            <a:r>
              <a:rPr lang="en-US" sz="2400" dirty="0">
                <a:solidFill>
                  <a:schemeClr val="tx1"/>
                </a:solidFill>
              </a:rPr>
              <a:t>Independently created</a:t>
            </a:r>
            <a:endParaRPr lang="en-IN" sz="2400" dirty="0">
              <a:solidFill>
                <a:schemeClr val="tx1"/>
              </a:solidFill>
            </a:endParaRPr>
          </a:p>
          <a:p>
            <a:pPr lvl="0" algn="just"/>
            <a:r>
              <a:rPr lang="en-US" sz="2400" dirty="0">
                <a:solidFill>
                  <a:schemeClr val="tx1"/>
                </a:solidFill>
              </a:rPr>
              <a:t>Posses a modicum of creativity</a:t>
            </a:r>
            <a:endParaRPr lang="en-IN" sz="2400" dirty="0">
              <a:solidFill>
                <a:schemeClr val="tx1"/>
              </a:solidFill>
            </a:endParaRPr>
          </a:p>
          <a:p>
            <a:pPr lvl="0" algn="just"/>
            <a:r>
              <a:rPr lang="en-US" sz="2400" dirty="0">
                <a:solidFill>
                  <a:schemeClr val="tx1"/>
                </a:solidFill>
              </a:rPr>
              <a:t>It should not confused with novelty, worthiness or aesthetic [dealing with beauty] appeal</a:t>
            </a:r>
            <a:endParaRPr lang="en-IN" sz="2400" dirty="0">
              <a:solidFill>
                <a:schemeClr val="tx1"/>
              </a:solidFill>
            </a:endParaRPr>
          </a:p>
          <a:p>
            <a:pPr lvl="0" algn="just"/>
            <a:r>
              <a:rPr lang="en-US" sz="2400" dirty="0">
                <a:solidFill>
                  <a:schemeClr val="tx1"/>
                </a:solidFill>
              </a:rPr>
              <a:t>“Originality” thus does not mean “first”, it merely means “independently created”,</a:t>
            </a:r>
            <a:endParaRPr lang="en-IN" sz="2400" dirty="0">
              <a:solidFill>
                <a:schemeClr val="tx1"/>
              </a:solidFill>
            </a:endParaRPr>
          </a:p>
          <a:p>
            <a:pPr lvl="0" algn="just"/>
            <a:r>
              <a:rPr lang="en-US" sz="2400" dirty="0">
                <a:solidFill>
                  <a:schemeClr val="tx1"/>
                </a:solidFill>
              </a:rPr>
              <a:t>A slight amount of “creative spark”.</a:t>
            </a:r>
            <a:endParaRPr lang="en-IN" sz="2400" dirty="0">
              <a:solidFill>
                <a:schemeClr val="tx1"/>
              </a:solidFill>
            </a:endParaRPr>
          </a:p>
          <a:p>
            <a:pPr algn="just"/>
            <a:endParaRPr lang="en-IN" sz="2400" dirty="0">
              <a:solidFill>
                <a:schemeClr val="tx1"/>
              </a:solidFill>
            </a:endParaRPr>
          </a:p>
        </p:txBody>
      </p:sp>
    </p:spTree>
    <p:extLst>
      <p:ext uri="{BB962C8B-B14F-4D97-AF65-F5344CB8AC3E}">
        <p14:creationId xmlns:p14="http://schemas.microsoft.com/office/powerpoint/2010/main" val="178385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165100"/>
            <a:ext cx="6347713" cy="764290"/>
          </a:xfrm>
        </p:spPr>
        <p:txBody>
          <a:bodyPr/>
          <a:lstStyle/>
          <a:p>
            <a:pPr algn="just"/>
            <a:r>
              <a:rPr lang="en-US" b="1" dirty="0"/>
              <a:t>Works of Authorship: </a:t>
            </a:r>
            <a:endParaRPr lang="en-IN" b="1" dirty="0"/>
          </a:p>
        </p:txBody>
      </p:sp>
      <p:sp>
        <p:nvSpPr>
          <p:cNvPr id="3" name="Content Placeholder 2"/>
          <p:cNvSpPr>
            <a:spLocks noGrp="1"/>
          </p:cNvSpPr>
          <p:nvPr>
            <p:ph idx="1"/>
          </p:nvPr>
        </p:nvSpPr>
        <p:spPr>
          <a:xfrm>
            <a:off x="0" y="1079500"/>
            <a:ext cx="7962900" cy="5778500"/>
          </a:xfrm>
        </p:spPr>
        <p:txBody>
          <a:bodyPr>
            <a:noAutofit/>
          </a:bodyPr>
          <a:lstStyle/>
          <a:p>
            <a:pPr lvl="0" algn="just"/>
            <a:r>
              <a:rPr lang="en-US" sz="2000" dirty="0">
                <a:solidFill>
                  <a:schemeClr val="tx1"/>
                </a:solidFill>
                <a:latin typeface="Times New Roman" panose="02020603050405020304" pitchFamily="18" charset="0"/>
                <a:cs typeface="Times New Roman" panose="02020603050405020304" pitchFamily="18" charset="0"/>
              </a:rPr>
              <a:t>The copyright act provides that copyright protection subsists [support oneself] in original works of authorship fixed in any tangible medium of expression, now known or hereafter developed, from which they can be perceived, reproduced or otherwise communicated.</a:t>
            </a:r>
          </a:p>
          <a:p>
            <a:pPr lvl="0" algn="just"/>
            <a:r>
              <a:rPr lang="en-US" sz="2000" dirty="0">
                <a:solidFill>
                  <a:schemeClr val="tx1"/>
                </a:solidFill>
                <a:latin typeface="Times New Roman" panose="02020603050405020304" pitchFamily="18" charset="0"/>
                <a:cs typeface="Times New Roman" panose="02020603050405020304" pitchFamily="18" charset="0"/>
              </a:rPr>
              <a:t>The list is preceded by the phrase that works of authorship “include” those categories, demonstrating that the listed categories are not only types of works that can be protected, but are illustrate only</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Literary works</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Musical works</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Dramatic works</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Pantomimes and choreographic works</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Pictorial, graphic and sculptural works</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Motion pictures and other audio-visual works</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Sound recording and</a:t>
            </a:r>
            <a:endParaRPr lang="en-IN" sz="2000" dirty="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Architectural works</a:t>
            </a:r>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00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347713" cy="1320800"/>
          </a:xfrm>
        </p:spPr>
        <p:txBody>
          <a:bodyPr>
            <a:normAutofit/>
          </a:bodyPr>
          <a:lstStyle/>
          <a:p>
            <a:r>
              <a:rPr lang="en-US" b="1"/>
              <a:t>Exclusions from copyright protection:</a:t>
            </a:r>
            <a:endParaRPr lang="en-IN"/>
          </a:p>
        </p:txBody>
      </p:sp>
      <p:sp>
        <p:nvSpPr>
          <p:cNvPr id="3" name="Content Placeholder 2"/>
          <p:cNvSpPr>
            <a:spLocks noGrp="1"/>
          </p:cNvSpPr>
          <p:nvPr>
            <p:ph idx="1"/>
          </p:nvPr>
        </p:nvSpPr>
        <p:spPr>
          <a:xfrm>
            <a:off x="609600" y="1792290"/>
            <a:ext cx="6604001" cy="4608510"/>
          </a:xfrm>
        </p:spPr>
        <p:txBody>
          <a:bodyPr>
            <a:normAutofit/>
          </a:bodyPr>
          <a:lstStyle/>
          <a:p>
            <a:pPr lvl="0" algn="just"/>
            <a:r>
              <a:rPr lang="en-US" sz="2400" b="1" dirty="0">
                <a:solidFill>
                  <a:schemeClr val="tx1"/>
                </a:solidFill>
              </a:rPr>
              <a:t>Not all works are protected by copyright</a:t>
            </a:r>
            <a:endParaRPr lang="en-IN" sz="2400" b="1" dirty="0">
              <a:solidFill>
                <a:schemeClr val="tx1"/>
              </a:solidFill>
            </a:endParaRPr>
          </a:p>
          <a:p>
            <a:pPr lvl="1" algn="just">
              <a:lnSpc>
                <a:spcPct val="150000"/>
              </a:lnSpc>
            </a:pPr>
            <a:r>
              <a:rPr lang="en-US" sz="2400" dirty="0">
                <a:solidFill>
                  <a:schemeClr val="tx1"/>
                </a:solidFill>
              </a:rPr>
              <a:t>Ideas, Methods, or System</a:t>
            </a:r>
            <a:endParaRPr lang="en-IN" sz="2400" dirty="0">
              <a:solidFill>
                <a:schemeClr val="tx1"/>
              </a:solidFill>
            </a:endParaRPr>
          </a:p>
          <a:p>
            <a:pPr lvl="1" algn="just">
              <a:lnSpc>
                <a:spcPct val="150000"/>
              </a:lnSpc>
            </a:pPr>
            <a:r>
              <a:rPr lang="en-US" sz="2400" dirty="0">
                <a:solidFill>
                  <a:schemeClr val="tx1"/>
                </a:solidFill>
              </a:rPr>
              <a:t>Blank forms, Titles, short phrases and common property</a:t>
            </a:r>
            <a:endParaRPr lang="en-IN" sz="2400" dirty="0">
              <a:solidFill>
                <a:schemeClr val="tx1"/>
              </a:solidFill>
            </a:endParaRPr>
          </a:p>
          <a:p>
            <a:pPr lvl="1" algn="just">
              <a:lnSpc>
                <a:spcPct val="150000"/>
              </a:lnSpc>
            </a:pPr>
            <a:r>
              <a:rPr lang="en-US" sz="2400" dirty="0">
                <a:solidFill>
                  <a:schemeClr val="tx1"/>
                </a:solidFill>
              </a:rPr>
              <a:t>Public domain works</a:t>
            </a:r>
            <a:endParaRPr lang="en-IN" sz="2400" dirty="0">
              <a:solidFill>
                <a:schemeClr val="tx1"/>
              </a:solidFill>
            </a:endParaRPr>
          </a:p>
          <a:p>
            <a:pPr lvl="1" algn="just">
              <a:lnSpc>
                <a:spcPct val="150000"/>
              </a:lnSpc>
            </a:pPr>
            <a:r>
              <a:rPr lang="en-US" sz="2400" dirty="0">
                <a:solidFill>
                  <a:schemeClr val="tx1"/>
                </a:solidFill>
              </a:rPr>
              <a:t>Facts</a:t>
            </a:r>
            <a:endParaRPr lang="en-IN" sz="2400" dirty="0">
              <a:solidFill>
                <a:schemeClr val="tx1"/>
              </a:solidFill>
            </a:endParaRPr>
          </a:p>
          <a:p>
            <a:pPr lvl="1" algn="just">
              <a:lnSpc>
                <a:spcPct val="150000"/>
              </a:lnSpc>
            </a:pPr>
            <a:r>
              <a:rPr lang="en-US" sz="2400" dirty="0">
                <a:solidFill>
                  <a:schemeClr val="tx1"/>
                </a:solidFill>
              </a:rPr>
              <a:t>Computing and measuring devices</a:t>
            </a:r>
            <a:endParaRPr lang="en-IN" sz="2400" dirty="0">
              <a:solidFill>
                <a:schemeClr val="tx1"/>
              </a:solidFill>
            </a:endParaRPr>
          </a:p>
        </p:txBody>
      </p:sp>
    </p:spTree>
    <p:extLst>
      <p:ext uri="{BB962C8B-B14F-4D97-AF65-F5344CB8AC3E}">
        <p14:creationId xmlns:p14="http://schemas.microsoft.com/office/powerpoint/2010/main" val="423505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6347713" cy="1320800"/>
          </a:xfrm>
        </p:spPr>
        <p:txBody>
          <a:bodyPr>
            <a:normAutofit/>
          </a:bodyPr>
          <a:lstStyle/>
          <a:p>
            <a:r>
              <a:rPr lang="en-US" b="1" dirty="0"/>
              <a:t>The Rights afforded by copyright law:</a:t>
            </a:r>
            <a:endParaRPr lang="en-IN" dirty="0"/>
          </a:p>
        </p:txBody>
      </p:sp>
      <p:sp>
        <p:nvSpPr>
          <p:cNvPr id="3" name="Content Placeholder 2"/>
          <p:cNvSpPr>
            <a:spLocks noGrp="1"/>
          </p:cNvSpPr>
          <p:nvPr>
            <p:ph idx="1"/>
          </p:nvPr>
        </p:nvSpPr>
        <p:spPr>
          <a:xfrm>
            <a:off x="-59960" y="1320800"/>
            <a:ext cx="8154650" cy="5537200"/>
          </a:xfrm>
        </p:spPr>
        <p:txBody>
          <a:bodyPr>
            <a:noAutofit/>
          </a:bodyPr>
          <a:lstStyle/>
          <a:p>
            <a:pPr lvl="0" algn="just"/>
            <a:r>
              <a:rPr lang="en-US" sz="2000" dirty="0">
                <a:solidFill>
                  <a:schemeClr val="tx1"/>
                </a:solidFill>
              </a:rPr>
              <a:t>The copyright act provides that, subject to certain exceptions, the owner of a copyrights has the exclusive rights to do and to authorize any of the following:</a:t>
            </a:r>
            <a:endParaRPr lang="en-IN" sz="2000" dirty="0">
              <a:solidFill>
                <a:schemeClr val="tx1"/>
              </a:solidFill>
            </a:endParaRPr>
          </a:p>
          <a:p>
            <a:pPr lvl="1" algn="just"/>
            <a:r>
              <a:rPr lang="en-US" sz="2000" dirty="0">
                <a:solidFill>
                  <a:schemeClr val="tx1"/>
                </a:solidFill>
              </a:rPr>
              <a:t>To reproduce the copyrighted work in copies. </a:t>
            </a:r>
          </a:p>
          <a:p>
            <a:pPr lvl="1" algn="just"/>
            <a:r>
              <a:rPr lang="en-US" sz="2000" dirty="0">
                <a:solidFill>
                  <a:schemeClr val="tx1"/>
                </a:solidFill>
              </a:rPr>
              <a:t>To prepare derivative works based on the copyrighted work</a:t>
            </a:r>
            <a:endParaRPr lang="en-IN" sz="2000" dirty="0">
              <a:solidFill>
                <a:schemeClr val="tx1"/>
              </a:solidFill>
            </a:endParaRPr>
          </a:p>
          <a:p>
            <a:pPr lvl="1" algn="just"/>
            <a:r>
              <a:rPr lang="en-US" sz="2000" dirty="0">
                <a:solidFill>
                  <a:schemeClr val="tx1"/>
                </a:solidFill>
              </a:rPr>
              <a:t>To distribute copies of the copyrighted work to the public</a:t>
            </a:r>
            <a:endParaRPr lang="en-IN" sz="2000" dirty="0">
              <a:solidFill>
                <a:schemeClr val="tx1"/>
              </a:solidFill>
            </a:endParaRPr>
          </a:p>
          <a:p>
            <a:pPr lvl="1" algn="just"/>
            <a:r>
              <a:rPr lang="en-US" sz="2000" dirty="0">
                <a:solidFill>
                  <a:schemeClr val="tx1"/>
                </a:solidFill>
              </a:rPr>
              <a:t>To perform the copyrighted work publicly</a:t>
            </a:r>
            <a:endParaRPr lang="en-IN" sz="2000" dirty="0">
              <a:solidFill>
                <a:schemeClr val="tx1"/>
              </a:solidFill>
            </a:endParaRPr>
          </a:p>
          <a:p>
            <a:pPr lvl="1" algn="just"/>
            <a:r>
              <a:rPr lang="en-US" sz="2000" dirty="0">
                <a:solidFill>
                  <a:schemeClr val="tx1"/>
                </a:solidFill>
              </a:rPr>
              <a:t>To display the copyrighted work publicly</a:t>
            </a:r>
            <a:endParaRPr lang="en-IN" sz="2000" dirty="0">
              <a:solidFill>
                <a:schemeClr val="tx1"/>
              </a:solidFill>
            </a:endParaRPr>
          </a:p>
          <a:p>
            <a:pPr lvl="1" algn="just"/>
            <a:r>
              <a:rPr lang="en-US" sz="2000" dirty="0">
                <a:solidFill>
                  <a:schemeClr val="tx1"/>
                </a:solidFill>
              </a:rPr>
              <a:t>To perform the copyrighted work publicly by means of a digital audio transmission</a:t>
            </a:r>
            <a:endParaRPr lang="en-IN" sz="2000" dirty="0">
              <a:solidFill>
                <a:schemeClr val="tx1"/>
              </a:solidFill>
            </a:endParaRPr>
          </a:p>
          <a:p>
            <a:pPr lvl="1" algn="just"/>
            <a:r>
              <a:rPr lang="en-US" sz="2000" dirty="0">
                <a:solidFill>
                  <a:schemeClr val="tx1"/>
                </a:solidFill>
              </a:rPr>
              <a:t>	Unless exemption exists, unauthorized exercise of any of these rights by another is an infringement.</a:t>
            </a:r>
            <a:endParaRPr lang="en-IN" sz="2000" dirty="0">
              <a:solidFill>
                <a:schemeClr val="tx1"/>
              </a:solidFill>
            </a:endParaRPr>
          </a:p>
          <a:p>
            <a:pPr lvl="1" algn="just"/>
            <a:r>
              <a:rPr lang="en-US" sz="2000" b="1" dirty="0">
                <a:solidFill>
                  <a:schemeClr val="tx1"/>
                </a:solidFill>
              </a:rPr>
              <a:t>These exclusive rights, usually referred to as a “bundle”</a:t>
            </a:r>
            <a:endParaRPr lang="en-IN" sz="2000" dirty="0">
              <a:solidFill>
                <a:schemeClr val="tx1"/>
              </a:solidFill>
            </a:endParaRPr>
          </a:p>
          <a:p>
            <a:pPr algn="just"/>
            <a:r>
              <a:rPr lang="en-US" sz="2000" b="1" dirty="0">
                <a:solidFill>
                  <a:schemeClr val="tx1"/>
                </a:solidFill>
              </a:rPr>
              <a:t> </a:t>
            </a:r>
            <a:endParaRPr lang="en-IN" sz="2000" dirty="0">
              <a:solidFill>
                <a:schemeClr val="tx1"/>
              </a:solidFill>
            </a:endParaRPr>
          </a:p>
          <a:p>
            <a:pPr algn="just"/>
            <a:endParaRPr lang="en-IN" sz="2000" dirty="0">
              <a:solidFill>
                <a:schemeClr val="tx1"/>
              </a:solidFill>
            </a:endParaRPr>
          </a:p>
        </p:txBody>
      </p:sp>
    </p:spTree>
    <p:extLst>
      <p:ext uri="{BB962C8B-B14F-4D97-AF65-F5344CB8AC3E}">
        <p14:creationId xmlns:p14="http://schemas.microsoft.com/office/powerpoint/2010/main" val="301495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04930"/>
            <a:ext cx="6347713" cy="825500"/>
          </a:xfrm>
        </p:spPr>
        <p:txBody>
          <a:bodyPr/>
          <a:lstStyle/>
          <a:p>
            <a:pPr algn="just"/>
            <a:r>
              <a:rPr lang="en-US" b="1" dirty="0"/>
              <a:t>Rights of Reproduction:</a:t>
            </a:r>
            <a:endParaRPr lang="en-IN" dirty="0"/>
          </a:p>
        </p:txBody>
      </p:sp>
      <p:sp>
        <p:nvSpPr>
          <p:cNvPr id="3" name="Content Placeholder 2"/>
          <p:cNvSpPr>
            <a:spLocks noGrp="1"/>
          </p:cNvSpPr>
          <p:nvPr>
            <p:ph idx="1"/>
          </p:nvPr>
        </p:nvSpPr>
        <p:spPr>
          <a:xfrm>
            <a:off x="0" y="966790"/>
            <a:ext cx="7454900" cy="5786280"/>
          </a:xfrm>
        </p:spPr>
        <p:txBody>
          <a:bodyPr>
            <a:normAutofit/>
          </a:bodyPr>
          <a:lstStyle/>
          <a:p>
            <a:pPr lvl="0" algn="just"/>
            <a:r>
              <a:rPr lang="en-US" dirty="0">
                <a:solidFill>
                  <a:schemeClr val="tx1"/>
                </a:solidFill>
              </a:rPr>
              <a:t>The most fundamental of the rights granted to copyright owners is the right to reproduce the work</a:t>
            </a:r>
            <a:endParaRPr lang="en-IN" dirty="0">
              <a:solidFill>
                <a:schemeClr val="tx1"/>
              </a:solidFill>
            </a:endParaRPr>
          </a:p>
          <a:p>
            <a:pPr lvl="0" algn="just"/>
            <a:r>
              <a:rPr lang="en-US" dirty="0">
                <a:solidFill>
                  <a:schemeClr val="tx1"/>
                </a:solidFill>
              </a:rPr>
              <a:t>A violation of the copyright act occurs whether or not the violator profits by the reproduction</a:t>
            </a:r>
            <a:endParaRPr lang="en-IN" dirty="0">
              <a:solidFill>
                <a:schemeClr val="tx1"/>
              </a:solidFill>
            </a:endParaRPr>
          </a:p>
          <a:p>
            <a:pPr lvl="0" algn="just"/>
            <a:r>
              <a:rPr lang="en-US" dirty="0">
                <a:solidFill>
                  <a:schemeClr val="tx1"/>
                </a:solidFill>
              </a:rPr>
              <a:t>Only the owner has the right to reproduce the work</a:t>
            </a:r>
            <a:endParaRPr lang="en-IN" dirty="0">
              <a:solidFill>
                <a:schemeClr val="tx1"/>
              </a:solidFill>
            </a:endParaRPr>
          </a:p>
          <a:p>
            <a:pPr lvl="0" algn="just"/>
            <a:r>
              <a:rPr lang="en-US" dirty="0">
                <a:solidFill>
                  <a:schemeClr val="tx1"/>
                </a:solidFill>
              </a:rPr>
              <a:t>Secretly taping a concert, taking pictures at a performance, or recording all violate the owner’s right to reproduce</a:t>
            </a:r>
            <a:endParaRPr lang="en-IN" dirty="0">
              <a:solidFill>
                <a:schemeClr val="tx1"/>
              </a:solidFill>
            </a:endParaRPr>
          </a:p>
          <a:p>
            <a:pPr lvl="0" algn="just"/>
            <a:r>
              <a:rPr lang="en-US" dirty="0">
                <a:solidFill>
                  <a:schemeClr val="tx1"/>
                </a:solidFill>
              </a:rPr>
              <a:t>The suggestion of congress, in 1978 a group of authors, publishers and users established a not-for-profit entity called Copyright Clearance Center [CCC]</a:t>
            </a:r>
            <a:endParaRPr lang="en-IN" dirty="0">
              <a:solidFill>
                <a:schemeClr val="tx1"/>
              </a:solidFill>
            </a:endParaRPr>
          </a:p>
          <a:p>
            <a:pPr lvl="0" algn="just"/>
            <a:r>
              <a:rPr lang="en-US" dirty="0">
                <a:solidFill>
                  <a:schemeClr val="tx1"/>
                </a:solidFill>
              </a:rPr>
              <a:t>CCC grants licenses to academic, government and corporate users to copy and distribute the works</a:t>
            </a:r>
            <a:endParaRPr lang="en-IN" dirty="0">
              <a:solidFill>
                <a:schemeClr val="tx1"/>
              </a:solidFill>
            </a:endParaRPr>
          </a:p>
          <a:p>
            <a:pPr lvl="0" algn="just"/>
            <a:r>
              <a:rPr lang="en-US" dirty="0">
                <a:solidFill>
                  <a:schemeClr val="tx1"/>
                </a:solidFill>
              </a:rPr>
              <a:t>It collects royalty fees, which are distributed to the authors</a:t>
            </a:r>
            <a:endParaRPr lang="en-IN" dirty="0">
              <a:solidFill>
                <a:schemeClr val="tx1"/>
              </a:solidFill>
            </a:endParaRPr>
          </a:p>
          <a:p>
            <a:pPr algn="just"/>
            <a:r>
              <a:rPr lang="en-US" dirty="0">
                <a:solidFill>
                  <a:schemeClr val="tx1"/>
                </a:solidFill>
              </a:rPr>
              <a:t>Companies that photocopy articles from journals and magazines often enter into licensing arrangements with the CCC so they can make copies.</a:t>
            </a:r>
            <a:endParaRPr lang="en-IN" dirty="0">
              <a:solidFill>
                <a:schemeClr val="tx1"/>
              </a:solidFill>
            </a:endParaRPr>
          </a:p>
        </p:txBody>
      </p:sp>
    </p:spTree>
    <p:extLst>
      <p:ext uri="{BB962C8B-B14F-4D97-AF65-F5344CB8AC3E}">
        <p14:creationId xmlns:p14="http://schemas.microsoft.com/office/powerpoint/2010/main" val="25883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6347713" cy="1320800"/>
          </a:xfrm>
        </p:spPr>
        <p:txBody>
          <a:bodyPr/>
          <a:lstStyle/>
          <a:p>
            <a:r>
              <a:rPr lang="en-US" b="1" dirty="0"/>
              <a:t>Rights to prepare Derivative works:</a:t>
            </a:r>
            <a:endParaRPr lang="en-IN" b="1" dirty="0"/>
          </a:p>
        </p:txBody>
      </p:sp>
      <p:sp>
        <p:nvSpPr>
          <p:cNvPr id="3" name="Content Placeholder 2"/>
          <p:cNvSpPr>
            <a:spLocks noGrp="1"/>
          </p:cNvSpPr>
          <p:nvPr>
            <p:ph idx="1"/>
          </p:nvPr>
        </p:nvSpPr>
        <p:spPr>
          <a:xfrm>
            <a:off x="0" y="1320800"/>
            <a:ext cx="7454900" cy="5537200"/>
          </a:xfrm>
        </p:spPr>
        <p:txBody>
          <a:bodyPr>
            <a:noAutofit/>
          </a:bodyPr>
          <a:lstStyle/>
          <a:p>
            <a:pPr lvl="0" algn="just"/>
            <a:r>
              <a:rPr lang="en-US" sz="2000" dirty="0">
                <a:solidFill>
                  <a:schemeClr val="tx1"/>
                </a:solidFill>
              </a:rPr>
              <a:t>Section 106 of the copyright Act provides that the owner of a copyright has the exclusive right to prepare derivative works based upon the copyrighted work</a:t>
            </a:r>
            <a:endParaRPr lang="en-IN" sz="2000" dirty="0">
              <a:solidFill>
                <a:schemeClr val="tx1"/>
              </a:solidFill>
            </a:endParaRPr>
          </a:p>
          <a:p>
            <a:pPr lvl="0" algn="just"/>
            <a:r>
              <a:rPr lang="en-US" sz="2000" dirty="0">
                <a:solidFill>
                  <a:schemeClr val="tx1"/>
                </a:solidFill>
              </a:rPr>
              <a:t>This right I often referred to as the right to adapt the original work</a:t>
            </a:r>
            <a:endParaRPr lang="en-IN" sz="2000" dirty="0">
              <a:solidFill>
                <a:schemeClr val="tx1"/>
              </a:solidFill>
            </a:endParaRPr>
          </a:p>
          <a:p>
            <a:pPr marL="0" indent="0" algn="just">
              <a:buNone/>
            </a:pPr>
            <a:endParaRPr lang="en-US" sz="2000" b="1" dirty="0">
              <a:solidFill>
                <a:schemeClr val="tx1"/>
              </a:solidFill>
            </a:endParaRPr>
          </a:p>
          <a:p>
            <a:pPr marL="0" indent="0" algn="just">
              <a:buNone/>
            </a:pPr>
            <a:r>
              <a:rPr lang="en-US" sz="2000" b="1" dirty="0">
                <a:solidFill>
                  <a:schemeClr val="tx1"/>
                </a:solidFill>
              </a:rPr>
              <a:t>Definition:</a:t>
            </a:r>
            <a:endParaRPr lang="en-IN" sz="2000" b="1" dirty="0">
              <a:solidFill>
                <a:schemeClr val="tx1"/>
              </a:solidFill>
            </a:endParaRPr>
          </a:p>
          <a:p>
            <a:pPr algn="just"/>
            <a:r>
              <a:rPr lang="en-US" sz="2000" dirty="0">
                <a:solidFill>
                  <a:schemeClr val="tx1"/>
                </a:solidFill>
              </a:rPr>
              <a:t>“A derivative work is broadly defined as a work based upon one or more preexisting works, such as a translation, dramatization, fictionalized motion pictures version, abridgment condensation or any other from in which a work may be recast, transformed, or adapted.</a:t>
            </a:r>
            <a:endParaRPr lang="en-IN" sz="2000" dirty="0">
              <a:solidFill>
                <a:schemeClr val="tx1"/>
              </a:solidFill>
            </a:endParaRPr>
          </a:p>
          <a:p>
            <a:pPr lvl="0" algn="just"/>
            <a:r>
              <a:rPr lang="en-US" sz="2000" dirty="0">
                <a:solidFill>
                  <a:schemeClr val="tx1"/>
                </a:solidFill>
              </a:rPr>
              <a:t>a work consisting of editorial revisions, annotations, elaborations, or other modifications is also a derivative work</a:t>
            </a:r>
            <a:endParaRPr lang="en-IN" sz="2000" dirty="0">
              <a:solidFill>
                <a:schemeClr val="tx1"/>
              </a:solidFill>
            </a:endParaRPr>
          </a:p>
          <a:p>
            <a:pPr marL="0" indent="0" algn="just">
              <a:buNone/>
            </a:pPr>
            <a:endParaRPr lang="en-IN" sz="2000" dirty="0">
              <a:solidFill>
                <a:schemeClr val="tx1"/>
              </a:solidFill>
            </a:endParaRPr>
          </a:p>
        </p:txBody>
      </p:sp>
    </p:spTree>
    <p:extLst>
      <p:ext uri="{BB962C8B-B14F-4D97-AF65-F5344CB8AC3E}">
        <p14:creationId xmlns:p14="http://schemas.microsoft.com/office/powerpoint/2010/main" val="284487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14300"/>
            <a:ext cx="6347713" cy="1320800"/>
          </a:xfrm>
        </p:spPr>
        <p:txBody>
          <a:bodyPr>
            <a:normAutofit/>
          </a:bodyPr>
          <a:lstStyle/>
          <a:p>
            <a:r>
              <a:rPr lang="en-US" b="1" dirty="0"/>
              <a:t>Rights to perform the work publicly:</a:t>
            </a:r>
            <a:endParaRPr lang="en-IN" dirty="0"/>
          </a:p>
        </p:txBody>
      </p:sp>
      <p:sp>
        <p:nvSpPr>
          <p:cNvPr id="3" name="Content Placeholder 2"/>
          <p:cNvSpPr>
            <a:spLocks noGrp="1"/>
          </p:cNvSpPr>
          <p:nvPr>
            <p:ph idx="1"/>
          </p:nvPr>
        </p:nvSpPr>
        <p:spPr>
          <a:xfrm>
            <a:off x="208404" y="1435100"/>
            <a:ext cx="7150101" cy="5181600"/>
          </a:xfrm>
        </p:spPr>
        <p:txBody>
          <a:bodyPr>
            <a:normAutofit/>
          </a:bodyPr>
          <a:lstStyle/>
          <a:p>
            <a:pPr lvl="0" algn="just">
              <a:lnSpc>
                <a:spcPct val="150000"/>
              </a:lnSpc>
            </a:pPr>
            <a:r>
              <a:rPr lang="en-US" sz="2000" dirty="0">
                <a:solidFill>
                  <a:schemeClr val="tx1"/>
                </a:solidFill>
              </a:rPr>
              <a:t>Section 106 [5] of the Copyright Act provided that:</a:t>
            </a:r>
            <a:endParaRPr lang="en-IN" sz="2000" dirty="0">
              <a:solidFill>
                <a:schemeClr val="tx1"/>
              </a:solidFill>
            </a:endParaRPr>
          </a:p>
          <a:p>
            <a:pPr lvl="1" algn="just">
              <a:lnSpc>
                <a:spcPct val="150000"/>
              </a:lnSpc>
            </a:pPr>
            <a:r>
              <a:rPr lang="en-US" sz="2000" dirty="0">
                <a:solidFill>
                  <a:schemeClr val="tx1"/>
                </a:solidFill>
              </a:rPr>
              <a:t>in the case of all copyrighted works other than sound recording &amp; works of architecture, the copyright owner has the exclusive right to display the work publicly.</a:t>
            </a:r>
            <a:endParaRPr lang="en-IN" sz="2000" dirty="0">
              <a:solidFill>
                <a:schemeClr val="tx1"/>
              </a:solidFill>
            </a:endParaRPr>
          </a:p>
          <a:p>
            <a:pPr lvl="1" algn="just">
              <a:lnSpc>
                <a:spcPct val="150000"/>
              </a:lnSpc>
            </a:pPr>
            <a:r>
              <a:rPr lang="en-US" sz="2000" dirty="0">
                <a:solidFill>
                  <a:schemeClr val="tx1"/>
                </a:solidFill>
              </a:rPr>
              <a:t>A display is “public” under the same circumstances in which a performance is “public”.</a:t>
            </a:r>
            <a:endParaRPr lang="en-IN" sz="2000" dirty="0">
              <a:solidFill>
                <a:schemeClr val="tx1"/>
              </a:solidFill>
            </a:endParaRPr>
          </a:p>
          <a:p>
            <a:pPr lvl="1" algn="just">
              <a:lnSpc>
                <a:spcPct val="150000"/>
              </a:lnSpc>
            </a:pPr>
            <a:r>
              <a:rPr lang="en-US" sz="2000" dirty="0">
                <a:solidFill>
                  <a:schemeClr val="tx1"/>
                </a:solidFill>
              </a:rPr>
              <a:t>Namely if it occurs at a place open to the public (or) at a place where a substantial number of persons outside of the normal circle of a family.</a:t>
            </a:r>
            <a:endParaRPr lang="en-IN" sz="2000" dirty="0">
              <a:solidFill>
                <a:schemeClr val="tx1"/>
              </a:solidFill>
            </a:endParaRPr>
          </a:p>
          <a:p>
            <a:pPr algn="just">
              <a:lnSpc>
                <a:spcPct val="150000"/>
              </a:lnSpc>
            </a:pPr>
            <a:endParaRPr lang="en-IN" sz="2000" dirty="0">
              <a:solidFill>
                <a:schemeClr val="tx1"/>
              </a:solidFill>
            </a:endParaRPr>
          </a:p>
        </p:txBody>
      </p:sp>
    </p:spTree>
    <p:extLst>
      <p:ext uri="{BB962C8B-B14F-4D97-AF65-F5344CB8AC3E}">
        <p14:creationId xmlns:p14="http://schemas.microsoft.com/office/powerpoint/2010/main" val="12576565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2580</Words>
  <Application>Microsoft Office PowerPoint</Application>
  <PresentationFormat>On-screen Show (4:3)</PresentationFormat>
  <Paragraphs>155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Trebuchet MS</vt:lpstr>
      <vt:lpstr>Wingdings</vt:lpstr>
      <vt:lpstr>Wingdings 3</vt:lpstr>
      <vt:lpstr>Facet</vt:lpstr>
      <vt:lpstr>COPY RIGHTS</vt:lpstr>
      <vt:lpstr>COPYRIGHTS:</vt:lpstr>
      <vt:lpstr>Originality of Material:</vt:lpstr>
      <vt:lpstr>Works of Authorship: </vt:lpstr>
      <vt:lpstr>Exclusions from copyright protection:</vt:lpstr>
      <vt:lpstr>The Rights afforded by copyright law:</vt:lpstr>
      <vt:lpstr>Rights of Reproduction:</vt:lpstr>
      <vt:lpstr>Rights to prepare Derivative works:</vt:lpstr>
      <vt:lpstr>Rights to perform the work publicly:</vt:lpstr>
      <vt:lpstr>Copyright Ownership Issues:</vt:lpstr>
      <vt:lpstr>Ownership Rights in Joint Works:</vt:lpstr>
      <vt:lpstr>Works Made for Hire:</vt:lpstr>
      <vt:lpstr>Copyright Registration:</vt:lpstr>
      <vt:lpstr>The Application for Copyright Registration:</vt:lpstr>
      <vt:lpstr>Notice of Copyright:</vt:lpstr>
      <vt:lpstr>International Copyright law:</vt:lpstr>
      <vt:lpstr>Law of Patents:</vt:lpstr>
      <vt:lpstr>Law of Patents:</vt:lpstr>
      <vt:lpstr>Patent Searching Process:</vt:lpstr>
      <vt:lpstr>Patent Searching Process:</vt:lpstr>
      <vt:lpstr>Ownership Rights:</vt:lpstr>
      <vt:lpstr>Ownership Transfer:</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RIGHTS</dc:title>
  <dc:creator>mahesh chary</dc:creator>
  <cp:lastModifiedBy>MRITS ADMIN</cp:lastModifiedBy>
  <cp:revision>20</cp:revision>
  <dcterms:created xsi:type="dcterms:W3CDTF">2023-09-13T18:07:04Z</dcterms:created>
  <dcterms:modified xsi:type="dcterms:W3CDTF">2023-09-15T05:06:03Z</dcterms:modified>
</cp:coreProperties>
</file>