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9" r:id="rId13"/>
    <p:sldId id="292" r:id="rId14"/>
    <p:sldId id="290" r:id="rId15"/>
    <p:sldId id="291" r:id="rId16"/>
    <p:sldId id="288" r:id="rId17"/>
    <p:sldId id="267" r:id="rId18"/>
    <p:sldId id="268" r:id="rId19"/>
    <p:sldId id="269" r:id="rId20"/>
    <p:sldId id="270" r:id="rId21"/>
    <p:sldId id="272" r:id="rId22"/>
    <p:sldId id="285" r:id="rId23"/>
    <p:sldId id="286" r:id="rId24"/>
    <p:sldId id="287" r:id="rId25"/>
    <p:sldId id="274" r:id="rId26"/>
    <p:sldId id="275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F8E9E-980C-4776-AB24-4A7914746B9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9F214-A92E-46AE-A784-CF747CE5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31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9F214-A92E-46AE-A784-CF747CE553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4720" y="769493"/>
            <a:ext cx="8274558" cy="1013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0991" y="2262225"/>
            <a:ext cx="3983354" cy="1075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26082" y="3124835"/>
            <a:ext cx="54025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sz="3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Trade</a:t>
            </a:r>
            <a:r>
              <a:rPr sz="3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Secret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28800" y="1047750"/>
            <a:ext cx="5804536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40205" marR="5080" indent="-1628139" algn="just">
              <a:lnSpc>
                <a:spcPct val="100000"/>
              </a:lnSpc>
              <a:spcBef>
                <a:spcPts val="95"/>
              </a:spcBef>
            </a:pPr>
            <a:r>
              <a:rPr sz="5400" spc="-10" dirty="0">
                <a:solidFill>
                  <a:srgbClr val="FFFFFF"/>
                </a:solidFill>
                <a:latin typeface="Gabriola"/>
                <a:cs typeface="Gabriola"/>
              </a:rPr>
              <a:t>Intellectual</a:t>
            </a:r>
            <a:r>
              <a:rPr sz="5400" spc="25" dirty="0">
                <a:solidFill>
                  <a:srgbClr val="FFFFFF"/>
                </a:solidFill>
                <a:latin typeface="Gabriola"/>
                <a:cs typeface="Gabriola"/>
              </a:rPr>
              <a:t> </a:t>
            </a:r>
            <a:r>
              <a:rPr sz="5400" spc="-10" dirty="0">
                <a:solidFill>
                  <a:srgbClr val="FFFFFF"/>
                </a:solidFill>
                <a:latin typeface="Gabriola"/>
                <a:cs typeface="Gabriola"/>
              </a:rPr>
              <a:t>Property</a:t>
            </a:r>
            <a:r>
              <a:rPr sz="5400" spc="25" dirty="0">
                <a:solidFill>
                  <a:srgbClr val="FFFFFF"/>
                </a:solidFill>
                <a:latin typeface="Gabriola"/>
                <a:cs typeface="Gabriola"/>
              </a:rPr>
              <a:t> </a:t>
            </a:r>
            <a:r>
              <a:rPr sz="5400" spc="-10" dirty="0">
                <a:solidFill>
                  <a:srgbClr val="FFFFFF"/>
                </a:solidFill>
                <a:latin typeface="Gabriola"/>
                <a:cs typeface="Gabriola"/>
              </a:rPr>
              <a:t>Rights </a:t>
            </a:r>
            <a:r>
              <a:rPr sz="5400" spc="-685" dirty="0">
                <a:solidFill>
                  <a:srgbClr val="FFFFFF"/>
                </a:solidFill>
                <a:latin typeface="Gabriola"/>
                <a:cs typeface="Gabriola"/>
              </a:rPr>
              <a:t> </a:t>
            </a:r>
            <a:r>
              <a:rPr lang="en-US" sz="5400" spc="-685" dirty="0">
                <a:solidFill>
                  <a:srgbClr val="FFFFFF"/>
                </a:solidFill>
                <a:latin typeface="Gabriola"/>
                <a:cs typeface="Gabriola"/>
              </a:rPr>
              <a:t>     </a:t>
            </a:r>
            <a:br>
              <a:rPr lang="en-US" sz="5400" spc="-685" dirty="0">
                <a:solidFill>
                  <a:srgbClr val="FFFFFF"/>
                </a:solidFill>
                <a:latin typeface="Gabriola"/>
                <a:cs typeface="Gabriola"/>
              </a:rPr>
            </a:br>
            <a:r>
              <a:rPr lang="en-US" sz="5400" spc="-685" dirty="0">
                <a:solidFill>
                  <a:srgbClr val="FFFFFF"/>
                </a:solidFill>
                <a:latin typeface="Gabriola"/>
                <a:cs typeface="Gabriola"/>
              </a:rPr>
              <a:t>                  </a:t>
            </a:r>
            <a:r>
              <a:rPr sz="5400" spc="-5" dirty="0">
                <a:solidFill>
                  <a:srgbClr val="FFFFFF"/>
                </a:solidFill>
                <a:latin typeface="Gabriola"/>
                <a:cs typeface="Gabriola"/>
              </a:rPr>
              <a:t>Unit 4</a:t>
            </a:r>
            <a:endParaRPr sz="5400" dirty="0">
              <a:latin typeface="Gabriola"/>
              <a:cs typeface="Gabriol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8851392" cy="11521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23837" y="2567749"/>
            <a:ext cx="1914525" cy="1323340"/>
            <a:chOff x="223837" y="2567749"/>
            <a:chExt cx="1914525" cy="1323340"/>
          </a:xfrm>
        </p:grpSpPr>
        <p:sp>
          <p:nvSpPr>
            <p:cNvPr id="4" name="object 4"/>
            <p:cNvSpPr/>
            <p:nvPr/>
          </p:nvSpPr>
          <p:spPr>
            <a:xfrm>
              <a:off x="228600" y="2572511"/>
              <a:ext cx="1905000" cy="1313815"/>
            </a:xfrm>
            <a:custGeom>
              <a:avLst/>
              <a:gdLst/>
              <a:ahLst/>
              <a:cxnLst/>
              <a:rect l="l" t="t" r="r" b="b"/>
              <a:pathLst>
                <a:path w="1905000" h="1313814">
                  <a:moveTo>
                    <a:pt x="952500" y="0"/>
                  </a:moveTo>
                  <a:lnTo>
                    <a:pt x="900671" y="888"/>
                  </a:lnTo>
                  <a:lnTo>
                    <a:pt x="849693" y="3556"/>
                  </a:lnTo>
                  <a:lnTo>
                    <a:pt x="799630" y="7874"/>
                  </a:lnTo>
                  <a:lnTo>
                    <a:pt x="750519" y="13843"/>
                  </a:lnTo>
                  <a:lnTo>
                    <a:pt x="702437" y="21336"/>
                  </a:lnTo>
                  <a:lnTo>
                    <a:pt x="655447" y="30606"/>
                  </a:lnTo>
                  <a:lnTo>
                    <a:pt x="609574" y="41275"/>
                  </a:lnTo>
                  <a:lnTo>
                    <a:pt x="564908" y="53467"/>
                  </a:lnTo>
                  <a:lnTo>
                    <a:pt x="521500" y="67182"/>
                  </a:lnTo>
                  <a:lnTo>
                    <a:pt x="479399" y="82295"/>
                  </a:lnTo>
                  <a:lnTo>
                    <a:pt x="438670" y="98679"/>
                  </a:lnTo>
                  <a:lnTo>
                    <a:pt x="399364" y="116458"/>
                  </a:lnTo>
                  <a:lnTo>
                    <a:pt x="361530" y="135636"/>
                  </a:lnTo>
                  <a:lnTo>
                    <a:pt x="325247" y="155956"/>
                  </a:lnTo>
                  <a:lnTo>
                    <a:pt x="290563" y="177545"/>
                  </a:lnTo>
                  <a:lnTo>
                    <a:pt x="257543" y="200406"/>
                  </a:lnTo>
                  <a:lnTo>
                    <a:pt x="226225" y="224281"/>
                  </a:lnTo>
                  <a:lnTo>
                    <a:pt x="196684" y="249300"/>
                  </a:lnTo>
                  <a:lnTo>
                    <a:pt x="143141" y="302513"/>
                  </a:lnTo>
                  <a:lnTo>
                    <a:pt x="97370" y="359663"/>
                  </a:lnTo>
                  <a:lnTo>
                    <a:pt x="59842" y="420369"/>
                  </a:lnTo>
                  <a:lnTo>
                    <a:pt x="31013" y="484377"/>
                  </a:lnTo>
                  <a:lnTo>
                    <a:pt x="11341" y="551433"/>
                  </a:lnTo>
                  <a:lnTo>
                    <a:pt x="1282" y="621157"/>
                  </a:lnTo>
                  <a:lnTo>
                    <a:pt x="0" y="656844"/>
                  </a:lnTo>
                  <a:lnTo>
                    <a:pt x="1282" y="692531"/>
                  </a:lnTo>
                  <a:lnTo>
                    <a:pt x="11341" y="762254"/>
                  </a:lnTo>
                  <a:lnTo>
                    <a:pt x="31013" y="829310"/>
                  </a:lnTo>
                  <a:lnTo>
                    <a:pt x="59842" y="893318"/>
                  </a:lnTo>
                  <a:lnTo>
                    <a:pt x="97370" y="954024"/>
                  </a:lnTo>
                  <a:lnTo>
                    <a:pt x="143141" y="1011174"/>
                  </a:lnTo>
                  <a:lnTo>
                    <a:pt x="196684" y="1064387"/>
                  </a:lnTo>
                  <a:lnTo>
                    <a:pt x="226225" y="1089406"/>
                  </a:lnTo>
                  <a:lnTo>
                    <a:pt x="257543" y="1113282"/>
                  </a:lnTo>
                  <a:lnTo>
                    <a:pt x="290563" y="1136142"/>
                  </a:lnTo>
                  <a:lnTo>
                    <a:pt x="325247" y="1157732"/>
                  </a:lnTo>
                  <a:lnTo>
                    <a:pt x="361530" y="1178052"/>
                  </a:lnTo>
                  <a:lnTo>
                    <a:pt x="399364" y="1197229"/>
                  </a:lnTo>
                  <a:lnTo>
                    <a:pt x="438670" y="1215009"/>
                  </a:lnTo>
                  <a:lnTo>
                    <a:pt x="479399" y="1231392"/>
                  </a:lnTo>
                  <a:lnTo>
                    <a:pt x="521500" y="1246505"/>
                  </a:lnTo>
                  <a:lnTo>
                    <a:pt x="564908" y="1260221"/>
                  </a:lnTo>
                  <a:lnTo>
                    <a:pt x="609574" y="1272413"/>
                  </a:lnTo>
                  <a:lnTo>
                    <a:pt x="655447" y="1283081"/>
                  </a:lnTo>
                  <a:lnTo>
                    <a:pt x="702437" y="1292352"/>
                  </a:lnTo>
                  <a:lnTo>
                    <a:pt x="750519" y="1299845"/>
                  </a:lnTo>
                  <a:lnTo>
                    <a:pt x="799630" y="1305864"/>
                  </a:lnTo>
                  <a:lnTo>
                    <a:pt x="849693" y="1310182"/>
                  </a:lnTo>
                  <a:lnTo>
                    <a:pt x="900671" y="1312811"/>
                  </a:lnTo>
                  <a:lnTo>
                    <a:pt x="952500" y="1313688"/>
                  </a:lnTo>
                  <a:lnTo>
                    <a:pt x="1004328" y="1312811"/>
                  </a:lnTo>
                  <a:lnTo>
                    <a:pt x="1055243" y="1310182"/>
                  </a:lnTo>
                  <a:lnTo>
                    <a:pt x="1105408" y="1305864"/>
                  </a:lnTo>
                  <a:lnTo>
                    <a:pt x="1154430" y="1299845"/>
                  </a:lnTo>
                  <a:lnTo>
                    <a:pt x="1202563" y="1292352"/>
                  </a:lnTo>
                  <a:lnTo>
                    <a:pt x="1249553" y="1283081"/>
                  </a:lnTo>
                  <a:lnTo>
                    <a:pt x="1295400" y="1272413"/>
                  </a:lnTo>
                  <a:lnTo>
                    <a:pt x="1340104" y="1260221"/>
                  </a:lnTo>
                  <a:lnTo>
                    <a:pt x="1383538" y="1246505"/>
                  </a:lnTo>
                  <a:lnTo>
                    <a:pt x="1425575" y="1231392"/>
                  </a:lnTo>
                  <a:lnTo>
                    <a:pt x="1466342" y="1215009"/>
                  </a:lnTo>
                  <a:lnTo>
                    <a:pt x="1505585" y="1197229"/>
                  </a:lnTo>
                  <a:lnTo>
                    <a:pt x="1543431" y="1178052"/>
                  </a:lnTo>
                  <a:lnTo>
                    <a:pt x="1579752" y="1157732"/>
                  </a:lnTo>
                  <a:lnTo>
                    <a:pt x="1614424" y="1136142"/>
                  </a:lnTo>
                  <a:lnTo>
                    <a:pt x="1647444" y="1113282"/>
                  </a:lnTo>
                  <a:lnTo>
                    <a:pt x="1678813" y="1089406"/>
                  </a:lnTo>
                  <a:lnTo>
                    <a:pt x="1708277" y="1064387"/>
                  </a:lnTo>
                  <a:lnTo>
                    <a:pt x="1761870" y="1011174"/>
                  </a:lnTo>
                  <a:lnTo>
                    <a:pt x="1807591" y="954024"/>
                  </a:lnTo>
                  <a:lnTo>
                    <a:pt x="1845183" y="893318"/>
                  </a:lnTo>
                  <a:lnTo>
                    <a:pt x="1874012" y="829310"/>
                  </a:lnTo>
                  <a:lnTo>
                    <a:pt x="1893697" y="762254"/>
                  </a:lnTo>
                  <a:lnTo>
                    <a:pt x="1903730" y="692531"/>
                  </a:lnTo>
                  <a:lnTo>
                    <a:pt x="1905000" y="656844"/>
                  </a:lnTo>
                  <a:lnTo>
                    <a:pt x="1903730" y="621157"/>
                  </a:lnTo>
                  <a:lnTo>
                    <a:pt x="1893697" y="551433"/>
                  </a:lnTo>
                  <a:lnTo>
                    <a:pt x="1874012" y="484377"/>
                  </a:lnTo>
                  <a:lnTo>
                    <a:pt x="1845183" y="420369"/>
                  </a:lnTo>
                  <a:lnTo>
                    <a:pt x="1807591" y="359663"/>
                  </a:lnTo>
                  <a:lnTo>
                    <a:pt x="1761870" y="302513"/>
                  </a:lnTo>
                  <a:lnTo>
                    <a:pt x="1708277" y="249300"/>
                  </a:lnTo>
                  <a:lnTo>
                    <a:pt x="1678813" y="224281"/>
                  </a:lnTo>
                  <a:lnTo>
                    <a:pt x="1647444" y="200406"/>
                  </a:lnTo>
                  <a:lnTo>
                    <a:pt x="1614424" y="177545"/>
                  </a:lnTo>
                  <a:lnTo>
                    <a:pt x="1579752" y="155956"/>
                  </a:lnTo>
                  <a:lnTo>
                    <a:pt x="1543431" y="135636"/>
                  </a:lnTo>
                  <a:lnTo>
                    <a:pt x="1505585" y="116458"/>
                  </a:lnTo>
                  <a:lnTo>
                    <a:pt x="1466342" y="98679"/>
                  </a:lnTo>
                  <a:lnTo>
                    <a:pt x="1425575" y="82295"/>
                  </a:lnTo>
                  <a:lnTo>
                    <a:pt x="1383538" y="67182"/>
                  </a:lnTo>
                  <a:lnTo>
                    <a:pt x="1340104" y="53467"/>
                  </a:lnTo>
                  <a:lnTo>
                    <a:pt x="1295400" y="41275"/>
                  </a:lnTo>
                  <a:lnTo>
                    <a:pt x="1249553" y="30606"/>
                  </a:lnTo>
                  <a:lnTo>
                    <a:pt x="1202563" y="21336"/>
                  </a:lnTo>
                  <a:lnTo>
                    <a:pt x="1154430" y="13843"/>
                  </a:lnTo>
                  <a:lnTo>
                    <a:pt x="1105408" y="7874"/>
                  </a:lnTo>
                  <a:lnTo>
                    <a:pt x="1055243" y="3556"/>
                  </a:lnTo>
                  <a:lnTo>
                    <a:pt x="1004328" y="888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FB5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2572511"/>
              <a:ext cx="1905000" cy="1313815"/>
            </a:xfrm>
            <a:custGeom>
              <a:avLst/>
              <a:gdLst/>
              <a:ahLst/>
              <a:cxnLst/>
              <a:rect l="l" t="t" r="r" b="b"/>
              <a:pathLst>
                <a:path w="1905000" h="1313814">
                  <a:moveTo>
                    <a:pt x="952500" y="0"/>
                  </a:moveTo>
                  <a:lnTo>
                    <a:pt x="1004328" y="888"/>
                  </a:lnTo>
                  <a:lnTo>
                    <a:pt x="1055243" y="3556"/>
                  </a:lnTo>
                  <a:lnTo>
                    <a:pt x="1105408" y="7874"/>
                  </a:lnTo>
                  <a:lnTo>
                    <a:pt x="1154430" y="13843"/>
                  </a:lnTo>
                  <a:lnTo>
                    <a:pt x="1202563" y="21336"/>
                  </a:lnTo>
                  <a:lnTo>
                    <a:pt x="1249553" y="30606"/>
                  </a:lnTo>
                  <a:lnTo>
                    <a:pt x="1295400" y="41275"/>
                  </a:lnTo>
                  <a:lnTo>
                    <a:pt x="1340104" y="53467"/>
                  </a:lnTo>
                  <a:lnTo>
                    <a:pt x="1383538" y="67182"/>
                  </a:lnTo>
                  <a:lnTo>
                    <a:pt x="1425575" y="82295"/>
                  </a:lnTo>
                  <a:lnTo>
                    <a:pt x="1466342" y="98679"/>
                  </a:lnTo>
                  <a:lnTo>
                    <a:pt x="1505585" y="116458"/>
                  </a:lnTo>
                  <a:lnTo>
                    <a:pt x="1543431" y="135636"/>
                  </a:lnTo>
                  <a:lnTo>
                    <a:pt x="1579752" y="155956"/>
                  </a:lnTo>
                  <a:lnTo>
                    <a:pt x="1614424" y="177545"/>
                  </a:lnTo>
                  <a:lnTo>
                    <a:pt x="1647444" y="200406"/>
                  </a:lnTo>
                  <a:lnTo>
                    <a:pt x="1678813" y="224281"/>
                  </a:lnTo>
                  <a:lnTo>
                    <a:pt x="1708277" y="249300"/>
                  </a:lnTo>
                  <a:lnTo>
                    <a:pt x="1761870" y="302513"/>
                  </a:lnTo>
                  <a:lnTo>
                    <a:pt x="1807591" y="359663"/>
                  </a:lnTo>
                  <a:lnTo>
                    <a:pt x="1845183" y="420369"/>
                  </a:lnTo>
                  <a:lnTo>
                    <a:pt x="1874012" y="484377"/>
                  </a:lnTo>
                  <a:lnTo>
                    <a:pt x="1893697" y="551433"/>
                  </a:lnTo>
                  <a:lnTo>
                    <a:pt x="1903730" y="621157"/>
                  </a:lnTo>
                  <a:lnTo>
                    <a:pt x="1905000" y="656844"/>
                  </a:lnTo>
                  <a:lnTo>
                    <a:pt x="1903730" y="692531"/>
                  </a:lnTo>
                  <a:lnTo>
                    <a:pt x="1893697" y="762254"/>
                  </a:lnTo>
                  <a:lnTo>
                    <a:pt x="1874012" y="829310"/>
                  </a:lnTo>
                  <a:lnTo>
                    <a:pt x="1845183" y="893318"/>
                  </a:lnTo>
                  <a:lnTo>
                    <a:pt x="1807591" y="954024"/>
                  </a:lnTo>
                  <a:lnTo>
                    <a:pt x="1761870" y="1011174"/>
                  </a:lnTo>
                  <a:lnTo>
                    <a:pt x="1708277" y="1064387"/>
                  </a:lnTo>
                  <a:lnTo>
                    <a:pt x="1678813" y="1089406"/>
                  </a:lnTo>
                  <a:lnTo>
                    <a:pt x="1647444" y="1113282"/>
                  </a:lnTo>
                  <a:lnTo>
                    <a:pt x="1614424" y="1136142"/>
                  </a:lnTo>
                  <a:lnTo>
                    <a:pt x="1579752" y="1157732"/>
                  </a:lnTo>
                  <a:lnTo>
                    <a:pt x="1543431" y="1178052"/>
                  </a:lnTo>
                  <a:lnTo>
                    <a:pt x="1505585" y="1197229"/>
                  </a:lnTo>
                  <a:lnTo>
                    <a:pt x="1466342" y="1215009"/>
                  </a:lnTo>
                  <a:lnTo>
                    <a:pt x="1425575" y="1231392"/>
                  </a:lnTo>
                  <a:lnTo>
                    <a:pt x="1383538" y="1246505"/>
                  </a:lnTo>
                  <a:lnTo>
                    <a:pt x="1340104" y="1260221"/>
                  </a:lnTo>
                  <a:lnTo>
                    <a:pt x="1295400" y="1272413"/>
                  </a:lnTo>
                  <a:lnTo>
                    <a:pt x="1249553" y="1283081"/>
                  </a:lnTo>
                  <a:lnTo>
                    <a:pt x="1202563" y="1292352"/>
                  </a:lnTo>
                  <a:lnTo>
                    <a:pt x="1154430" y="1299845"/>
                  </a:lnTo>
                  <a:lnTo>
                    <a:pt x="1105408" y="1305864"/>
                  </a:lnTo>
                  <a:lnTo>
                    <a:pt x="1055243" y="1310182"/>
                  </a:lnTo>
                  <a:lnTo>
                    <a:pt x="1004328" y="1312811"/>
                  </a:lnTo>
                  <a:lnTo>
                    <a:pt x="952500" y="1313688"/>
                  </a:lnTo>
                  <a:lnTo>
                    <a:pt x="900671" y="1312811"/>
                  </a:lnTo>
                  <a:lnTo>
                    <a:pt x="849693" y="1310182"/>
                  </a:lnTo>
                  <a:lnTo>
                    <a:pt x="799630" y="1305864"/>
                  </a:lnTo>
                  <a:lnTo>
                    <a:pt x="750519" y="1299845"/>
                  </a:lnTo>
                  <a:lnTo>
                    <a:pt x="702437" y="1292352"/>
                  </a:lnTo>
                  <a:lnTo>
                    <a:pt x="655447" y="1283081"/>
                  </a:lnTo>
                  <a:lnTo>
                    <a:pt x="609574" y="1272413"/>
                  </a:lnTo>
                  <a:lnTo>
                    <a:pt x="564908" y="1260221"/>
                  </a:lnTo>
                  <a:lnTo>
                    <a:pt x="521500" y="1246505"/>
                  </a:lnTo>
                  <a:lnTo>
                    <a:pt x="479399" y="1231392"/>
                  </a:lnTo>
                  <a:lnTo>
                    <a:pt x="438670" y="1215009"/>
                  </a:lnTo>
                  <a:lnTo>
                    <a:pt x="399364" y="1197229"/>
                  </a:lnTo>
                  <a:lnTo>
                    <a:pt x="361530" y="1178052"/>
                  </a:lnTo>
                  <a:lnTo>
                    <a:pt x="325247" y="1157732"/>
                  </a:lnTo>
                  <a:lnTo>
                    <a:pt x="290563" y="1136142"/>
                  </a:lnTo>
                  <a:lnTo>
                    <a:pt x="257543" y="1113282"/>
                  </a:lnTo>
                  <a:lnTo>
                    <a:pt x="226225" y="1089406"/>
                  </a:lnTo>
                  <a:lnTo>
                    <a:pt x="196684" y="1064387"/>
                  </a:lnTo>
                  <a:lnTo>
                    <a:pt x="143141" y="1011174"/>
                  </a:lnTo>
                  <a:lnTo>
                    <a:pt x="97370" y="954024"/>
                  </a:lnTo>
                  <a:lnTo>
                    <a:pt x="59842" y="893318"/>
                  </a:lnTo>
                  <a:lnTo>
                    <a:pt x="31013" y="829310"/>
                  </a:lnTo>
                  <a:lnTo>
                    <a:pt x="11341" y="762254"/>
                  </a:lnTo>
                  <a:lnTo>
                    <a:pt x="1282" y="692531"/>
                  </a:lnTo>
                  <a:lnTo>
                    <a:pt x="0" y="656844"/>
                  </a:lnTo>
                  <a:lnTo>
                    <a:pt x="1282" y="621157"/>
                  </a:lnTo>
                  <a:lnTo>
                    <a:pt x="11341" y="551433"/>
                  </a:lnTo>
                  <a:lnTo>
                    <a:pt x="31013" y="484377"/>
                  </a:lnTo>
                  <a:lnTo>
                    <a:pt x="59842" y="420369"/>
                  </a:lnTo>
                  <a:lnTo>
                    <a:pt x="97370" y="359663"/>
                  </a:lnTo>
                  <a:lnTo>
                    <a:pt x="143141" y="302513"/>
                  </a:lnTo>
                  <a:lnTo>
                    <a:pt x="196684" y="249300"/>
                  </a:lnTo>
                  <a:lnTo>
                    <a:pt x="226225" y="224281"/>
                  </a:lnTo>
                  <a:lnTo>
                    <a:pt x="257543" y="200406"/>
                  </a:lnTo>
                  <a:lnTo>
                    <a:pt x="290563" y="177545"/>
                  </a:lnTo>
                  <a:lnTo>
                    <a:pt x="325247" y="155956"/>
                  </a:lnTo>
                  <a:lnTo>
                    <a:pt x="361530" y="135636"/>
                  </a:lnTo>
                  <a:lnTo>
                    <a:pt x="399364" y="116458"/>
                  </a:lnTo>
                  <a:lnTo>
                    <a:pt x="438670" y="98679"/>
                  </a:lnTo>
                  <a:lnTo>
                    <a:pt x="479399" y="82295"/>
                  </a:lnTo>
                  <a:lnTo>
                    <a:pt x="521500" y="67182"/>
                  </a:lnTo>
                  <a:lnTo>
                    <a:pt x="564908" y="53467"/>
                  </a:lnTo>
                  <a:lnTo>
                    <a:pt x="609574" y="41275"/>
                  </a:lnTo>
                  <a:lnTo>
                    <a:pt x="655447" y="30606"/>
                  </a:lnTo>
                  <a:lnTo>
                    <a:pt x="702437" y="21336"/>
                  </a:lnTo>
                  <a:lnTo>
                    <a:pt x="750519" y="13843"/>
                  </a:lnTo>
                  <a:lnTo>
                    <a:pt x="799630" y="7874"/>
                  </a:lnTo>
                  <a:lnTo>
                    <a:pt x="849693" y="3556"/>
                  </a:lnTo>
                  <a:lnTo>
                    <a:pt x="900671" y="888"/>
                  </a:lnTo>
                  <a:lnTo>
                    <a:pt x="95250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600" y="2572511"/>
              <a:ext cx="1905000" cy="1313815"/>
            </a:xfrm>
            <a:custGeom>
              <a:avLst/>
              <a:gdLst/>
              <a:ahLst/>
              <a:cxnLst/>
              <a:rect l="l" t="t" r="r" b="b"/>
              <a:pathLst>
                <a:path w="1905000" h="1313814">
                  <a:moveTo>
                    <a:pt x="0" y="0"/>
                  </a:moveTo>
                  <a:lnTo>
                    <a:pt x="0" y="0"/>
                  </a:lnTo>
                </a:path>
                <a:path w="1905000" h="1313814">
                  <a:moveTo>
                    <a:pt x="1905000" y="1313688"/>
                  </a:moveTo>
                  <a:lnTo>
                    <a:pt x="1905000" y="1313688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51433" y="3111500"/>
            <a:ext cx="847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ecre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1143000"/>
            <a:ext cx="1447800" cy="629920"/>
          </a:xfrm>
          <a:prstGeom prst="rect">
            <a:avLst/>
          </a:prstGeom>
          <a:solidFill>
            <a:srgbClr val="B73B67"/>
          </a:solidFill>
          <a:ln w="9144">
            <a:solidFill>
              <a:srgbClr val="FFFFFF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377825">
              <a:lnSpc>
                <a:spcPct val="100000"/>
              </a:lnSpc>
            </a:pP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Initially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62811" y="1773173"/>
            <a:ext cx="114300" cy="799465"/>
            <a:chOff x="1162811" y="1773173"/>
            <a:chExt cx="114300" cy="799465"/>
          </a:xfrm>
        </p:grpSpPr>
        <p:sp>
          <p:nvSpPr>
            <p:cNvPr id="10" name="object 10"/>
            <p:cNvSpPr/>
            <p:nvPr/>
          </p:nvSpPr>
          <p:spPr>
            <a:xfrm>
              <a:off x="1219961" y="1773173"/>
              <a:ext cx="0" cy="719455"/>
            </a:xfrm>
            <a:custGeom>
              <a:avLst/>
              <a:gdLst/>
              <a:ahLst/>
              <a:cxnLst/>
              <a:rect l="l" t="t" r="r" b="b"/>
              <a:pathLst>
                <a:path h="719455">
                  <a:moveTo>
                    <a:pt x="0" y="0"/>
                  </a:moveTo>
                  <a:lnTo>
                    <a:pt x="0" y="719327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62811" y="2485643"/>
              <a:ext cx="114300" cy="86995"/>
            </a:xfrm>
            <a:custGeom>
              <a:avLst/>
              <a:gdLst/>
              <a:ahLst/>
              <a:cxnLst/>
              <a:rect l="l" t="t" r="r" b="b"/>
              <a:pathLst>
                <a:path w="114300" h="86994">
                  <a:moveTo>
                    <a:pt x="114300" y="0"/>
                  </a:moveTo>
                  <a:lnTo>
                    <a:pt x="0" y="0"/>
                  </a:lnTo>
                  <a:lnTo>
                    <a:pt x="57150" y="86868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981961" y="1443227"/>
            <a:ext cx="1751964" cy="85725"/>
            <a:chOff x="1981961" y="1443227"/>
            <a:chExt cx="1751964" cy="85725"/>
          </a:xfrm>
        </p:grpSpPr>
        <p:sp>
          <p:nvSpPr>
            <p:cNvPr id="13" name="object 13"/>
            <p:cNvSpPr/>
            <p:nvPr/>
          </p:nvSpPr>
          <p:spPr>
            <a:xfrm>
              <a:off x="1981961" y="1486661"/>
              <a:ext cx="1626235" cy="0"/>
            </a:xfrm>
            <a:custGeom>
              <a:avLst/>
              <a:gdLst/>
              <a:ahLst/>
              <a:cxnLst/>
              <a:rect l="l" t="t" r="r" b="b"/>
              <a:pathLst>
                <a:path w="1626235">
                  <a:moveTo>
                    <a:pt x="0" y="0"/>
                  </a:moveTo>
                  <a:lnTo>
                    <a:pt x="38100" y="0"/>
                  </a:lnTo>
                </a:path>
                <a:path w="1626235">
                  <a:moveTo>
                    <a:pt x="74930" y="0"/>
                  </a:moveTo>
                  <a:lnTo>
                    <a:pt x="113030" y="0"/>
                  </a:lnTo>
                </a:path>
                <a:path w="1626235">
                  <a:moveTo>
                    <a:pt x="151130" y="0"/>
                  </a:moveTo>
                  <a:lnTo>
                    <a:pt x="189230" y="0"/>
                  </a:lnTo>
                </a:path>
                <a:path w="1626235">
                  <a:moveTo>
                    <a:pt x="226187" y="0"/>
                  </a:moveTo>
                  <a:lnTo>
                    <a:pt x="264287" y="0"/>
                  </a:lnTo>
                </a:path>
                <a:path w="1626235">
                  <a:moveTo>
                    <a:pt x="302387" y="0"/>
                  </a:moveTo>
                  <a:lnTo>
                    <a:pt x="340487" y="0"/>
                  </a:lnTo>
                </a:path>
                <a:path w="1626235">
                  <a:moveTo>
                    <a:pt x="378587" y="0"/>
                  </a:moveTo>
                  <a:lnTo>
                    <a:pt x="415417" y="0"/>
                  </a:lnTo>
                </a:path>
                <a:path w="1626235">
                  <a:moveTo>
                    <a:pt x="453517" y="0"/>
                  </a:moveTo>
                  <a:lnTo>
                    <a:pt x="491617" y="0"/>
                  </a:lnTo>
                </a:path>
                <a:path w="1626235">
                  <a:moveTo>
                    <a:pt x="529717" y="0"/>
                  </a:moveTo>
                  <a:lnTo>
                    <a:pt x="566546" y="0"/>
                  </a:lnTo>
                </a:path>
                <a:path w="1626235">
                  <a:moveTo>
                    <a:pt x="604646" y="0"/>
                  </a:moveTo>
                  <a:lnTo>
                    <a:pt x="642874" y="0"/>
                  </a:lnTo>
                </a:path>
                <a:path w="1626235">
                  <a:moveTo>
                    <a:pt x="680974" y="0"/>
                  </a:moveTo>
                  <a:lnTo>
                    <a:pt x="717804" y="0"/>
                  </a:lnTo>
                </a:path>
                <a:path w="1626235">
                  <a:moveTo>
                    <a:pt x="755904" y="0"/>
                  </a:moveTo>
                  <a:lnTo>
                    <a:pt x="794004" y="0"/>
                  </a:lnTo>
                </a:path>
                <a:path w="1626235">
                  <a:moveTo>
                    <a:pt x="832104" y="0"/>
                  </a:moveTo>
                  <a:lnTo>
                    <a:pt x="868933" y="0"/>
                  </a:lnTo>
                </a:path>
                <a:path w="1626235">
                  <a:moveTo>
                    <a:pt x="907033" y="0"/>
                  </a:moveTo>
                  <a:lnTo>
                    <a:pt x="945133" y="0"/>
                  </a:lnTo>
                </a:path>
                <a:path w="1626235">
                  <a:moveTo>
                    <a:pt x="983233" y="0"/>
                  </a:moveTo>
                  <a:lnTo>
                    <a:pt x="1021461" y="0"/>
                  </a:lnTo>
                </a:path>
                <a:path w="1626235">
                  <a:moveTo>
                    <a:pt x="1058290" y="0"/>
                  </a:moveTo>
                  <a:lnTo>
                    <a:pt x="1096390" y="0"/>
                  </a:lnTo>
                </a:path>
                <a:path w="1626235">
                  <a:moveTo>
                    <a:pt x="1134490" y="0"/>
                  </a:moveTo>
                  <a:lnTo>
                    <a:pt x="1172590" y="0"/>
                  </a:lnTo>
                </a:path>
                <a:path w="1626235">
                  <a:moveTo>
                    <a:pt x="1209420" y="0"/>
                  </a:moveTo>
                  <a:lnTo>
                    <a:pt x="1247520" y="0"/>
                  </a:lnTo>
                </a:path>
                <a:path w="1626235">
                  <a:moveTo>
                    <a:pt x="1285621" y="0"/>
                  </a:moveTo>
                  <a:lnTo>
                    <a:pt x="1323721" y="0"/>
                  </a:lnTo>
                </a:path>
                <a:path w="1626235">
                  <a:moveTo>
                    <a:pt x="1360551" y="0"/>
                  </a:moveTo>
                  <a:lnTo>
                    <a:pt x="1398651" y="0"/>
                  </a:lnTo>
                </a:path>
                <a:path w="1626235">
                  <a:moveTo>
                    <a:pt x="1436877" y="0"/>
                  </a:moveTo>
                  <a:lnTo>
                    <a:pt x="1474977" y="0"/>
                  </a:lnTo>
                </a:path>
                <a:path w="1626235">
                  <a:moveTo>
                    <a:pt x="1511808" y="0"/>
                  </a:moveTo>
                  <a:lnTo>
                    <a:pt x="1549908" y="0"/>
                  </a:lnTo>
                </a:path>
                <a:path w="1626235">
                  <a:moveTo>
                    <a:pt x="1588008" y="0"/>
                  </a:moveTo>
                  <a:lnTo>
                    <a:pt x="1626108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19500" y="1443227"/>
              <a:ext cx="114300" cy="85725"/>
            </a:xfrm>
            <a:custGeom>
              <a:avLst/>
              <a:gdLst/>
              <a:ahLst/>
              <a:cxnLst/>
              <a:rect l="l" t="t" r="r" b="b"/>
              <a:pathLst>
                <a:path w="114300" h="85725">
                  <a:moveTo>
                    <a:pt x="0" y="0"/>
                  </a:moveTo>
                  <a:lnTo>
                    <a:pt x="0" y="85344"/>
                  </a:lnTo>
                  <a:lnTo>
                    <a:pt x="114300" y="42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10380" y="1143000"/>
            <a:ext cx="3276600" cy="629920"/>
          </a:xfrm>
          <a:prstGeom prst="rect">
            <a:avLst/>
          </a:prstGeom>
          <a:solidFill>
            <a:srgbClr val="B73B67"/>
          </a:solidFill>
          <a:ln w="9144">
            <a:solidFill>
              <a:srgbClr val="FFFFFF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06807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Later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stage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86200" y="1772411"/>
            <a:ext cx="3200400" cy="628015"/>
          </a:xfrm>
          <a:custGeom>
            <a:avLst/>
            <a:gdLst/>
            <a:ahLst/>
            <a:cxnLst/>
            <a:rect l="l" t="t" r="r" b="b"/>
            <a:pathLst>
              <a:path w="3200400" h="628014">
                <a:moveTo>
                  <a:pt x="1524000" y="0"/>
                </a:moveTo>
                <a:lnTo>
                  <a:pt x="1524000" y="285369"/>
                </a:lnTo>
              </a:path>
              <a:path w="3200400" h="628014">
                <a:moveTo>
                  <a:pt x="0" y="285369"/>
                </a:moveTo>
                <a:lnTo>
                  <a:pt x="3200400" y="285369"/>
                </a:lnTo>
              </a:path>
              <a:path w="3200400" h="628014">
                <a:moveTo>
                  <a:pt x="0" y="285369"/>
                </a:moveTo>
                <a:lnTo>
                  <a:pt x="0" y="627888"/>
                </a:lnTo>
              </a:path>
              <a:path w="3200400" h="628014">
                <a:moveTo>
                  <a:pt x="3200400" y="285369"/>
                </a:moveTo>
                <a:lnTo>
                  <a:pt x="3200400" y="627888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71800" y="2400300"/>
            <a:ext cx="1905000" cy="515620"/>
          </a:xfrm>
          <a:prstGeom prst="rect">
            <a:avLst/>
          </a:prstGeom>
          <a:solidFill>
            <a:srgbClr val="B73B67"/>
          </a:solidFill>
          <a:ln w="9144">
            <a:solidFill>
              <a:srgbClr val="FFFFFF"/>
            </a:solidFill>
          </a:ln>
        </p:spPr>
        <p:txBody>
          <a:bodyPr vert="horz" wrap="square" lIns="0" tIns="18415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45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r>
              <a:rPr sz="20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patentable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24600" y="2400300"/>
            <a:ext cx="1905000" cy="515620"/>
          </a:xfrm>
          <a:custGeom>
            <a:avLst/>
            <a:gdLst/>
            <a:ahLst/>
            <a:cxnLst/>
            <a:rect l="l" t="t" r="r" b="b"/>
            <a:pathLst>
              <a:path w="1905000" h="515619">
                <a:moveTo>
                  <a:pt x="1905000" y="0"/>
                </a:moveTo>
                <a:lnTo>
                  <a:pt x="0" y="0"/>
                </a:lnTo>
                <a:lnTo>
                  <a:pt x="0" y="515112"/>
                </a:lnTo>
                <a:lnTo>
                  <a:pt x="1905000" y="515112"/>
                </a:lnTo>
                <a:lnTo>
                  <a:pt x="1905000" y="0"/>
                </a:lnTo>
                <a:close/>
              </a:path>
            </a:pathLst>
          </a:custGeom>
          <a:solidFill>
            <a:srgbClr val="B73B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324600" y="2400300"/>
            <a:ext cx="1905000" cy="51562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184150" rIns="0" bIns="0" rtlCol="0">
            <a:spAutoFit/>
          </a:bodyPr>
          <a:lstStyle/>
          <a:p>
            <a:pPr marL="358775">
              <a:lnSpc>
                <a:spcPct val="100000"/>
              </a:lnSpc>
              <a:spcBef>
                <a:spcPts val="1450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patentable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772400" y="3486150"/>
            <a:ext cx="1228725" cy="923925"/>
            <a:chOff x="7843837" y="3482149"/>
            <a:chExt cx="1228725" cy="923925"/>
          </a:xfrm>
        </p:grpSpPr>
        <p:sp>
          <p:nvSpPr>
            <p:cNvPr id="21" name="object 21"/>
            <p:cNvSpPr/>
            <p:nvPr/>
          </p:nvSpPr>
          <p:spPr>
            <a:xfrm>
              <a:off x="7848600" y="3486911"/>
              <a:ext cx="1219200" cy="914400"/>
            </a:xfrm>
            <a:custGeom>
              <a:avLst/>
              <a:gdLst/>
              <a:ahLst/>
              <a:cxnLst/>
              <a:rect l="l" t="t" r="r" b="b"/>
              <a:pathLst>
                <a:path w="1219200" h="914400">
                  <a:moveTo>
                    <a:pt x="609600" y="0"/>
                  </a:moveTo>
                  <a:lnTo>
                    <a:pt x="560831" y="1269"/>
                  </a:lnTo>
                  <a:lnTo>
                    <a:pt x="513333" y="5333"/>
                  </a:lnTo>
                  <a:lnTo>
                    <a:pt x="467105" y="11683"/>
                  </a:lnTo>
                  <a:lnTo>
                    <a:pt x="422275" y="20574"/>
                  </a:lnTo>
                  <a:lnTo>
                    <a:pt x="379095" y="31876"/>
                  </a:lnTo>
                  <a:lnTo>
                    <a:pt x="337693" y="45338"/>
                  </a:lnTo>
                  <a:lnTo>
                    <a:pt x="298069" y="60959"/>
                  </a:lnTo>
                  <a:lnTo>
                    <a:pt x="260350" y="78612"/>
                  </a:lnTo>
                  <a:lnTo>
                    <a:pt x="224663" y="98425"/>
                  </a:lnTo>
                  <a:lnTo>
                    <a:pt x="191134" y="120015"/>
                  </a:lnTo>
                  <a:lnTo>
                    <a:pt x="159893" y="143382"/>
                  </a:lnTo>
                  <a:lnTo>
                    <a:pt x="131191" y="168528"/>
                  </a:lnTo>
                  <a:lnTo>
                    <a:pt x="81279" y="223519"/>
                  </a:lnTo>
                  <a:lnTo>
                    <a:pt x="42418" y="284353"/>
                  </a:lnTo>
                  <a:lnTo>
                    <a:pt x="15621" y="350266"/>
                  </a:lnTo>
                  <a:lnTo>
                    <a:pt x="1777" y="420624"/>
                  </a:lnTo>
                  <a:lnTo>
                    <a:pt x="0" y="457200"/>
                  </a:lnTo>
                  <a:lnTo>
                    <a:pt x="1777" y="493775"/>
                  </a:lnTo>
                  <a:lnTo>
                    <a:pt x="15621" y="564095"/>
                  </a:lnTo>
                  <a:lnTo>
                    <a:pt x="42418" y="630034"/>
                  </a:lnTo>
                  <a:lnTo>
                    <a:pt x="81279" y="690879"/>
                  </a:lnTo>
                  <a:lnTo>
                    <a:pt x="131191" y="745909"/>
                  </a:lnTo>
                  <a:lnTo>
                    <a:pt x="159893" y="771029"/>
                  </a:lnTo>
                  <a:lnTo>
                    <a:pt x="191134" y="794435"/>
                  </a:lnTo>
                  <a:lnTo>
                    <a:pt x="224663" y="816025"/>
                  </a:lnTo>
                  <a:lnTo>
                    <a:pt x="260350" y="835723"/>
                  </a:lnTo>
                  <a:lnTo>
                    <a:pt x="298069" y="853439"/>
                  </a:lnTo>
                  <a:lnTo>
                    <a:pt x="337693" y="869073"/>
                  </a:lnTo>
                  <a:lnTo>
                    <a:pt x="379095" y="882561"/>
                  </a:lnTo>
                  <a:lnTo>
                    <a:pt x="422275" y="893787"/>
                  </a:lnTo>
                  <a:lnTo>
                    <a:pt x="467105" y="902665"/>
                  </a:lnTo>
                  <a:lnTo>
                    <a:pt x="513333" y="909129"/>
                  </a:lnTo>
                  <a:lnTo>
                    <a:pt x="560831" y="913066"/>
                  </a:lnTo>
                  <a:lnTo>
                    <a:pt x="609600" y="914400"/>
                  </a:lnTo>
                  <a:lnTo>
                    <a:pt x="658368" y="913066"/>
                  </a:lnTo>
                  <a:lnTo>
                    <a:pt x="705866" y="909129"/>
                  </a:lnTo>
                  <a:lnTo>
                    <a:pt x="752094" y="902665"/>
                  </a:lnTo>
                  <a:lnTo>
                    <a:pt x="796925" y="893787"/>
                  </a:lnTo>
                  <a:lnTo>
                    <a:pt x="840104" y="882561"/>
                  </a:lnTo>
                  <a:lnTo>
                    <a:pt x="881506" y="869073"/>
                  </a:lnTo>
                  <a:lnTo>
                    <a:pt x="921130" y="853439"/>
                  </a:lnTo>
                  <a:lnTo>
                    <a:pt x="958850" y="835723"/>
                  </a:lnTo>
                  <a:lnTo>
                    <a:pt x="994536" y="816025"/>
                  </a:lnTo>
                  <a:lnTo>
                    <a:pt x="1028065" y="794435"/>
                  </a:lnTo>
                  <a:lnTo>
                    <a:pt x="1059306" y="771029"/>
                  </a:lnTo>
                  <a:lnTo>
                    <a:pt x="1088008" y="745909"/>
                  </a:lnTo>
                  <a:lnTo>
                    <a:pt x="1137920" y="690879"/>
                  </a:lnTo>
                  <a:lnTo>
                    <a:pt x="1176781" y="630034"/>
                  </a:lnTo>
                  <a:lnTo>
                    <a:pt x="1203578" y="564095"/>
                  </a:lnTo>
                  <a:lnTo>
                    <a:pt x="1217422" y="493775"/>
                  </a:lnTo>
                  <a:lnTo>
                    <a:pt x="1219200" y="457200"/>
                  </a:lnTo>
                  <a:lnTo>
                    <a:pt x="1217422" y="420624"/>
                  </a:lnTo>
                  <a:lnTo>
                    <a:pt x="1203578" y="350266"/>
                  </a:lnTo>
                  <a:lnTo>
                    <a:pt x="1176781" y="284353"/>
                  </a:lnTo>
                  <a:lnTo>
                    <a:pt x="1137920" y="223519"/>
                  </a:lnTo>
                  <a:lnTo>
                    <a:pt x="1088008" y="168528"/>
                  </a:lnTo>
                  <a:lnTo>
                    <a:pt x="1059306" y="143382"/>
                  </a:lnTo>
                  <a:lnTo>
                    <a:pt x="1028065" y="120015"/>
                  </a:lnTo>
                  <a:lnTo>
                    <a:pt x="994536" y="98425"/>
                  </a:lnTo>
                  <a:lnTo>
                    <a:pt x="958850" y="78612"/>
                  </a:lnTo>
                  <a:lnTo>
                    <a:pt x="921130" y="60959"/>
                  </a:lnTo>
                  <a:lnTo>
                    <a:pt x="881506" y="45338"/>
                  </a:lnTo>
                  <a:lnTo>
                    <a:pt x="840104" y="31876"/>
                  </a:lnTo>
                  <a:lnTo>
                    <a:pt x="796925" y="20574"/>
                  </a:lnTo>
                  <a:lnTo>
                    <a:pt x="752094" y="11683"/>
                  </a:lnTo>
                  <a:lnTo>
                    <a:pt x="705866" y="5333"/>
                  </a:lnTo>
                  <a:lnTo>
                    <a:pt x="658368" y="126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28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48600" y="3486911"/>
              <a:ext cx="1219200" cy="914400"/>
            </a:xfrm>
            <a:custGeom>
              <a:avLst/>
              <a:gdLst/>
              <a:ahLst/>
              <a:cxnLst/>
              <a:rect l="l" t="t" r="r" b="b"/>
              <a:pathLst>
                <a:path w="1219200" h="914400">
                  <a:moveTo>
                    <a:pt x="609600" y="0"/>
                  </a:moveTo>
                  <a:lnTo>
                    <a:pt x="658368" y="1269"/>
                  </a:lnTo>
                  <a:lnTo>
                    <a:pt x="705866" y="5333"/>
                  </a:lnTo>
                  <a:lnTo>
                    <a:pt x="752094" y="11683"/>
                  </a:lnTo>
                  <a:lnTo>
                    <a:pt x="796925" y="20574"/>
                  </a:lnTo>
                  <a:lnTo>
                    <a:pt x="840104" y="31876"/>
                  </a:lnTo>
                  <a:lnTo>
                    <a:pt x="881506" y="45338"/>
                  </a:lnTo>
                  <a:lnTo>
                    <a:pt x="921130" y="60959"/>
                  </a:lnTo>
                  <a:lnTo>
                    <a:pt x="958850" y="78612"/>
                  </a:lnTo>
                  <a:lnTo>
                    <a:pt x="994536" y="98425"/>
                  </a:lnTo>
                  <a:lnTo>
                    <a:pt x="1028065" y="120015"/>
                  </a:lnTo>
                  <a:lnTo>
                    <a:pt x="1059306" y="143382"/>
                  </a:lnTo>
                  <a:lnTo>
                    <a:pt x="1088008" y="168528"/>
                  </a:lnTo>
                  <a:lnTo>
                    <a:pt x="1137920" y="223519"/>
                  </a:lnTo>
                  <a:lnTo>
                    <a:pt x="1176781" y="284353"/>
                  </a:lnTo>
                  <a:lnTo>
                    <a:pt x="1203578" y="350266"/>
                  </a:lnTo>
                  <a:lnTo>
                    <a:pt x="1217422" y="420624"/>
                  </a:lnTo>
                  <a:lnTo>
                    <a:pt x="1219200" y="457200"/>
                  </a:lnTo>
                  <a:lnTo>
                    <a:pt x="1217422" y="493775"/>
                  </a:lnTo>
                  <a:lnTo>
                    <a:pt x="1203578" y="564095"/>
                  </a:lnTo>
                  <a:lnTo>
                    <a:pt x="1176781" y="630034"/>
                  </a:lnTo>
                  <a:lnTo>
                    <a:pt x="1137920" y="690879"/>
                  </a:lnTo>
                  <a:lnTo>
                    <a:pt x="1088008" y="745909"/>
                  </a:lnTo>
                  <a:lnTo>
                    <a:pt x="1059306" y="771029"/>
                  </a:lnTo>
                  <a:lnTo>
                    <a:pt x="1028065" y="794435"/>
                  </a:lnTo>
                  <a:lnTo>
                    <a:pt x="994536" y="816025"/>
                  </a:lnTo>
                  <a:lnTo>
                    <a:pt x="958850" y="835723"/>
                  </a:lnTo>
                  <a:lnTo>
                    <a:pt x="921130" y="853439"/>
                  </a:lnTo>
                  <a:lnTo>
                    <a:pt x="881506" y="869073"/>
                  </a:lnTo>
                  <a:lnTo>
                    <a:pt x="840104" y="882561"/>
                  </a:lnTo>
                  <a:lnTo>
                    <a:pt x="796925" y="893787"/>
                  </a:lnTo>
                  <a:lnTo>
                    <a:pt x="752094" y="902665"/>
                  </a:lnTo>
                  <a:lnTo>
                    <a:pt x="705866" y="909129"/>
                  </a:lnTo>
                  <a:lnTo>
                    <a:pt x="658368" y="913066"/>
                  </a:lnTo>
                  <a:lnTo>
                    <a:pt x="609600" y="914400"/>
                  </a:lnTo>
                  <a:lnTo>
                    <a:pt x="560831" y="913066"/>
                  </a:lnTo>
                  <a:lnTo>
                    <a:pt x="513333" y="909129"/>
                  </a:lnTo>
                  <a:lnTo>
                    <a:pt x="467105" y="902665"/>
                  </a:lnTo>
                  <a:lnTo>
                    <a:pt x="422275" y="893787"/>
                  </a:lnTo>
                  <a:lnTo>
                    <a:pt x="379095" y="882561"/>
                  </a:lnTo>
                  <a:lnTo>
                    <a:pt x="337693" y="869073"/>
                  </a:lnTo>
                  <a:lnTo>
                    <a:pt x="298069" y="853439"/>
                  </a:lnTo>
                  <a:lnTo>
                    <a:pt x="260350" y="835723"/>
                  </a:lnTo>
                  <a:lnTo>
                    <a:pt x="224663" y="816025"/>
                  </a:lnTo>
                  <a:lnTo>
                    <a:pt x="191134" y="794435"/>
                  </a:lnTo>
                  <a:lnTo>
                    <a:pt x="159893" y="771029"/>
                  </a:lnTo>
                  <a:lnTo>
                    <a:pt x="131191" y="745909"/>
                  </a:lnTo>
                  <a:lnTo>
                    <a:pt x="81279" y="690879"/>
                  </a:lnTo>
                  <a:lnTo>
                    <a:pt x="42418" y="630034"/>
                  </a:lnTo>
                  <a:lnTo>
                    <a:pt x="15621" y="564095"/>
                  </a:lnTo>
                  <a:lnTo>
                    <a:pt x="1777" y="493775"/>
                  </a:lnTo>
                  <a:lnTo>
                    <a:pt x="0" y="457200"/>
                  </a:lnTo>
                  <a:lnTo>
                    <a:pt x="1777" y="420624"/>
                  </a:lnTo>
                  <a:lnTo>
                    <a:pt x="15621" y="350266"/>
                  </a:lnTo>
                  <a:lnTo>
                    <a:pt x="42418" y="284353"/>
                  </a:lnTo>
                  <a:lnTo>
                    <a:pt x="81279" y="223519"/>
                  </a:lnTo>
                  <a:lnTo>
                    <a:pt x="131191" y="168528"/>
                  </a:lnTo>
                  <a:lnTo>
                    <a:pt x="159893" y="143382"/>
                  </a:lnTo>
                  <a:lnTo>
                    <a:pt x="191134" y="120015"/>
                  </a:lnTo>
                  <a:lnTo>
                    <a:pt x="224663" y="98425"/>
                  </a:lnTo>
                  <a:lnTo>
                    <a:pt x="260350" y="78612"/>
                  </a:lnTo>
                  <a:lnTo>
                    <a:pt x="298069" y="60959"/>
                  </a:lnTo>
                  <a:lnTo>
                    <a:pt x="337693" y="45338"/>
                  </a:lnTo>
                  <a:lnTo>
                    <a:pt x="379095" y="31876"/>
                  </a:lnTo>
                  <a:lnTo>
                    <a:pt x="422275" y="20574"/>
                  </a:lnTo>
                  <a:lnTo>
                    <a:pt x="467105" y="11683"/>
                  </a:lnTo>
                  <a:lnTo>
                    <a:pt x="513333" y="5333"/>
                  </a:lnTo>
                  <a:lnTo>
                    <a:pt x="560831" y="1269"/>
                  </a:lnTo>
                  <a:lnTo>
                    <a:pt x="60960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48600" y="3486911"/>
              <a:ext cx="1219200" cy="914400"/>
            </a:xfrm>
            <a:custGeom>
              <a:avLst/>
              <a:gdLst/>
              <a:ahLst/>
              <a:cxnLst/>
              <a:rect l="l" t="t" r="r" b="b"/>
              <a:pathLst>
                <a:path w="1219200" h="914400">
                  <a:moveTo>
                    <a:pt x="0" y="0"/>
                  </a:moveTo>
                  <a:lnTo>
                    <a:pt x="0" y="0"/>
                  </a:lnTo>
                </a:path>
                <a:path w="1219200" h="914400">
                  <a:moveTo>
                    <a:pt x="1219200" y="914400"/>
                  </a:moveTo>
                  <a:lnTo>
                    <a:pt x="1219200" y="914400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001761" y="3792728"/>
            <a:ext cx="710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253228" y="3714750"/>
            <a:ext cx="1228725" cy="923925"/>
            <a:chOff x="5253228" y="3767328"/>
            <a:chExt cx="1228725" cy="923925"/>
          </a:xfrm>
        </p:grpSpPr>
        <p:sp>
          <p:nvSpPr>
            <p:cNvPr id="26" name="object 26"/>
            <p:cNvSpPr/>
            <p:nvPr/>
          </p:nvSpPr>
          <p:spPr>
            <a:xfrm>
              <a:off x="5257800" y="3771900"/>
              <a:ext cx="1219200" cy="914400"/>
            </a:xfrm>
            <a:custGeom>
              <a:avLst/>
              <a:gdLst/>
              <a:ahLst/>
              <a:cxnLst/>
              <a:rect l="l" t="t" r="r" b="b"/>
              <a:pathLst>
                <a:path w="1219200" h="914400">
                  <a:moveTo>
                    <a:pt x="609600" y="0"/>
                  </a:moveTo>
                  <a:lnTo>
                    <a:pt x="560704" y="1269"/>
                  </a:lnTo>
                  <a:lnTo>
                    <a:pt x="512952" y="5206"/>
                  </a:lnTo>
                  <a:lnTo>
                    <a:pt x="466725" y="11684"/>
                  </a:lnTo>
                  <a:lnTo>
                    <a:pt x="421894" y="20574"/>
                  </a:lnTo>
                  <a:lnTo>
                    <a:pt x="378587" y="31750"/>
                  </a:lnTo>
                  <a:lnTo>
                    <a:pt x="337185" y="45212"/>
                  </a:lnTo>
                  <a:lnTo>
                    <a:pt x="297434" y="60706"/>
                  </a:lnTo>
                  <a:lnTo>
                    <a:pt x="259714" y="78359"/>
                  </a:lnTo>
                  <a:lnTo>
                    <a:pt x="224154" y="98043"/>
                  </a:lnTo>
                  <a:lnTo>
                    <a:pt x="190626" y="119621"/>
                  </a:lnTo>
                  <a:lnTo>
                    <a:pt x="159512" y="142989"/>
                  </a:lnTo>
                  <a:lnTo>
                    <a:pt x="130810" y="168084"/>
                  </a:lnTo>
                  <a:lnTo>
                    <a:pt x="81025" y="223100"/>
                  </a:lnTo>
                  <a:lnTo>
                    <a:pt x="42290" y="283972"/>
                  </a:lnTo>
                  <a:lnTo>
                    <a:pt x="15621" y="349999"/>
                  </a:lnTo>
                  <a:lnTo>
                    <a:pt x="1777" y="420497"/>
                  </a:lnTo>
                  <a:lnTo>
                    <a:pt x="0" y="457200"/>
                  </a:lnTo>
                  <a:lnTo>
                    <a:pt x="1777" y="493775"/>
                  </a:lnTo>
                  <a:lnTo>
                    <a:pt x="15621" y="564095"/>
                  </a:lnTo>
                  <a:lnTo>
                    <a:pt x="42290" y="630034"/>
                  </a:lnTo>
                  <a:lnTo>
                    <a:pt x="81025" y="690880"/>
                  </a:lnTo>
                  <a:lnTo>
                    <a:pt x="130810" y="745909"/>
                  </a:lnTo>
                  <a:lnTo>
                    <a:pt x="159512" y="771029"/>
                  </a:lnTo>
                  <a:lnTo>
                    <a:pt x="190626" y="794435"/>
                  </a:lnTo>
                  <a:lnTo>
                    <a:pt x="224154" y="816025"/>
                  </a:lnTo>
                  <a:lnTo>
                    <a:pt x="259714" y="835723"/>
                  </a:lnTo>
                  <a:lnTo>
                    <a:pt x="297434" y="853440"/>
                  </a:lnTo>
                  <a:lnTo>
                    <a:pt x="337185" y="869073"/>
                  </a:lnTo>
                  <a:lnTo>
                    <a:pt x="378587" y="882561"/>
                  </a:lnTo>
                  <a:lnTo>
                    <a:pt x="421894" y="893787"/>
                  </a:lnTo>
                  <a:lnTo>
                    <a:pt x="466725" y="902665"/>
                  </a:lnTo>
                  <a:lnTo>
                    <a:pt x="512952" y="909129"/>
                  </a:lnTo>
                  <a:lnTo>
                    <a:pt x="560704" y="913066"/>
                  </a:lnTo>
                  <a:lnTo>
                    <a:pt x="609600" y="914400"/>
                  </a:lnTo>
                  <a:lnTo>
                    <a:pt x="658367" y="913066"/>
                  </a:lnTo>
                  <a:lnTo>
                    <a:pt x="705865" y="909129"/>
                  </a:lnTo>
                  <a:lnTo>
                    <a:pt x="752094" y="902665"/>
                  </a:lnTo>
                  <a:lnTo>
                    <a:pt x="796925" y="893787"/>
                  </a:lnTo>
                  <a:lnTo>
                    <a:pt x="840104" y="882561"/>
                  </a:lnTo>
                  <a:lnTo>
                    <a:pt x="881507" y="869073"/>
                  </a:lnTo>
                  <a:lnTo>
                    <a:pt x="921130" y="853440"/>
                  </a:lnTo>
                  <a:lnTo>
                    <a:pt x="958850" y="835723"/>
                  </a:lnTo>
                  <a:lnTo>
                    <a:pt x="994537" y="816025"/>
                  </a:lnTo>
                  <a:lnTo>
                    <a:pt x="1028064" y="794435"/>
                  </a:lnTo>
                  <a:lnTo>
                    <a:pt x="1059307" y="771029"/>
                  </a:lnTo>
                  <a:lnTo>
                    <a:pt x="1088009" y="745909"/>
                  </a:lnTo>
                  <a:lnTo>
                    <a:pt x="1137920" y="690880"/>
                  </a:lnTo>
                  <a:lnTo>
                    <a:pt x="1176782" y="630034"/>
                  </a:lnTo>
                  <a:lnTo>
                    <a:pt x="1203578" y="564095"/>
                  </a:lnTo>
                  <a:lnTo>
                    <a:pt x="1217422" y="493775"/>
                  </a:lnTo>
                  <a:lnTo>
                    <a:pt x="1219200" y="457200"/>
                  </a:lnTo>
                  <a:lnTo>
                    <a:pt x="1217422" y="420497"/>
                  </a:lnTo>
                  <a:lnTo>
                    <a:pt x="1203578" y="349999"/>
                  </a:lnTo>
                  <a:lnTo>
                    <a:pt x="1176782" y="283972"/>
                  </a:lnTo>
                  <a:lnTo>
                    <a:pt x="1137920" y="223100"/>
                  </a:lnTo>
                  <a:lnTo>
                    <a:pt x="1088009" y="168084"/>
                  </a:lnTo>
                  <a:lnTo>
                    <a:pt x="1059307" y="142989"/>
                  </a:lnTo>
                  <a:lnTo>
                    <a:pt x="1028064" y="119621"/>
                  </a:lnTo>
                  <a:lnTo>
                    <a:pt x="994537" y="98043"/>
                  </a:lnTo>
                  <a:lnTo>
                    <a:pt x="958850" y="78359"/>
                  </a:lnTo>
                  <a:lnTo>
                    <a:pt x="921130" y="60706"/>
                  </a:lnTo>
                  <a:lnTo>
                    <a:pt x="881507" y="45212"/>
                  </a:lnTo>
                  <a:lnTo>
                    <a:pt x="840104" y="31750"/>
                  </a:lnTo>
                  <a:lnTo>
                    <a:pt x="796925" y="20574"/>
                  </a:lnTo>
                  <a:lnTo>
                    <a:pt x="752094" y="11684"/>
                  </a:lnTo>
                  <a:lnTo>
                    <a:pt x="705865" y="5206"/>
                  </a:lnTo>
                  <a:lnTo>
                    <a:pt x="658367" y="126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B5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57800" y="3771900"/>
              <a:ext cx="1219200" cy="914400"/>
            </a:xfrm>
            <a:custGeom>
              <a:avLst/>
              <a:gdLst/>
              <a:ahLst/>
              <a:cxnLst/>
              <a:rect l="l" t="t" r="r" b="b"/>
              <a:pathLst>
                <a:path w="1219200" h="914400">
                  <a:moveTo>
                    <a:pt x="609600" y="0"/>
                  </a:moveTo>
                  <a:lnTo>
                    <a:pt x="658367" y="1269"/>
                  </a:lnTo>
                  <a:lnTo>
                    <a:pt x="705865" y="5206"/>
                  </a:lnTo>
                  <a:lnTo>
                    <a:pt x="752094" y="11684"/>
                  </a:lnTo>
                  <a:lnTo>
                    <a:pt x="796925" y="20574"/>
                  </a:lnTo>
                  <a:lnTo>
                    <a:pt x="840104" y="31750"/>
                  </a:lnTo>
                  <a:lnTo>
                    <a:pt x="881507" y="45212"/>
                  </a:lnTo>
                  <a:lnTo>
                    <a:pt x="921130" y="60706"/>
                  </a:lnTo>
                  <a:lnTo>
                    <a:pt x="958850" y="78359"/>
                  </a:lnTo>
                  <a:lnTo>
                    <a:pt x="994537" y="98043"/>
                  </a:lnTo>
                  <a:lnTo>
                    <a:pt x="1028064" y="119621"/>
                  </a:lnTo>
                  <a:lnTo>
                    <a:pt x="1059307" y="142989"/>
                  </a:lnTo>
                  <a:lnTo>
                    <a:pt x="1088009" y="168084"/>
                  </a:lnTo>
                  <a:lnTo>
                    <a:pt x="1137920" y="223100"/>
                  </a:lnTo>
                  <a:lnTo>
                    <a:pt x="1176782" y="283972"/>
                  </a:lnTo>
                  <a:lnTo>
                    <a:pt x="1203578" y="349999"/>
                  </a:lnTo>
                  <a:lnTo>
                    <a:pt x="1217422" y="420497"/>
                  </a:lnTo>
                  <a:lnTo>
                    <a:pt x="1219200" y="457200"/>
                  </a:lnTo>
                  <a:lnTo>
                    <a:pt x="1217422" y="493775"/>
                  </a:lnTo>
                  <a:lnTo>
                    <a:pt x="1203578" y="564095"/>
                  </a:lnTo>
                  <a:lnTo>
                    <a:pt x="1176782" y="630034"/>
                  </a:lnTo>
                  <a:lnTo>
                    <a:pt x="1137920" y="690880"/>
                  </a:lnTo>
                  <a:lnTo>
                    <a:pt x="1088009" y="745909"/>
                  </a:lnTo>
                  <a:lnTo>
                    <a:pt x="1059307" y="771029"/>
                  </a:lnTo>
                  <a:lnTo>
                    <a:pt x="1028064" y="794435"/>
                  </a:lnTo>
                  <a:lnTo>
                    <a:pt x="994537" y="816025"/>
                  </a:lnTo>
                  <a:lnTo>
                    <a:pt x="958850" y="835723"/>
                  </a:lnTo>
                  <a:lnTo>
                    <a:pt x="921130" y="853440"/>
                  </a:lnTo>
                  <a:lnTo>
                    <a:pt x="881507" y="869073"/>
                  </a:lnTo>
                  <a:lnTo>
                    <a:pt x="840104" y="882561"/>
                  </a:lnTo>
                  <a:lnTo>
                    <a:pt x="796925" y="893787"/>
                  </a:lnTo>
                  <a:lnTo>
                    <a:pt x="752094" y="902665"/>
                  </a:lnTo>
                  <a:lnTo>
                    <a:pt x="705865" y="909129"/>
                  </a:lnTo>
                  <a:lnTo>
                    <a:pt x="658367" y="913066"/>
                  </a:lnTo>
                  <a:lnTo>
                    <a:pt x="609600" y="914400"/>
                  </a:lnTo>
                  <a:lnTo>
                    <a:pt x="560704" y="913066"/>
                  </a:lnTo>
                  <a:lnTo>
                    <a:pt x="512952" y="909129"/>
                  </a:lnTo>
                  <a:lnTo>
                    <a:pt x="466725" y="902665"/>
                  </a:lnTo>
                  <a:lnTo>
                    <a:pt x="421894" y="893787"/>
                  </a:lnTo>
                  <a:lnTo>
                    <a:pt x="378587" y="882561"/>
                  </a:lnTo>
                  <a:lnTo>
                    <a:pt x="337185" y="869073"/>
                  </a:lnTo>
                  <a:lnTo>
                    <a:pt x="297434" y="853440"/>
                  </a:lnTo>
                  <a:lnTo>
                    <a:pt x="259714" y="835723"/>
                  </a:lnTo>
                  <a:lnTo>
                    <a:pt x="224154" y="816025"/>
                  </a:lnTo>
                  <a:lnTo>
                    <a:pt x="190626" y="794435"/>
                  </a:lnTo>
                  <a:lnTo>
                    <a:pt x="159512" y="771029"/>
                  </a:lnTo>
                  <a:lnTo>
                    <a:pt x="130810" y="745909"/>
                  </a:lnTo>
                  <a:lnTo>
                    <a:pt x="81025" y="690880"/>
                  </a:lnTo>
                  <a:lnTo>
                    <a:pt x="42290" y="630034"/>
                  </a:lnTo>
                  <a:lnTo>
                    <a:pt x="15621" y="564095"/>
                  </a:lnTo>
                  <a:lnTo>
                    <a:pt x="1777" y="493775"/>
                  </a:lnTo>
                  <a:lnTo>
                    <a:pt x="0" y="457200"/>
                  </a:lnTo>
                  <a:lnTo>
                    <a:pt x="1777" y="420497"/>
                  </a:lnTo>
                  <a:lnTo>
                    <a:pt x="15621" y="349999"/>
                  </a:lnTo>
                  <a:lnTo>
                    <a:pt x="42290" y="283972"/>
                  </a:lnTo>
                  <a:lnTo>
                    <a:pt x="81025" y="223100"/>
                  </a:lnTo>
                  <a:lnTo>
                    <a:pt x="130810" y="168084"/>
                  </a:lnTo>
                  <a:lnTo>
                    <a:pt x="159512" y="142989"/>
                  </a:lnTo>
                  <a:lnTo>
                    <a:pt x="190626" y="119621"/>
                  </a:lnTo>
                  <a:lnTo>
                    <a:pt x="224154" y="98043"/>
                  </a:lnTo>
                  <a:lnTo>
                    <a:pt x="259714" y="78359"/>
                  </a:lnTo>
                  <a:lnTo>
                    <a:pt x="297434" y="60706"/>
                  </a:lnTo>
                  <a:lnTo>
                    <a:pt x="337185" y="45212"/>
                  </a:lnTo>
                  <a:lnTo>
                    <a:pt x="378587" y="31750"/>
                  </a:lnTo>
                  <a:lnTo>
                    <a:pt x="421894" y="20574"/>
                  </a:lnTo>
                  <a:lnTo>
                    <a:pt x="466725" y="11684"/>
                  </a:lnTo>
                  <a:lnTo>
                    <a:pt x="512952" y="5206"/>
                  </a:lnTo>
                  <a:lnTo>
                    <a:pt x="560704" y="1269"/>
                  </a:lnTo>
                  <a:lnTo>
                    <a:pt x="60960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57800" y="3771900"/>
              <a:ext cx="1219200" cy="914400"/>
            </a:xfrm>
            <a:custGeom>
              <a:avLst/>
              <a:gdLst/>
              <a:ahLst/>
              <a:cxnLst/>
              <a:rect l="l" t="t" r="r" b="b"/>
              <a:pathLst>
                <a:path w="1219200" h="914400">
                  <a:moveTo>
                    <a:pt x="0" y="0"/>
                  </a:moveTo>
                  <a:lnTo>
                    <a:pt x="0" y="0"/>
                  </a:lnTo>
                </a:path>
                <a:path w="1219200" h="914400">
                  <a:moveTo>
                    <a:pt x="1219200" y="914400"/>
                  </a:moveTo>
                  <a:lnTo>
                    <a:pt x="1219200" y="914400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62600" y="4114800"/>
              <a:ext cx="762000" cy="276225"/>
            </a:xfrm>
            <a:custGeom>
              <a:avLst/>
              <a:gdLst/>
              <a:ahLst/>
              <a:cxnLst/>
              <a:rect l="l" t="t" r="r" b="b"/>
              <a:pathLst>
                <a:path w="762000" h="276225">
                  <a:moveTo>
                    <a:pt x="762000" y="0"/>
                  </a:moveTo>
                  <a:lnTo>
                    <a:pt x="0" y="0"/>
                  </a:lnTo>
                  <a:lnTo>
                    <a:pt x="0" y="275844"/>
                  </a:lnTo>
                  <a:lnTo>
                    <a:pt x="762000" y="275844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B5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701030" y="4024630"/>
            <a:ext cx="31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096000" y="2839211"/>
            <a:ext cx="1981200" cy="875030"/>
            <a:chOff x="6096000" y="2839211"/>
            <a:chExt cx="1981200" cy="875030"/>
          </a:xfrm>
        </p:grpSpPr>
        <p:sp>
          <p:nvSpPr>
            <p:cNvPr id="32" name="object 32"/>
            <p:cNvSpPr/>
            <p:nvPr/>
          </p:nvSpPr>
          <p:spPr>
            <a:xfrm>
              <a:off x="6166865" y="2858261"/>
              <a:ext cx="920750" cy="797560"/>
            </a:xfrm>
            <a:custGeom>
              <a:avLst/>
              <a:gdLst/>
              <a:ahLst/>
              <a:cxnLst/>
              <a:rect l="l" t="t" r="r" b="b"/>
              <a:pathLst>
                <a:path w="920750" h="797560">
                  <a:moveTo>
                    <a:pt x="920495" y="0"/>
                  </a:moveTo>
                  <a:lnTo>
                    <a:pt x="0" y="797051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96000" y="3621023"/>
              <a:ext cx="119380" cy="93345"/>
            </a:xfrm>
            <a:custGeom>
              <a:avLst/>
              <a:gdLst/>
              <a:ahLst/>
              <a:cxnLst/>
              <a:rect l="l" t="t" r="r" b="b"/>
              <a:pathLst>
                <a:path w="119379" h="93345">
                  <a:moveTo>
                    <a:pt x="32003" y="0"/>
                  </a:moveTo>
                  <a:lnTo>
                    <a:pt x="0" y="92963"/>
                  </a:lnTo>
                  <a:lnTo>
                    <a:pt x="118872" y="56006"/>
                  </a:lnTo>
                  <a:lnTo>
                    <a:pt x="32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15961" y="2916173"/>
              <a:ext cx="690880" cy="568960"/>
            </a:xfrm>
            <a:custGeom>
              <a:avLst/>
              <a:gdLst/>
              <a:ahLst/>
              <a:cxnLst/>
              <a:rect l="l" t="t" r="r" b="b"/>
              <a:pathLst>
                <a:path w="690879" h="568960">
                  <a:moveTo>
                    <a:pt x="0" y="0"/>
                  </a:moveTo>
                  <a:lnTo>
                    <a:pt x="690372" y="568451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58327" y="3450335"/>
              <a:ext cx="119380" cy="93345"/>
            </a:xfrm>
            <a:custGeom>
              <a:avLst/>
              <a:gdLst/>
              <a:ahLst/>
              <a:cxnLst/>
              <a:rect l="l" t="t" r="r" b="b"/>
              <a:pathLst>
                <a:path w="119379" h="93345">
                  <a:moveTo>
                    <a:pt x="84708" y="0"/>
                  </a:moveTo>
                  <a:lnTo>
                    <a:pt x="0" y="58419"/>
                  </a:lnTo>
                  <a:lnTo>
                    <a:pt x="118872" y="92963"/>
                  </a:lnTo>
                  <a:lnTo>
                    <a:pt x="847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579234" y="3539693"/>
            <a:ext cx="1014094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gic  bu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  decision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691437" y="4387469"/>
            <a:ext cx="923925" cy="704850"/>
            <a:chOff x="7691437" y="4387469"/>
            <a:chExt cx="923925" cy="704850"/>
          </a:xfrm>
        </p:grpSpPr>
        <p:sp>
          <p:nvSpPr>
            <p:cNvPr id="38" name="object 38"/>
            <p:cNvSpPr/>
            <p:nvPr/>
          </p:nvSpPr>
          <p:spPr>
            <a:xfrm>
              <a:off x="8306562" y="4402074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599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696200" y="4572000"/>
              <a:ext cx="914400" cy="515620"/>
            </a:xfrm>
            <a:custGeom>
              <a:avLst/>
              <a:gdLst/>
              <a:ahLst/>
              <a:cxnLst/>
              <a:rect l="l" t="t" r="r" b="b"/>
              <a:pathLst>
                <a:path w="914400" h="515620">
                  <a:moveTo>
                    <a:pt x="457200" y="0"/>
                  </a:moveTo>
                  <a:lnTo>
                    <a:pt x="402717" y="1663"/>
                  </a:lnTo>
                  <a:lnTo>
                    <a:pt x="350266" y="6553"/>
                  </a:lnTo>
                  <a:lnTo>
                    <a:pt x="300354" y="14503"/>
                  </a:lnTo>
                  <a:lnTo>
                    <a:pt x="253238" y="25336"/>
                  </a:lnTo>
                  <a:lnTo>
                    <a:pt x="209169" y="38912"/>
                  </a:lnTo>
                  <a:lnTo>
                    <a:pt x="168528" y="55041"/>
                  </a:lnTo>
                  <a:lnTo>
                    <a:pt x="131445" y="73571"/>
                  </a:lnTo>
                  <a:lnTo>
                    <a:pt x="98425" y="94335"/>
                  </a:lnTo>
                  <a:lnTo>
                    <a:pt x="45339" y="141909"/>
                  </a:lnTo>
                  <a:lnTo>
                    <a:pt x="11683" y="196430"/>
                  </a:lnTo>
                  <a:lnTo>
                    <a:pt x="0" y="256603"/>
                  </a:lnTo>
                  <a:lnTo>
                    <a:pt x="2921" y="287515"/>
                  </a:lnTo>
                  <a:lnTo>
                    <a:pt x="25907" y="345427"/>
                  </a:lnTo>
                  <a:lnTo>
                    <a:pt x="69596" y="397014"/>
                  </a:lnTo>
                  <a:lnTo>
                    <a:pt x="131445" y="440944"/>
                  </a:lnTo>
                  <a:lnTo>
                    <a:pt x="168528" y="459620"/>
                  </a:lnTo>
                  <a:lnTo>
                    <a:pt x="209169" y="475880"/>
                  </a:lnTo>
                  <a:lnTo>
                    <a:pt x="253238" y="489558"/>
                  </a:lnTo>
                  <a:lnTo>
                    <a:pt x="300354" y="500486"/>
                  </a:lnTo>
                  <a:lnTo>
                    <a:pt x="350266" y="508500"/>
                  </a:lnTo>
                  <a:lnTo>
                    <a:pt x="402717" y="513430"/>
                  </a:lnTo>
                  <a:lnTo>
                    <a:pt x="457200" y="515112"/>
                  </a:lnTo>
                  <a:lnTo>
                    <a:pt x="511682" y="513430"/>
                  </a:lnTo>
                  <a:lnTo>
                    <a:pt x="564133" y="508500"/>
                  </a:lnTo>
                  <a:lnTo>
                    <a:pt x="614045" y="500486"/>
                  </a:lnTo>
                  <a:lnTo>
                    <a:pt x="661161" y="489558"/>
                  </a:lnTo>
                  <a:lnTo>
                    <a:pt x="705230" y="475880"/>
                  </a:lnTo>
                  <a:lnTo>
                    <a:pt x="745871" y="459620"/>
                  </a:lnTo>
                  <a:lnTo>
                    <a:pt x="782954" y="440944"/>
                  </a:lnTo>
                  <a:lnTo>
                    <a:pt x="815975" y="420014"/>
                  </a:lnTo>
                  <a:lnTo>
                    <a:pt x="869060" y="372097"/>
                  </a:lnTo>
                  <a:lnTo>
                    <a:pt x="902716" y="317169"/>
                  </a:lnTo>
                  <a:lnTo>
                    <a:pt x="914400" y="256603"/>
                  </a:lnTo>
                  <a:lnTo>
                    <a:pt x="911478" y="225894"/>
                  </a:lnTo>
                  <a:lnTo>
                    <a:pt x="888492" y="168376"/>
                  </a:lnTo>
                  <a:lnTo>
                    <a:pt x="844803" y="117170"/>
                  </a:lnTo>
                  <a:lnTo>
                    <a:pt x="782954" y="73571"/>
                  </a:lnTo>
                  <a:lnTo>
                    <a:pt x="745871" y="55041"/>
                  </a:lnTo>
                  <a:lnTo>
                    <a:pt x="705230" y="38912"/>
                  </a:lnTo>
                  <a:lnTo>
                    <a:pt x="661161" y="25336"/>
                  </a:lnTo>
                  <a:lnTo>
                    <a:pt x="614045" y="14503"/>
                  </a:lnTo>
                  <a:lnTo>
                    <a:pt x="564133" y="6553"/>
                  </a:lnTo>
                  <a:lnTo>
                    <a:pt x="511682" y="1663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B5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696200" y="4572000"/>
              <a:ext cx="914400" cy="515620"/>
            </a:xfrm>
            <a:custGeom>
              <a:avLst/>
              <a:gdLst/>
              <a:ahLst/>
              <a:cxnLst/>
              <a:rect l="l" t="t" r="r" b="b"/>
              <a:pathLst>
                <a:path w="914400" h="515620">
                  <a:moveTo>
                    <a:pt x="457200" y="0"/>
                  </a:moveTo>
                  <a:lnTo>
                    <a:pt x="511682" y="1663"/>
                  </a:lnTo>
                  <a:lnTo>
                    <a:pt x="564133" y="6553"/>
                  </a:lnTo>
                  <a:lnTo>
                    <a:pt x="614045" y="14503"/>
                  </a:lnTo>
                  <a:lnTo>
                    <a:pt x="661161" y="25336"/>
                  </a:lnTo>
                  <a:lnTo>
                    <a:pt x="705230" y="38912"/>
                  </a:lnTo>
                  <a:lnTo>
                    <a:pt x="745871" y="55041"/>
                  </a:lnTo>
                  <a:lnTo>
                    <a:pt x="782954" y="73571"/>
                  </a:lnTo>
                  <a:lnTo>
                    <a:pt x="815975" y="94335"/>
                  </a:lnTo>
                  <a:lnTo>
                    <a:pt x="869060" y="141909"/>
                  </a:lnTo>
                  <a:lnTo>
                    <a:pt x="902716" y="196430"/>
                  </a:lnTo>
                  <a:lnTo>
                    <a:pt x="914400" y="256603"/>
                  </a:lnTo>
                  <a:lnTo>
                    <a:pt x="911478" y="287515"/>
                  </a:lnTo>
                  <a:lnTo>
                    <a:pt x="888492" y="345427"/>
                  </a:lnTo>
                  <a:lnTo>
                    <a:pt x="844803" y="397014"/>
                  </a:lnTo>
                  <a:lnTo>
                    <a:pt x="782954" y="440944"/>
                  </a:lnTo>
                  <a:lnTo>
                    <a:pt x="745871" y="459620"/>
                  </a:lnTo>
                  <a:lnTo>
                    <a:pt x="705230" y="475880"/>
                  </a:lnTo>
                  <a:lnTo>
                    <a:pt x="661161" y="489558"/>
                  </a:lnTo>
                  <a:lnTo>
                    <a:pt x="614045" y="500486"/>
                  </a:lnTo>
                  <a:lnTo>
                    <a:pt x="564133" y="508500"/>
                  </a:lnTo>
                  <a:lnTo>
                    <a:pt x="511682" y="513430"/>
                  </a:lnTo>
                  <a:lnTo>
                    <a:pt x="457200" y="515112"/>
                  </a:lnTo>
                  <a:lnTo>
                    <a:pt x="402717" y="513430"/>
                  </a:lnTo>
                  <a:lnTo>
                    <a:pt x="350266" y="508500"/>
                  </a:lnTo>
                  <a:lnTo>
                    <a:pt x="300354" y="500486"/>
                  </a:lnTo>
                  <a:lnTo>
                    <a:pt x="253238" y="489558"/>
                  </a:lnTo>
                  <a:lnTo>
                    <a:pt x="209169" y="475880"/>
                  </a:lnTo>
                  <a:lnTo>
                    <a:pt x="168528" y="459620"/>
                  </a:lnTo>
                  <a:lnTo>
                    <a:pt x="131445" y="440944"/>
                  </a:lnTo>
                  <a:lnTo>
                    <a:pt x="98425" y="420014"/>
                  </a:lnTo>
                  <a:lnTo>
                    <a:pt x="45339" y="372097"/>
                  </a:lnTo>
                  <a:lnTo>
                    <a:pt x="11683" y="317169"/>
                  </a:lnTo>
                  <a:lnTo>
                    <a:pt x="0" y="256603"/>
                  </a:lnTo>
                  <a:lnTo>
                    <a:pt x="2921" y="225894"/>
                  </a:lnTo>
                  <a:lnTo>
                    <a:pt x="25907" y="168376"/>
                  </a:lnTo>
                  <a:lnTo>
                    <a:pt x="69596" y="117170"/>
                  </a:lnTo>
                  <a:lnTo>
                    <a:pt x="131445" y="73571"/>
                  </a:lnTo>
                  <a:lnTo>
                    <a:pt x="168528" y="55041"/>
                  </a:lnTo>
                  <a:lnTo>
                    <a:pt x="209169" y="38912"/>
                  </a:lnTo>
                  <a:lnTo>
                    <a:pt x="253238" y="25336"/>
                  </a:lnTo>
                  <a:lnTo>
                    <a:pt x="300354" y="14503"/>
                  </a:lnTo>
                  <a:lnTo>
                    <a:pt x="350266" y="6553"/>
                  </a:lnTo>
                  <a:lnTo>
                    <a:pt x="402717" y="1663"/>
                  </a:lnTo>
                  <a:lnTo>
                    <a:pt x="457200" y="0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696200" y="4572000"/>
              <a:ext cx="914400" cy="515620"/>
            </a:xfrm>
            <a:custGeom>
              <a:avLst/>
              <a:gdLst/>
              <a:ahLst/>
              <a:cxnLst/>
              <a:rect l="l" t="t" r="r" b="b"/>
              <a:pathLst>
                <a:path w="914400" h="515620">
                  <a:moveTo>
                    <a:pt x="0" y="0"/>
                  </a:moveTo>
                  <a:lnTo>
                    <a:pt x="0" y="0"/>
                  </a:lnTo>
                </a:path>
                <a:path w="914400" h="515620">
                  <a:moveTo>
                    <a:pt x="914400" y="515112"/>
                  </a:moveTo>
                  <a:lnTo>
                    <a:pt x="914400" y="515112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002905" y="4710430"/>
            <a:ext cx="31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97651" y="4781499"/>
            <a:ext cx="1640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88888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Part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idea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194304" y="3396996"/>
            <a:ext cx="1219200" cy="914400"/>
            <a:chOff x="3194304" y="3396996"/>
            <a:chExt cx="1219200" cy="914400"/>
          </a:xfrm>
        </p:grpSpPr>
        <p:sp>
          <p:nvSpPr>
            <p:cNvPr id="45" name="object 45"/>
            <p:cNvSpPr/>
            <p:nvPr/>
          </p:nvSpPr>
          <p:spPr>
            <a:xfrm>
              <a:off x="3194304" y="3396996"/>
              <a:ext cx="1219200" cy="914400"/>
            </a:xfrm>
            <a:custGeom>
              <a:avLst/>
              <a:gdLst/>
              <a:ahLst/>
              <a:cxnLst/>
              <a:rect l="l" t="t" r="r" b="b"/>
              <a:pathLst>
                <a:path w="1219200" h="914400">
                  <a:moveTo>
                    <a:pt x="609599" y="0"/>
                  </a:moveTo>
                  <a:lnTo>
                    <a:pt x="560705" y="1269"/>
                  </a:lnTo>
                  <a:lnTo>
                    <a:pt x="512953" y="5333"/>
                  </a:lnTo>
                  <a:lnTo>
                    <a:pt x="466724" y="11683"/>
                  </a:lnTo>
                  <a:lnTo>
                    <a:pt x="421894" y="20573"/>
                  </a:lnTo>
                  <a:lnTo>
                    <a:pt x="378586" y="31876"/>
                  </a:lnTo>
                  <a:lnTo>
                    <a:pt x="337184" y="45338"/>
                  </a:lnTo>
                  <a:lnTo>
                    <a:pt x="297433" y="60959"/>
                  </a:lnTo>
                  <a:lnTo>
                    <a:pt x="259715" y="78612"/>
                  </a:lnTo>
                  <a:lnTo>
                    <a:pt x="224155" y="98424"/>
                  </a:lnTo>
                  <a:lnTo>
                    <a:pt x="190626" y="120014"/>
                  </a:lnTo>
                  <a:lnTo>
                    <a:pt x="159511" y="143382"/>
                  </a:lnTo>
                  <a:lnTo>
                    <a:pt x="130809" y="168528"/>
                  </a:lnTo>
                  <a:lnTo>
                    <a:pt x="81025" y="223519"/>
                  </a:lnTo>
                  <a:lnTo>
                    <a:pt x="42290" y="284352"/>
                  </a:lnTo>
                  <a:lnTo>
                    <a:pt x="15620" y="350265"/>
                  </a:lnTo>
                  <a:lnTo>
                    <a:pt x="1777" y="420623"/>
                  </a:lnTo>
                  <a:lnTo>
                    <a:pt x="0" y="457199"/>
                  </a:lnTo>
                  <a:lnTo>
                    <a:pt x="1777" y="493775"/>
                  </a:lnTo>
                  <a:lnTo>
                    <a:pt x="15620" y="564095"/>
                  </a:lnTo>
                  <a:lnTo>
                    <a:pt x="42290" y="630034"/>
                  </a:lnTo>
                  <a:lnTo>
                    <a:pt x="81025" y="690879"/>
                  </a:lnTo>
                  <a:lnTo>
                    <a:pt x="130809" y="745909"/>
                  </a:lnTo>
                  <a:lnTo>
                    <a:pt x="159511" y="771029"/>
                  </a:lnTo>
                  <a:lnTo>
                    <a:pt x="190626" y="794435"/>
                  </a:lnTo>
                  <a:lnTo>
                    <a:pt x="224155" y="816025"/>
                  </a:lnTo>
                  <a:lnTo>
                    <a:pt x="259715" y="835723"/>
                  </a:lnTo>
                  <a:lnTo>
                    <a:pt x="297433" y="853439"/>
                  </a:lnTo>
                  <a:lnTo>
                    <a:pt x="337184" y="869073"/>
                  </a:lnTo>
                  <a:lnTo>
                    <a:pt x="378586" y="882561"/>
                  </a:lnTo>
                  <a:lnTo>
                    <a:pt x="421894" y="893787"/>
                  </a:lnTo>
                  <a:lnTo>
                    <a:pt x="466724" y="902665"/>
                  </a:lnTo>
                  <a:lnTo>
                    <a:pt x="512953" y="909129"/>
                  </a:lnTo>
                  <a:lnTo>
                    <a:pt x="560705" y="913066"/>
                  </a:lnTo>
                  <a:lnTo>
                    <a:pt x="609599" y="914399"/>
                  </a:lnTo>
                  <a:lnTo>
                    <a:pt x="658368" y="913066"/>
                  </a:lnTo>
                  <a:lnTo>
                    <a:pt x="705866" y="909129"/>
                  </a:lnTo>
                  <a:lnTo>
                    <a:pt x="752094" y="902665"/>
                  </a:lnTo>
                  <a:lnTo>
                    <a:pt x="796924" y="893787"/>
                  </a:lnTo>
                  <a:lnTo>
                    <a:pt x="840105" y="882561"/>
                  </a:lnTo>
                  <a:lnTo>
                    <a:pt x="881507" y="869073"/>
                  </a:lnTo>
                  <a:lnTo>
                    <a:pt x="921131" y="853439"/>
                  </a:lnTo>
                  <a:lnTo>
                    <a:pt x="958849" y="835723"/>
                  </a:lnTo>
                  <a:lnTo>
                    <a:pt x="994536" y="816025"/>
                  </a:lnTo>
                  <a:lnTo>
                    <a:pt x="1028065" y="794435"/>
                  </a:lnTo>
                  <a:lnTo>
                    <a:pt x="1059307" y="771029"/>
                  </a:lnTo>
                  <a:lnTo>
                    <a:pt x="1088008" y="745909"/>
                  </a:lnTo>
                  <a:lnTo>
                    <a:pt x="1137920" y="690879"/>
                  </a:lnTo>
                  <a:lnTo>
                    <a:pt x="1176782" y="630034"/>
                  </a:lnTo>
                  <a:lnTo>
                    <a:pt x="1203579" y="564095"/>
                  </a:lnTo>
                  <a:lnTo>
                    <a:pt x="1217421" y="493775"/>
                  </a:lnTo>
                  <a:lnTo>
                    <a:pt x="1219199" y="457199"/>
                  </a:lnTo>
                  <a:lnTo>
                    <a:pt x="1217421" y="420623"/>
                  </a:lnTo>
                  <a:lnTo>
                    <a:pt x="1203579" y="350265"/>
                  </a:lnTo>
                  <a:lnTo>
                    <a:pt x="1176782" y="284352"/>
                  </a:lnTo>
                  <a:lnTo>
                    <a:pt x="1137920" y="223519"/>
                  </a:lnTo>
                  <a:lnTo>
                    <a:pt x="1088008" y="168528"/>
                  </a:lnTo>
                  <a:lnTo>
                    <a:pt x="1059307" y="143382"/>
                  </a:lnTo>
                  <a:lnTo>
                    <a:pt x="1028065" y="120014"/>
                  </a:lnTo>
                  <a:lnTo>
                    <a:pt x="994536" y="98424"/>
                  </a:lnTo>
                  <a:lnTo>
                    <a:pt x="958849" y="78612"/>
                  </a:lnTo>
                  <a:lnTo>
                    <a:pt x="921131" y="60959"/>
                  </a:lnTo>
                  <a:lnTo>
                    <a:pt x="881507" y="45338"/>
                  </a:lnTo>
                  <a:lnTo>
                    <a:pt x="840105" y="31876"/>
                  </a:lnTo>
                  <a:lnTo>
                    <a:pt x="796924" y="20573"/>
                  </a:lnTo>
                  <a:lnTo>
                    <a:pt x="752094" y="11683"/>
                  </a:lnTo>
                  <a:lnTo>
                    <a:pt x="705866" y="5333"/>
                  </a:lnTo>
                  <a:lnTo>
                    <a:pt x="658368" y="1269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FB5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94304" y="3396996"/>
              <a:ext cx="1219200" cy="914400"/>
            </a:xfrm>
            <a:custGeom>
              <a:avLst/>
              <a:gdLst/>
              <a:ahLst/>
              <a:cxnLst/>
              <a:rect l="l" t="t" r="r" b="b"/>
              <a:pathLst>
                <a:path w="1219200" h="914400">
                  <a:moveTo>
                    <a:pt x="609599" y="0"/>
                  </a:moveTo>
                  <a:lnTo>
                    <a:pt x="658368" y="1269"/>
                  </a:lnTo>
                  <a:lnTo>
                    <a:pt x="705866" y="5333"/>
                  </a:lnTo>
                  <a:lnTo>
                    <a:pt x="752094" y="11683"/>
                  </a:lnTo>
                  <a:lnTo>
                    <a:pt x="796924" y="20573"/>
                  </a:lnTo>
                  <a:lnTo>
                    <a:pt x="840105" y="31876"/>
                  </a:lnTo>
                  <a:lnTo>
                    <a:pt x="881507" y="45338"/>
                  </a:lnTo>
                  <a:lnTo>
                    <a:pt x="921131" y="60959"/>
                  </a:lnTo>
                  <a:lnTo>
                    <a:pt x="958849" y="78612"/>
                  </a:lnTo>
                  <a:lnTo>
                    <a:pt x="994536" y="98424"/>
                  </a:lnTo>
                  <a:lnTo>
                    <a:pt x="1028065" y="120014"/>
                  </a:lnTo>
                  <a:lnTo>
                    <a:pt x="1059307" y="143382"/>
                  </a:lnTo>
                  <a:lnTo>
                    <a:pt x="1088008" y="168528"/>
                  </a:lnTo>
                  <a:lnTo>
                    <a:pt x="1137920" y="223519"/>
                  </a:lnTo>
                  <a:lnTo>
                    <a:pt x="1176782" y="284352"/>
                  </a:lnTo>
                  <a:lnTo>
                    <a:pt x="1203579" y="350265"/>
                  </a:lnTo>
                  <a:lnTo>
                    <a:pt x="1217421" y="420623"/>
                  </a:lnTo>
                  <a:lnTo>
                    <a:pt x="1219199" y="457199"/>
                  </a:lnTo>
                  <a:lnTo>
                    <a:pt x="1217421" y="493775"/>
                  </a:lnTo>
                  <a:lnTo>
                    <a:pt x="1203579" y="564095"/>
                  </a:lnTo>
                  <a:lnTo>
                    <a:pt x="1176782" y="630034"/>
                  </a:lnTo>
                  <a:lnTo>
                    <a:pt x="1137920" y="690879"/>
                  </a:lnTo>
                  <a:lnTo>
                    <a:pt x="1088008" y="745909"/>
                  </a:lnTo>
                  <a:lnTo>
                    <a:pt x="1059307" y="771029"/>
                  </a:lnTo>
                  <a:lnTo>
                    <a:pt x="1028065" y="794435"/>
                  </a:lnTo>
                  <a:lnTo>
                    <a:pt x="994536" y="816025"/>
                  </a:lnTo>
                  <a:lnTo>
                    <a:pt x="958849" y="835723"/>
                  </a:lnTo>
                  <a:lnTo>
                    <a:pt x="921131" y="853439"/>
                  </a:lnTo>
                  <a:lnTo>
                    <a:pt x="881507" y="869073"/>
                  </a:lnTo>
                  <a:lnTo>
                    <a:pt x="840105" y="882561"/>
                  </a:lnTo>
                  <a:lnTo>
                    <a:pt x="796924" y="893787"/>
                  </a:lnTo>
                  <a:lnTo>
                    <a:pt x="752094" y="902665"/>
                  </a:lnTo>
                  <a:lnTo>
                    <a:pt x="705866" y="909129"/>
                  </a:lnTo>
                  <a:lnTo>
                    <a:pt x="658368" y="913066"/>
                  </a:lnTo>
                  <a:lnTo>
                    <a:pt x="609599" y="914399"/>
                  </a:lnTo>
                  <a:lnTo>
                    <a:pt x="560705" y="913066"/>
                  </a:lnTo>
                  <a:lnTo>
                    <a:pt x="512953" y="909129"/>
                  </a:lnTo>
                  <a:lnTo>
                    <a:pt x="466724" y="902665"/>
                  </a:lnTo>
                  <a:lnTo>
                    <a:pt x="421894" y="893787"/>
                  </a:lnTo>
                  <a:lnTo>
                    <a:pt x="378586" y="882561"/>
                  </a:lnTo>
                  <a:lnTo>
                    <a:pt x="337184" y="869073"/>
                  </a:lnTo>
                  <a:lnTo>
                    <a:pt x="297433" y="853439"/>
                  </a:lnTo>
                  <a:lnTo>
                    <a:pt x="259715" y="835723"/>
                  </a:lnTo>
                  <a:lnTo>
                    <a:pt x="224155" y="816025"/>
                  </a:lnTo>
                  <a:lnTo>
                    <a:pt x="190626" y="794435"/>
                  </a:lnTo>
                  <a:lnTo>
                    <a:pt x="159511" y="771029"/>
                  </a:lnTo>
                  <a:lnTo>
                    <a:pt x="130809" y="745909"/>
                  </a:lnTo>
                  <a:lnTo>
                    <a:pt x="81025" y="690879"/>
                  </a:lnTo>
                  <a:lnTo>
                    <a:pt x="42290" y="630034"/>
                  </a:lnTo>
                  <a:lnTo>
                    <a:pt x="15620" y="564095"/>
                  </a:lnTo>
                  <a:lnTo>
                    <a:pt x="1777" y="493775"/>
                  </a:lnTo>
                  <a:lnTo>
                    <a:pt x="0" y="457199"/>
                  </a:lnTo>
                  <a:lnTo>
                    <a:pt x="1777" y="420623"/>
                  </a:lnTo>
                  <a:lnTo>
                    <a:pt x="15620" y="350265"/>
                  </a:lnTo>
                  <a:lnTo>
                    <a:pt x="42290" y="284352"/>
                  </a:lnTo>
                  <a:lnTo>
                    <a:pt x="81025" y="223519"/>
                  </a:lnTo>
                  <a:lnTo>
                    <a:pt x="130809" y="168528"/>
                  </a:lnTo>
                  <a:lnTo>
                    <a:pt x="159511" y="143382"/>
                  </a:lnTo>
                  <a:lnTo>
                    <a:pt x="190626" y="120014"/>
                  </a:lnTo>
                  <a:lnTo>
                    <a:pt x="224155" y="98424"/>
                  </a:lnTo>
                  <a:lnTo>
                    <a:pt x="259715" y="78612"/>
                  </a:lnTo>
                  <a:lnTo>
                    <a:pt x="297433" y="60959"/>
                  </a:lnTo>
                  <a:lnTo>
                    <a:pt x="337184" y="45338"/>
                  </a:lnTo>
                  <a:lnTo>
                    <a:pt x="378586" y="31876"/>
                  </a:lnTo>
                  <a:lnTo>
                    <a:pt x="421894" y="20573"/>
                  </a:lnTo>
                  <a:lnTo>
                    <a:pt x="466724" y="11683"/>
                  </a:lnTo>
                  <a:lnTo>
                    <a:pt x="512953" y="5333"/>
                  </a:lnTo>
                  <a:lnTo>
                    <a:pt x="560705" y="1269"/>
                  </a:lnTo>
                  <a:lnTo>
                    <a:pt x="609599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94304" y="3396996"/>
              <a:ext cx="1219200" cy="914400"/>
            </a:xfrm>
            <a:custGeom>
              <a:avLst/>
              <a:gdLst/>
              <a:ahLst/>
              <a:cxnLst/>
              <a:rect l="l" t="t" r="r" b="b"/>
              <a:pathLst>
                <a:path w="1219200" h="914400">
                  <a:moveTo>
                    <a:pt x="0" y="0"/>
                  </a:moveTo>
                  <a:lnTo>
                    <a:pt x="0" y="0"/>
                  </a:lnTo>
                </a:path>
                <a:path w="1219200" h="914400">
                  <a:moveTo>
                    <a:pt x="1219199" y="914399"/>
                  </a:moveTo>
                  <a:lnTo>
                    <a:pt x="1219199" y="914399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652520" y="3638550"/>
            <a:ext cx="4622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509837" y="2897123"/>
            <a:ext cx="1358265" cy="1966595"/>
            <a:chOff x="2509837" y="2897123"/>
            <a:chExt cx="1358265" cy="1966595"/>
          </a:xfrm>
        </p:grpSpPr>
        <p:sp>
          <p:nvSpPr>
            <p:cNvPr id="51" name="object 51"/>
            <p:cNvSpPr/>
            <p:nvPr/>
          </p:nvSpPr>
          <p:spPr>
            <a:xfrm>
              <a:off x="3810761" y="2916173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h="376554">
                  <a:moveTo>
                    <a:pt x="0" y="0"/>
                  </a:moveTo>
                  <a:lnTo>
                    <a:pt x="0" y="376427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53611" y="3285743"/>
              <a:ext cx="114300" cy="86995"/>
            </a:xfrm>
            <a:custGeom>
              <a:avLst/>
              <a:gdLst/>
              <a:ahLst/>
              <a:cxnLst/>
              <a:rect l="l" t="t" r="r" b="b"/>
              <a:pathLst>
                <a:path w="114300" h="86995">
                  <a:moveTo>
                    <a:pt x="114300" y="0"/>
                  </a:moveTo>
                  <a:lnTo>
                    <a:pt x="0" y="0"/>
                  </a:lnTo>
                  <a:lnTo>
                    <a:pt x="57150" y="86867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514600" y="3886199"/>
              <a:ext cx="990600" cy="972819"/>
            </a:xfrm>
            <a:custGeom>
              <a:avLst/>
              <a:gdLst/>
              <a:ahLst/>
              <a:cxnLst/>
              <a:rect l="l" t="t" r="r" b="b"/>
              <a:pathLst>
                <a:path w="990600" h="972820">
                  <a:moveTo>
                    <a:pt x="495300" y="0"/>
                  </a:moveTo>
                  <a:lnTo>
                    <a:pt x="453770" y="1549"/>
                  </a:lnTo>
                  <a:lnTo>
                    <a:pt x="413257" y="6146"/>
                  </a:lnTo>
                  <a:lnTo>
                    <a:pt x="374014" y="13677"/>
                  </a:lnTo>
                  <a:lnTo>
                    <a:pt x="336042" y="24015"/>
                  </a:lnTo>
                  <a:lnTo>
                    <a:pt x="299466" y="37084"/>
                  </a:lnTo>
                  <a:lnTo>
                    <a:pt x="264541" y="52755"/>
                  </a:lnTo>
                  <a:lnTo>
                    <a:pt x="199644" y="91516"/>
                  </a:lnTo>
                  <a:lnTo>
                    <a:pt x="142367" y="139407"/>
                  </a:lnTo>
                  <a:lnTo>
                    <a:pt x="93472" y="195605"/>
                  </a:lnTo>
                  <a:lnTo>
                    <a:pt x="53975" y="259232"/>
                  </a:lnTo>
                  <a:lnTo>
                    <a:pt x="24511" y="329438"/>
                  </a:lnTo>
                  <a:lnTo>
                    <a:pt x="13969" y="366737"/>
                  </a:lnTo>
                  <a:lnTo>
                    <a:pt x="6350" y="405371"/>
                  </a:lnTo>
                  <a:lnTo>
                    <a:pt x="1650" y="445211"/>
                  </a:lnTo>
                  <a:lnTo>
                    <a:pt x="0" y="486156"/>
                  </a:lnTo>
                  <a:lnTo>
                    <a:pt x="1650" y="526973"/>
                  </a:lnTo>
                  <a:lnTo>
                    <a:pt x="6350" y="566712"/>
                  </a:lnTo>
                  <a:lnTo>
                    <a:pt x="13969" y="605256"/>
                  </a:lnTo>
                  <a:lnTo>
                    <a:pt x="24511" y="642505"/>
                  </a:lnTo>
                  <a:lnTo>
                    <a:pt x="37973" y="678332"/>
                  </a:lnTo>
                  <a:lnTo>
                    <a:pt x="72517" y="745337"/>
                  </a:lnTo>
                  <a:lnTo>
                    <a:pt x="116839" y="805395"/>
                  </a:lnTo>
                  <a:lnTo>
                    <a:pt x="170052" y="857618"/>
                  </a:lnTo>
                  <a:lnTo>
                    <a:pt x="231267" y="901141"/>
                  </a:lnTo>
                  <a:lnTo>
                    <a:pt x="299466" y="935088"/>
                  </a:lnTo>
                  <a:lnTo>
                    <a:pt x="336042" y="948194"/>
                  </a:lnTo>
                  <a:lnTo>
                    <a:pt x="374014" y="958583"/>
                  </a:lnTo>
                  <a:lnTo>
                    <a:pt x="413257" y="966139"/>
                  </a:lnTo>
                  <a:lnTo>
                    <a:pt x="453770" y="970749"/>
                  </a:lnTo>
                  <a:lnTo>
                    <a:pt x="495300" y="972312"/>
                  </a:lnTo>
                  <a:lnTo>
                    <a:pt x="536829" y="970749"/>
                  </a:lnTo>
                  <a:lnTo>
                    <a:pt x="577342" y="966139"/>
                  </a:lnTo>
                  <a:lnTo>
                    <a:pt x="616585" y="958583"/>
                  </a:lnTo>
                  <a:lnTo>
                    <a:pt x="654557" y="948194"/>
                  </a:lnTo>
                  <a:lnTo>
                    <a:pt x="691133" y="935088"/>
                  </a:lnTo>
                  <a:lnTo>
                    <a:pt x="726058" y="919365"/>
                  </a:lnTo>
                  <a:lnTo>
                    <a:pt x="790955" y="880529"/>
                  </a:lnTo>
                  <a:lnTo>
                    <a:pt x="848233" y="832535"/>
                  </a:lnTo>
                  <a:lnTo>
                    <a:pt x="897127" y="776287"/>
                  </a:lnTo>
                  <a:lnTo>
                    <a:pt x="936625" y="712660"/>
                  </a:lnTo>
                  <a:lnTo>
                    <a:pt x="966088" y="642505"/>
                  </a:lnTo>
                  <a:lnTo>
                    <a:pt x="976629" y="605256"/>
                  </a:lnTo>
                  <a:lnTo>
                    <a:pt x="984250" y="566712"/>
                  </a:lnTo>
                  <a:lnTo>
                    <a:pt x="988949" y="526973"/>
                  </a:lnTo>
                  <a:lnTo>
                    <a:pt x="990600" y="486156"/>
                  </a:lnTo>
                  <a:lnTo>
                    <a:pt x="988949" y="445211"/>
                  </a:lnTo>
                  <a:lnTo>
                    <a:pt x="984250" y="405371"/>
                  </a:lnTo>
                  <a:lnTo>
                    <a:pt x="976629" y="366737"/>
                  </a:lnTo>
                  <a:lnTo>
                    <a:pt x="966088" y="329438"/>
                  </a:lnTo>
                  <a:lnTo>
                    <a:pt x="952626" y="293573"/>
                  </a:lnTo>
                  <a:lnTo>
                    <a:pt x="918083" y="226542"/>
                  </a:lnTo>
                  <a:lnTo>
                    <a:pt x="873760" y="166522"/>
                  </a:lnTo>
                  <a:lnTo>
                    <a:pt x="820547" y="114376"/>
                  </a:lnTo>
                  <a:lnTo>
                    <a:pt x="759333" y="70942"/>
                  </a:lnTo>
                  <a:lnTo>
                    <a:pt x="691133" y="37084"/>
                  </a:lnTo>
                  <a:lnTo>
                    <a:pt x="654557" y="24015"/>
                  </a:lnTo>
                  <a:lnTo>
                    <a:pt x="616585" y="13677"/>
                  </a:lnTo>
                  <a:lnTo>
                    <a:pt x="577342" y="6146"/>
                  </a:lnTo>
                  <a:lnTo>
                    <a:pt x="536829" y="1549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514600" y="3886199"/>
              <a:ext cx="990600" cy="972819"/>
            </a:xfrm>
            <a:custGeom>
              <a:avLst/>
              <a:gdLst/>
              <a:ahLst/>
              <a:cxnLst/>
              <a:rect l="l" t="t" r="r" b="b"/>
              <a:pathLst>
                <a:path w="990600" h="972820">
                  <a:moveTo>
                    <a:pt x="495300" y="0"/>
                  </a:moveTo>
                  <a:lnTo>
                    <a:pt x="536829" y="1549"/>
                  </a:lnTo>
                  <a:lnTo>
                    <a:pt x="577342" y="6146"/>
                  </a:lnTo>
                  <a:lnTo>
                    <a:pt x="616585" y="13677"/>
                  </a:lnTo>
                  <a:lnTo>
                    <a:pt x="654557" y="24015"/>
                  </a:lnTo>
                  <a:lnTo>
                    <a:pt x="691133" y="37084"/>
                  </a:lnTo>
                  <a:lnTo>
                    <a:pt x="726058" y="52755"/>
                  </a:lnTo>
                  <a:lnTo>
                    <a:pt x="790955" y="91516"/>
                  </a:lnTo>
                  <a:lnTo>
                    <a:pt x="848233" y="139407"/>
                  </a:lnTo>
                  <a:lnTo>
                    <a:pt x="897127" y="195605"/>
                  </a:lnTo>
                  <a:lnTo>
                    <a:pt x="936625" y="259232"/>
                  </a:lnTo>
                  <a:lnTo>
                    <a:pt x="966088" y="329438"/>
                  </a:lnTo>
                  <a:lnTo>
                    <a:pt x="976629" y="366737"/>
                  </a:lnTo>
                  <a:lnTo>
                    <a:pt x="984250" y="405371"/>
                  </a:lnTo>
                  <a:lnTo>
                    <a:pt x="988949" y="445211"/>
                  </a:lnTo>
                  <a:lnTo>
                    <a:pt x="990600" y="486156"/>
                  </a:lnTo>
                  <a:lnTo>
                    <a:pt x="988949" y="526973"/>
                  </a:lnTo>
                  <a:lnTo>
                    <a:pt x="984250" y="566712"/>
                  </a:lnTo>
                  <a:lnTo>
                    <a:pt x="976629" y="605256"/>
                  </a:lnTo>
                  <a:lnTo>
                    <a:pt x="966088" y="642505"/>
                  </a:lnTo>
                  <a:lnTo>
                    <a:pt x="952626" y="678332"/>
                  </a:lnTo>
                  <a:lnTo>
                    <a:pt x="918083" y="745337"/>
                  </a:lnTo>
                  <a:lnTo>
                    <a:pt x="873760" y="805395"/>
                  </a:lnTo>
                  <a:lnTo>
                    <a:pt x="820547" y="857618"/>
                  </a:lnTo>
                  <a:lnTo>
                    <a:pt x="759333" y="901141"/>
                  </a:lnTo>
                  <a:lnTo>
                    <a:pt x="691133" y="935088"/>
                  </a:lnTo>
                  <a:lnTo>
                    <a:pt x="654557" y="948194"/>
                  </a:lnTo>
                  <a:lnTo>
                    <a:pt x="616585" y="958583"/>
                  </a:lnTo>
                  <a:lnTo>
                    <a:pt x="577342" y="966139"/>
                  </a:lnTo>
                  <a:lnTo>
                    <a:pt x="536829" y="970749"/>
                  </a:lnTo>
                  <a:lnTo>
                    <a:pt x="495300" y="972312"/>
                  </a:lnTo>
                  <a:lnTo>
                    <a:pt x="453770" y="970749"/>
                  </a:lnTo>
                  <a:lnTo>
                    <a:pt x="413257" y="966139"/>
                  </a:lnTo>
                  <a:lnTo>
                    <a:pt x="374014" y="958583"/>
                  </a:lnTo>
                  <a:lnTo>
                    <a:pt x="336042" y="948194"/>
                  </a:lnTo>
                  <a:lnTo>
                    <a:pt x="299466" y="935088"/>
                  </a:lnTo>
                  <a:lnTo>
                    <a:pt x="264541" y="919365"/>
                  </a:lnTo>
                  <a:lnTo>
                    <a:pt x="199644" y="880529"/>
                  </a:lnTo>
                  <a:lnTo>
                    <a:pt x="142367" y="832535"/>
                  </a:lnTo>
                  <a:lnTo>
                    <a:pt x="93472" y="776287"/>
                  </a:lnTo>
                  <a:lnTo>
                    <a:pt x="53975" y="712660"/>
                  </a:lnTo>
                  <a:lnTo>
                    <a:pt x="24511" y="642505"/>
                  </a:lnTo>
                  <a:lnTo>
                    <a:pt x="13969" y="605256"/>
                  </a:lnTo>
                  <a:lnTo>
                    <a:pt x="6350" y="566712"/>
                  </a:lnTo>
                  <a:lnTo>
                    <a:pt x="1650" y="526973"/>
                  </a:lnTo>
                  <a:lnTo>
                    <a:pt x="0" y="486156"/>
                  </a:lnTo>
                  <a:lnTo>
                    <a:pt x="1650" y="445211"/>
                  </a:lnTo>
                  <a:lnTo>
                    <a:pt x="6350" y="405371"/>
                  </a:lnTo>
                  <a:lnTo>
                    <a:pt x="13969" y="366737"/>
                  </a:lnTo>
                  <a:lnTo>
                    <a:pt x="24511" y="329438"/>
                  </a:lnTo>
                  <a:lnTo>
                    <a:pt x="37973" y="293573"/>
                  </a:lnTo>
                  <a:lnTo>
                    <a:pt x="72517" y="226542"/>
                  </a:lnTo>
                  <a:lnTo>
                    <a:pt x="116839" y="166522"/>
                  </a:lnTo>
                  <a:lnTo>
                    <a:pt x="170052" y="114376"/>
                  </a:lnTo>
                  <a:lnTo>
                    <a:pt x="231267" y="70942"/>
                  </a:lnTo>
                  <a:lnTo>
                    <a:pt x="299466" y="37084"/>
                  </a:lnTo>
                  <a:lnTo>
                    <a:pt x="336042" y="24015"/>
                  </a:lnTo>
                  <a:lnTo>
                    <a:pt x="374014" y="13677"/>
                  </a:lnTo>
                  <a:lnTo>
                    <a:pt x="413257" y="6146"/>
                  </a:lnTo>
                  <a:lnTo>
                    <a:pt x="453770" y="1549"/>
                  </a:lnTo>
                  <a:lnTo>
                    <a:pt x="49530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514600" y="3886199"/>
              <a:ext cx="990600" cy="972819"/>
            </a:xfrm>
            <a:custGeom>
              <a:avLst/>
              <a:gdLst/>
              <a:ahLst/>
              <a:cxnLst/>
              <a:rect l="l" t="t" r="r" b="b"/>
              <a:pathLst>
                <a:path w="990600" h="972820">
                  <a:moveTo>
                    <a:pt x="0" y="0"/>
                  </a:moveTo>
                  <a:lnTo>
                    <a:pt x="0" y="0"/>
                  </a:lnTo>
                </a:path>
                <a:path w="990600" h="972820">
                  <a:moveTo>
                    <a:pt x="990600" y="972312"/>
                  </a:moveTo>
                  <a:lnTo>
                    <a:pt x="990600" y="972312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836545" y="4095750"/>
            <a:ext cx="287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424428" y="4224528"/>
            <a:ext cx="771525" cy="695325"/>
            <a:chOff x="3424428" y="4224528"/>
            <a:chExt cx="771525" cy="695325"/>
          </a:xfrm>
        </p:grpSpPr>
        <p:sp>
          <p:nvSpPr>
            <p:cNvPr id="58" name="object 58"/>
            <p:cNvSpPr/>
            <p:nvPr/>
          </p:nvSpPr>
          <p:spPr>
            <a:xfrm>
              <a:off x="3429000" y="4229100"/>
              <a:ext cx="762000" cy="685800"/>
            </a:xfrm>
            <a:custGeom>
              <a:avLst/>
              <a:gdLst/>
              <a:ahLst/>
              <a:cxnLst/>
              <a:rect l="l" t="t" r="r" b="b"/>
              <a:pathLst>
                <a:path w="762000" h="685800">
                  <a:moveTo>
                    <a:pt x="381000" y="0"/>
                  </a:moveTo>
                  <a:lnTo>
                    <a:pt x="335534" y="2235"/>
                  </a:lnTo>
                  <a:lnTo>
                    <a:pt x="291973" y="8801"/>
                  </a:lnTo>
                  <a:lnTo>
                    <a:pt x="250316" y="19456"/>
                  </a:lnTo>
                  <a:lnTo>
                    <a:pt x="211074" y="33985"/>
                  </a:lnTo>
                  <a:lnTo>
                    <a:pt x="174371" y="52171"/>
                  </a:lnTo>
                  <a:lnTo>
                    <a:pt x="140462" y="73774"/>
                  </a:lnTo>
                  <a:lnTo>
                    <a:pt x="109474" y="98577"/>
                  </a:lnTo>
                  <a:lnTo>
                    <a:pt x="81914" y="126365"/>
                  </a:lnTo>
                  <a:lnTo>
                    <a:pt x="57912" y="156895"/>
                  </a:lnTo>
                  <a:lnTo>
                    <a:pt x="37719" y="189941"/>
                  </a:lnTo>
                  <a:lnTo>
                    <a:pt x="21589" y="225298"/>
                  </a:lnTo>
                  <a:lnTo>
                    <a:pt x="9778" y="262724"/>
                  </a:lnTo>
                  <a:lnTo>
                    <a:pt x="2539" y="301993"/>
                  </a:lnTo>
                  <a:lnTo>
                    <a:pt x="0" y="342900"/>
                  </a:lnTo>
                  <a:lnTo>
                    <a:pt x="2539" y="383794"/>
                  </a:lnTo>
                  <a:lnTo>
                    <a:pt x="9778" y="423075"/>
                  </a:lnTo>
                  <a:lnTo>
                    <a:pt x="21589" y="460502"/>
                  </a:lnTo>
                  <a:lnTo>
                    <a:pt x="37719" y="495858"/>
                  </a:lnTo>
                  <a:lnTo>
                    <a:pt x="57912" y="528904"/>
                  </a:lnTo>
                  <a:lnTo>
                    <a:pt x="81914" y="559435"/>
                  </a:lnTo>
                  <a:lnTo>
                    <a:pt x="109474" y="587209"/>
                  </a:lnTo>
                  <a:lnTo>
                    <a:pt x="140462" y="612025"/>
                  </a:lnTo>
                  <a:lnTo>
                    <a:pt x="174371" y="633628"/>
                  </a:lnTo>
                  <a:lnTo>
                    <a:pt x="211074" y="651814"/>
                  </a:lnTo>
                  <a:lnTo>
                    <a:pt x="250316" y="666343"/>
                  </a:lnTo>
                  <a:lnTo>
                    <a:pt x="291973" y="676998"/>
                  </a:lnTo>
                  <a:lnTo>
                    <a:pt x="335534" y="683564"/>
                  </a:lnTo>
                  <a:lnTo>
                    <a:pt x="381000" y="685800"/>
                  </a:lnTo>
                  <a:lnTo>
                    <a:pt x="426465" y="683564"/>
                  </a:lnTo>
                  <a:lnTo>
                    <a:pt x="470026" y="676998"/>
                  </a:lnTo>
                  <a:lnTo>
                    <a:pt x="511683" y="666343"/>
                  </a:lnTo>
                  <a:lnTo>
                    <a:pt x="550926" y="651814"/>
                  </a:lnTo>
                  <a:lnTo>
                    <a:pt x="587628" y="633628"/>
                  </a:lnTo>
                  <a:lnTo>
                    <a:pt x="621538" y="612025"/>
                  </a:lnTo>
                  <a:lnTo>
                    <a:pt x="652399" y="587209"/>
                  </a:lnTo>
                  <a:lnTo>
                    <a:pt x="680085" y="559435"/>
                  </a:lnTo>
                  <a:lnTo>
                    <a:pt x="704088" y="528904"/>
                  </a:lnTo>
                  <a:lnTo>
                    <a:pt x="724280" y="495858"/>
                  </a:lnTo>
                  <a:lnTo>
                    <a:pt x="740410" y="460502"/>
                  </a:lnTo>
                  <a:lnTo>
                    <a:pt x="752221" y="423075"/>
                  </a:lnTo>
                  <a:lnTo>
                    <a:pt x="759460" y="383794"/>
                  </a:lnTo>
                  <a:lnTo>
                    <a:pt x="762000" y="342900"/>
                  </a:lnTo>
                  <a:lnTo>
                    <a:pt x="759460" y="301993"/>
                  </a:lnTo>
                  <a:lnTo>
                    <a:pt x="752221" y="262724"/>
                  </a:lnTo>
                  <a:lnTo>
                    <a:pt x="740410" y="225298"/>
                  </a:lnTo>
                  <a:lnTo>
                    <a:pt x="724280" y="189941"/>
                  </a:lnTo>
                  <a:lnTo>
                    <a:pt x="704088" y="156895"/>
                  </a:lnTo>
                  <a:lnTo>
                    <a:pt x="680085" y="126365"/>
                  </a:lnTo>
                  <a:lnTo>
                    <a:pt x="652399" y="98577"/>
                  </a:lnTo>
                  <a:lnTo>
                    <a:pt x="621538" y="73774"/>
                  </a:lnTo>
                  <a:lnTo>
                    <a:pt x="587628" y="52171"/>
                  </a:lnTo>
                  <a:lnTo>
                    <a:pt x="550926" y="33985"/>
                  </a:lnTo>
                  <a:lnTo>
                    <a:pt x="511683" y="19456"/>
                  </a:lnTo>
                  <a:lnTo>
                    <a:pt x="470026" y="8801"/>
                  </a:lnTo>
                  <a:lnTo>
                    <a:pt x="426465" y="2235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429000" y="4229100"/>
              <a:ext cx="762000" cy="685800"/>
            </a:xfrm>
            <a:custGeom>
              <a:avLst/>
              <a:gdLst/>
              <a:ahLst/>
              <a:cxnLst/>
              <a:rect l="l" t="t" r="r" b="b"/>
              <a:pathLst>
                <a:path w="762000" h="685800">
                  <a:moveTo>
                    <a:pt x="381000" y="0"/>
                  </a:moveTo>
                  <a:lnTo>
                    <a:pt x="426465" y="2235"/>
                  </a:lnTo>
                  <a:lnTo>
                    <a:pt x="470026" y="8801"/>
                  </a:lnTo>
                  <a:lnTo>
                    <a:pt x="511683" y="19456"/>
                  </a:lnTo>
                  <a:lnTo>
                    <a:pt x="550926" y="33985"/>
                  </a:lnTo>
                  <a:lnTo>
                    <a:pt x="587628" y="52171"/>
                  </a:lnTo>
                  <a:lnTo>
                    <a:pt x="621538" y="73774"/>
                  </a:lnTo>
                  <a:lnTo>
                    <a:pt x="652399" y="98577"/>
                  </a:lnTo>
                  <a:lnTo>
                    <a:pt x="680085" y="126365"/>
                  </a:lnTo>
                  <a:lnTo>
                    <a:pt x="704088" y="156895"/>
                  </a:lnTo>
                  <a:lnTo>
                    <a:pt x="724280" y="189941"/>
                  </a:lnTo>
                  <a:lnTo>
                    <a:pt x="740410" y="225298"/>
                  </a:lnTo>
                  <a:lnTo>
                    <a:pt x="752221" y="262724"/>
                  </a:lnTo>
                  <a:lnTo>
                    <a:pt x="759460" y="301993"/>
                  </a:lnTo>
                  <a:lnTo>
                    <a:pt x="762000" y="342900"/>
                  </a:lnTo>
                  <a:lnTo>
                    <a:pt x="759460" y="383794"/>
                  </a:lnTo>
                  <a:lnTo>
                    <a:pt x="752221" y="423075"/>
                  </a:lnTo>
                  <a:lnTo>
                    <a:pt x="740410" y="460502"/>
                  </a:lnTo>
                  <a:lnTo>
                    <a:pt x="724280" y="495858"/>
                  </a:lnTo>
                  <a:lnTo>
                    <a:pt x="704088" y="528904"/>
                  </a:lnTo>
                  <a:lnTo>
                    <a:pt x="680085" y="559435"/>
                  </a:lnTo>
                  <a:lnTo>
                    <a:pt x="652399" y="587209"/>
                  </a:lnTo>
                  <a:lnTo>
                    <a:pt x="621538" y="612025"/>
                  </a:lnTo>
                  <a:lnTo>
                    <a:pt x="587628" y="633628"/>
                  </a:lnTo>
                  <a:lnTo>
                    <a:pt x="550926" y="651814"/>
                  </a:lnTo>
                  <a:lnTo>
                    <a:pt x="511683" y="666343"/>
                  </a:lnTo>
                  <a:lnTo>
                    <a:pt x="470026" y="676998"/>
                  </a:lnTo>
                  <a:lnTo>
                    <a:pt x="426465" y="683564"/>
                  </a:lnTo>
                  <a:lnTo>
                    <a:pt x="381000" y="685800"/>
                  </a:lnTo>
                  <a:lnTo>
                    <a:pt x="335534" y="683564"/>
                  </a:lnTo>
                  <a:lnTo>
                    <a:pt x="291973" y="676998"/>
                  </a:lnTo>
                  <a:lnTo>
                    <a:pt x="250316" y="666343"/>
                  </a:lnTo>
                  <a:lnTo>
                    <a:pt x="211074" y="651814"/>
                  </a:lnTo>
                  <a:lnTo>
                    <a:pt x="174371" y="633628"/>
                  </a:lnTo>
                  <a:lnTo>
                    <a:pt x="140462" y="612025"/>
                  </a:lnTo>
                  <a:lnTo>
                    <a:pt x="109474" y="587209"/>
                  </a:lnTo>
                  <a:lnTo>
                    <a:pt x="81914" y="559435"/>
                  </a:lnTo>
                  <a:lnTo>
                    <a:pt x="57912" y="528904"/>
                  </a:lnTo>
                  <a:lnTo>
                    <a:pt x="37719" y="495858"/>
                  </a:lnTo>
                  <a:lnTo>
                    <a:pt x="21589" y="460502"/>
                  </a:lnTo>
                  <a:lnTo>
                    <a:pt x="9778" y="423075"/>
                  </a:lnTo>
                  <a:lnTo>
                    <a:pt x="2539" y="383794"/>
                  </a:lnTo>
                  <a:lnTo>
                    <a:pt x="0" y="342900"/>
                  </a:lnTo>
                  <a:lnTo>
                    <a:pt x="2539" y="301993"/>
                  </a:lnTo>
                  <a:lnTo>
                    <a:pt x="9778" y="262724"/>
                  </a:lnTo>
                  <a:lnTo>
                    <a:pt x="21589" y="225298"/>
                  </a:lnTo>
                  <a:lnTo>
                    <a:pt x="37719" y="189941"/>
                  </a:lnTo>
                  <a:lnTo>
                    <a:pt x="57912" y="156895"/>
                  </a:lnTo>
                  <a:lnTo>
                    <a:pt x="81914" y="126365"/>
                  </a:lnTo>
                  <a:lnTo>
                    <a:pt x="109474" y="98577"/>
                  </a:lnTo>
                  <a:lnTo>
                    <a:pt x="140462" y="73774"/>
                  </a:lnTo>
                  <a:lnTo>
                    <a:pt x="174371" y="52171"/>
                  </a:lnTo>
                  <a:lnTo>
                    <a:pt x="211074" y="33985"/>
                  </a:lnTo>
                  <a:lnTo>
                    <a:pt x="250316" y="19456"/>
                  </a:lnTo>
                  <a:lnTo>
                    <a:pt x="291973" y="8801"/>
                  </a:lnTo>
                  <a:lnTo>
                    <a:pt x="335534" y="2235"/>
                  </a:lnTo>
                  <a:lnTo>
                    <a:pt x="38100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429000" y="4229100"/>
              <a:ext cx="762000" cy="685800"/>
            </a:xfrm>
            <a:custGeom>
              <a:avLst/>
              <a:gdLst/>
              <a:ahLst/>
              <a:cxnLst/>
              <a:rect l="l" t="t" r="r" b="b"/>
              <a:pathLst>
                <a:path w="762000" h="685800">
                  <a:moveTo>
                    <a:pt x="0" y="0"/>
                  </a:moveTo>
                  <a:lnTo>
                    <a:pt x="0" y="0"/>
                  </a:lnTo>
                </a:path>
                <a:path w="762000" h="685800">
                  <a:moveTo>
                    <a:pt x="762000" y="685800"/>
                  </a:moveTo>
                  <a:lnTo>
                    <a:pt x="762000" y="685800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683000" y="4454448"/>
            <a:ext cx="2552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395" y="138430"/>
            <a:ext cx="7627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C000"/>
                </a:solidFill>
                <a:latin typeface="Georgia"/>
                <a:cs typeface="Georgia"/>
              </a:rPr>
              <a:t>What</a:t>
            </a:r>
            <a:r>
              <a:rPr sz="2800" b="1" spc="-5" dirty="0">
                <a:solidFill>
                  <a:srgbClr val="FFC000"/>
                </a:solidFill>
                <a:latin typeface="Georgia"/>
                <a:cs typeface="Georgia"/>
              </a:rPr>
              <a:t> is</a:t>
            </a:r>
            <a:r>
              <a:rPr sz="2800" b="1" spc="10" dirty="0">
                <a:solidFill>
                  <a:srgbClr val="FFC000"/>
                </a:solidFill>
                <a:latin typeface="Georgia"/>
                <a:cs typeface="Georgia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Georgia"/>
                <a:cs typeface="Georgia"/>
              </a:rPr>
              <a:t>difference</a:t>
            </a:r>
            <a:r>
              <a:rPr sz="2800" b="1" spc="25" dirty="0">
                <a:solidFill>
                  <a:srgbClr val="FFC000"/>
                </a:solidFill>
                <a:latin typeface="Georgia"/>
                <a:cs typeface="Georgia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Georgia"/>
                <a:cs typeface="Georgia"/>
              </a:rPr>
              <a:t>between</a:t>
            </a:r>
            <a:r>
              <a:rPr sz="2800" b="1" spc="35" dirty="0">
                <a:solidFill>
                  <a:srgbClr val="FFC000"/>
                </a:solidFill>
                <a:latin typeface="Georgia"/>
                <a:cs typeface="Georgia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Georgia"/>
                <a:cs typeface="Georgia"/>
              </a:rPr>
              <a:t>TS</a:t>
            </a:r>
            <a:r>
              <a:rPr sz="2800" b="1" dirty="0">
                <a:solidFill>
                  <a:srgbClr val="FFC000"/>
                </a:solidFill>
                <a:latin typeface="Georgia"/>
                <a:cs typeface="Georgia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Georgia"/>
                <a:cs typeface="Georgia"/>
              </a:rPr>
              <a:t>and</a:t>
            </a:r>
            <a:r>
              <a:rPr sz="2800" b="1" spc="5" dirty="0">
                <a:solidFill>
                  <a:srgbClr val="FFC000"/>
                </a:solidFill>
                <a:latin typeface="Georgia"/>
                <a:cs typeface="Georgia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Georgia"/>
                <a:cs typeface="Georgia"/>
              </a:rPr>
              <a:t>Patent</a:t>
            </a:r>
            <a:endParaRPr sz="2800" dirty="0">
              <a:latin typeface="Georgia"/>
              <a:cs typeface="Georg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678128"/>
              </p:ext>
            </p:extLst>
          </p:nvPr>
        </p:nvGraphicFramePr>
        <p:xfrm>
          <a:off x="304800" y="693419"/>
          <a:ext cx="8604250" cy="4229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1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Trade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Secrets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Patents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251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Registration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60680" indent="-27051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 MT"/>
                        <a:buChar char="•"/>
                        <a:tabLst>
                          <a:tab pos="360680" algn="l"/>
                          <a:tab pos="36131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costs(but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costs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keep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secret)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60680" indent="-27051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 MT"/>
                        <a:buChar char="•"/>
                        <a:tabLst>
                          <a:tab pos="360680" algn="l"/>
                          <a:tab pos="36131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Immediately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avaliable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Registration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61950" indent="-27051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 MT"/>
                        <a:buChar char="•"/>
                        <a:tabLst>
                          <a:tab pos="361950" algn="l"/>
                          <a:tab pos="36258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Fees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(Registration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+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Maintenance)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61950" indent="-27051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 MT"/>
                        <a:buChar char="•"/>
                        <a:tabLst>
                          <a:tab pos="361950" algn="l"/>
                          <a:tab pos="36258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Takes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get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patent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251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last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Longer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59410" indent="-269240">
                        <a:lnSpc>
                          <a:spcPct val="100000"/>
                        </a:lnSpc>
                        <a:spcBef>
                          <a:spcPts val="1075"/>
                        </a:spcBef>
                        <a:buFont typeface="Arial MT"/>
                        <a:buChar char="•"/>
                        <a:tabLst>
                          <a:tab pos="359410" algn="l"/>
                          <a:tab pos="36004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But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limited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economic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life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59410" indent="-269240">
                        <a:lnSpc>
                          <a:spcPct val="100000"/>
                        </a:lnSpc>
                        <a:spcBef>
                          <a:spcPts val="1085"/>
                        </a:spcBef>
                        <a:buFont typeface="Arial MT"/>
                        <a:buChar char="•"/>
                        <a:tabLst>
                          <a:tab pos="359410" algn="l"/>
                          <a:tab pos="36004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Uncertain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life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span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: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leak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out is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irremediable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Limited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time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60045" indent="-268605">
                        <a:lnSpc>
                          <a:spcPct val="100000"/>
                        </a:lnSpc>
                        <a:spcBef>
                          <a:spcPts val="1075"/>
                        </a:spcBef>
                        <a:buFont typeface="Arial MT"/>
                        <a:buChar char="•"/>
                        <a:tabLst>
                          <a:tab pos="360045" algn="l"/>
                          <a:tab pos="36068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Generally: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Max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years</a:t>
                      </a:r>
                    </a:p>
                    <a:p>
                      <a:pPr marL="360045" indent="-268605">
                        <a:lnSpc>
                          <a:spcPct val="100000"/>
                        </a:lnSpc>
                        <a:spcBef>
                          <a:spcPts val="1085"/>
                        </a:spcBef>
                        <a:buFont typeface="Arial MT"/>
                        <a:buChar char="•"/>
                        <a:tabLst>
                          <a:tab pos="360045" algn="l"/>
                          <a:tab pos="36068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But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invalided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515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Disclosure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59410" indent="-26924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 MT"/>
                        <a:buChar char="•"/>
                        <a:tabLst>
                          <a:tab pos="359410" algn="l"/>
                          <a:tab pos="36004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But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practical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need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disclose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59410" indent="-26924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 MT"/>
                        <a:buChar char="•"/>
                        <a:tabLst>
                          <a:tab pos="359410" algn="l"/>
                          <a:tab pos="36004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leak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out: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lost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8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Disclosure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60045" indent="-268605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 MT"/>
                        <a:buChar char="•"/>
                        <a:tabLst>
                          <a:tab pos="360045" algn="l"/>
                          <a:tab pos="36068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Publication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month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after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filing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60045" indent="-268605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 MT"/>
                        <a:buChar char="•"/>
                        <a:tabLst>
                          <a:tab pos="360045" algn="l"/>
                          <a:tab pos="36068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Patent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allowed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0972-33BD-0A56-9826-2B34E7AE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20" y="285750"/>
            <a:ext cx="8274558" cy="1013460"/>
          </a:xfrm>
        </p:spPr>
        <p:txBody>
          <a:bodyPr/>
          <a:lstStyle/>
          <a:p>
            <a:r>
              <a:rPr lang="en-US" sz="2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DETERMINATION OF TRADE SECRET STATUS: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ECE7DEE3-DC0E-44D4-28A9-C6BAD81C8991}"/>
              </a:ext>
            </a:extLst>
          </p:cNvPr>
          <p:cNvSpPr txBox="1"/>
          <p:nvPr/>
        </p:nvSpPr>
        <p:spPr>
          <a:xfrm>
            <a:off x="609600" y="754677"/>
            <a:ext cx="7795079" cy="44078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Restatement of Torts (a wrongful act or an infringement of a right) lists six factors to be considered in determining whether information qualifies as a trade secret. Courts routinely examine these factors to determine whether a company’s information constitutes a trade secret.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ts val="139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marL="0" marR="0" algn="just">
              <a:lnSpc>
                <a:spcPts val="139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extent to which the information is known outside the company</a:t>
            </a:r>
            <a:r>
              <a:rPr lang="en-US" sz="20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20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1270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Although information may be known to other outside the company and still qualify as a trade secret, the greater the number of people who know the information, the less likely it is to qualify as a trade secret.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baseline="30000" dirty="0">
                <a:solidFill>
                  <a:schemeClr val="bg1"/>
                </a:solidFill>
                <a:effectLst/>
                <a:latin typeface="Wingdings" panose="05000000000000000000" pitchFamily="2" charset="2"/>
                <a:ea typeface="Wingdings" panose="05000000000000000000" pitchFamily="2" charset="2"/>
                <a:cs typeface="Arial" panose="020B0604020202020204" pitchFamily="34" charset="0"/>
              </a:rPr>
              <a:t> 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Secrecy need not be absolute.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28087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ACE378-5873-1D00-47F4-D8A0883DCC38}"/>
              </a:ext>
            </a:extLst>
          </p:cNvPr>
          <p:cNvSpPr txBox="1"/>
          <p:nvPr/>
        </p:nvSpPr>
        <p:spPr>
          <a:xfrm>
            <a:off x="304800" y="133350"/>
            <a:ext cx="8534400" cy="4920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extent to which the information is known within the company</a:t>
            </a:r>
            <a:r>
              <a:rPr lang="en-US" sz="20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20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ts val="156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Although an employer or company is permitted to disclose confidential information to those with a demonstrated “need to know” the information.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ts val="14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aseline="30000" dirty="0">
                <a:solidFill>
                  <a:schemeClr val="bg1"/>
                </a:solidFill>
                <a:effectLst/>
                <a:latin typeface="Wingdings" panose="05000000000000000000" pitchFamily="2" charset="2"/>
                <a:ea typeface="Wingdings" panose="05000000000000000000" pitchFamily="2" charset="2"/>
                <a:cs typeface="Arial" panose="020B0604020202020204" pitchFamily="34" charset="0"/>
              </a:rPr>
              <a:t> 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If the information is widely known within the company, especially among those who have no business need to know the information, it may not qualify as a trade secret.</a:t>
            </a:r>
          </a:p>
          <a:p>
            <a:pPr marR="0" lv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12700" algn="just">
              <a:lnSpc>
                <a:spcPct val="9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extent of the measures taken by the company to maintain the secrecy of the information</a:t>
            </a:r>
            <a:r>
              <a:rPr lang="en-US" sz="20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2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ts val="157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One claiming trade secret protection must take reasonable precautions to protect the information.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ts val="400"/>
              </a:lnSpc>
              <a:spcBef>
                <a:spcPts val="0"/>
              </a:spcBef>
              <a:spcAft>
                <a:spcPts val="0"/>
              </a:spcAft>
            </a:pPr>
            <a:r>
              <a:rPr lang="en-US" baseline="30000" dirty="0">
                <a:solidFill>
                  <a:schemeClr val="bg1"/>
                </a:solidFill>
                <a:effectLst/>
                <a:latin typeface="Wingdings" panose="05000000000000000000" pitchFamily="2" charset="2"/>
                <a:ea typeface="Wingdings" panose="05000000000000000000" pitchFamily="2" charset="2"/>
                <a:cs typeface="Arial" panose="020B0604020202020204" pitchFamily="34" charset="0"/>
              </a:rPr>
              <a:t> 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Courts are unlikely to protect information a company has not bothered to protect.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lang="en-US" baseline="30000" dirty="0">
                <a:solidFill>
                  <a:schemeClr val="bg1"/>
                </a:solidFill>
                <a:effectLst/>
                <a:latin typeface="Wingdings" panose="05000000000000000000" pitchFamily="2" charset="2"/>
                <a:ea typeface="Wingdings" panose="05000000000000000000" pitchFamily="2" charset="2"/>
                <a:cs typeface="Arial" panose="020B0604020202020204" pitchFamily="34" charset="0"/>
              </a:rPr>
              <a:t> 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12700" lvl="0" indent="-34290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 company is not obligated to undertake extreme efforts to protect information, but reasonable precautions are required.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ts val="1455"/>
              </a:lnSpc>
              <a:spcBef>
                <a:spcPts val="0"/>
              </a:spcBef>
              <a:spcAft>
                <a:spcPts val="0"/>
              </a:spcAft>
            </a:pPr>
            <a:r>
              <a:rPr lang="en-US" baseline="30000" dirty="0">
                <a:solidFill>
                  <a:schemeClr val="bg1"/>
                </a:solidFill>
                <a:effectLst/>
                <a:latin typeface="Wingdings" panose="05000000000000000000" pitchFamily="2" charset="2"/>
                <a:ea typeface="Wingdings" panose="05000000000000000000" pitchFamily="2" charset="2"/>
                <a:cs typeface="Arial" panose="020B0604020202020204" pitchFamily="34" charset="0"/>
              </a:rPr>
              <a:t> 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Some experts predict that courts will likely require advanced security measures to protect trade secrets transmitted via e-mail, including encryption and protocols to ensure confidentiality.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5178E6-4736-3CE8-6321-D93E9B7A5E75}"/>
              </a:ext>
            </a:extLst>
          </p:cNvPr>
          <p:cNvSpPr txBox="1"/>
          <p:nvPr/>
        </p:nvSpPr>
        <p:spPr>
          <a:xfrm>
            <a:off x="381000" y="155217"/>
            <a:ext cx="8534400" cy="4995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ts val="139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extent of the value of the information to the company and its competitors</a:t>
            </a:r>
            <a:r>
              <a:rPr lang="en-US" sz="20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2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1270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If information has little value either to its owner or to the owner’s competitors, it is less likely to qualify as a trade secret.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aseline="30000" dirty="0">
                <a:solidFill>
                  <a:schemeClr val="bg1"/>
                </a:solidFill>
                <a:effectLst/>
                <a:latin typeface="Wingdings" panose="05000000000000000000" pitchFamily="2" charset="2"/>
                <a:ea typeface="Wingdings" panose="05000000000000000000" pitchFamily="2" charset="2"/>
                <a:cs typeface="Arial" panose="020B0604020202020204" pitchFamily="34" charset="0"/>
              </a:rPr>
              <a:t> 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Conversely, information that is valuable to a company, such as the recipe for its key menu product, and that would be of great value to the company’s competitors is more likely to be protectable trade secret.</a:t>
            </a:r>
          </a:p>
          <a:p>
            <a:pPr marR="0" lv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extent of the expenditure of time, effort, and money by the company in developing the information:</a:t>
            </a:r>
            <a:endParaRPr lang="en-US" sz="20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The greater the amount of time, effort, and money the company has expended in developing or acquiring the information, the more likely it is to be held to be a protectable trade secret.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582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603EBA-FD4E-334E-0C0D-34774867FF3E}"/>
              </a:ext>
            </a:extLst>
          </p:cNvPr>
          <p:cNvSpPr txBox="1"/>
          <p:nvPr/>
        </p:nvSpPr>
        <p:spPr>
          <a:xfrm>
            <a:off x="304800" y="361950"/>
            <a:ext cx="8305800" cy="4485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ts val="149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1270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extent of the ease or difficult with which the information could be acquired or duplicated by other:</a:t>
            </a:r>
          </a:p>
          <a:p>
            <a:pPr marL="0" marR="12700" algn="just">
              <a:lnSpc>
                <a:spcPct val="9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ts val="17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If information is easy to acquire or duplicate, it is less likely to qualify a trade secret.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aseline="30000" dirty="0">
                <a:solidFill>
                  <a:schemeClr val="bg1"/>
                </a:solidFill>
                <a:effectLst/>
                <a:latin typeface="Wingdings" panose="05000000000000000000" pitchFamily="2" charset="2"/>
                <a:ea typeface="Wingdings" panose="05000000000000000000" pitchFamily="2" charset="2"/>
                <a:cs typeface="Arial" panose="020B0604020202020204" pitchFamily="34" charset="0"/>
              </a:rPr>
              <a:t> 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Similarly if the information is readily ascertainable from observation or can be easily reproduced, it is less likely to be a trade secret.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aseline="30000" dirty="0">
                <a:solidFill>
                  <a:schemeClr val="bg1"/>
                </a:solidFill>
                <a:effectLst/>
                <a:latin typeface="Wingdings" panose="05000000000000000000" pitchFamily="2" charset="2"/>
                <a:ea typeface="Wingdings" panose="05000000000000000000" pitchFamily="2" charset="2"/>
                <a:cs typeface="Arial" panose="020B0604020202020204" pitchFamily="34" charset="0"/>
              </a:rPr>
              <a:t> 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On the other hand, if it can be reverse engineered only with significant expenditures of time, effort, and money, the product may retain its status as a trade secret.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848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A61B14AF-382C-D99A-5894-933FD8E98B0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52964"/>
            <a:ext cx="7492365" cy="923544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C451F6E8-5E15-76C5-C2C3-23445E12A997}"/>
              </a:ext>
            </a:extLst>
          </p:cNvPr>
          <p:cNvSpPr txBox="1"/>
          <p:nvPr/>
        </p:nvSpPr>
        <p:spPr>
          <a:xfrm>
            <a:off x="685800" y="1337955"/>
            <a:ext cx="6311981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Trade secret litigation comprises of two aspects.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A3C2B5C-D303-1914-9E7B-5E6862AA6EAC}"/>
              </a:ext>
            </a:extLst>
          </p:cNvPr>
          <p:cNvSpPr txBox="1"/>
          <p:nvPr/>
        </p:nvSpPr>
        <p:spPr>
          <a:xfrm>
            <a:off x="685800" y="2052042"/>
            <a:ext cx="7772400" cy="1076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4360" marR="5080" indent="-582295" algn="just">
              <a:lnSpc>
                <a:spcPct val="150100"/>
              </a:lnSpc>
              <a:spcBef>
                <a:spcPts val="100"/>
              </a:spcBef>
              <a:tabLst>
                <a:tab pos="594360" algn="l"/>
                <a:tab pos="2074545" algn="l"/>
                <a:tab pos="2588260" algn="l"/>
                <a:tab pos="2795270" algn="l"/>
                <a:tab pos="3562350" algn="l"/>
                <a:tab pos="4836160" algn="l"/>
                <a:tab pos="5476875" algn="l"/>
                <a:tab pos="5604510" algn="l"/>
                <a:tab pos="6193155" algn="l"/>
                <a:tab pos="6562090" algn="l"/>
              </a:tabLst>
            </a:pP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1.	</a:t>
            </a:r>
            <a:r>
              <a:rPr lang="en-US" sz="2400" spc="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iolation</a:t>
            </a:r>
            <a:r>
              <a:rPr lang="en-US"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lang="en-US"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trade</a:t>
            </a:r>
            <a:r>
              <a:rPr lang="en-US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secret</a:t>
            </a:r>
            <a:r>
              <a:rPr lang="en-US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Calibri"/>
                <a:cs typeface="Calibri"/>
              </a:rPr>
              <a:t>law</a:t>
            </a:r>
            <a:r>
              <a:rPr lang="en-US" sz="2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takes</a:t>
            </a:r>
            <a:r>
              <a:rPr lang="en-US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place,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400" spc="5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lang="en-US" sz="2400" spc="4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lang="en-US" sz="2400" spc="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lang="en-US" sz="24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lang="en-US" sz="2400" spc="-3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lang="en-US" sz="2400" spc="-62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594360" marR="5080" indent="-582295" algn="just">
              <a:lnSpc>
                <a:spcPct val="150100"/>
              </a:lnSpc>
              <a:spcBef>
                <a:spcPts val="100"/>
              </a:spcBef>
              <a:tabLst>
                <a:tab pos="594360" algn="l"/>
                <a:tab pos="2074545" algn="l"/>
                <a:tab pos="2588260" algn="l"/>
                <a:tab pos="2795270" algn="l"/>
                <a:tab pos="3562350" algn="l"/>
                <a:tab pos="4836160" algn="l"/>
                <a:tab pos="5476875" algn="l"/>
                <a:tab pos="5604510" algn="l"/>
                <a:tab pos="6193155" algn="l"/>
                <a:tab pos="6562090" algn="l"/>
              </a:tabLst>
            </a:pPr>
            <a:r>
              <a:rPr lang="en-US" sz="2400" spc="-25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FF00"/>
                </a:solidFill>
                <a:latin typeface="Calibri"/>
                <a:cs typeface="Calibri"/>
              </a:rPr>
              <a:t>nf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FFFF00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al</a:t>
            </a:r>
            <a:r>
              <a:rPr lang="en-US" sz="24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00"/>
                </a:solidFill>
                <a:latin typeface="Calibri"/>
                <a:cs typeface="Calibri"/>
              </a:rPr>
              <a:t>i</a:t>
            </a:r>
            <a:r>
              <a:rPr sz="2400" spc="-35" dirty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sz="2400" spc="-80" dirty="0">
                <a:solidFill>
                  <a:srgbClr val="FFFF00"/>
                </a:solidFill>
                <a:latin typeface="Calibri"/>
                <a:cs typeface="Calibri"/>
              </a:rPr>
              <a:t>f</a:t>
            </a:r>
            <a:r>
              <a:rPr sz="2400" spc="-15" dirty="0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sz="2400" spc="-35" dirty="0">
                <a:solidFill>
                  <a:srgbClr val="FFFF00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FFFF00"/>
                </a:solidFill>
                <a:latin typeface="Calibri"/>
                <a:cs typeface="Calibri"/>
              </a:rPr>
              <a:t>m</a:t>
            </a:r>
            <a:r>
              <a:rPr sz="2400" spc="-4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FFFF00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lang="en-US" sz="24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ained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400" spc="1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lang="en-US" sz="2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2400" spc="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en-US" sz="2400" spc="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lang="en-US" sz="2400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h </a:t>
            </a:r>
            <a:r>
              <a:rPr lang="en-US" sz="2400" spc="-15" dirty="0">
                <a:solidFill>
                  <a:srgbClr val="FFFF00"/>
                </a:solidFill>
                <a:latin typeface="Calibri"/>
                <a:cs typeface="Calibri"/>
              </a:rPr>
              <a:t>misappropriation.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C3F511B-C6DA-6BED-A8A3-162575266F12}"/>
              </a:ext>
            </a:extLst>
          </p:cNvPr>
          <p:cNvSpPr txBox="1"/>
          <p:nvPr/>
        </p:nvSpPr>
        <p:spPr>
          <a:xfrm>
            <a:off x="685800" y="3030598"/>
            <a:ext cx="8001000" cy="1293752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594360" marR="5080" indent="-582295" algn="just">
              <a:lnSpc>
                <a:spcPct val="150100"/>
              </a:lnSpc>
              <a:spcBef>
                <a:spcPts val="105"/>
              </a:spcBef>
              <a:tabLst>
                <a:tab pos="594360" algn="l"/>
                <a:tab pos="3662679" algn="l"/>
                <a:tab pos="6310630" algn="l"/>
              </a:tabLst>
            </a:pP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2.	Violation</a:t>
            </a:r>
            <a:r>
              <a:rPr sz="2400" spc="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FFFF00"/>
                </a:solidFill>
                <a:latin typeface="Calibri"/>
                <a:cs typeface="Calibri"/>
              </a:rPr>
              <a:t>ondisclosure</a:t>
            </a:r>
            <a:r>
              <a:rPr sz="2400" spc="2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00"/>
                </a:solidFill>
                <a:latin typeface="Calibri"/>
                <a:cs typeface="Calibri"/>
              </a:rPr>
              <a:t>agreement</a:t>
            </a:r>
            <a:r>
              <a:rPr lang="en-US" sz="2400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takes</a:t>
            </a:r>
            <a:r>
              <a:rPr sz="2400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place</a:t>
            </a:r>
            <a:r>
              <a:rPr sz="2400" spc="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2400" spc="2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party</a:t>
            </a:r>
            <a:r>
              <a:rPr sz="24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contract</a:t>
            </a:r>
            <a:r>
              <a:rPr lang="en-US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00"/>
                </a:solidFill>
                <a:latin typeface="Calibri"/>
                <a:cs typeface="Calibri"/>
              </a:rPr>
              <a:t>breached</a:t>
            </a:r>
            <a:r>
              <a:rPr sz="2400" spc="-25" dirty="0">
                <a:solidFill>
                  <a:srgbClr val="FFFF00"/>
                </a:solidFill>
                <a:latin typeface="Calibri"/>
                <a:cs typeface="Calibri"/>
              </a:rPr>
              <a:t> the</a:t>
            </a:r>
            <a:r>
              <a:rPr sz="2400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00"/>
                </a:solidFill>
                <a:latin typeface="Calibri"/>
                <a:cs typeface="Calibri"/>
              </a:rPr>
              <a:t>agreement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7564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053" y="590550"/>
            <a:ext cx="7610347" cy="150233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605155" indent="-593090">
              <a:lnSpc>
                <a:spcPct val="100000"/>
              </a:lnSpc>
              <a:spcBef>
                <a:spcPts val="1295"/>
              </a:spcBef>
              <a:buFont typeface="Calibri"/>
              <a:buAutoNum type="arabicPeriod"/>
              <a:tabLst>
                <a:tab pos="605155" algn="l"/>
                <a:tab pos="605790" algn="l"/>
              </a:tabLst>
            </a:pP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Court</a:t>
            </a:r>
            <a:r>
              <a:rPr lang="en-US"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Order to stop them</a:t>
            </a:r>
            <a:r>
              <a:rPr lang="en-US"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is</a:t>
            </a:r>
            <a:r>
              <a:rPr lang="en-US"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use</a:t>
            </a:r>
            <a:endParaRPr sz="2000" b="1" dirty="0">
              <a:latin typeface="Calibri"/>
              <a:cs typeface="Calibri"/>
            </a:endParaRPr>
          </a:p>
          <a:p>
            <a:pPr marL="584200" indent="-571500">
              <a:lnSpc>
                <a:spcPct val="100000"/>
              </a:lnSpc>
              <a:spcBef>
                <a:spcPts val="1200"/>
              </a:spcBef>
              <a:buSzPct val="85000"/>
              <a:buAutoNum type="arabicPeriod"/>
              <a:tabLst>
                <a:tab pos="583565" algn="l"/>
                <a:tab pos="584200" algn="l"/>
              </a:tabLst>
            </a:pP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Monetary damages</a:t>
            </a:r>
            <a:endParaRPr sz="2000" b="1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00" dirty="0">
              <a:latin typeface="Calibri"/>
              <a:cs typeface="Calibri"/>
            </a:endParaRPr>
          </a:p>
          <a:p>
            <a:pPr marL="812800" lvl="1" indent="-228600">
              <a:lnSpc>
                <a:spcPct val="100000"/>
              </a:lnSpc>
              <a:buChar char="•"/>
              <a:tabLst>
                <a:tab pos="812800" algn="l"/>
              </a:tabLst>
            </a:pP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Actual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300" dirty="0">
                <a:solidFill>
                  <a:srgbClr val="FFFFFF"/>
                </a:solidFill>
                <a:latin typeface="Calibri"/>
                <a:cs typeface="Calibri"/>
              </a:rPr>
              <a:t>damages</a:t>
            </a:r>
            <a:r>
              <a:rPr sz="2000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Calibri"/>
                <a:cs typeface="Calibri"/>
              </a:rPr>
              <a:t>caused</a:t>
            </a:r>
            <a:r>
              <a:rPr sz="2000" spc="-22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asaresult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misuse</a:t>
            </a:r>
            <a:r>
              <a:rPr sz="200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(lost</a:t>
            </a:r>
            <a:r>
              <a:rPr sz="2000" spc="4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profits)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62400" y="2086658"/>
            <a:ext cx="21545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8080" algn="l"/>
              </a:tabLst>
            </a:pPr>
            <a:r>
              <a:rPr lang="en-US" sz="2000" spc="-6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nju</a:t>
            </a:r>
            <a:r>
              <a:rPr sz="2000" spc="-2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tl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000" spc="-1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1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15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spc="6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8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1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3600" y="2086658"/>
            <a:ext cx="10064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000" spc="3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" y="2862374"/>
            <a:ext cx="161290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b="1" spc="-160" dirty="0">
                <a:solidFill>
                  <a:srgbClr val="FFFF00"/>
                </a:solidFill>
                <a:latin typeface="Calibri"/>
                <a:cs typeface="Calibri"/>
              </a:rPr>
              <a:t>3.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761999" y="2081933"/>
            <a:ext cx="4800601" cy="1073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4100"/>
              </a:lnSpc>
              <a:spcBef>
                <a:spcPts val="100"/>
              </a:spcBef>
              <a:buChar char="•"/>
              <a:tabLst>
                <a:tab pos="241300" algn="l"/>
                <a:tab pos="1414780" algn="l"/>
                <a:tab pos="1854835" algn="l"/>
                <a:tab pos="2751455" algn="l"/>
              </a:tabLst>
            </a:pPr>
            <a:r>
              <a:rPr spc="-55" dirty="0"/>
              <a:t>Amount</a:t>
            </a:r>
            <a:r>
              <a:rPr lang="en-US" spc="-55" dirty="0"/>
              <a:t> </a:t>
            </a:r>
            <a:r>
              <a:rPr spc="-15" dirty="0"/>
              <a:t>by	</a:t>
            </a:r>
            <a:r>
              <a:rPr spc="-25" dirty="0"/>
              <a:t>which</a:t>
            </a:r>
            <a:r>
              <a:rPr lang="en-US" spc="-25" dirty="0"/>
              <a:t> </a:t>
            </a:r>
            <a:r>
              <a:rPr spc="-35" dirty="0"/>
              <a:t>defendan</a:t>
            </a:r>
            <a:r>
              <a:rPr lang="en-US" spc="-35" dirty="0"/>
              <a:t>t </a:t>
            </a:r>
            <a:r>
              <a:rPr spc="-30" dirty="0"/>
              <a:t> mis</a:t>
            </a:r>
            <a:r>
              <a:rPr spc="-25" dirty="0"/>
              <a:t>app</a:t>
            </a:r>
            <a:r>
              <a:rPr spc="-65" dirty="0"/>
              <a:t>r</a:t>
            </a:r>
            <a:r>
              <a:rPr spc="-25" dirty="0"/>
              <a:t>op</a:t>
            </a:r>
            <a:r>
              <a:rPr spc="-30" dirty="0"/>
              <a:t>ri</a:t>
            </a:r>
            <a:r>
              <a:rPr spc="-50" dirty="0"/>
              <a:t>a</a:t>
            </a:r>
            <a:r>
              <a:rPr spc="-25" dirty="0"/>
              <a:t>t</a:t>
            </a:r>
            <a:r>
              <a:rPr spc="-30" dirty="0"/>
              <a:t>i</a:t>
            </a:r>
            <a:r>
              <a:rPr spc="-25" dirty="0"/>
              <a:t>o</a:t>
            </a:r>
            <a:r>
              <a:rPr dirty="0"/>
              <a:t>n</a:t>
            </a:r>
            <a:r>
              <a:rPr spc="-40" dirty="0"/>
              <a:t> </a:t>
            </a:r>
            <a:r>
              <a:rPr spc="-25" dirty="0"/>
              <a:t>(</a:t>
            </a:r>
            <a:r>
              <a:rPr dirty="0"/>
              <a:t>unjust</a:t>
            </a:r>
            <a:r>
              <a:rPr lang="en-US" dirty="0"/>
              <a:t> </a:t>
            </a:r>
            <a:r>
              <a:rPr dirty="0"/>
              <a:t>enrichment)</a:t>
            </a: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b="1" dirty="0">
                <a:solidFill>
                  <a:srgbClr val="FFFF00"/>
                </a:solidFill>
                <a:latin typeface="Calibri"/>
                <a:cs typeface="Calibri"/>
              </a:rPr>
              <a:t>Seizure</a:t>
            </a:r>
            <a:r>
              <a:rPr lang="en-US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FF00"/>
                </a:solidFill>
                <a:latin typeface="Calibri"/>
                <a:cs typeface="Calibri"/>
              </a:rPr>
              <a:t>order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1999" y="3153458"/>
            <a:ext cx="7352843" cy="5777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160"/>
              </a:lnSpc>
              <a:spcBef>
                <a:spcPts val="105"/>
              </a:spcBef>
              <a:buChar char="•"/>
              <a:tabLst>
                <a:tab pos="241300" algn="l"/>
                <a:tab pos="5135245" algn="l"/>
              </a:tabLst>
            </a:pPr>
            <a:r>
              <a:rPr sz="2000" dirty="0">
                <a:solidFill>
                  <a:srgbClr val="FFFFCC"/>
                </a:solidFill>
                <a:latin typeface="Calibri"/>
                <a:cs typeface="Calibri"/>
              </a:rPr>
              <a:t>Can be obtained in civil actions to search the</a:t>
            </a:r>
            <a:r>
              <a:rPr lang="en-US" sz="2000" dirty="0">
                <a:solidFill>
                  <a:srgbClr val="FFFF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CC"/>
                </a:solidFill>
                <a:latin typeface="Calibri"/>
                <a:cs typeface="Calibri"/>
              </a:rPr>
              <a:t>defendant's premises in order to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CC"/>
                </a:solidFill>
                <a:latin typeface="Calibri"/>
                <a:cs typeface="Calibri"/>
              </a:rPr>
              <a:t>obtain the evidence to establish the theft of TS</a:t>
            </a:r>
            <a:r>
              <a:rPr lang="en-US" sz="2000" dirty="0">
                <a:solidFill>
                  <a:srgbClr val="FFFF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CC"/>
                </a:solidFill>
                <a:latin typeface="Calibri"/>
                <a:cs typeface="Calibri"/>
              </a:rPr>
              <a:t>at trial</a:t>
            </a:r>
            <a:r>
              <a:rPr lang="en-US" sz="2000" dirty="0">
                <a:solidFill>
                  <a:srgbClr val="FFFFCC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440" y="3839258"/>
            <a:ext cx="162560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b="1" spc="-145" dirty="0">
                <a:solidFill>
                  <a:srgbClr val="FFFF00"/>
                </a:solidFill>
                <a:latin typeface="Calibri"/>
                <a:cs typeface="Calibri"/>
              </a:rPr>
              <a:t>4.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0990" y="3790950"/>
            <a:ext cx="31628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Precautionary impoundment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0991" y="4171950"/>
            <a:ext cx="816419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000" spc="-35" dirty="0">
                <a:solidFill>
                  <a:srgbClr val="FFFFCC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CC"/>
                </a:solidFill>
                <a:latin typeface="Calibri"/>
                <a:cs typeface="Calibri"/>
              </a:rPr>
              <a:t>f</a:t>
            </a:r>
            <a:r>
              <a:rPr sz="2000" spc="-70" dirty="0">
                <a:solidFill>
                  <a:srgbClr val="FFFFCC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FFFFCC"/>
                </a:solidFill>
                <a:latin typeface="Calibri"/>
                <a:cs typeface="Calibri"/>
              </a:rPr>
              <a:t>th</a:t>
            </a:r>
            <a:r>
              <a:rPr sz="2000" dirty="0">
                <a:solidFill>
                  <a:srgbClr val="FFFFCC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FFFFCC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FFFFCC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FFFFCC"/>
                </a:solidFill>
                <a:latin typeface="Calibri"/>
                <a:cs typeface="Calibri"/>
              </a:rPr>
              <a:t>r</a:t>
            </a:r>
            <a:r>
              <a:rPr sz="2000" spc="-50" dirty="0">
                <a:solidFill>
                  <a:srgbClr val="FFFFCC"/>
                </a:solidFill>
                <a:latin typeface="Calibri"/>
                <a:cs typeface="Calibri"/>
              </a:rPr>
              <a:t>t</a:t>
            </a:r>
            <a:r>
              <a:rPr sz="2000" spc="-55" dirty="0">
                <a:solidFill>
                  <a:srgbClr val="FFFFCC"/>
                </a:solidFill>
                <a:latin typeface="Calibri"/>
                <a:cs typeface="Calibri"/>
              </a:rPr>
              <a:t>i</a:t>
            </a:r>
            <a:r>
              <a:rPr sz="2000" spc="-45" dirty="0">
                <a:solidFill>
                  <a:srgbClr val="FFFFCC"/>
                </a:solidFill>
                <a:latin typeface="Calibri"/>
                <a:cs typeface="Calibri"/>
              </a:rPr>
              <a:t>c</a:t>
            </a:r>
            <a:r>
              <a:rPr sz="2000" spc="-55" dirty="0">
                <a:solidFill>
                  <a:srgbClr val="FFFFCC"/>
                </a:solidFill>
                <a:latin typeface="Calibri"/>
                <a:cs typeface="Calibri"/>
              </a:rPr>
              <a:t>l</a:t>
            </a:r>
            <a:r>
              <a:rPr sz="2000" spc="-50" dirty="0">
                <a:solidFill>
                  <a:srgbClr val="FFFFCC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CC"/>
                </a:solidFill>
                <a:latin typeface="Calibri"/>
                <a:cs typeface="Calibri"/>
              </a:rPr>
              <a:t>s</a:t>
            </a:r>
            <a:r>
              <a:rPr sz="2000" spc="-50" dirty="0">
                <a:solidFill>
                  <a:srgbClr val="FFFFCC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FFFFCC"/>
                </a:solidFill>
                <a:latin typeface="Calibri"/>
                <a:cs typeface="Calibri"/>
              </a:rPr>
              <a:t>t</a:t>
            </a:r>
            <a:r>
              <a:rPr sz="2000" spc="35" dirty="0">
                <a:solidFill>
                  <a:srgbClr val="FFFFCC"/>
                </a:solidFill>
                <a:latin typeface="Calibri"/>
                <a:cs typeface="Calibri"/>
              </a:rPr>
              <a:t>h</a:t>
            </a:r>
            <a:r>
              <a:rPr sz="2000" spc="10" dirty="0">
                <a:solidFill>
                  <a:srgbClr val="FFFFCC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CC"/>
                </a:solidFill>
                <a:latin typeface="Calibri"/>
                <a:cs typeface="Calibri"/>
              </a:rPr>
              <a:t>t</a:t>
            </a:r>
            <a:r>
              <a:rPr sz="2000" spc="105" dirty="0">
                <a:solidFill>
                  <a:srgbClr val="FFFFCC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FFFFCC"/>
                </a:solidFill>
                <a:latin typeface="Calibri"/>
                <a:cs typeface="Calibri"/>
              </a:rPr>
              <a:t>i</a:t>
            </a:r>
            <a:r>
              <a:rPr sz="2000" spc="-45" dirty="0">
                <a:solidFill>
                  <a:srgbClr val="FFFFCC"/>
                </a:solidFill>
                <a:latin typeface="Calibri"/>
                <a:cs typeface="Calibri"/>
              </a:rPr>
              <a:t>nc</a:t>
            </a:r>
            <a:r>
              <a:rPr sz="2000" spc="-55" dirty="0">
                <a:solidFill>
                  <a:srgbClr val="FFFFCC"/>
                </a:solidFill>
                <a:latin typeface="Calibri"/>
                <a:cs typeface="Calibri"/>
              </a:rPr>
              <a:t>l</a:t>
            </a:r>
            <a:r>
              <a:rPr sz="2000" spc="-45" dirty="0">
                <a:solidFill>
                  <a:srgbClr val="FFFFCC"/>
                </a:solidFill>
                <a:latin typeface="Calibri"/>
                <a:cs typeface="Calibri"/>
              </a:rPr>
              <a:t>ud</a:t>
            </a:r>
            <a:r>
              <a:rPr sz="2000" dirty="0">
                <a:solidFill>
                  <a:srgbClr val="FFFFCC"/>
                </a:solidFill>
                <a:latin typeface="Calibri"/>
                <a:cs typeface="Calibri"/>
              </a:rPr>
              <a:t>e</a:t>
            </a:r>
            <a:r>
              <a:rPr sz="2000" spc="-120" dirty="0">
                <a:solidFill>
                  <a:srgbClr val="FFFFCC"/>
                </a:solidFill>
                <a:latin typeface="Calibri"/>
                <a:cs typeface="Calibri"/>
              </a:rPr>
              <a:t> </a:t>
            </a:r>
            <a:r>
              <a:rPr sz="2000" spc="-100" dirty="0">
                <a:solidFill>
                  <a:srgbClr val="FFFFCC"/>
                </a:solidFill>
                <a:latin typeface="Calibri"/>
                <a:cs typeface="Calibri"/>
              </a:rPr>
              <a:t>mi</a:t>
            </a:r>
            <a:r>
              <a:rPr sz="2000" spc="-105" dirty="0">
                <a:solidFill>
                  <a:srgbClr val="FFFFCC"/>
                </a:solidFill>
                <a:latin typeface="Calibri"/>
                <a:cs typeface="Calibri"/>
              </a:rPr>
              <a:t>s</a:t>
            </a:r>
            <a:r>
              <a:rPr sz="2000" spc="-95" dirty="0">
                <a:solidFill>
                  <a:srgbClr val="FFFFCC"/>
                </a:solidFill>
                <a:latin typeface="Calibri"/>
                <a:cs typeface="Calibri"/>
              </a:rPr>
              <a:t>u</a:t>
            </a:r>
            <a:r>
              <a:rPr sz="2000" spc="-105" dirty="0">
                <a:solidFill>
                  <a:srgbClr val="FFFFCC"/>
                </a:solidFill>
                <a:latin typeface="Calibri"/>
                <a:cs typeface="Calibri"/>
              </a:rPr>
              <a:t>s</a:t>
            </a:r>
            <a:r>
              <a:rPr sz="2000" spc="-100" dirty="0">
                <a:solidFill>
                  <a:srgbClr val="FFFFCC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CC"/>
                </a:solidFill>
                <a:latin typeface="Calibri"/>
                <a:cs typeface="Calibri"/>
              </a:rPr>
              <a:t>d</a:t>
            </a:r>
            <a:r>
              <a:rPr sz="2000" spc="-130" dirty="0">
                <a:solidFill>
                  <a:srgbClr val="FFFFCC"/>
                </a:solidFill>
                <a:latin typeface="Calibri"/>
                <a:cs typeface="Calibri"/>
              </a:rPr>
              <a:t> </a:t>
            </a:r>
            <a:r>
              <a:rPr sz="2000" spc="-250" dirty="0">
                <a:solidFill>
                  <a:srgbClr val="FFFFCC"/>
                </a:solidFill>
                <a:latin typeface="Calibri"/>
                <a:cs typeface="Calibri"/>
              </a:rPr>
              <a:t>T</a:t>
            </a:r>
            <a:r>
              <a:rPr sz="2000" spc="-229" dirty="0">
                <a:solidFill>
                  <a:srgbClr val="FFFFCC"/>
                </a:solidFill>
                <a:latin typeface="Calibri"/>
                <a:cs typeface="Calibri"/>
              </a:rPr>
              <a:t>S</a:t>
            </a:r>
            <a:r>
              <a:rPr lang="en-US" sz="2000" spc="5" dirty="0">
                <a:solidFill>
                  <a:srgbClr val="FFFFCC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FFFFCC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CC"/>
                </a:solidFill>
                <a:latin typeface="Calibri"/>
                <a:cs typeface="Calibri"/>
              </a:rPr>
              <a:t>r</a:t>
            </a:r>
            <a:r>
              <a:rPr sz="2000" spc="35" dirty="0">
                <a:solidFill>
                  <a:srgbClr val="FFFFCC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FFFFCC"/>
                </a:solidFill>
                <a:latin typeface="Calibri"/>
                <a:cs typeface="Calibri"/>
              </a:rPr>
              <a:t>th</a:t>
            </a:r>
            <a:r>
              <a:rPr sz="2000" dirty="0">
                <a:solidFill>
                  <a:srgbClr val="FFFFCC"/>
                </a:solidFill>
                <a:latin typeface="Calibri"/>
                <a:cs typeface="Calibri"/>
              </a:rPr>
              <a:t>e</a:t>
            </a:r>
            <a:r>
              <a:rPr sz="2000" spc="-195" dirty="0">
                <a:solidFill>
                  <a:srgbClr val="FFFFC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CC"/>
                </a:solidFill>
                <a:latin typeface="Calibri"/>
                <a:cs typeface="Calibri"/>
              </a:rPr>
              <a:t>p</a:t>
            </a:r>
            <a:r>
              <a:rPr sz="2000" spc="-65" dirty="0">
                <a:solidFill>
                  <a:srgbClr val="FFFFCC"/>
                </a:solidFill>
                <a:latin typeface="Calibri"/>
                <a:cs typeface="Calibri"/>
              </a:rPr>
              <a:t>r</a:t>
            </a:r>
            <a:r>
              <a:rPr sz="2000" spc="-25" dirty="0">
                <a:solidFill>
                  <a:srgbClr val="FFFFCC"/>
                </a:solidFill>
                <a:latin typeface="Calibri"/>
                <a:cs typeface="Calibri"/>
              </a:rPr>
              <a:t>odu</a:t>
            </a:r>
            <a:r>
              <a:rPr sz="2000" spc="-20" dirty="0">
                <a:solidFill>
                  <a:srgbClr val="FFFFCC"/>
                </a:solidFill>
                <a:latin typeface="Calibri"/>
                <a:cs typeface="Calibri"/>
              </a:rPr>
              <a:t>c</a:t>
            </a:r>
            <a:r>
              <a:rPr sz="2000" spc="-25" dirty="0">
                <a:solidFill>
                  <a:srgbClr val="FFFFCC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CC"/>
                </a:solidFill>
                <a:latin typeface="Calibri"/>
                <a:cs typeface="Calibri"/>
              </a:rPr>
              <a:t>s </a:t>
            </a:r>
            <a:r>
              <a:rPr sz="2000" spc="-45" dirty="0">
                <a:solidFill>
                  <a:srgbClr val="FFFFCC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FFFFCC"/>
                </a:solidFill>
                <a:latin typeface="Calibri"/>
                <a:cs typeface="Calibri"/>
              </a:rPr>
              <a:t>t</a:t>
            </a:r>
            <a:r>
              <a:rPr sz="2000" spc="35" dirty="0">
                <a:solidFill>
                  <a:srgbClr val="FFFFCC"/>
                </a:solidFill>
                <a:latin typeface="Calibri"/>
                <a:cs typeface="Calibri"/>
              </a:rPr>
              <a:t>h</a:t>
            </a:r>
            <a:r>
              <a:rPr sz="2000" spc="10" dirty="0">
                <a:solidFill>
                  <a:srgbClr val="FFFFCC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CC"/>
                </a:solidFill>
                <a:latin typeface="Calibri"/>
                <a:cs typeface="Calibri"/>
              </a:rPr>
              <a:t>t</a:t>
            </a:r>
            <a:r>
              <a:rPr sz="2000" spc="105" dirty="0">
                <a:solidFill>
                  <a:srgbClr val="FFFFCC"/>
                </a:solidFill>
                <a:latin typeface="Calibri"/>
                <a:cs typeface="Calibri"/>
              </a:rPr>
              <a:t> </a:t>
            </a:r>
            <a:r>
              <a:rPr sz="2000" spc="-65" dirty="0">
                <a:solidFill>
                  <a:srgbClr val="FFFFCC"/>
                </a:solidFill>
                <a:latin typeface="Calibri"/>
                <a:cs typeface="Calibri"/>
              </a:rPr>
              <a:t>r</a:t>
            </a:r>
            <a:r>
              <a:rPr sz="2000" spc="-40" dirty="0">
                <a:solidFill>
                  <a:srgbClr val="FFFFCC"/>
                </a:solidFill>
                <a:latin typeface="Calibri"/>
                <a:cs typeface="Calibri"/>
              </a:rPr>
              <a:t>e</a:t>
            </a:r>
            <a:r>
              <a:rPr sz="2000" spc="-45" dirty="0">
                <a:solidFill>
                  <a:srgbClr val="FFFFCC"/>
                </a:solidFill>
                <a:latin typeface="Calibri"/>
                <a:cs typeface="Calibri"/>
              </a:rPr>
              <a:t>s</a:t>
            </a:r>
            <a:r>
              <a:rPr sz="2000" spc="-35" dirty="0">
                <a:solidFill>
                  <a:srgbClr val="FFFFCC"/>
                </a:solidFill>
                <a:latin typeface="Calibri"/>
                <a:cs typeface="Calibri"/>
              </a:rPr>
              <a:t>u</a:t>
            </a:r>
            <a:r>
              <a:rPr sz="2000" spc="-40" dirty="0">
                <a:solidFill>
                  <a:srgbClr val="FFFFCC"/>
                </a:solidFill>
                <a:latin typeface="Calibri"/>
                <a:cs typeface="Calibri"/>
              </a:rPr>
              <a:t>l</a:t>
            </a:r>
            <a:r>
              <a:rPr sz="2000" spc="-60" dirty="0">
                <a:solidFill>
                  <a:srgbClr val="FFFFCC"/>
                </a:solidFill>
                <a:latin typeface="Calibri"/>
                <a:cs typeface="Calibri"/>
              </a:rPr>
              <a:t>t</a:t>
            </a:r>
            <a:r>
              <a:rPr sz="2000" spc="-40" dirty="0">
                <a:solidFill>
                  <a:srgbClr val="FFFFCC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CC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FFFFCC"/>
                </a:solidFill>
                <a:latin typeface="Calibri"/>
                <a:cs typeface="Calibri"/>
              </a:rPr>
              <a:t> </a:t>
            </a:r>
            <a:r>
              <a:rPr sz="2000" spc="70" dirty="0">
                <a:solidFill>
                  <a:srgbClr val="FFFFCC"/>
                </a:solidFill>
                <a:latin typeface="Calibri"/>
                <a:cs typeface="Calibri"/>
              </a:rPr>
              <a:t>of</a:t>
            </a:r>
            <a:r>
              <a:rPr lang="en-US" sz="2000" spc="70" dirty="0">
                <a:solidFill>
                  <a:srgbClr val="FFFFCC"/>
                </a:solidFill>
                <a:latin typeface="Calibri"/>
                <a:cs typeface="Calibri"/>
              </a:rPr>
              <a:t> </a:t>
            </a:r>
            <a:r>
              <a:rPr sz="2000" spc="-80" dirty="0">
                <a:solidFill>
                  <a:srgbClr val="FFFFCC"/>
                </a:solidFill>
                <a:latin typeface="Calibri"/>
                <a:cs typeface="Calibri"/>
              </a:rPr>
              <a:t>mis</a:t>
            </a:r>
            <a:r>
              <a:rPr sz="2000" spc="-70" dirty="0">
                <a:solidFill>
                  <a:srgbClr val="FFFFCC"/>
                </a:solidFill>
                <a:latin typeface="Calibri"/>
                <a:cs typeface="Calibri"/>
              </a:rPr>
              <a:t>u</a:t>
            </a:r>
            <a:r>
              <a:rPr sz="2000" spc="-80" dirty="0">
                <a:solidFill>
                  <a:srgbClr val="FFFFCC"/>
                </a:solidFill>
                <a:latin typeface="Calibri"/>
                <a:cs typeface="Calibri"/>
              </a:rPr>
              <a:t>si</a:t>
            </a:r>
            <a:r>
              <a:rPr sz="2000" spc="-70" dirty="0">
                <a:solidFill>
                  <a:srgbClr val="FFFFCC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CC"/>
                </a:solidFill>
                <a:latin typeface="Calibri"/>
                <a:cs typeface="Calibri"/>
              </a:rPr>
              <a:t>g</a:t>
            </a:r>
            <a:r>
              <a:rPr lang="en-US" sz="2000" dirty="0">
                <a:solidFill>
                  <a:srgbClr val="FFFFCC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42212" y="0"/>
            <a:ext cx="70726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0" dirty="0">
                <a:solidFill>
                  <a:srgbClr val="FFFF00"/>
                </a:solidFill>
                <a:latin typeface="Calibri"/>
                <a:cs typeface="Calibri"/>
              </a:rPr>
              <a:t>Remedies</a:t>
            </a:r>
            <a:r>
              <a:rPr sz="4400" b="1" spc="-9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FFFF00"/>
                </a:solidFill>
                <a:latin typeface="Calibri"/>
                <a:cs typeface="Calibri"/>
              </a:rPr>
              <a:t>to</a:t>
            </a:r>
            <a:r>
              <a:rPr sz="4400" b="1" spc="-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400" b="1" spc="-15" dirty="0">
                <a:solidFill>
                  <a:srgbClr val="FFFF00"/>
                </a:solidFill>
                <a:latin typeface="Calibri"/>
                <a:cs typeface="Calibri"/>
              </a:rPr>
              <a:t>Misappropriation</a:t>
            </a:r>
            <a:endParaRPr sz="4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09550"/>
            <a:ext cx="8229600" cy="7437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2000" y="1047750"/>
            <a:ext cx="7848600" cy="36798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075690" indent="-342900" algn="just">
              <a:lnSpc>
                <a:spcPct val="150000"/>
              </a:lnSpc>
              <a:spcBef>
                <a:spcPts val="95"/>
              </a:spcBef>
              <a:buAutoNum type="arabicPeriod"/>
              <a:tabLst>
                <a:tab pos="355600" algn="l"/>
                <a:tab pos="6228080" algn="l"/>
              </a:tabLst>
            </a:pP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Independent</a:t>
            </a:r>
            <a:r>
              <a:rPr sz="20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Creation-</a:t>
            </a:r>
            <a:r>
              <a:rPr sz="2000" b="1" spc="-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similar</a:t>
            </a:r>
            <a:r>
              <a:rPr sz="2000" spc="-40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formula</a:t>
            </a:r>
            <a:r>
              <a:rPr sz="2000" spc="2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created</a:t>
            </a:r>
            <a:r>
              <a:rPr lang="en-US" sz="2000" spc="-20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with</a:t>
            </a:r>
            <a:r>
              <a:rPr sz="2000" spc="2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his</a:t>
            </a:r>
            <a:r>
              <a:rPr sz="2000" spc="-6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own </a:t>
            </a:r>
            <a:r>
              <a:rPr sz="2000" spc="-52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35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knowledge.</a:t>
            </a:r>
            <a:endParaRPr sz="2000" dirty="0">
              <a:solidFill>
                <a:schemeClr val="bg1">
                  <a:lumMod val="95000"/>
                </a:schemeClr>
              </a:solidFill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1445"/>
              </a:spcBef>
              <a:buAutoNum type="arabicPeriod"/>
              <a:tabLst>
                <a:tab pos="355600" algn="l"/>
                <a:tab pos="5414010" algn="l"/>
              </a:tabLst>
            </a:pP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Unclean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hands</a:t>
            </a:r>
            <a:r>
              <a:rPr sz="2000" b="1" spc="5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–The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owners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behavior</a:t>
            </a:r>
            <a:r>
              <a:rPr sz="20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lang="en-US"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morally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wrong.</a:t>
            </a:r>
            <a:endParaRPr sz="2000" dirty="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1440"/>
              </a:spcBef>
              <a:tabLst>
                <a:tab pos="5671820" algn="l"/>
              </a:tabLst>
            </a:pPr>
            <a:r>
              <a:rPr sz="2000" spc="-20" dirty="0">
                <a:solidFill>
                  <a:srgbClr val="FFFF00"/>
                </a:solidFill>
                <a:latin typeface="Calibri"/>
                <a:cs typeface="Calibri"/>
              </a:rPr>
              <a:t>Laches</a:t>
            </a:r>
            <a:r>
              <a:rPr sz="2000" spc="-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-</a:t>
            </a:r>
            <a:r>
              <a:rPr sz="2000" spc="-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unreasonable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delay</a:t>
            </a:r>
            <a:r>
              <a:rPr sz="20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asserting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claim,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2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2000" dirty="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1440"/>
              </a:spcBef>
            </a:pP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dismissal.</a:t>
            </a:r>
            <a:endParaRPr sz="20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1440"/>
              </a:spcBef>
              <a:buAutoNum type="arabicPeriod" startAt="3"/>
              <a:tabLst>
                <a:tab pos="355600" algn="l"/>
                <a:tab pos="6356350" algn="l"/>
              </a:tabLst>
            </a:pPr>
            <a:r>
              <a:rPr sz="2000" b="1" spc="25" dirty="0">
                <a:solidFill>
                  <a:srgbClr val="FFFF00"/>
                </a:solidFill>
                <a:latin typeface="Calibri"/>
                <a:cs typeface="Calibri"/>
              </a:rPr>
              <a:t>Absence</a:t>
            </a:r>
            <a:r>
              <a:rPr sz="2000" b="1" spc="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of</a:t>
            </a:r>
            <a:r>
              <a:rPr sz="2000" b="1" spc="5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secrecy</a:t>
            </a:r>
            <a:r>
              <a:rPr sz="2000" b="1" spc="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protection</a:t>
            </a:r>
            <a:r>
              <a:rPr sz="2000" b="1" spc="-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measures-</a:t>
            </a:r>
            <a:r>
              <a:rPr sz="2000" b="1" spc="-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failed</a:t>
            </a:r>
            <a:r>
              <a:rPr lang="en-US"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protecting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trade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secret,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sharing</a:t>
            </a:r>
            <a:r>
              <a:rPr sz="20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lang="en-US"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publication.</a:t>
            </a:r>
            <a:endParaRPr sz="20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1440"/>
              </a:spcBef>
              <a:buAutoNum type="arabicPeriod" startAt="4"/>
              <a:tabLst>
                <a:tab pos="355600" algn="l"/>
                <a:tab pos="5612130" algn="l"/>
              </a:tabLst>
            </a:pP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Privileges-</a:t>
            </a:r>
            <a:r>
              <a:rPr sz="2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sharing</a:t>
            </a:r>
            <a:r>
              <a:rPr sz="20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lang="en-US"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media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court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trail.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951687"/>
            <a:ext cx="7315200" cy="3862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algn="just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2000" b="1" spc="-10" dirty="0">
                <a:solidFill>
                  <a:srgbClr val="FFFFCC"/>
                </a:solidFill>
                <a:latin typeface="Calibri"/>
                <a:cs typeface="Calibri"/>
              </a:rPr>
              <a:t>1.	</a:t>
            </a:r>
            <a:r>
              <a:rPr sz="2800" b="1" spc="-15" dirty="0">
                <a:solidFill>
                  <a:srgbClr val="FFFFCC"/>
                </a:solidFill>
                <a:latin typeface="Calibri"/>
                <a:cs typeface="Calibri"/>
              </a:rPr>
              <a:t>Contract</a:t>
            </a:r>
            <a:r>
              <a:rPr sz="2800" b="1" spc="-25" dirty="0">
                <a:solidFill>
                  <a:srgbClr val="FFFFC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CC"/>
                </a:solidFill>
                <a:latin typeface="Calibri"/>
                <a:cs typeface="Calibri"/>
              </a:rPr>
              <a:t>law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200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When</a:t>
            </a:r>
            <a:r>
              <a:rPr sz="2000" b="1" spc="-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there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is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an</a:t>
            </a:r>
            <a:r>
              <a:rPr sz="2000" b="1" spc="-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agreement</a:t>
            </a:r>
            <a:r>
              <a:rPr sz="2000" b="1" spc="-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to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protect</a:t>
            </a:r>
            <a:r>
              <a:rPr sz="2000" b="1" spc="-5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the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TS</a:t>
            </a:r>
            <a:r>
              <a:rPr sz="2000" b="1" spc="-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lang="en-US" sz="2000" dirty="0">
                <a:solidFill>
                  <a:srgbClr val="FFFF00"/>
                </a:solidFill>
                <a:latin typeface="Calibri"/>
                <a:cs typeface="Calibri"/>
              </a:rPr>
              <a:t>on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lang="en-US" sz="2000" dirty="0">
                <a:solidFill>
                  <a:srgbClr val="FFFF00"/>
                </a:solidFill>
                <a:latin typeface="Calibri"/>
                <a:cs typeface="Calibri"/>
              </a:rPr>
              <a:t>isclosure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lang="en-US" sz="2000" dirty="0">
                <a:solidFill>
                  <a:srgbClr val="FFFF00"/>
                </a:solidFill>
                <a:latin typeface="Calibri"/>
                <a:cs typeface="Calibri"/>
              </a:rPr>
              <a:t>greement,</a:t>
            </a:r>
            <a:r>
              <a:rPr sz="2000" spc="-6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anti-reverse </a:t>
            </a:r>
            <a:r>
              <a:rPr sz="2000" spc="-5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engineering</a:t>
            </a:r>
            <a:r>
              <a:rPr sz="2000" spc="-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clause</a:t>
            </a:r>
            <a:r>
              <a:rPr lang="en-US" sz="2000" dirty="0">
                <a:solidFill>
                  <a:srgbClr val="FFFF0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Where</a:t>
            </a:r>
            <a:r>
              <a:rPr sz="2000" b="1" spc="-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confidential</a:t>
            </a:r>
            <a:r>
              <a:rPr sz="2000" b="1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relationship</a:t>
            </a:r>
            <a:r>
              <a:rPr sz="2000" b="1" spc="-6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exists</a:t>
            </a:r>
            <a:r>
              <a:rPr lang="en-US" sz="2000" b="1" spc="-5" dirty="0">
                <a:solidFill>
                  <a:srgbClr val="FFFF00"/>
                </a:solidFill>
                <a:latin typeface="Calibri"/>
                <a:cs typeface="Calibri"/>
              </a:rPr>
              <a:t> - </a:t>
            </a:r>
            <a:endParaRPr sz="2000" dirty="0">
              <a:latin typeface="Calibri"/>
              <a:cs typeface="Calibri"/>
            </a:endParaRPr>
          </a:p>
          <a:p>
            <a:pPr marL="245745" algn="just">
              <a:lnSpc>
                <a:spcPct val="100000"/>
              </a:lnSpc>
              <a:spcBef>
                <a:spcPts val="505"/>
              </a:spcBef>
            </a:pPr>
            <a:r>
              <a:rPr sz="2000" spc="-5" dirty="0">
                <a:solidFill>
                  <a:srgbClr val="FFFFCC"/>
                </a:solidFill>
                <a:latin typeface="Calibri"/>
                <a:cs typeface="Calibri"/>
              </a:rPr>
              <a:t>attorney,</a:t>
            </a:r>
            <a:r>
              <a:rPr sz="2000" spc="-50" dirty="0">
                <a:solidFill>
                  <a:srgbClr val="FFFF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CC"/>
                </a:solidFill>
                <a:latin typeface="Calibri"/>
                <a:cs typeface="Calibri"/>
              </a:rPr>
              <a:t>employee,</a:t>
            </a:r>
            <a:r>
              <a:rPr sz="2000" spc="-55" dirty="0">
                <a:solidFill>
                  <a:srgbClr val="FFFFCC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CC"/>
                </a:solidFill>
                <a:latin typeface="Calibri"/>
                <a:cs typeface="Calibri"/>
              </a:rPr>
              <a:t>independent</a:t>
            </a:r>
            <a:r>
              <a:rPr sz="2000" spc="-30" dirty="0">
                <a:solidFill>
                  <a:srgbClr val="FFFF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CC"/>
                </a:solidFill>
                <a:latin typeface="Calibri"/>
                <a:cs typeface="Calibri"/>
              </a:rPr>
              <a:t>contractors</a:t>
            </a:r>
            <a:r>
              <a:rPr lang="en-US" sz="2000" dirty="0">
                <a:solidFill>
                  <a:srgbClr val="FFFFCC"/>
                </a:solidFill>
                <a:latin typeface="Calibri"/>
                <a:cs typeface="Calibri"/>
              </a:rPr>
              <a:t>.</a:t>
            </a:r>
          </a:p>
          <a:p>
            <a:pPr marL="245745" algn="just">
              <a:lnSpc>
                <a:spcPct val="100000"/>
              </a:lnSpc>
              <a:spcBef>
                <a:spcPts val="505"/>
              </a:spcBef>
            </a:pPr>
            <a:endParaRPr sz="2000" dirty="0">
              <a:latin typeface="Calibri"/>
              <a:cs typeface="Calibri"/>
            </a:endParaRPr>
          </a:p>
          <a:p>
            <a:pPr marL="422275" indent="-398145" algn="just">
              <a:lnSpc>
                <a:spcPct val="100000"/>
              </a:lnSpc>
              <a:buAutoNum type="arabicPeriod" startAt="2"/>
              <a:tabLst>
                <a:tab pos="422275" algn="l"/>
                <a:tab pos="422909" algn="l"/>
              </a:tabLst>
            </a:pPr>
            <a:r>
              <a:rPr sz="2800" b="1" spc="-15" dirty="0">
                <a:solidFill>
                  <a:srgbClr val="FFFFCC"/>
                </a:solidFill>
                <a:latin typeface="Calibri"/>
                <a:cs typeface="Calibri"/>
              </a:rPr>
              <a:t>Principle</a:t>
            </a:r>
            <a:r>
              <a:rPr sz="2800" b="1" spc="-20" dirty="0">
                <a:solidFill>
                  <a:srgbClr val="FFFFCC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CC"/>
                </a:solidFill>
                <a:latin typeface="Calibri"/>
                <a:cs typeface="Calibri"/>
              </a:rPr>
              <a:t>of</a:t>
            </a:r>
            <a:r>
              <a:rPr sz="2800" b="1" spc="-35" dirty="0">
                <a:solidFill>
                  <a:srgbClr val="FFFFC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CC"/>
                </a:solidFill>
                <a:latin typeface="Calibri"/>
                <a:cs typeface="Calibri"/>
              </a:rPr>
              <a:t>tort</a:t>
            </a:r>
            <a:r>
              <a:rPr sz="2800" b="1" spc="-25" dirty="0">
                <a:solidFill>
                  <a:srgbClr val="FFFFCC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CC"/>
                </a:solidFill>
                <a:latin typeface="Calibri"/>
                <a:cs typeface="Calibri"/>
              </a:rPr>
              <a:t>/</a:t>
            </a:r>
            <a:r>
              <a:rPr sz="2800" b="1" spc="-10" dirty="0">
                <a:solidFill>
                  <a:srgbClr val="FFFFCC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CC"/>
                </a:solidFill>
                <a:latin typeface="Calibri"/>
                <a:cs typeface="Calibri"/>
              </a:rPr>
              <a:t>unfair</a:t>
            </a:r>
            <a:r>
              <a:rPr sz="2800" b="1" spc="-20" dirty="0">
                <a:solidFill>
                  <a:srgbClr val="FFFFCC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CC"/>
                </a:solidFill>
                <a:latin typeface="Calibri"/>
                <a:cs typeface="Calibri"/>
              </a:rPr>
              <a:t>competition</a:t>
            </a:r>
            <a:endParaRPr sz="2800" dirty="0">
              <a:latin typeface="Calibri"/>
              <a:cs typeface="Calibri"/>
            </a:endParaRPr>
          </a:p>
          <a:p>
            <a:pPr marL="335280" marR="876935" lvl="1" indent="-228600" algn="just">
              <a:lnSpc>
                <a:spcPct val="100000"/>
              </a:lnSpc>
              <a:buFont typeface="Arial MT"/>
              <a:buChar char="•"/>
              <a:tabLst>
                <a:tab pos="335915" algn="l"/>
                <a:tab pos="6347460" algn="l"/>
              </a:tabLst>
            </a:pP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Misappr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pr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i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ati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sz="2000" b="1" spc="-5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by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 c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mp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i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s</a:t>
            </a:r>
            <a:r>
              <a:rPr sz="2000" b="1" spc="-5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wh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sz="20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h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no</a:t>
            </a:r>
            <a:r>
              <a:rPr lang="en-US"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on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r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u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al 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relationship</a:t>
            </a:r>
            <a:r>
              <a:rPr lang="en-US" sz="2000" b="1" spc="-5" dirty="0">
                <a:solidFill>
                  <a:srgbClr val="FFFF00"/>
                </a:solidFill>
                <a:latin typeface="Calibri"/>
                <a:cs typeface="Calibri"/>
              </a:rPr>
              <a:t> -</a:t>
            </a:r>
            <a:endParaRPr sz="2000" dirty="0">
              <a:latin typeface="Calibri"/>
              <a:cs typeface="Calibri"/>
            </a:endParaRPr>
          </a:p>
          <a:p>
            <a:pPr marL="339725" algn="just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theft,</a:t>
            </a:r>
            <a:r>
              <a:rPr sz="2000" spc="-5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espionage,</a:t>
            </a:r>
            <a:r>
              <a:rPr sz="2000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alibri"/>
                <a:cs typeface="Calibri"/>
              </a:rPr>
              <a:t>subversion</a:t>
            </a:r>
            <a:r>
              <a:rPr sz="2000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alibri"/>
                <a:cs typeface="Calibri"/>
              </a:rPr>
              <a:t>of</a:t>
            </a:r>
            <a:r>
              <a:rPr sz="2000" spc="-6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employees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209550"/>
            <a:ext cx="6907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00"/>
                </a:solidFill>
                <a:latin typeface="Calibri"/>
                <a:cs typeface="Calibri"/>
              </a:rPr>
              <a:t>TS</a:t>
            </a:r>
            <a:r>
              <a:rPr sz="4000" b="1" spc="-6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FFFF00"/>
                </a:solidFill>
                <a:latin typeface="Calibri"/>
                <a:cs typeface="Calibri"/>
              </a:rPr>
              <a:t>protection</a:t>
            </a:r>
            <a:r>
              <a:rPr sz="4000" b="1" spc="6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FFFF00"/>
                </a:solidFill>
                <a:latin typeface="Calibri"/>
                <a:cs typeface="Calibri"/>
              </a:rPr>
              <a:t>may</a:t>
            </a:r>
            <a:r>
              <a:rPr sz="4000" b="1" spc="-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FFFF00"/>
                </a:solidFill>
                <a:latin typeface="Calibri"/>
                <a:cs typeface="Calibri"/>
              </a:rPr>
              <a:t>be</a:t>
            </a:r>
            <a:r>
              <a:rPr sz="4000" b="1" spc="-15" dirty="0">
                <a:solidFill>
                  <a:srgbClr val="FFFF00"/>
                </a:solidFill>
                <a:latin typeface="Calibri"/>
                <a:cs typeface="Calibri"/>
              </a:rPr>
              <a:t> based</a:t>
            </a:r>
            <a:r>
              <a:rPr sz="4000" b="1" spc="-6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FFFF00"/>
                </a:solidFill>
                <a:latin typeface="Calibri"/>
                <a:cs typeface="Calibri"/>
              </a:rPr>
              <a:t>on...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7920" y="2263139"/>
              <a:ext cx="4261104" cy="64312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01674" y="498728"/>
            <a:ext cx="226060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3622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Financial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22340" y="315290"/>
            <a:ext cx="228409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Tec</a:t>
            </a:r>
            <a:r>
              <a:rPr sz="3200" b="1" spc="-10" dirty="0">
                <a:latin typeface="Arial"/>
                <a:cs typeface="Arial"/>
              </a:rPr>
              <a:t>h</a:t>
            </a:r>
            <a:r>
              <a:rPr sz="3200" b="1" spc="-15" dirty="0">
                <a:latin typeface="Arial"/>
                <a:cs typeface="Arial"/>
              </a:rPr>
              <a:t>n</a:t>
            </a:r>
            <a:r>
              <a:rPr sz="3200" b="1" dirty="0">
                <a:latin typeface="Arial"/>
                <a:cs typeface="Arial"/>
              </a:rPr>
              <a:t>i</a:t>
            </a:r>
            <a:r>
              <a:rPr sz="3200" b="1" spc="-20" dirty="0">
                <a:latin typeface="Arial"/>
                <a:cs typeface="Arial"/>
              </a:rPr>
              <a:t>c</a:t>
            </a:r>
            <a:r>
              <a:rPr sz="3200" b="1" dirty="0">
                <a:latin typeface="Arial"/>
                <a:cs typeface="Arial"/>
              </a:rPr>
              <a:t>al</a:t>
            </a:r>
            <a:r>
              <a:rPr sz="3200" b="1" spc="-17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&amp;  </a:t>
            </a:r>
            <a:r>
              <a:rPr sz="3200" b="1" spc="-5" dirty="0">
                <a:latin typeface="Arial"/>
                <a:cs typeface="Arial"/>
              </a:rPr>
              <a:t>scientific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information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9754" y="3928668"/>
            <a:ext cx="2351405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 marR="5080" indent="-4572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al 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7938" y="3871061"/>
            <a:ext cx="225679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6924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Negative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998181"/>
            <a:ext cx="7858888" cy="36456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381000" algn="l"/>
                <a:tab pos="381635" algn="l"/>
              </a:tabLst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Criminal</a:t>
            </a:r>
            <a:r>
              <a:rPr sz="280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laws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buFont typeface="Arial MT"/>
              <a:buChar char="•"/>
              <a:tabLst>
                <a:tab pos="698500" algn="l"/>
                <a:tab pos="6997700" algn="l"/>
              </a:tabLst>
            </a:pP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e.g.</a:t>
            </a:r>
            <a:r>
              <a:rPr sz="2000" b="1" spc="-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for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an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employee to</a:t>
            </a:r>
            <a:r>
              <a:rPr sz="20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steal</a:t>
            </a:r>
            <a:r>
              <a:rPr sz="2000" b="1" spc="-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trade 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secrets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 from</a:t>
            </a:r>
            <a:r>
              <a:rPr sz="2000" b="1" spc="-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lang="en-US"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comp</a:t>
            </a:r>
            <a:r>
              <a:rPr lang="en-US" sz="2000" b="1" spc="-15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ny</a:t>
            </a:r>
            <a:endParaRPr sz="20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45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e.g.</a:t>
            </a:r>
            <a:r>
              <a:rPr sz="2000" b="1" spc="-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unauthorized</a:t>
            </a:r>
            <a:r>
              <a:rPr sz="2000" b="1" spc="-6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access</a:t>
            </a:r>
            <a:r>
              <a:rPr sz="2000" b="1" spc="-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to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computers</a:t>
            </a:r>
            <a:endParaRPr sz="20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35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theft, electronic</a:t>
            </a:r>
            <a:r>
              <a:rPr sz="2000" b="1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espionage,</a:t>
            </a:r>
            <a:r>
              <a:rPr sz="2000" b="1" spc="-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invasion</a:t>
            </a:r>
            <a:r>
              <a:rPr sz="2000" b="1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of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35" dirty="0">
                <a:solidFill>
                  <a:srgbClr val="FFFF00"/>
                </a:solidFill>
                <a:latin typeface="Calibri"/>
                <a:cs typeface="Calibri"/>
              </a:rPr>
              <a:t>privacy,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FFFF00"/>
                </a:solidFill>
                <a:latin typeface="Calibri"/>
                <a:cs typeface="Calibri"/>
              </a:rPr>
              <a:t>etc.</a:t>
            </a:r>
            <a:endParaRPr sz="20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45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circumvention</a:t>
            </a:r>
            <a:r>
              <a:rPr sz="2000" b="1" spc="-6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of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technical</a:t>
            </a:r>
            <a:r>
              <a:rPr sz="2000" b="1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protection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FFFF00"/>
                </a:solidFill>
                <a:latin typeface="Calibri"/>
                <a:cs typeface="Calibri"/>
              </a:rPr>
              <a:t>systems</a:t>
            </a:r>
            <a:endParaRPr sz="2000" dirty="0">
              <a:latin typeface="Calibri"/>
              <a:cs typeface="Calibri"/>
            </a:endParaRPr>
          </a:p>
          <a:p>
            <a:pPr marL="381000" indent="-368935">
              <a:lnSpc>
                <a:spcPct val="150000"/>
              </a:lnSpc>
              <a:spcBef>
                <a:spcPts val="1440"/>
              </a:spcBef>
              <a:buAutoNum type="arabicPeriod" startAt="3"/>
              <a:tabLst>
                <a:tab pos="381000" algn="l"/>
                <a:tab pos="381635" algn="l"/>
              </a:tabLst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Specific</a:t>
            </a:r>
            <a:r>
              <a:rPr sz="2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trade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secret</a:t>
            </a:r>
            <a:r>
              <a:rPr sz="2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laws</a:t>
            </a:r>
            <a:endParaRPr sz="2800" dirty="0">
              <a:latin typeface="Calibri"/>
              <a:cs typeface="Calibri"/>
            </a:endParaRPr>
          </a:p>
          <a:p>
            <a:pPr marL="698500" lvl="1" indent="-228600" algn="just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698500" algn="l"/>
                <a:tab pos="5954395" algn="l"/>
              </a:tabLst>
            </a:pP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US:</a:t>
            </a:r>
            <a:r>
              <a:rPr sz="2000" b="1" spc="-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Uniform</a:t>
            </a:r>
            <a:r>
              <a:rPr sz="2000" b="1" spc="-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FF00"/>
                </a:solidFill>
                <a:latin typeface="Calibri"/>
                <a:cs typeface="Calibri"/>
              </a:rPr>
              <a:t>Trade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Secrets</a:t>
            </a:r>
            <a:r>
              <a:rPr sz="2000" b="1" spc="-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Act;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Economic</a:t>
            </a:r>
            <a:r>
              <a:rPr lang="en-US" sz="20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Espionage</a:t>
            </a:r>
            <a:r>
              <a:rPr sz="2000" b="1" spc="-9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Act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B82C2B1-DEC3-7A11-1796-21202DE124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209550"/>
            <a:ext cx="6907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00"/>
                </a:solidFill>
                <a:latin typeface="Calibri"/>
                <a:cs typeface="Calibri"/>
              </a:rPr>
              <a:t>TS</a:t>
            </a:r>
            <a:r>
              <a:rPr sz="4000" b="1" spc="-6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FFFF00"/>
                </a:solidFill>
                <a:latin typeface="Calibri"/>
                <a:cs typeface="Calibri"/>
              </a:rPr>
              <a:t>protection</a:t>
            </a:r>
            <a:r>
              <a:rPr sz="4000" b="1" spc="6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FFFF00"/>
                </a:solidFill>
                <a:latin typeface="Calibri"/>
                <a:cs typeface="Calibri"/>
              </a:rPr>
              <a:t>may</a:t>
            </a:r>
            <a:r>
              <a:rPr sz="4000" b="1" spc="-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FFFF00"/>
                </a:solidFill>
                <a:latin typeface="Calibri"/>
                <a:cs typeface="Calibri"/>
              </a:rPr>
              <a:t>be</a:t>
            </a:r>
            <a:r>
              <a:rPr sz="4000" b="1" spc="-15" dirty="0">
                <a:solidFill>
                  <a:srgbClr val="FFFF00"/>
                </a:solidFill>
                <a:latin typeface="Calibri"/>
                <a:cs typeface="Calibri"/>
              </a:rPr>
              <a:t> based</a:t>
            </a:r>
            <a:r>
              <a:rPr sz="4000" b="1" spc="-6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FFFF00"/>
                </a:solidFill>
                <a:latin typeface="Calibri"/>
                <a:cs typeface="Calibri"/>
              </a:rPr>
              <a:t>on...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-74042"/>
            <a:ext cx="6864096" cy="89319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2893" y="951103"/>
            <a:ext cx="7849107" cy="40876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72771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Calibri"/>
                <a:cs typeface="Calibri"/>
              </a:rPr>
              <a:t>law</a:t>
            </a:r>
            <a:r>
              <a:rPr sz="2400" spc="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unfair</a:t>
            </a:r>
            <a:r>
              <a:rPr sz="24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competition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safeguard</a:t>
            </a:r>
            <a:r>
              <a:rPr sz="24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lang="en-US"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4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4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unfair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misleading</a:t>
            </a:r>
            <a:r>
              <a:rPr sz="24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trade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practices.</a:t>
            </a:r>
            <a:endParaRPr lang="en-US" sz="2400" spc="-3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7277100" algn="l"/>
              </a:tabLst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30" dirty="0">
                <a:solidFill>
                  <a:srgbClr val="FFFF00"/>
                </a:solidFill>
                <a:latin typeface="Calibri"/>
                <a:cs typeface="Calibri"/>
              </a:rPr>
              <a:t>Types</a:t>
            </a:r>
            <a:r>
              <a:rPr sz="2400" spc="10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00"/>
                </a:solidFill>
                <a:latin typeface="Calibri"/>
                <a:cs typeface="Calibri"/>
              </a:rPr>
              <a:t>of</a:t>
            </a:r>
            <a:r>
              <a:rPr sz="2400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Unfair</a:t>
            </a:r>
            <a:r>
              <a:rPr sz="2400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00"/>
                </a:solidFill>
                <a:latin typeface="Calibri"/>
                <a:cs typeface="Calibri"/>
              </a:rPr>
              <a:t>Competition:</a:t>
            </a:r>
            <a:endParaRPr sz="2400" dirty="0">
              <a:latin typeface="Calibri"/>
              <a:cs typeface="Calibri"/>
            </a:endParaRPr>
          </a:p>
          <a:p>
            <a:pPr marL="364490" indent="-352425">
              <a:lnSpc>
                <a:spcPct val="100000"/>
              </a:lnSpc>
              <a:buAutoNum type="arabicPeriod"/>
              <a:tabLst>
                <a:tab pos="36512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Passing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off</a:t>
            </a:r>
            <a:endParaRPr sz="2400" dirty="0">
              <a:latin typeface="Calibri"/>
              <a:cs typeface="Calibri"/>
            </a:endParaRPr>
          </a:p>
          <a:p>
            <a:pPr marL="373380" indent="-361315">
              <a:lnSpc>
                <a:spcPct val="100000"/>
              </a:lnSpc>
              <a:buAutoNum type="arabicPeriod"/>
              <a:tabLst>
                <a:tab pos="374015" algn="l"/>
              </a:tabLst>
            </a:pP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Misappropriation</a:t>
            </a:r>
            <a:endParaRPr sz="2400" dirty="0">
              <a:latin typeface="Calibri"/>
              <a:cs typeface="Calibri"/>
            </a:endParaRPr>
          </a:p>
          <a:p>
            <a:pPr marL="365760" indent="-35369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66395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Right</a:t>
            </a:r>
            <a:r>
              <a:rPr sz="24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Publicity</a:t>
            </a:r>
            <a:endParaRPr sz="2400" dirty="0">
              <a:latin typeface="Calibri"/>
              <a:cs typeface="Calibri"/>
            </a:endParaRPr>
          </a:p>
          <a:p>
            <a:pPr marL="370840" indent="-358140">
              <a:lnSpc>
                <a:spcPct val="100000"/>
              </a:lnSpc>
              <a:buAutoNum type="arabicPeriod"/>
              <a:tabLst>
                <a:tab pos="370840" algn="l"/>
              </a:tabLst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False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Calibri"/>
                <a:cs typeface="Calibri"/>
              </a:rPr>
              <a:t>Advertising</a:t>
            </a:r>
            <a:endParaRPr sz="2400" dirty="0">
              <a:latin typeface="Calibri"/>
              <a:cs typeface="Calibri"/>
            </a:endParaRPr>
          </a:p>
          <a:p>
            <a:pPr marL="364490" indent="-352425">
              <a:lnSpc>
                <a:spcPct val="100000"/>
              </a:lnSpc>
              <a:buAutoNum type="arabicPeriod"/>
              <a:tabLst>
                <a:tab pos="36512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sz="24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Disparagement</a:t>
            </a:r>
            <a:endParaRPr sz="2400" dirty="0">
              <a:latin typeface="Calibri"/>
              <a:cs typeface="Calibri"/>
            </a:endParaRPr>
          </a:p>
          <a:p>
            <a:pPr marL="369570" indent="-357505">
              <a:lnSpc>
                <a:spcPct val="100000"/>
              </a:lnSpc>
              <a:buAutoNum type="arabicPeriod"/>
              <a:tabLst>
                <a:tab pos="37020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Dilution</a:t>
            </a:r>
            <a:endParaRPr sz="2400" dirty="0">
              <a:latin typeface="Calibri"/>
              <a:cs typeface="Calibri"/>
            </a:endParaRPr>
          </a:p>
          <a:p>
            <a:pPr marL="364490" indent="-352425">
              <a:lnSpc>
                <a:spcPct val="100000"/>
              </a:lnSpc>
              <a:buAutoNum type="arabicPeriod"/>
              <a:tabLst>
                <a:tab pos="365125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Infringement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Trade</a:t>
            </a:r>
            <a:r>
              <a:rPr sz="24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Dress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ACA73B8B-4159-6EAB-C1C8-FBDC73AE803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09550"/>
            <a:ext cx="6781800" cy="743712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1A4EB704-3F19-4788-0344-A8398737C19B}"/>
              </a:ext>
            </a:extLst>
          </p:cNvPr>
          <p:cNvSpPr txBox="1"/>
          <p:nvPr/>
        </p:nvSpPr>
        <p:spPr>
          <a:xfrm>
            <a:off x="609599" y="1089284"/>
            <a:ext cx="8229601" cy="33874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21030" algn="just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-Passing</a:t>
            </a:r>
            <a:r>
              <a:rPr sz="2400" spc="2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+mj-lt"/>
                <a:cs typeface="Georgia"/>
              </a:rPr>
              <a:t>off</a:t>
            </a:r>
            <a:r>
              <a:rPr sz="2400" spc="3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+mj-lt"/>
                <a:cs typeface="Georgia"/>
              </a:rPr>
              <a:t>occurs</a:t>
            </a:r>
            <a:r>
              <a:rPr sz="2400" spc="1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+mj-lt"/>
                <a:cs typeface="Georgia"/>
              </a:rPr>
              <a:t>when</a:t>
            </a:r>
            <a:r>
              <a:rPr sz="2400" spc="8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+mj-lt"/>
                <a:cs typeface="Georgia"/>
              </a:rPr>
              <a:t>one</a:t>
            </a:r>
            <a:r>
              <a:rPr sz="2400" spc="-5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+mj-lt"/>
                <a:cs typeface="Georgia"/>
              </a:rPr>
              <a:t>party</a:t>
            </a:r>
            <a:r>
              <a:rPr sz="2400" spc="9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+mj-lt"/>
                <a:cs typeface="Georgia"/>
              </a:rPr>
              <a:t>sells</a:t>
            </a:r>
            <a:r>
              <a:rPr sz="2400" spc="-4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+mj-lt"/>
                <a:cs typeface="Georgia"/>
              </a:rPr>
              <a:t>his</a:t>
            </a:r>
            <a:r>
              <a:rPr sz="2400" spc="-4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+mj-lt"/>
                <a:cs typeface="Georgia"/>
              </a:rPr>
              <a:t>goods</a:t>
            </a:r>
            <a:r>
              <a:rPr sz="2400" spc="-4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+mj-lt"/>
                <a:cs typeface="Georgia"/>
              </a:rPr>
              <a:t>and</a:t>
            </a:r>
            <a:r>
              <a:rPr lang="en-US" sz="240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services</a:t>
            </a:r>
            <a:r>
              <a:rPr lang="en-US" sz="2400" spc="-4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+mj-lt"/>
                <a:cs typeface="Georgia"/>
              </a:rPr>
              <a:t>by</a:t>
            </a:r>
            <a:r>
              <a:rPr sz="2400" spc="13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+mj-lt"/>
                <a:cs typeface="Georgia"/>
              </a:rPr>
              <a:t>affixing</a:t>
            </a:r>
            <a:r>
              <a:rPr sz="2400" spc="12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+mj-lt"/>
                <a:cs typeface="Georgia"/>
              </a:rPr>
              <a:t>another</a:t>
            </a:r>
            <a:r>
              <a:rPr sz="2400" spc="-7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+mj-lt"/>
                <a:cs typeface="Georgia"/>
              </a:rPr>
              <a:t>company’s</a:t>
            </a:r>
            <a:r>
              <a:rPr sz="2400" spc="14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+mj-lt"/>
                <a:cs typeface="Georgia"/>
              </a:rPr>
              <a:t>trade</a:t>
            </a:r>
            <a:r>
              <a:rPr sz="2400" spc="1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mark</a:t>
            </a:r>
            <a:r>
              <a:rPr sz="2400" spc="-15" dirty="0">
                <a:solidFill>
                  <a:srgbClr val="FFFFFF"/>
                </a:solidFill>
                <a:latin typeface="+mj-lt"/>
                <a:cs typeface="Georgia"/>
              </a:rPr>
              <a:t> on </a:t>
            </a:r>
            <a:r>
              <a:rPr sz="2400" spc="-1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+mj-lt"/>
                <a:cs typeface="Georgia"/>
              </a:rPr>
              <a:t>them.</a:t>
            </a:r>
            <a:endParaRPr lang="en-US" sz="2400" spc="-25" dirty="0">
              <a:solidFill>
                <a:srgbClr val="FFFFFF"/>
              </a:solidFill>
              <a:latin typeface="+mj-lt"/>
              <a:cs typeface="Georgia"/>
            </a:endParaRPr>
          </a:p>
          <a:p>
            <a:pPr marL="12700" marR="621030" algn="just">
              <a:lnSpc>
                <a:spcPct val="100000"/>
              </a:lnSpc>
              <a:spcBef>
                <a:spcPts val="95"/>
              </a:spcBef>
            </a:pPr>
            <a:endParaRPr sz="2400" dirty="0">
              <a:latin typeface="+mj-lt"/>
              <a:cs typeface="Georgia"/>
            </a:endParaRPr>
          </a:p>
          <a:p>
            <a:pPr marL="12700" marR="651510" algn="just">
              <a:lnSpc>
                <a:spcPct val="100000"/>
              </a:lnSpc>
              <a:spcBef>
                <a:spcPts val="100"/>
              </a:spcBef>
              <a:tabLst>
                <a:tab pos="5284470" algn="l"/>
              </a:tabLst>
            </a:pP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-Passing</a:t>
            </a:r>
            <a:r>
              <a:rPr sz="2400" spc="3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+mj-lt"/>
                <a:cs typeface="Georgia"/>
              </a:rPr>
              <a:t>off</a:t>
            </a:r>
            <a:r>
              <a:rPr sz="2400" spc="3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+mj-lt"/>
                <a:cs typeface="Georgia"/>
              </a:rPr>
              <a:t>is</a:t>
            </a:r>
            <a:r>
              <a:rPr sz="2400" spc="-2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confined</a:t>
            </a:r>
            <a:r>
              <a:rPr sz="2400" spc="1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+mj-lt"/>
                <a:cs typeface="Georgia"/>
              </a:rPr>
              <a:t>to</a:t>
            </a:r>
            <a:r>
              <a:rPr sz="2400" spc="-4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registered</a:t>
            </a:r>
            <a:r>
              <a:rPr sz="2400" spc="22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+mj-lt"/>
                <a:cs typeface="Georgia"/>
              </a:rPr>
              <a:t>and</a:t>
            </a:r>
            <a:r>
              <a:rPr sz="2400" spc="4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unregistered</a:t>
            </a:r>
            <a:r>
              <a:rPr lang="en-US" sz="2400" spc="-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+mj-lt"/>
                <a:cs typeface="Georgia"/>
              </a:rPr>
              <a:t>trademarks</a:t>
            </a:r>
            <a:r>
              <a:rPr sz="2400" spc="6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,</a:t>
            </a:r>
            <a:r>
              <a:rPr sz="2400" spc="-12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+mj-lt"/>
                <a:cs typeface="Georgia"/>
              </a:rPr>
              <a:t>symbols</a:t>
            </a:r>
            <a:r>
              <a:rPr sz="2400" spc="8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,</a:t>
            </a:r>
            <a:r>
              <a:rPr sz="2400" spc="-10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signs</a:t>
            </a:r>
            <a:r>
              <a:rPr sz="2400" spc="5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+mj-lt"/>
                <a:cs typeface="Georgia"/>
              </a:rPr>
              <a:t>and</a:t>
            </a:r>
            <a:r>
              <a:rPr lang="en-US" sz="2400" spc="1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+mj-lt"/>
                <a:cs typeface="Georgia"/>
              </a:rPr>
              <a:t>devices</a:t>
            </a:r>
            <a:r>
              <a:rPr sz="2400" spc="4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+mj-lt"/>
                <a:cs typeface="Georgia"/>
              </a:rPr>
              <a:t>etc.,</a:t>
            </a:r>
            <a:endParaRPr lang="en-US" sz="2400" spc="-55" dirty="0">
              <a:solidFill>
                <a:srgbClr val="FFFFFF"/>
              </a:solidFill>
              <a:latin typeface="+mj-lt"/>
              <a:cs typeface="Georgia"/>
            </a:endParaRPr>
          </a:p>
          <a:p>
            <a:pPr marL="12700" marR="651510" algn="just">
              <a:lnSpc>
                <a:spcPct val="100000"/>
              </a:lnSpc>
              <a:spcBef>
                <a:spcPts val="100"/>
              </a:spcBef>
              <a:tabLst>
                <a:tab pos="5284470" algn="l"/>
              </a:tabLst>
            </a:pPr>
            <a:endParaRPr sz="2400" dirty="0">
              <a:latin typeface="+mj-lt"/>
              <a:cs typeface="Georgia"/>
            </a:endParaRPr>
          </a:p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-Passing</a:t>
            </a:r>
            <a:r>
              <a:rPr sz="240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+mj-lt"/>
                <a:cs typeface="Georgia"/>
              </a:rPr>
              <a:t>off</a:t>
            </a:r>
            <a:r>
              <a:rPr sz="2400" spc="1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+mj-lt"/>
                <a:cs typeface="Georgia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+mj-lt"/>
                <a:cs typeface="Georgia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+mj-lt"/>
                <a:cs typeface="Georgia"/>
              </a:rPr>
              <a:t>offence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+mj-lt"/>
                <a:cs typeface="Georgia"/>
              </a:rPr>
              <a:t>which</a:t>
            </a:r>
            <a:r>
              <a:rPr sz="2400" spc="3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+mj-lt"/>
                <a:cs typeface="Georgia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+mj-lt"/>
                <a:cs typeface="Georgia"/>
              </a:rPr>
              <a:t>done</a:t>
            </a:r>
            <a:r>
              <a:rPr sz="2400" spc="69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+mj-lt"/>
                <a:cs typeface="Georgia"/>
              </a:rPr>
              <a:t>by </a:t>
            </a:r>
            <a:r>
              <a:rPr sz="2400" spc="5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+mj-lt"/>
                <a:cs typeface="Georgia"/>
              </a:rPr>
              <a:t>misrepresenting</a:t>
            </a:r>
            <a:r>
              <a:rPr sz="2400" spc="-1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+mj-lt"/>
                <a:cs typeface="Georgia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+mj-lt"/>
                <a:cs typeface="Georgia"/>
              </a:rPr>
              <a:t>goods</a:t>
            </a:r>
            <a:r>
              <a:rPr sz="2400" spc="3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+mj-lt"/>
                <a:cs typeface="Georgia"/>
              </a:rPr>
              <a:t>and</a:t>
            </a:r>
            <a:r>
              <a:rPr sz="2400" spc="1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services</a:t>
            </a:r>
            <a:r>
              <a:rPr sz="240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for</a:t>
            </a:r>
            <a:r>
              <a:rPr sz="240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+mj-lt"/>
                <a:cs typeface="Georgia"/>
              </a:rPr>
              <a:t>creating </a:t>
            </a:r>
            <a:r>
              <a:rPr sz="2400" spc="-10" dirty="0">
                <a:solidFill>
                  <a:srgbClr val="FFFFFF"/>
                </a:solidFill>
                <a:latin typeface="+mj-lt"/>
                <a:cs typeface="Georgia"/>
              </a:rPr>
              <a:t> confusion </a:t>
            </a:r>
            <a:r>
              <a:rPr sz="2400" spc="-20" dirty="0">
                <a:solidFill>
                  <a:srgbClr val="FFFFFF"/>
                </a:solidFill>
                <a:latin typeface="+mj-lt"/>
                <a:cs typeface="Georgia"/>
              </a:rPr>
              <a:t>in </a:t>
            </a:r>
            <a:r>
              <a:rPr sz="2400" spc="-15" dirty="0">
                <a:solidFill>
                  <a:srgbClr val="FFFFFF"/>
                </a:solidFill>
                <a:latin typeface="+mj-lt"/>
                <a:cs typeface="Georgia"/>
              </a:rPr>
              <a:t>customers </a:t>
            </a:r>
            <a:r>
              <a:rPr sz="2400" dirty="0">
                <a:solidFill>
                  <a:srgbClr val="FFFFFF"/>
                </a:solidFill>
                <a:latin typeface="+mj-lt"/>
                <a:cs typeface="Georgia"/>
              </a:rPr>
              <a:t>mind </a:t>
            </a:r>
            <a:r>
              <a:rPr sz="2400" spc="25" dirty="0">
                <a:solidFill>
                  <a:srgbClr val="FFFFFF"/>
                </a:solidFill>
                <a:latin typeface="+mj-lt"/>
                <a:cs typeface="Georgia"/>
              </a:rPr>
              <a:t>which</a:t>
            </a:r>
            <a:r>
              <a:rPr sz="2400" spc="3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+mj-lt"/>
                <a:cs typeface="Georgia"/>
              </a:rPr>
              <a:t>effects </a:t>
            </a:r>
            <a:r>
              <a:rPr sz="2400" spc="-25" dirty="0">
                <a:solidFill>
                  <a:srgbClr val="FFFFFF"/>
                </a:solidFill>
                <a:latin typeface="+mj-lt"/>
                <a:cs typeface="Georgia"/>
              </a:rPr>
              <a:t>the </a:t>
            </a:r>
            <a:r>
              <a:rPr sz="2400" dirty="0">
                <a:solidFill>
                  <a:srgbClr val="FFFFFF"/>
                </a:solidFill>
                <a:latin typeface="+mj-lt"/>
                <a:cs typeface="Georgia"/>
              </a:rPr>
              <a:t>image </a:t>
            </a:r>
            <a:r>
              <a:rPr sz="2400" spc="-15" dirty="0">
                <a:solidFill>
                  <a:srgbClr val="FFFFFF"/>
                </a:solidFill>
                <a:latin typeface="+mj-lt"/>
                <a:cs typeface="Georgia"/>
              </a:rPr>
              <a:t>or </a:t>
            </a:r>
            <a:r>
              <a:rPr sz="2400" spc="-1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+mj-lt"/>
                <a:cs typeface="Georgia"/>
              </a:rPr>
              <a:t>good</a:t>
            </a:r>
            <a:r>
              <a:rPr sz="2400" spc="114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+mj-lt"/>
                <a:cs typeface="Georgia"/>
              </a:rPr>
              <a:t>will</a:t>
            </a:r>
            <a:r>
              <a:rPr sz="2400" spc="16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+mj-lt"/>
                <a:cs typeface="Georgia"/>
              </a:rPr>
              <a:t>of</a:t>
            </a:r>
            <a:r>
              <a:rPr sz="2400" spc="3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+mj-lt"/>
                <a:cs typeface="Georgia"/>
              </a:rPr>
              <a:t>the</a:t>
            </a:r>
            <a:r>
              <a:rPr sz="2400" spc="-6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+mj-lt"/>
                <a:cs typeface="Georgia"/>
              </a:rPr>
              <a:t>original</a:t>
            </a:r>
            <a:r>
              <a:rPr sz="2400" spc="9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+mj-lt"/>
                <a:cs typeface="Georgia"/>
              </a:rPr>
              <a:t>manufacturer.</a:t>
            </a:r>
            <a:endParaRPr sz="2400" dirty="0">
              <a:latin typeface="+mj-lt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218315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5CE931F7-9AF8-B4F8-8A04-FCA0B307769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0"/>
            <a:ext cx="6477000" cy="864108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02DE6424-116F-AD7E-A79E-85E56CC9E2A9}"/>
              </a:ext>
            </a:extLst>
          </p:cNvPr>
          <p:cNvSpPr txBox="1"/>
          <p:nvPr/>
        </p:nvSpPr>
        <p:spPr>
          <a:xfrm>
            <a:off x="504331" y="1053846"/>
            <a:ext cx="7725269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95"/>
              </a:spcBef>
              <a:buChar char="-"/>
              <a:tabLst>
                <a:tab pos="247650" algn="l"/>
                <a:tab pos="4746625" algn="l"/>
                <a:tab pos="4915535" algn="l"/>
                <a:tab pos="6316345" algn="l"/>
              </a:tabLst>
            </a:pPr>
            <a:r>
              <a:rPr lang="en-US" sz="2400" spc="-10" dirty="0">
                <a:solidFill>
                  <a:schemeClr val="bg1"/>
                </a:solidFill>
                <a:latin typeface="Calibri"/>
                <a:cs typeface="Calibri"/>
              </a:rPr>
              <a:t>Misappropriation</a:t>
            </a:r>
            <a:r>
              <a:rPr lang="en-US" sz="2400" spc="3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spc="-35" dirty="0">
                <a:solidFill>
                  <a:schemeClr val="bg1"/>
                </a:solidFill>
                <a:latin typeface="Calibri"/>
                <a:cs typeface="Calibri"/>
              </a:rPr>
              <a:t>exists</a:t>
            </a:r>
            <a:r>
              <a:rPr lang="en-US" sz="2400" spc="3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spc="35" dirty="0">
                <a:solidFill>
                  <a:schemeClr val="bg1"/>
                </a:solidFill>
                <a:latin typeface="Calibri"/>
                <a:cs typeface="Calibri"/>
              </a:rPr>
              <a:t>when </a:t>
            </a:r>
            <a:r>
              <a:rPr lang="en-US" sz="2400" spc="-15" dirty="0">
                <a:solidFill>
                  <a:schemeClr val="bg1"/>
                </a:solidFill>
                <a:latin typeface="Calibri"/>
                <a:cs typeface="Calibri"/>
              </a:rPr>
              <a:t>one</a:t>
            </a:r>
            <a:r>
              <a:rPr lang="en-US" sz="2400" spc="34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spc="10" dirty="0">
                <a:solidFill>
                  <a:schemeClr val="bg1"/>
                </a:solidFill>
                <a:latin typeface="Calibri"/>
                <a:cs typeface="Calibri"/>
              </a:rPr>
              <a:t>party </a:t>
            </a:r>
            <a:r>
              <a:rPr lang="en-US" sz="2400" spc="-10" dirty="0">
                <a:solidFill>
                  <a:schemeClr val="bg1"/>
                </a:solidFill>
                <a:latin typeface="Calibri"/>
                <a:cs typeface="Calibri"/>
              </a:rPr>
              <a:t>uses</a:t>
            </a:r>
            <a:r>
              <a:rPr lang="en-US" sz="2400" spc="3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spc="-2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lang="en-US" sz="2400" spc="29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spc="5" dirty="0">
                <a:solidFill>
                  <a:schemeClr val="bg1"/>
                </a:solidFill>
                <a:latin typeface="Calibri"/>
                <a:cs typeface="Calibri"/>
              </a:rPr>
              <a:t>property </a:t>
            </a:r>
            <a:r>
              <a:rPr lang="en-US" sz="2400" spc="-6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lang="en-US" sz="2400" spc="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spc="-25" dirty="0">
                <a:solidFill>
                  <a:schemeClr val="bg1"/>
                </a:solidFill>
                <a:latin typeface="Calibri"/>
                <a:cs typeface="Calibri"/>
              </a:rPr>
              <a:t>other</a:t>
            </a:r>
            <a:r>
              <a:rPr lang="en-US" sz="24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spc="10" dirty="0">
                <a:solidFill>
                  <a:schemeClr val="bg1"/>
                </a:solidFill>
                <a:latin typeface="Calibri"/>
                <a:cs typeface="Calibri"/>
              </a:rPr>
              <a:t>party</a:t>
            </a:r>
            <a:r>
              <a:rPr lang="en-US" sz="2400" spc="10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spc="10" dirty="0">
                <a:solidFill>
                  <a:schemeClr val="bg1"/>
                </a:solidFill>
                <a:latin typeface="Calibri"/>
                <a:cs typeface="Calibri"/>
              </a:rPr>
              <a:t>without</a:t>
            </a:r>
            <a:r>
              <a:rPr lang="en-US" sz="2400" spc="17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spc="-20" dirty="0">
                <a:solidFill>
                  <a:schemeClr val="bg1"/>
                </a:solidFill>
                <a:latin typeface="Calibri"/>
                <a:cs typeface="Calibri"/>
              </a:rPr>
              <a:t>informing </a:t>
            </a:r>
            <a:r>
              <a:rPr lang="en-US" sz="2400" spc="-25" dirty="0">
                <a:solidFill>
                  <a:schemeClr val="bg1"/>
                </a:solidFill>
                <a:latin typeface="Calibri"/>
                <a:cs typeface="Calibri"/>
              </a:rPr>
              <a:t>them.</a:t>
            </a:r>
            <a:endParaRPr lang="en-US" sz="24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213360" indent="-201295" algn="just">
              <a:lnSpc>
                <a:spcPct val="100000"/>
              </a:lnSpc>
              <a:buChar char="-"/>
              <a:tabLst>
                <a:tab pos="213995" algn="l"/>
              </a:tabLst>
            </a:pPr>
            <a:r>
              <a:rPr lang="en-US" sz="2400" spc="-10" dirty="0">
                <a:solidFill>
                  <a:schemeClr val="bg1"/>
                </a:solidFill>
                <a:latin typeface="Calibri"/>
                <a:cs typeface="Calibri"/>
              </a:rPr>
              <a:t>Misappropriation</a:t>
            </a:r>
            <a:r>
              <a:rPr lang="en-US" sz="2400" spc="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chemeClr val="bg1"/>
                </a:solidFill>
                <a:latin typeface="Calibri"/>
                <a:cs typeface="Calibri"/>
              </a:rPr>
              <a:t>means</a:t>
            </a:r>
            <a:r>
              <a:rPr lang="en-US" sz="2400" spc="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unauthorized</a:t>
            </a:r>
            <a:r>
              <a:rPr lang="en-US" sz="2400" spc="18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spc="10" dirty="0">
                <a:solidFill>
                  <a:schemeClr val="bg1"/>
                </a:solidFill>
                <a:latin typeface="Calibri"/>
                <a:cs typeface="Calibri"/>
              </a:rPr>
              <a:t>use</a:t>
            </a:r>
            <a:r>
              <a:rPr lang="en-US" sz="2400" spc="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lang="en-US" sz="2400" spc="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chemeClr val="bg1"/>
                </a:solidFill>
                <a:latin typeface="Calibri"/>
                <a:cs typeface="Calibri"/>
              </a:rPr>
              <a:t>person's</a:t>
            </a:r>
            <a:r>
              <a:rPr lang="en-US" sz="2400" spc="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chemeClr val="bg1"/>
                </a:solidFill>
                <a:latin typeface="Calibri"/>
                <a:cs typeface="Calibri"/>
              </a:rPr>
              <a:t>name</a:t>
            </a:r>
            <a:endParaRPr lang="en-US"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64A68C1-6A12-6E40-500B-A3F00DE3E6D9}"/>
              </a:ext>
            </a:extLst>
          </p:cNvPr>
          <p:cNvSpPr txBox="1"/>
          <p:nvPr/>
        </p:nvSpPr>
        <p:spPr>
          <a:xfrm>
            <a:off x="416107" y="2352547"/>
            <a:ext cx="8059139" cy="17554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ts val="3490"/>
              </a:lnSpc>
              <a:spcBef>
                <a:spcPts val="105"/>
              </a:spcBef>
            </a:pP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or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likeness</a:t>
            </a:r>
            <a:r>
              <a:rPr sz="2400" spc="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24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advertising</a:t>
            </a:r>
            <a:r>
              <a:rPr sz="2400" spc="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purpose,</a:t>
            </a:r>
            <a:r>
              <a:rPr sz="2400" spc="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which</a:t>
            </a:r>
            <a:r>
              <a:rPr sz="2400" spc="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chemeClr val="bg1"/>
                </a:solidFill>
                <a:latin typeface="Calibri"/>
                <a:cs typeface="Calibri"/>
              </a:rPr>
              <a:t>effects </a:t>
            </a:r>
            <a:r>
              <a:rPr sz="2400" spc="-6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endParaRPr lang="en-US" sz="2400" spc="-62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 marR="5080" algn="just">
              <a:lnSpc>
                <a:spcPts val="3490"/>
              </a:lnSpc>
              <a:spcBef>
                <a:spcPts val="105"/>
              </a:spcBef>
            </a:pP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of other</a:t>
            </a:r>
            <a:r>
              <a:rPr sz="24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persons.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 algn="just">
              <a:lnSpc>
                <a:spcPts val="3360"/>
              </a:lnSpc>
            </a:pP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-</a:t>
            </a:r>
            <a:r>
              <a:rPr sz="2400" spc="2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2400" spc="25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plaintiff</a:t>
            </a:r>
            <a:r>
              <a:rPr sz="2400" spc="27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chemeClr val="bg1"/>
                </a:solidFill>
                <a:latin typeface="Calibri"/>
                <a:cs typeface="Calibri"/>
              </a:rPr>
              <a:t>does</a:t>
            </a:r>
            <a:r>
              <a:rPr sz="2400" spc="2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chemeClr val="bg1"/>
                </a:solidFill>
                <a:latin typeface="Calibri"/>
                <a:cs typeface="Calibri"/>
              </a:rPr>
              <a:t>not</a:t>
            </a:r>
            <a:r>
              <a:rPr sz="2400" spc="2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possess</a:t>
            </a:r>
            <a:r>
              <a:rPr sz="2400" spc="26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chemeClr val="bg1"/>
                </a:solidFill>
                <a:latin typeface="Calibri"/>
                <a:cs typeface="Calibri"/>
              </a:rPr>
              <a:t>any</a:t>
            </a:r>
            <a:r>
              <a:rPr sz="2400" spc="3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25" dirty="0">
                <a:solidFill>
                  <a:schemeClr val="bg1"/>
                </a:solidFill>
                <a:latin typeface="Calibri"/>
                <a:cs typeface="Calibri"/>
              </a:rPr>
              <a:t>copy</a:t>
            </a:r>
            <a:r>
              <a:rPr sz="2400" spc="3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right</a:t>
            </a:r>
            <a:r>
              <a:rPr lang="en-US" sz="24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spc="-25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lang="en-US" sz="2400" spc="2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spc="-20" dirty="0">
                <a:solidFill>
                  <a:schemeClr val="bg1"/>
                </a:solidFill>
                <a:latin typeface="Calibri"/>
                <a:cs typeface="Calibri"/>
              </a:rPr>
              <a:t>it</a:t>
            </a:r>
            <a:r>
              <a:rPr lang="en-US" sz="2400" spc="19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spc="10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lang="en-US" sz="2400" spc="26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chemeClr val="bg1"/>
                </a:solidFill>
                <a:latin typeface="Calibri"/>
                <a:cs typeface="Calibri"/>
              </a:rPr>
              <a:t>he</a:t>
            </a:r>
            <a:endParaRPr lang="en-US" sz="24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 algn="just">
              <a:lnSpc>
                <a:spcPts val="3360"/>
              </a:lnSpc>
            </a:pP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267E96E-7AED-391B-7D35-2DCEE6F90C81}"/>
              </a:ext>
            </a:extLst>
          </p:cNvPr>
          <p:cNvSpPr txBox="1"/>
          <p:nvPr/>
        </p:nvSpPr>
        <p:spPr>
          <a:xfrm>
            <a:off x="6477000" y="2430503"/>
            <a:ext cx="16002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95"/>
              </a:spcBef>
              <a:tabLst>
                <a:tab pos="763270" algn="l"/>
              </a:tabLst>
            </a:pPr>
            <a:r>
              <a:rPr lang="en-US" sz="2400" spc="-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he</a:t>
            </a:r>
            <a:r>
              <a:rPr lang="en-US" sz="24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image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25"/>
              </a:spcBef>
            </a:pP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E55088DD-C76F-E147-7FEC-ED0CA0822D09}"/>
              </a:ext>
            </a:extLst>
          </p:cNvPr>
          <p:cNvSpPr txBox="1"/>
          <p:nvPr/>
        </p:nvSpPr>
        <p:spPr>
          <a:xfrm>
            <a:off x="504330" y="3683304"/>
            <a:ext cx="8059139" cy="88851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ts val="3490"/>
              </a:lnSpc>
              <a:spcBef>
                <a:spcPts val="70"/>
              </a:spcBef>
              <a:tabLst>
                <a:tab pos="1126490" algn="l"/>
                <a:tab pos="2022475" algn="l"/>
                <a:tab pos="2687320" algn="l"/>
                <a:tab pos="4205605" algn="l"/>
              </a:tabLst>
            </a:pPr>
            <a:r>
              <a:rPr sz="2400" spc="-50" dirty="0">
                <a:solidFill>
                  <a:schemeClr val="bg1"/>
                </a:solidFill>
                <a:latin typeface="Calibri"/>
                <a:cs typeface="Calibri"/>
              </a:rPr>
              <a:t>c</a:t>
            </a:r>
            <a:r>
              <a:rPr sz="2400" spc="-25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chemeClr val="bg1"/>
                </a:solidFill>
                <a:latin typeface="Calibri"/>
                <a:cs typeface="Calibri"/>
              </a:rPr>
              <a:t>nn</a:t>
            </a:r>
            <a:r>
              <a:rPr sz="2400" spc="-30" dirty="0">
                <a:solidFill>
                  <a:schemeClr val="bg1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c</a:t>
            </a:r>
            <a:r>
              <a:rPr sz="2400" spc="-30" dirty="0">
                <a:solidFill>
                  <a:schemeClr val="bg1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chemeClr val="bg1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sz="2400" spc="45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dama</a:t>
            </a:r>
            <a:r>
              <a:rPr sz="2400" spc="-50" dirty="0">
                <a:solidFill>
                  <a:schemeClr val="bg1"/>
                </a:solidFill>
                <a:latin typeface="Calibri"/>
                <a:cs typeface="Calibri"/>
              </a:rPr>
              <a:t>g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es;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endParaRPr lang="en-US" sz="24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 marR="5080" algn="just">
              <a:lnSpc>
                <a:spcPts val="3490"/>
              </a:lnSpc>
              <a:spcBef>
                <a:spcPts val="70"/>
              </a:spcBef>
              <a:tabLst>
                <a:tab pos="1126490" algn="l"/>
                <a:tab pos="2022475" algn="l"/>
                <a:tab pos="2687320" algn="l"/>
                <a:tab pos="4205605" algn="l"/>
              </a:tabLst>
            </a:pPr>
            <a:r>
              <a:rPr sz="2400" spc="-9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sz="2400" spc="-55" dirty="0">
                <a:solidFill>
                  <a:schemeClr val="bg1"/>
                </a:solidFill>
                <a:latin typeface="Calibri"/>
                <a:cs typeface="Calibri"/>
              </a:rPr>
              <a:t>x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-  </a:t>
            </a:r>
            <a:r>
              <a:rPr lang="en-US" sz="2400" spc="-55" dirty="0">
                <a:solidFill>
                  <a:schemeClr val="bg1"/>
                </a:solidFill>
                <a:latin typeface="Calibri"/>
                <a:cs typeface="Calibri"/>
              </a:rPr>
              <a:t>s</a:t>
            </a:r>
            <a:r>
              <a:rPr lang="en-US" sz="2400" spc="-45" dirty="0">
                <a:solidFill>
                  <a:schemeClr val="bg1"/>
                </a:solidFill>
                <a:latin typeface="Calibri"/>
                <a:cs typeface="Calibri"/>
              </a:rPr>
              <a:t>t</a:t>
            </a:r>
            <a:r>
              <a:rPr lang="en-US" sz="2400" spc="-10" dirty="0">
                <a:solidFill>
                  <a:schemeClr val="bg1"/>
                </a:solidFill>
                <a:latin typeface="Calibri"/>
                <a:cs typeface="Calibri"/>
              </a:rPr>
              <a:t>oc</a:t>
            </a:r>
            <a:r>
              <a:rPr lang="en-US" sz="2400" spc="-5" dirty="0">
                <a:solidFill>
                  <a:schemeClr val="bg1"/>
                </a:solidFill>
                <a:latin typeface="Calibri"/>
                <a:cs typeface="Calibri"/>
              </a:rPr>
              <a:t>k m</a:t>
            </a:r>
            <a:r>
              <a:rPr lang="en-US" sz="2400" spc="-15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lang="en-US" sz="2400" spc="-25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lang="en-US" sz="2400" spc="-114" dirty="0">
                <a:solidFill>
                  <a:schemeClr val="bg1"/>
                </a:solidFill>
                <a:latin typeface="Calibri"/>
                <a:cs typeface="Calibri"/>
              </a:rPr>
              <a:t>k</a:t>
            </a:r>
            <a:r>
              <a:rPr lang="en-US" sz="2400" spc="-30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lang="en-US" sz="2400" spc="-5" dirty="0">
                <a:solidFill>
                  <a:schemeClr val="bg1"/>
                </a:solidFill>
                <a:latin typeface="Calibri"/>
                <a:cs typeface="Calibri"/>
              </a:rPr>
              <a:t>t </a:t>
            </a:r>
            <a:r>
              <a:rPr lang="en-US" sz="2400" spc="-25" dirty="0">
                <a:solidFill>
                  <a:schemeClr val="bg1"/>
                </a:solidFill>
                <a:latin typeface="Calibri"/>
                <a:cs typeface="Calibri"/>
              </a:rPr>
              <a:t>ru</a:t>
            </a:r>
            <a:r>
              <a:rPr lang="en-US" sz="2400" spc="-5" dirty="0">
                <a:solidFill>
                  <a:schemeClr val="bg1"/>
                </a:solidFill>
                <a:latin typeface="Calibri"/>
                <a:cs typeface="Calibri"/>
              </a:rPr>
              <a:t>mo</a:t>
            </a:r>
            <a:r>
              <a:rPr lang="en-US" sz="2400" spc="-75" dirty="0">
                <a:solidFill>
                  <a:schemeClr val="bg1"/>
                </a:solidFill>
                <a:latin typeface="Calibri"/>
                <a:cs typeface="Calibri"/>
              </a:rPr>
              <a:t>r</a:t>
            </a:r>
            <a:r>
              <a:rPr lang="en-US" sz="2400" spc="-5" dirty="0">
                <a:solidFill>
                  <a:schemeClr val="bg1"/>
                </a:solidFill>
                <a:latin typeface="Calibri"/>
                <a:cs typeface="Calibri"/>
              </a:rPr>
              <a:t>s, </a:t>
            </a:r>
            <a:r>
              <a:rPr lang="en-US" sz="2400" spc="55" dirty="0">
                <a:solidFill>
                  <a:schemeClr val="bg1"/>
                </a:solidFill>
                <a:latin typeface="Calibri"/>
                <a:cs typeface="Calibri"/>
              </a:rPr>
              <a:t>n</a:t>
            </a:r>
            <a:r>
              <a:rPr lang="en-US" sz="2400" spc="65" dirty="0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lang="en-US" sz="2400" spc="-5" dirty="0">
                <a:solidFill>
                  <a:schemeClr val="bg1"/>
                </a:solidFill>
                <a:latin typeface="Calibri"/>
                <a:cs typeface="Calibri"/>
              </a:rPr>
              <a:t>ws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paper</a:t>
            </a:r>
            <a:r>
              <a:rPr sz="2400" spc="6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chemeClr val="bg1"/>
                </a:solidFill>
                <a:latin typeface="Calibri"/>
                <a:cs typeface="Calibri"/>
              </a:rPr>
              <a:t>report</a:t>
            </a:r>
            <a:r>
              <a:rPr sz="2400" spc="7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5" dirty="0">
                <a:solidFill>
                  <a:schemeClr val="bg1"/>
                </a:solidFill>
                <a:latin typeface="Calibri"/>
                <a:cs typeface="Calibri"/>
              </a:rPr>
              <a:t>etc.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6028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602DE5-3ED6-B7B9-76CC-20F43B61712C}"/>
              </a:ext>
            </a:extLst>
          </p:cNvPr>
          <p:cNvSpPr txBox="1"/>
          <p:nvPr/>
        </p:nvSpPr>
        <p:spPr>
          <a:xfrm>
            <a:off x="533400" y="1142128"/>
            <a:ext cx="79038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tabLst>
                <a:tab pos="7044690" algn="l"/>
              </a:tabLst>
            </a:pPr>
            <a:r>
              <a:rPr lang="en-US" sz="2400" spc="-15" dirty="0">
                <a:solidFill>
                  <a:srgbClr val="FFFF00"/>
                </a:solidFill>
                <a:latin typeface="Calibri"/>
                <a:cs typeface="Calibri"/>
              </a:rPr>
              <a:t>Right</a:t>
            </a:r>
            <a:r>
              <a:rPr lang="en-US" sz="2400" spc="114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2400" spc="5" dirty="0">
                <a:solidFill>
                  <a:srgbClr val="FFFF00"/>
                </a:solidFill>
                <a:latin typeface="Calibri"/>
                <a:cs typeface="Calibri"/>
              </a:rPr>
              <a:t>of</a:t>
            </a:r>
            <a:r>
              <a:rPr lang="en-US" sz="2400" spc="1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2400" spc="-20" dirty="0">
                <a:solidFill>
                  <a:srgbClr val="FFFF00"/>
                </a:solidFill>
                <a:latin typeface="Calibri"/>
                <a:cs typeface="Calibri"/>
              </a:rPr>
              <a:t>Publicity</a:t>
            </a:r>
            <a:r>
              <a:rPr lang="en-US" sz="2400" spc="-2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lang="en-US" sz="24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400" spc="65" dirty="0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lang="en-US" sz="2400" spc="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400" spc="15" dirty="0">
                <a:solidFill>
                  <a:srgbClr val="FFFFFF"/>
                </a:solidFill>
                <a:latin typeface="Calibri"/>
                <a:cs typeface="Calibri"/>
              </a:rPr>
              <a:t>individuals</a:t>
            </a:r>
            <a:r>
              <a:rPr lang="en-US" sz="2400" spc="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lang="en-US" sz="24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400" spc="-25" dirty="0">
                <a:solidFill>
                  <a:srgbClr val="FFFFFF"/>
                </a:solidFill>
                <a:latin typeface="Calibri"/>
                <a:cs typeface="Calibri"/>
              </a:rPr>
              <a:t>protect </a:t>
            </a:r>
            <a:r>
              <a:rPr lang="en-US" sz="2400" spc="-35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lang="en-US" sz="2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400" spc="-25" dirty="0">
                <a:solidFill>
                  <a:srgbClr val="FFFFFF"/>
                </a:solidFill>
                <a:latin typeface="Calibri"/>
                <a:cs typeface="Calibri"/>
              </a:rPr>
              <a:t>identities</a:t>
            </a:r>
            <a:endParaRPr lang="en-US" sz="2400" dirty="0">
              <a:latin typeface="Calibri"/>
              <a:cs typeface="Calibri"/>
            </a:endParaRPr>
          </a:p>
          <a:p>
            <a:pPr marL="12700" marR="8255" algn="just"/>
            <a:r>
              <a:rPr lang="en-US" sz="2400" spc="-1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lang="en-US"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being</a:t>
            </a: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400" spc="1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lang="en-US"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400" spc="-25" dirty="0">
                <a:solidFill>
                  <a:srgbClr val="FFFFFF"/>
                </a:solidFill>
                <a:latin typeface="Calibri"/>
                <a:cs typeface="Calibri"/>
              </a:rPr>
              <a:t>commercial</a:t>
            </a:r>
            <a:r>
              <a:rPr lang="en-US"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400" spc="5" dirty="0">
                <a:solidFill>
                  <a:srgbClr val="FFFFFF"/>
                </a:solidFill>
                <a:latin typeface="Calibri"/>
                <a:cs typeface="Calibri"/>
              </a:rPr>
              <a:t>purpose</a:t>
            </a:r>
            <a:r>
              <a:rPr lang="en-US"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400" spc="3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lang="en-US" sz="24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400" spc="-25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lang="en-US" sz="2400" spc="5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400" spc="-30" dirty="0">
                <a:solidFill>
                  <a:srgbClr val="FFFFFF"/>
                </a:solidFill>
                <a:latin typeface="Calibri"/>
                <a:cs typeface="Calibri"/>
              </a:rPr>
              <a:t>parties. </a:t>
            </a:r>
            <a:r>
              <a:rPr lang="en-US" sz="24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400" spc="20" dirty="0">
                <a:solidFill>
                  <a:srgbClr val="FFFFFF"/>
                </a:solidFill>
                <a:latin typeface="Calibri"/>
                <a:cs typeface="Calibri"/>
              </a:rPr>
              <a:t>Many</a:t>
            </a:r>
            <a:r>
              <a:rPr lang="en-US" sz="2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rgbClr val="FFFFFF"/>
                </a:solidFill>
                <a:latin typeface="Calibri"/>
                <a:cs typeface="Calibri"/>
              </a:rPr>
              <a:t>companies</a:t>
            </a:r>
            <a:r>
              <a:rPr lang="en-US" sz="2400" spc="6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FFFFFF"/>
                </a:solidFill>
                <a:latin typeface="Calibri"/>
                <a:cs typeface="Calibri"/>
              </a:rPr>
              <a:t>misuse </a:t>
            </a:r>
            <a:r>
              <a:rPr lang="en-US" sz="24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lang="en-US" sz="2400" spc="-35" dirty="0">
                <a:solidFill>
                  <a:srgbClr val="FFFFFF"/>
                </a:solidFill>
                <a:latin typeface="Calibri"/>
                <a:cs typeface="Calibri"/>
              </a:rPr>
              <a:t>celebrities </a:t>
            </a:r>
            <a:r>
              <a:rPr lang="en-US" sz="2400" spc="-25" dirty="0">
                <a:solidFill>
                  <a:srgbClr val="FFFFFF"/>
                </a:solidFill>
                <a:latin typeface="Calibri"/>
                <a:cs typeface="Calibri"/>
              </a:rPr>
              <a:t>name in 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fake </a:t>
            </a:r>
            <a:r>
              <a:rPr lang="en-US" sz="2400" spc="-15" dirty="0">
                <a:solidFill>
                  <a:srgbClr val="FFFFFF"/>
                </a:solidFill>
                <a:latin typeface="Calibri"/>
                <a:cs typeface="Calibri"/>
              </a:rPr>
              <a:t>to sell </a:t>
            </a:r>
            <a:r>
              <a:rPr lang="en-US"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400" spc="-40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lang="en-US" sz="2400" spc="5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FFFFFF"/>
                </a:solidFill>
                <a:latin typeface="Calibri"/>
                <a:cs typeface="Calibri"/>
              </a:rPr>
              <a:t>products.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05F00EF-7B5E-BD7E-9484-212B1C9E85E3}"/>
              </a:ext>
            </a:extLst>
          </p:cNvPr>
          <p:cNvSpPr txBox="1"/>
          <p:nvPr/>
        </p:nvSpPr>
        <p:spPr>
          <a:xfrm>
            <a:off x="706764" y="3019099"/>
            <a:ext cx="3408036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  <a:tabLst>
                <a:tab pos="1361440" algn="l"/>
              </a:tabLst>
            </a:pP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Product</a:t>
            </a:r>
            <a:r>
              <a:rPr lang="en-US" sz="24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00"/>
                </a:solidFill>
                <a:latin typeface="Calibri"/>
                <a:cs typeface="Calibri"/>
              </a:rPr>
              <a:t>Disparagement: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0CAD117-9487-88AF-096D-A3A9FB522C97}"/>
              </a:ext>
            </a:extLst>
          </p:cNvPr>
          <p:cNvSpPr txBox="1"/>
          <p:nvPr/>
        </p:nvSpPr>
        <p:spPr>
          <a:xfrm>
            <a:off x="4139956" y="3019099"/>
            <a:ext cx="4851644" cy="76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spcBef>
                <a:spcPts val="95"/>
              </a:spcBef>
              <a:tabLst>
                <a:tab pos="1002665" algn="l"/>
                <a:tab pos="1320165" algn="l"/>
                <a:tab pos="2158365" algn="l"/>
              </a:tabLst>
            </a:pPr>
            <a:r>
              <a:rPr lang="en-US" sz="2400" spc="4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hen</a:t>
            </a:r>
            <a:r>
              <a:rPr lang="en-US" sz="24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	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false</a:t>
            </a:r>
            <a:r>
              <a:rPr lang="en-US"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r>
              <a:rPr lang="en-US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400" spc="-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lang="en-US" sz="24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en-US" sz="2400" spc="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lang="en-US" sz="2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  <a:tabLst>
                <a:tab pos="1002665" algn="l"/>
                <a:tab pos="1320165" algn="l"/>
                <a:tab pos="2158365" algn="l"/>
              </a:tabLst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F4899F5-FB50-7CF9-DD21-27FD59F9ACFF}"/>
              </a:ext>
            </a:extLst>
          </p:cNvPr>
          <p:cNvSpPr txBox="1"/>
          <p:nvPr/>
        </p:nvSpPr>
        <p:spPr>
          <a:xfrm>
            <a:off x="609599" y="3373767"/>
            <a:ext cx="7924801" cy="13315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ts val="3460"/>
              </a:lnSpc>
              <a:spcBef>
                <a:spcPts val="125"/>
              </a:spcBef>
              <a:tabLst>
                <a:tab pos="2249805" algn="l"/>
                <a:tab pos="2676525" algn="l"/>
                <a:tab pos="3131185" algn="l"/>
                <a:tab pos="4371340" algn="l"/>
                <a:tab pos="5147310" algn="l"/>
                <a:tab pos="6712584" algn="l"/>
                <a:tab pos="8098155" algn="l"/>
                <a:tab pos="8813165" algn="l"/>
              </a:tabLst>
            </a:pPr>
            <a:r>
              <a:rPr sz="2400" spc="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int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nti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om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spc="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pr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8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4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17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400" spc="3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6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7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4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3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sp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”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400" spc="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4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00"/>
                </a:solidFill>
                <a:latin typeface="Calibri"/>
                <a:cs typeface="Calibri"/>
              </a:rPr>
              <a:t>‘</a:t>
            </a:r>
            <a:r>
              <a:rPr sz="2400" spc="10" dirty="0">
                <a:solidFill>
                  <a:srgbClr val="FFFF00"/>
                </a:solidFill>
                <a:latin typeface="Calibri"/>
                <a:cs typeface="Calibri"/>
              </a:rPr>
              <a:t>Tr</a:t>
            </a:r>
            <a:r>
              <a:rPr sz="2400" spc="5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sz="2400" spc="15" dirty="0">
                <a:solidFill>
                  <a:srgbClr val="FFFF00"/>
                </a:solidFill>
                <a:latin typeface="Calibri"/>
                <a:cs typeface="Calibri"/>
              </a:rPr>
              <a:t>L</a:t>
            </a:r>
            <a:r>
              <a:rPr sz="2400" spc="10" dirty="0">
                <a:solidFill>
                  <a:srgbClr val="FFFF00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2400" spc="20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l’</a:t>
            </a:r>
            <a:r>
              <a:rPr lang="en-US" sz="24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20" dirty="0">
                <a:solidFill>
                  <a:srgbClr val="FFFF00"/>
                </a:solidFill>
                <a:latin typeface="Calibri"/>
                <a:cs typeface="Calibri"/>
              </a:rPr>
              <a:t>“</a:t>
            </a:r>
            <a:r>
              <a:rPr sz="2400" spc="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2400" spc="15" dirty="0">
                <a:solidFill>
                  <a:srgbClr val="FFFF00"/>
                </a:solidFill>
                <a:latin typeface="Calibri"/>
                <a:cs typeface="Calibri"/>
              </a:rPr>
              <a:t>omme</a:t>
            </a:r>
            <a:r>
              <a:rPr sz="2400" spc="10" dirty="0">
                <a:solidFill>
                  <a:srgbClr val="FFFF00"/>
                </a:solidFill>
                <a:latin typeface="Calibri"/>
                <a:cs typeface="Calibri"/>
              </a:rPr>
              <a:t>r</a:t>
            </a:r>
            <a:r>
              <a:rPr sz="2400" spc="5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2400" spc="10" dirty="0">
                <a:solidFill>
                  <a:srgbClr val="FFFF00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l  </a:t>
            </a:r>
            <a:r>
              <a:rPr sz="2400" dirty="0">
                <a:solidFill>
                  <a:srgbClr val="FFFF00"/>
                </a:solidFill>
                <a:latin typeface="Calibri"/>
                <a:cs typeface="Calibri"/>
              </a:rPr>
              <a:t>Disparagement”.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842B1F32-70A7-2D9B-56C1-F6761647613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33350"/>
            <a:ext cx="5949696" cy="84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74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280415"/>
            <a:ext cx="5949696" cy="8435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7199" y="1406679"/>
            <a:ext cx="8077201" cy="30700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  <a:tabLst>
                <a:tab pos="1059815" algn="l"/>
                <a:tab pos="1239520" algn="l"/>
                <a:tab pos="2416175" algn="l"/>
                <a:tab pos="2539365" algn="l"/>
                <a:tab pos="4254500" algn="l"/>
                <a:tab pos="4911090" algn="l"/>
                <a:tab pos="6064885" algn="l"/>
                <a:tab pos="6639559" algn="l"/>
                <a:tab pos="7223759" algn="l"/>
                <a:tab pos="7910830" algn="l"/>
              </a:tabLst>
            </a:pPr>
            <a:r>
              <a:rPr sz="2400" spc="-15" dirty="0">
                <a:solidFill>
                  <a:srgbClr val="FFFF00"/>
                </a:solidFill>
                <a:latin typeface="Calibri"/>
                <a:cs typeface="Calibri"/>
              </a:rPr>
              <a:t>Dil</a:t>
            </a:r>
            <a:r>
              <a:rPr sz="2400" spc="-25" dirty="0">
                <a:solidFill>
                  <a:srgbClr val="FFFF00"/>
                </a:solidFill>
                <a:latin typeface="Calibri"/>
                <a:cs typeface="Calibri"/>
              </a:rPr>
              <a:t>u</a:t>
            </a:r>
            <a:r>
              <a:rPr sz="2400" spc="-15" dirty="0">
                <a:solidFill>
                  <a:srgbClr val="FFFF00"/>
                </a:solidFill>
                <a:latin typeface="Calibri"/>
                <a:cs typeface="Calibri"/>
              </a:rPr>
              <a:t>ti</a:t>
            </a:r>
            <a:r>
              <a:rPr sz="2400" spc="-20" dirty="0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sz="2400" spc="-25" dirty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00"/>
                </a:solidFill>
                <a:latin typeface="Calibri"/>
                <a:cs typeface="Calibri"/>
              </a:rPr>
              <a:t>:	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hm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lu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	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 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aspects	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4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lang="en-US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responsible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dilution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product.</a:t>
            </a:r>
            <a:endParaRPr lang="en-US" sz="2400" spc="-10" dirty="0">
              <a:latin typeface="Calibri"/>
              <a:cs typeface="Calibri"/>
            </a:endParaRPr>
          </a:p>
          <a:p>
            <a:pPr marL="12700" marR="5080" algn="just">
              <a:spcBef>
                <a:spcPts val="100"/>
              </a:spcBef>
              <a:tabLst>
                <a:tab pos="1059815" algn="l"/>
                <a:tab pos="1239520" algn="l"/>
                <a:tab pos="2416175" algn="l"/>
                <a:tab pos="2539365" algn="l"/>
                <a:tab pos="4254500" algn="l"/>
                <a:tab pos="4911090" algn="l"/>
                <a:tab pos="6064885" algn="l"/>
                <a:tab pos="6639559" algn="l"/>
                <a:tab pos="7223759" algn="l"/>
                <a:tab pos="791083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unauthorized</a:t>
            </a:r>
            <a:r>
              <a:rPr sz="24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mark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dissimilar</a:t>
            </a:r>
            <a:r>
              <a:rPr lang="en-US"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damages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distinctiveness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mark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Calibri"/>
                <a:cs typeface="Calibri"/>
              </a:rPr>
              <a:t>known</a:t>
            </a:r>
            <a:r>
              <a:rPr sz="24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‘Blurring’.</a:t>
            </a:r>
            <a:endParaRPr sz="2400" dirty="0">
              <a:latin typeface="Calibri"/>
              <a:cs typeface="Calibri"/>
            </a:endParaRPr>
          </a:p>
          <a:p>
            <a:pPr marL="12700" marR="8890" algn="just">
              <a:spcBef>
                <a:spcPts val="695"/>
              </a:spcBef>
              <a:tabLst>
                <a:tab pos="2853055" algn="l"/>
                <a:tab pos="6183630" algn="l"/>
              </a:tabLst>
            </a:pPr>
            <a:r>
              <a:rPr lang="en-US" sz="2400" spc="-5" dirty="0">
                <a:solidFill>
                  <a:srgbClr val="FFFF00"/>
                </a:solidFill>
                <a:latin typeface="Calibri"/>
                <a:cs typeface="Calibri"/>
              </a:rPr>
              <a:t>-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‘Tarnishment</a:t>
            </a:r>
            <a:r>
              <a:rPr lang="en-US" sz="2400" spc="-5" dirty="0">
                <a:solidFill>
                  <a:srgbClr val="FFFF00"/>
                </a:solidFill>
                <a:latin typeface="Calibri"/>
                <a:cs typeface="Calibri"/>
              </a:rPr>
              <a:t>’</a:t>
            </a:r>
            <a:r>
              <a:rPr sz="2400" spc="19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refers</a:t>
            </a:r>
            <a:r>
              <a:rPr sz="2400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unauthorized</a:t>
            </a:r>
            <a:r>
              <a:rPr sz="2400" spc="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400" spc="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mark</a:t>
            </a:r>
            <a:r>
              <a:rPr sz="24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poor</a:t>
            </a:r>
            <a:r>
              <a:rPr sz="24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quality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sz="2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4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effects</a:t>
            </a:r>
            <a:r>
              <a:rPr lang="en-US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mark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owner.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96DA6451-8A92-E736-1FBA-72841049CE41}"/>
              </a:ext>
            </a:extLst>
          </p:cNvPr>
          <p:cNvSpPr txBox="1"/>
          <p:nvPr/>
        </p:nvSpPr>
        <p:spPr>
          <a:xfrm>
            <a:off x="679703" y="1125118"/>
            <a:ext cx="7473697" cy="34578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50000"/>
              </a:lnSpc>
              <a:spcBef>
                <a:spcPts val="100"/>
              </a:spcBef>
              <a:tabLst>
                <a:tab pos="313055" algn="l"/>
                <a:tab pos="4361180" algn="l"/>
              </a:tabLst>
            </a:pPr>
            <a:r>
              <a:rPr lang="en-US" sz="2400" spc="-25" dirty="0">
                <a:solidFill>
                  <a:srgbClr val="FFFF00"/>
                </a:solidFill>
                <a:latin typeface="Calibri"/>
                <a:cs typeface="Calibri"/>
              </a:rPr>
              <a:t>I</a:t>
            </a:r>
            <a:r>
              <a:rPr sz="2400" spc="-25" dirty="0">
                <a:solidFill>
                  <a:srgbClr val="FFFF00"/>
                </a:solidFill>
                <a:latin typeface="Calibri"/>
                <a:cs typeface="Calibri"/>
              </a:rPr>
              <a:t>nfringement</a:t>
            </a:r>
            <a:r>
              <a:rPr sz="2400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00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00"/>
                </a:solidFill>
                <a:latin typeface="Calibri"/>
                <a:cs typeface="Calibri"/>
              </a:rPr>
              <a:t>Trade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55" dirty="0">
                <a:solidFill>
                  <a:srgbClr val="FFFF00"/>
                </a:solidFill>
                <a:latin typeface="Calibri"/>
                <a:cs typeface="Calibri"/>
              </a:rPr>
              <a:t>Dress:-</a:t>
            </a:r>
            <a:r>
              <a:rPr sz="2400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unique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distinctive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feature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product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service,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spc="5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business </a:t>
            </a:r>
            <a:r>
              <a:rPr sz="2400" spc="30" dirty="0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differentiates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119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400" spc="120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others</a:t>
            </a:r>
            <a:r>
              <a:rPr sz="2400" spc="58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2400" spc="5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is	</a:t>
            </a:r>
            <a:r>
              <a:rPr sz="2400" spc="40" dirty="0">
                <a:solidFill>
                  <a:srgbClr val="FFFFFF"/>
                </a:solidFill>
                <a:latin typeface="Calibri"/>
                <a:cs typeface="Calibri"/>
              </a:rPr>
              <a:t>known</a:t>
            </a:r>
            <a:r>
              <a:rPr sz="2400" spc="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5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20" dirty="0">
                <a:solidFill>
                  <a:srgbClr val="FFFF00"/>
                </a:solidFill>
                <a:latin typeface="Calibri"/>
                <a:cs typeface="Calibri"/>
              </a:rPr>
              <a:t>“Trade</a:t>
            </a:r>
            <a:r>
              <a:rPr sz="2400" spc="47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15" dirty="0">
                <a:solidFill>
                  <a:srgbClr val="FFFF00"/>
                </a:solidFill>
                <a:latin typeface="Calibri"/>
                <a:cs typeface="Calibri"/>
              </a:rPr>
              <a:t>Dress”.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lnSpc>
                <a:spcPts val="5040"/>
              </a:lnSpc>
              <a:spcBef>
                <a:spcPts val="245"/>
              </a:spcBef>
              <a:buChar char="-"/>
              <a:tabLst>
                <a:tab pos="290195" algn="l"/>
              </a:tabLst>
            </a:pP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Trade</a:t>
            </a:r>
            <a:r>
              <a:rPr sz="24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00"/>
                </a:solidFill>
                <a:latin typeface="Calibri"/>
                <a:cs typeface="Calibri"/>
              </a:rPr>
              <a:t>Dress</a:t>
            </a:r>
            <a:r>
              <a:rPr sz="2400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protection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needed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restrict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others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duplicating</a:t>
            </a:r>
            <a:r>
              <a:rPr sz="24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product.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1849D2F3-66C1-C763-DF82-87C14D42950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280415"/>
            <a:ext cx="5949696" cy="84353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236983"/>
            <a:ext cx="7315200" cy="81076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1000" y="1200150"/>
            <a:ext cx="8305800" cy="190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3000"/>
              </a:lnSpc>
              <a:tabLst>
                <a:tab pos="9053830" algn="l"/>
              </a:tabLst>
            </a:pPr>
            <a:r>
              <a:rPr sz="2400" spc="-20" dirty="0">
                <a:solidFill>
                  <a:srgbClr val="FFFF00"/>
                </a:solidFill>
                <a:latin typeface="+mj-lt"/>
                <a:cs typeface="Georgia"/>
              </a:rPr>
              <a:t>The </a:t>
            </a:r>
            <a:r>
              <a:rPr sz="2400" spc="10" dirty="0">
                <a:solidFill>
                  <a:srgbClr val="FFFF00"/>
                </a:solidFill>
                <a:latin typeface="+mj-lt"/>
                <a:cs typeface="Georgia"/>
              </a:rPr>
              <a:t>Clean </a:t>
            </a:r>
            <a:r>
              <a:rPr sz="2400" spc="-60" dirty="0">
                <a:solidFill>
                  <a:srgbClr val="FFFF00"/>
                </a:solidFill>
                <a:latin typeface="+mj-lt"/>
                <a:cs typeface="Georgia"/>
              </a:rPr>
              <a:t>Room:-</a:t>
            </a:r>
            <a:r>
              <a:rPr sz="2400" spc="530" dirty="0">
                <a:solidFill>
                  <a:srgbClr val="FFFF00"/>
                </a:solidFill>
                <a:latin typeface="+mj-lt"/>
                <a:cs typeface="Georgia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+mj-lt"/>
                <a:cs typeface="Georgia"/>
              </a:rPr>
              <a:t>The </a:t>
            </a:r>
            <a:r>
              <a:rPr sz="2400" spc="-35" dirty="0">
                <a:solidFill>
                  <a:srgbClr val="FFFFFF"/>
                </a:solidFill>
                <a:latin typeface="+mj-lt"/>
                <a:cs typeface="Georgia"/>
              </a:rPr>
              <a:t>clean </a:t>
            </a:r>
            <a:r>
              <a:rPr sz="2400" spc="-25" dirty="0">
                <a:solidFill>
                  <a:srgbClr val="FFFFFF"/>
                </a:solidFill>
                <a:latin typeface="+mj-lt"/>
                <a:cs typeface="Georgia"/>
              </a:rPr>
              <a:t>room </a:t>
            </a:r>
            <a:r>
              <a:rPr sz="2400" spc="-45" dirty="0">
                <a:solidFill>
                  <a:srgbClr val="FFFFFF"/>
                </a:solidFill>
                <a:latin typeface="+mj-lt"/>
                <a:cs typeface="Georgia"/>
              </a:rPr>
              <a:t>refers </a:t>
            </a:r>
            <a:r>
              <a:rPr sz="2400" spc="-20" dirty="0">
                <a:solidFill>
                  <a:srgbClr val="FFFFFF"/>
                </a:solidFill>
                <a:latin typeface="+mj-lt"/>
                <a:cs typeface="Georgia"/>
              </a:rPr>
              <a:t>to </a:t>
            </a:r>
            <a:r>
              <a:rPr sz="2400" dirty="0">
                <a:solidFill>
                  <a:srgbClr val="FFFFFF"/>
                </a:solidFill>
                <a:latin typeface="+mj-lt"/>
                <a:cs typeface="Georgia"/>
              </a:rPr>
              <a:t>a</a:t>
            </a:r>
            <a:r>
              <a:rPr sz="2400" spc="65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+mj-lt"/>
                <a:cs typeface="Georgia"/>
              </a:rPr>
              <a:t>room </a:t>
            </a:r>
            <a:r>
              <a:rPr sz="2400" spc="-20" dirty="0">
                <a:solidFill>
                  <a:srgbClr val="FFFFFF"/>
                </a:solidFill>
                <a:latin typeface="+mj-lt"/>
                <a:cs typeface="Georgia"/>
              </a:rPr>
              <a:t>in </a:t>
            </a:r>
            <a:r>
              <a:rPr sz="2400" spc="15" dirty="0">
                <a:solidFill>
                  <a:srgbClr val="FFFFFF"/>
                </a:solidFill>
                <a:latin typeface="+mj-lt"/>
                <a:cs typeface="Georgia"/>
              </a:rPr>
              <a:t>which </a:t>
            </a:r>
            <a:r>
              <a:rPr sz="2400" spc="2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+mj-lt"/>
                <a:cs typeface="Georgia"/>
              </a:rPr>
              <a:t>a </a:t>
            </a:r>
            <a:r>
              <a:rPr sz="2400" spc="-25" dirty="0">
                <a:solidFill>
                  <a:srgbClr val="FFFFFF"/>
                </a:solidFill>
                <a:latin typeface="+mj-lt"/>
                <a:cs typeface="Georgia"/>
              </a:rPr>
              <a:t>team </a:t>
            </a:r>
            <a:r>
              <a:rPr sz="2400" dirty="0">
                <a:solidFill>
                  <a:srgbClr val="FFFFFF"/>
                </a:solidFill>
                <a:latin typeface="+mj-lt"/>
                <a:cs typeface="Georgia"/>
              </a:rPr>
              <a:t>of </a:t>
            </a:r>
            <a:r>
              <a:rPr sz="2400" spc="-25" dirty="0">
                <a:solidFill>
                  <a:srgbClr val="FFFFFF"/>
                </a:solidFill>
                <a:latin typeface="+mj-lt"/>
                <a:cs typeface="Georgia"/>
              </a:rPr>
              <a:t>engineers, </a:t>
            </a:r>
            <a:r>
              <a:rPr sz="2400" spc="-15" dirty="0">
                <a:solidFill>
                  <a:srgbClr val="FFFFFF"/>
                </a:solidFill>
                <a:latin typeface="+mj-lt"/>
                <a:cs typeface="Georgia"/>
              </a:rPr>
              <a:t>designers, </a:t>
            </a:r>
            <a:r>
              <a:rPr sz="2400" spc="-45" dirty="0">
                <a:solidFill>
                  <a:srgbClr val="FFFFFF"/>
                </a:solidFill>
                <a:latin typeface="+mj-lt"/>
                <a:cs typeface="Georgia"/>
              </a:rPr>
              <a:t>researchers </a:t>
            </a:r>
            <a:r>
              <a:rPr sz="2400" spc="-20" dirty="0">
                <a:solidFill>
                  <a:srgbClr val="FFFFFF"/>
                </a:solidFill>
                <a:latin typeface="+mj-lt"/>
                <a:cs typeface="Georgia"/>
              </a:rPr>
              <a:t>or </a:t>
            </a:r>
            <a:r>
              <a:rPr sz="2400" spc="-45" dirty="0">
                <a:solidFill>
                  <a:srgbClr val="FFFFFF"/>
                </a:solidFill>
                <a:latin typeface="+mj-lt"/>
                <a:cs typeface="Georgia"/>
              </a:rPr>
              <a:t>scientists </a:t>
            </a:r>
            <a:r>
              <a:rPr sz="2400" spc="30" dirty="0">
                <a:solidFill>
                  <a:srgbClr val="FFFFFF"/>
                </a:solidFill>
                <a:latin typeface="+mj-lt"/>
                <a:cs typeface="Georgia"/>
              </a:rPr>
              <a:t>work </a:t>
            </a:r>
            <a:r>
              <a:rPr sz="2400" spc="3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+mj-lt"/>
                <a:cs typeface="Georgia"/>
              </a:rPr>
              <a:t>together</a:t>
            </a:r>
            <a:r>
              <a:rPr sz="2400" spc="62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+mj-lt"/>
                <a:cs typeface="Georgia"/>
              </a:rPr>
              <a:t>for </a:t>
            </a:r>
            <a:r>
              <a:rPr sz="2400" dirty="0">
                <a:solidFill>
                  <a:srgbClr val="FFFFFF"/>
                </a:solidFill>
                <a:latin typeface="+mj-lt"/>
                <a:cs typeface="Georgia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+mj-lt"/>
                <a:cs typeface="Georgia"/>
              </a:rPr>
              <a:t>specific 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purpose. </a:t>
            </a:r>
            <a:r>
              <a:rPr sz="2400" spc="-40" dirty="0">
                <a:solidFill>
                  <a:srgbClr val="FFFFFF"/>
                </a:solidFill>
                <a:latin typeface="+mj-lt"/>
                <a:cs typeface="Georgia"/>
              </a:rPr>
              <a:t>Each </a:t>
            </a:r>
            <a:r>
              <a:rPr sz="2400" dirty="0">
                <a:solidFill>
                  <a:srgbClr val="FFFFFF"/>
                </a:solidFill>
                <a:latin typeface="+mj-lt"/>
                <a:cs typeface="Georgia"/>
              </a:rPr>
              <a:t>and </a:t>
            </a:r>
            <a:r>
              <a:rPr sz="2400" spc="30" dirty="0">
                <a:solidFill>
                  <a:srgbClr val="FFFFFF"/>
                </a:solidFill>
                <a:latin typeface="+mj-lt"/>
                <a:cs typeface="Georgia"/>
              </a:rPr>
              <a:t>every </a:t>
            </a:r>
            <a:r>
              <a:rPr sz="2400" spc="5" dirty="0">
                <a:solidFill>
                  <a:srgbClr val="FFFFFF"/>
                </a:solidFill>
                <a:latin typeface="+mj-lt"/>
                <a:cs typeface="Georgia"/>
              </a:rPr>
              <a:t>activity </a:t>
            </a:r>
            <a:r>
              <a:rPr sz="2400" spc="-25" dirty="0">
                <a:solidFill>
                  <a:srgbClr val="FFFFFF"/>
                </a:solidFill>
                <a:latin typeface="+mj-lt"/>
                <a:cs typeface="Georgia"/>
              </a:rPr>
              <a:t>is </a:t>
            </a:r>
            <a:r>
              <a:rPr sz="2400" spc="-2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docum</a:t>
            </a:r>
            <a:r>
              <a:rPr sz="2400" spc="10" dirty="0">
                <a:solidFill>
                  <a:srgbClr val="FFFFFF"/>
                </a:solidFill>
                <a:latin typeface="+mj-lt"/>
                <a:cs typeface="Georgia"/>
              </a:rPr>
              <a:t>e</a:t>
            </a:r>
            <a:r>
              <a:rPr sz="2400" dirty="0">
                <a:solidFill>
                  <a:srgbClr val="FFFFFF"/>
                </a:solidFill>
                <a:latin typeface="+mj-lt"/>
                <a:cs typeface="Georgia"/>
              </a:rPr>
              <a:t>n</a:t>
            </a:r>
            <a:r>
              <a:rPr sz="2400" spc="10" dirty="0">
                <a:solidFill>
                  <a:srgbClr val="FFFFFF"/>
                </a:solidFill>
                <a:latin typeface="+mj-lt"/>
                <a:cs typeface="Georgia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e</a:t>
            </a:r>
            <a:r>
              <a:rPr sz="2400" dirty="0">
                <a:solidFill>
                  <a:srgbClr val="FFFFFF"/>
                </a:solidFill>
                <a:latin typeface="+mj-lt"/>
                <a:cs typeface="Georgia"/>
              </a:rPr>
              <a:t>d</a:t>
            </a:r>
            <a:r>
              <a:rPr lang="en-US" sz="2400" dirty="0">
                <a:solidFill>
                  <a:srgbClr val="FFFFFF"/>
                </a:solidFill>
                <a:latin typeface="+mj-lt"/>
                <a:cs typeface="Georgia"/>
              </a:rPr>
              <a:t>.</a:t>
            </a:r>
            <a:endParaRPr sz="2400" dirty="0">
              <a:latin typeface="+mj-lt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400" spc="-20" dirty="0">
                <a:solidFill>
                  <a:srgbClr val="FFFF00"/>
                </a:solidFill>
                <a:latin typeface="+mj-lt"/>
                <a:cs typeface="Georgia"/>
              </a:rPr>
              <a:t>The</a:t>
            </a:r>
            <a:r>
              <a:rPr sz="2400" spc="960" dirty="0">
                <a:solidFill>
                  <a:srgbClr val="FFFF00"/>
                </a:solidFill>
                <a:latin typeface="+mj-lt"/>
                <a:cs typeface="Georgia"/>
              </a:rPr>
              <a:t> </a:t>
            </a:r>
            <a:r>
              <a:rPr sz="2400" spc="-25" dirty="0">
                <a:solidFill>
                  <a:srgbClr val="FFFF00"/>
                </a:solidFill>
                <a:latin typeface="+mj-lt"/>
                <a:cs typeface="Georgia"/>
              </a:rPr>
              <a:t>clean</a:t>
            </a:r>
            <a:r>
              <a:rPr sz="2400" spc="965" dirty="0">
                <a:solidFill>
                  <a:srgbClr val="FFFF00"/>
                </a:solidFill>
                <a:latin typeface="+mj-lt"/>
                <a:cs typeface="Georgia"/>
              </a:rPr>
              <a:t> </a:t>
            </a:r>
            <a:r>
              <a:rPr sz="2400" spc="-20" dirty="0">
                <a:solidFill>
                  <a:srgbClr val="FFFF00"/>
                </a:solidFill>
                <a:latin typeface="+mj-lt"/>
                <a:cs typeface="Georgia"/>
              </a:rPr>
              <a:t>room</a:t>
            </a:r>
            <a:r>
              <a:rPr sz="2400" spc="960" dirty="0">
                <a:solidFill>
                  <a:srgbClr val="FFFF00"/>
                </a:solidFill>
                <a:latin typeface="+mj-lt"/>
                <a:cs typeface="Georgi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+mj-lt"/>
                <a:cs typeface="Georgia"/>
              </a:rPr>
              <a:t>act</a:t>
            </a:r>
            <a:r>
              <a:rPr sz="2400" spc="96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+mj-lt"/>
                <a:cs typeface="Georgia"/>
              </a:rPr>
              <a:t>as</a:t>
            </a:r>
            <a:r>
              <a:rPr sz="2400" spc="95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+mj-lt"/>
                <a:cs typeface="Georgia"/>
              </a:rPr>
              <a:t>an</a:t>
            </a:r>
            <a:r>
              <a:rPr sz="2400" spc="96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+mj-lt"/>
                <a:cs typeface="Georgia"/>
              </a:rPr>
              <a:t>evidence </a:t>
            </a:r>
            <a:r>
              <a:rPr sz="2400" spc="36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+mj-lt"/>
                <a:cs typeface="Georgia"/>
              </a:rPr>
              <a:t>to</a:t>
            </a:r>
            <a:r>
              <a:rPr sz="2400" spc="95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+mj-lt"/>
                <a:cs typeface="Georgia"/>
              </a:rPr>
              <a:t>prove </a:t>
            </a:r>
            <a:r>
              <a:rPr sz="2400" spc="34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+mj-lt"/>
                <a:cs typeface="Georgia"/>
              </a:rPr>
              <a:t>that</a:t>
            </a:r>
            <a:r>
              <a:rPr sz="2400" spc="975" dirty="0">
                <a:solidFill>
                  <a:srgbClr val="FFFFFF"/>
                </a:solidFill>
                <a:latin typeface="+mj-lt"/>
                <a:cs typeface="Georgia"/>
              </a:rPr>
              <a:t>  </a:t>
            </a:r>
            <a:r>
              <a:rPr sz="2400" spc="-25" dirty="0">
                <a:solidFill>
                  <a:srgbClr val="FFFFFF"/>
                </a:solidFill>
                <a:latin typeface="+mj-lt"/>
                <a:cs typeface="Georgia"/>
              </a:rPr>
              <a:t>the</a:t>
            </a:r>
            <a:endParaRPr sz="2400" dirty="0">
              <a:latin typeface="+mj-lt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3206353"/>
            <a:ext cx="8382000" cy="74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000"/>
              </a:lnSpc>
              <a:tabLst>
                <a:tab pos="1263650" algn="l"/>
              </a:tabLst>
            </a:pPr>
            <a:r>
              <a:rPr lang="en-US" sz="2400" spc="-25" dirty="0">
                <a:solidFill>
                  <a:srgbClr val="FFFFFF"/>
                </a:solidFill>
                <a:latin typeface="+mj-lt"/>
                <a:cs typeface="Georgia"/>
              </a:rPr>
              <a:t>I</a:t>
            </a:r>
            <a:r>
              <a:rPr sz="2400" spc="-25" dirty="0">
                <a:solidFill>
                  <a:srgbClr val="FFFFFF"/>
                </a:solidFill>
                <a:latin typeface="+mj-lt"/>
                <a:cs typeface="Georgia"/>
              </a:rPr>
              <a:t>nformation</a:t>
            </a:r>
            <a:r>
              <a:rPr lang="en-US" sz="2400" spc="-2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lang="en-US" sz="2400" spc="30" dirty="0">
                <a:solidFill>
                  <a:srgbClr val="FFFFFF"/>
                </a:solidFill>
                <a:latin typeface="+mj-lt"/>
                <a:cs typeface="Georgia"/>
              </a:rPr>
              <a:t>w</a:t>
            </a:r>
            <a:r>
              <a:rPr lang="en-US" sz="2400" spc="35" dirty="0">
                <a:solidFill>
                  <a:srgbClr val="FFFFFF"/>
                </a:solidFill>
                <a:latin typeface="+mj-lt"/>
                <a:cs typeface="Georgia"/>
              </a:rPr>
              <a:t>hi</a:t>
            </a:r>
            <a:r>
              <a:rPr lang="en-US" sz="2400" spc="30" dirty="0">
                <a:solidFill>
                  <a:srgbClr val="FFFFFF"/>
                </a:solidFill>
                <a:latin typeface="+mj-lt"/>
                <a:cs typeface="Georgia"/>
              </a:rPr>
              <a:t>c</a:t>
            </a:r>
            <a:r>
              <a:rPr lang="en-US" sz="2400" dirty="0">
                <a:solidFill>
                  <a:srgbClr val="FFFFFF"/>
                </a:solidFill>
                <a:latin typeface="+mj-lt"/>
                <a:cs typeface="Georgia"/>
              </a:rPr>
              <a:t>h </a:t>
            </a:r>
            <a:r>
              <a:rPr lang="en-US" sz="2400" spc="-25" dirty="0">
                <a:solidFill>
                  <a:srgbClr val="FFFFFF"/>
                </a:solidFill>
                <a:latin typeface="+mj-lt"/>
                <a:cs typeface="Georgia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+mj-lt"/>
                <a:cs typeface="Georgia"/>
              </a:rPr>
              <a:t>s </a:t>
            </a:r>
            <a:r>
              <a:rPr lang="en-US" sz="2400" spc="-15" dirty="0">
                <a:solidFill>
                  <a:srgbClr val="FFFFFF"/>
                </a:solidFill>
                <a:latin typeface="+mj-lt"/>
                <a:cs typeface="Georgia"/>
              </a:rPr>
              <a:t>i</a:t>
            </a:r>
            <a:r>
              <a:rPr lang="en-US" sz="2400" spc="-30" dirty="0">
                <a:solidFill>
                  <a:srgbClr val="FFFFFF"/>
                </a:solidFill>
                <a:latin typeface="+mj-lt"/>
                <a:cs typeface="Georgia"/>
              </a:rPr>
              <a:t>d</a:t>
            </a:r>
            <a:r>
              <a:rPr lang="en-US" sz="2400" spc="-5" dirty="0">
                <a:solidFill>
                  <a:srgbClr val="FFFFFF"/>
                </a:solidFill>
                <a:latin typeface="+mj-lt"/>
                <a:cs typeface="Georgia"/>
              </a:rPr>
              <a:t>e</a:t>
            </a:r>
            <a:r>
              <a:rPr lang="en-US" sz="2400" spc="-20" dirty="0">
                <a:solidFill>
                  <a:srgbClr val="FFFFFF"/>
                </a:solidFill>
                <a:latin typeface="+mj-lt"/>
                <a:cs typeface="Georgia"/>
              </a:rPr>
              <a:t>n</a:t>
            </a:r>
            <a:r>
              <a:rPr lang="en-US" sz="2400" spc="-5" dirty="0">
                <a:solidFill>
                  <a:srgbClr val="FFFFFF"/>
                </a:solidFill>
                <a:latin typeface="+mj-lt"/>
                <a:cs typeface="Georgia"/>
              </a:rPr>
              <a:t>t</a:t>
            </a:r>
            <a:r>
              <a:rPr lang="en-US" sz="2400" spc="-20" dirty="0">
                <a:solidFill>
                  <a:srgbClr val="FFFFFF"/>
                </a:solidFill>
                <a:latin typeface="+mj-lt"/>
                <a:cs typeface="Georgia"/>
              </a:rPr>
              <a:t>i</a:t>
            </a:r>
            <a:r>
              <a:rPr lang="en-US" sz="2400" spc="-15" dirty="0">
                <a:solidFill>
                  <a:srgbClr val="FFFFFF"/>
                </a:solidFill>
                <a:latin typeface="+mj-lt"/>
                <a:cs typeface="Georgia"/>
              </a:rPr>
              <a:t>c</a:t>
            </a:r>
            <a:r>
              <a:rPr lang="en-US" sz="2400" spc="-20" dirty="0">
                <a:solidFill>
                  <a:srgbClr val="FFFFFF"/>
                </a:solidFill>
                <a:latin typeface="+mj-lt"/>
                <a:cs typeface="Georgia"/>
              </a:rPr>
              <a:t>a</a:t>
            </a:r>
            <a:r>
              <a:rPr lang="en-US" sz="2400" dirty="0">
                <a:solidFill>
                  <a:srgbClr val="FFFFFF"/>
                </a:solidFill>
                <a:latin typeface="+mj-lt"/>
                <a:cs typeface="Georgia"/>
              </a:rPr>
              <a:t>l	</a:t>
            </a:r>
            <a:r>
              <a:rPr lang="en-US" sz="2400" spc="-25" dirty="0">
                <a:solidFill>
                  <a:srgbClr val="FFFFFF"/>
                </a:solidFill>
                <a:latin typeface="+mj-lt"/>
                <a:cs typeface="Georgia"/>
              </a:rPr>
              <a:t>to </a:t>
            </a:r>
            <a:r>
              <a:rPr lang="en-US" sz="2400" spc="-15" dirty="0">
                <a:solidFill>
                  <a:srgbClr val="FFFFFF"/>
                </a:solidFill>
                <a:latin typeface="+mj-lt"/>
                <a:cs typeface="Georgia"/>
              </a:rPr>
              <a:t>s</a:t>
            </a:r>
            <a:r>
              <a:rPr lang="en-US" sz="2400" spc="-30" dirty="0">
                <a:solidFill>
                  <a:srgbClr val="FFFFFF"/>
                </a:solidFill>
                <a:latin typeface="+mj-lt"/>
                <a:cs typeface="Georgia"/>
              </a:rPr>
              <a:t>o</a:t>
            </a:r>
            <a:r>
              <a:rPr lang="en-US" sz="2400" spc="-15" dirty="0">
                <a:solidFill>
                  <a:srgbClr val="FFFFFF"/>
                </a:solidFill>
                <a:latin typeface="+mj-lt"/>
                <a:cs typeface="Georgia"/>
              </a:rPr>
              <a:t>m</a:t>
            </a:r>
            <a:r>
              <a:rPr lang="en-US" sz="2400" dirty="0">
                <a:solidFill>
                  <a:srgbClr val="FFFFFF"/>
                </a:solidFill>
                <a:latin typeface="+mj-lt"/>
                <a:cs typeface="Georgia"/>
              </a:rPr>
              <a:t>e </a:t>
            </a:r>
            <a:r>
              <a:rPr lang="en-US" sz="2400" spc="-20" dirty="0">
                <a:solidFill>
                  <a:srgbClr val="FFFFFF"/>
                </a:solidFill>
                <a:latin typeface="+mj-lt"/>
                <a:cs typeface="Georgia"/>
              </a:rPr>
              <a:t>o</a:t>
            </a:r>
            <a:r>
              <a:rPr lang="en-US" sz="2400" spc="-5" dirty="0">
                <a:solidFill>
                  <a:srgbClr val="FFFFFF"/>
                </a:solidFill>
                <a:latin typeface="+mj-lt"/>
                <a:cs typeface="Georgia"/>
              </a:rPr>
              <a:t>t</a:t>
            </a:r>
            <a:r>
              <a:rPr lang="en-US" sz="2400" spc="-20" dirty="0">
                <a:solidFill>
                  <a:srgbClr val="FFFFFF"/>
                </a:solidFill>
                <a:latin typeface="+mj-lt"/>
                <a:cs typeface="Georgia"/>
              </a:rPr>
              <a:t>h</a:t>
            </a:r>
            <a:r>
              <a:rPr lang="en-US" sz="2400" spc="-5" dirty="0">
                <a:solidFill>
                  <a:srgbClr val="FFFFFF"/>
                </a:solidFill>
                <a:latin typeface="+mj-lt"/>
                <a:cs typeface="Georgia"/>
              </a:rPr>
              <a:t>e</a:t>
            </a:r>
            <a:r>
              <a:rPr lang="en-US" sz="2400" spc="-30" dirty="0">
                <a:solidFill>
                  <a:srgbClr val="FFFFFF"/>
                </a:solidFill>
                <a:latin typeface="+mj-lt"/>
                <a:cs typeface="Georgia"/>
              </a:rPr>
              <a:t>r</a:t>
            </a:r>
            <a:r>
              <a:rPr lang="en-US" sz="2400" spc="-15" dirty="0">
                <a:solidFill>
                  <a:srgbClr val="FFFFFF"/>
                </a:solidFill>
                <a:latin typeface="+mj-lt"/>
                <a:cs typeface="Georgia"/>
              </a:rPr>
              <a:t>’</a:t>
            </a:r>
            <a:r>
              <a:rPr lang="en-US" sz="2400" dirty="0">
                <a:solidFill>
                  <a:srgbClr val="FFFFFF"/>
                </a:solidFill>
                <a:latin typeface="+mj-lt"/>
                <a:cs typeface="Georgia"/>
              </a:rPr>
              <a:t>s</a:t>
            </a:r>
            <a:r>
              <a:rPr sz="2400" spc="-2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t</a:t>
            </a:r>
            <a:r>
              <a:rPr sz="2400" spc="-25" dirty="0">
                <a:solidFill>
                  <a:srgbClr val="FFFFFF"/>
                </a:solidFill>
                <a:latin typeface="+mj-lt"/>
                <a:cs typeface="Georgia"/>
              </a:rPr>
              <a:t>r</a:t>
            </a:r>
            <a:r>
              <a:rPr sz="2400" spc="-20" dirty="0">
                <a:solidFill>
                  <a:srgbClr val="FFFFFF"/>
                </a:solidFill>
                <a:latin typeface="+mj-lt"/>
                <a:cs typeface="Georgia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+mj-lt"/>
                <a:cs typeface="Georgia"/>
              </a:rPr>
              <a:t>d</a:t>
            </a:r>
            <a:r>
              <a:rPr sz="2400" dirty="0">
                <a:solidFill>
                  <a:srgbClr val="FFFFFF"/>
                </a:solidFill>
                <a:latin typeface="+mj-lt"/>
                <a:cs typeface="Georgia"/>
              </a:rPr>
              <a:t>e</a:t>
            </a:r>
            <a:r>
              <a:rPr lang="en-US" sz="240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+mj-lt"/>
                <a:cs typeface="Georgia"/>
              </a:rPr>
              <a:t>s</a:t>
            </a:r>
            <a:r>
              <a:rPr sz="2400" spc="-45" dirty="0">
                <a:solidFill>
                  <a:srgbClr val="FFFFFF"/>
                </a:solidFill>
                <a:latin typeface="+mj-lt"/>
                <a:cs typeface="Georgia"/>
              </a:rPr>
              <a:t>e</a:t>
            </a:r>
            <a:r>
              <a:rPr sz="2400" spc="-40" dirty="0">
                <a:solidFill>
                  <a:srgbClr val="FFFFFF"/>
                </a:solidFill>
                <a:latin typeface="+mj-lt"/>
                <a:cs typeface="Georgia"/>
              </a:rPr>
              <a:t>c</a:t>
            </a:r>
            <a:r>
              <a:rPr sz="2400" spc="-55" dirty="0">
                <a:solidFill>
                  <a:srgbClr val="FFFFFF"/>
                </a:solidFill>
                <a:latin typeface="+mj-lt"/>
                <a:cs typeface="Georgia"/>
              </a:rPr>
              <a:t>r</a:t>
            </a:r>
            <a:r>
              <a:rPr sz="2400" spc="-35" dirty="0">
                <a:solidFill>
                  <a:srgbClr val="FFFFFF"/>
                </a:solidFill>
                <a:latin typeface="+mj-lt"/>
                <a:cs typeface="Georgia"/>
              </a:rPr>
              <a:t>e</a:t>
            </a:r>
            <a:r>
              <a:rPr sz="2400" dirty="0">
                <a:solidFill>
                  <a:srgbClr val="FFFFFF"/>
                </a:solidFill>
                <a:latin typeface="+mj-lt"/>
                <a:cs typeface="Georgia"/>
              </a:rPr>
              <a:t>t</a:t>
            </a:r>
            <a:r>
              <a:rPr lang="en-US" sz="240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lang="en-US" sz="2400" spc="-25" dirty="0">
                <a:solidFill>
                  <a:srgbClr val="FFFFFF"/>
                </a:solidFill>
                <a:latin typeface="+mj-lt"/>
                <a:cs typeface="Georgia"/>
              </a:rPr>
              <a:t>h</a:t>
            </a:r>
            <a:r>
              <a:rPr lang="en-US" sz="2400" spc="-30" dirty="0">
                <a:solidFill>
                  <a:srgbClr val="FFFFFF"/>
                </a:solidFill>
                <a:latin typeface="+mj-lt"/>
                <a:cs typeface="Georgia"/>
              </a:rPr>
              <a:t>a</a:t>
            </a:r>
            <a:r>
              <a:rPr lang="en-US" sz="2400" dirty="0">
                <a:solidFill>
                  <a:srgbClr val="FFFFFF"/>
                </a:solidFill>
                <a:latin typeface="+mj-lt"/>
                <a:cs typeface="Georgia"/>
              </a:rPr>
              <a:t>s </a:t>
            </a:r>
            <a:r>
              <a:rPr lang="en-US" sz="2400" spc="30" dirty="0">
                <a:solidFill>
                  <a:srgbClr val="FFFFFF"/>
                </a:solidFill>
                <a:latin typeface="+mj-lt"/>
                <a:cs typeface="Georgia"/>
              </a:rPr>
              <a:t>d</a:t>
            </a:r>
            <a:r>
              <a:rPr lang="en-US" sz="2400" spc="20" dirty="0">
                <a:solidFill>
                  <a:srgbClr val="FFFFFF"/>
                </a:solidFill>
                <a:latin typeface="+mj-lt"/>
                <a:cs typeface="Georgia"/>
              </a:rPr>
              <a:t>e</a:t>
            </a:r>
            <a:r>
              <a:rPr lang="en-US" sz="2400" spc="15" dirty="0">
                <a:solidFill>
                  <a:srgbClr val="FFFFFF"/>
                </a:solidFill>
                <a:latin typeface="+mj-lt"/>
                <a:cs typeface="Georgia"/>
              </a:rPr>
              <a:t>r</a:t>
            </a:r>
            <a:r>
              <a:rPr lang="en-US" sz="2400" spc="20" dirty="0">
                <a:solidFill>
                  <a:srgbClr val="FFFFFF"/>
                </a:solidFill>
                <a:latin typeface="+mj-lt"/>
                <a:cs typeface="Georgia"/>
              </a:rPr>
              <a:t>i</a:t>
            </a:r>
            <a:r>
              <a:rPr lang="en-US" sz="2400" spc="25" dirty="0">
                <a:solidFill>
                  <a:srgbClr val="FFFFFF"/>
                </a:solidFill>
                <a:latin typeface="+mj-lt"/>
                <a:cs typeface="Georgia"/>
              </a:rPr>
              <a:t>v</a:t>
            </a:r>
            <a:r>
              <a:rPr lang="en-US" sz="2400" spc="20" dirty="0">
                <a:solidFill>
                  <a:srgbClr val="FFFFFF"/>
                </a:solidFill>
                <a:latin typeface="+mj-lt"/>
                <a:cs typeface="Georgia"/>
              </a:rPr>
              <a:t>e</a:t>
            </a:r>
            <a:r>
              <a:rPr lang="en-US" sz="2400" dirty="0">
                <a:solidFill>
                  <a:srgbClr val="FFFFFF"/>
                </a:solidFill>
                <a:latin typeface="+mj-lt"/>
                <a:cs typeface="Georgia"/>
              </a:rPr>
              <a:t>d	</a:t>
            </a:r>
            <a:r>
              <a:rPr lang="en-US" sz="2400" spc="-5" dirty="0">
                <a:solidFill>
                  <a:srgbClr val="FFFFFF"/>
                </a:solidFill>
                <a:latin typeface="+mj-lt"/>
                <a:cs typeface="Georgia"/>
              </a:rPr>
              <a:t>throu</a:t>
            </a:r>
            <a:r>
              <a:rPr lang="en-US" sz="2400" spc="5" dirty="0">
                <a:solidFill>
                  <a:srgbClr val="FFFFFF"/>
                </a:solidFill>
                <a:latin typeface="+mj-lt"/>
                <a:cs typeface="Georgia"/>
              </a:rPr>
              <a:t>g</a:t>
            </a:r>
            <a:r>
              <a:rPr lang="en-US" sz="2400" dirty="0">
                <a:solidFill>
                  <a:srgbClr val="FFFFFF"/>
                </a:solidFill>
                <a:latin typeface="+mj-lt"/>
                <a:cs typeface="Georgia"/>
              </a:rPr>
              <a:t>h </a:t>
            </a:r>
            <a:r>
              <a:rPr lang="en-US" sz="2400" spc="-25" dirty="0">
                <a:solidFill>
                  <a:srgbClr val="FFFFFF"/>
                </a:solidFill>
                <a:latin typeface="+mj-lt"/>
                <a:cs typeface="Georgia"/>
              </a:rPr>
              <a:t>team</a:t>
            </a:r>
            <a:r>
              <a:rPr lang="en-US" sz="2400" spc="-20" dirty="0">
                <a:solidFill>
                  <a:srgbClr val="FFFFFF"/>
                </a:solidFill>
                <a:latin typeface="+mj-lt"/>
                <a:cs typeface="Georgia"/>
              </a:rPr>
              <a:t> e</a:t>
            </a:r>
            <a:r>
              <a:rPr lang="en-US" sz="2400" spc="-25" dirty="0">
                <a:solidFill>
                  <a:srgbClr val="FFFFFF"/>
                </a:solidFill>
                <a:latin typeface="+mj-lt"/>
                <a:cs typeface="Georgia"/>
              </a:rPr>
              <a:t>ff</a:t>
            </a:r>
            <a:r>
              <a:rPr lang="en-US" sz="2400" spc="-30" dirty="0">
                <a:solidFill>
                  <a:srgbClr val="FFFFFF"/>
                </a:solidFill>
                <a:latin typeface="+mj-lt"/>
                <a:cs typeface="Georgia"/>
              </a:rPr>
              <a:t>o</a:t>
            </a:r>
            <a:r>
              <a:rPr lang="en-US" sz="2400" spc="-40" dirty="0">
                <a:solidFill>
                  <a:srgbClr val="FFFFFF"/>
                </a:solidFill>
                <a:latin typeface="+mj-lt"/>
                <a:cs typeface="Georgia"/>
              </a:rPr>
              <a:t>r</a:t>
            </a:r>
            <a:r>
              <a:rPr lang="en-US" sz="2400" spc="-20" dirty="0">
                <a:solidFill>
                  <a:srgbClr val="FFFFFF"/>
                </a:solidFill>
                <a:latin typeface="+mj-lt"/>
                <a:cs typeface="Georgia"/>
              </a:rPr>
              <a:t>t</a:t>
            </a:r>
            <a:r>
              <a:rPr lang="en-US" sz="2400" spc="-35" dirty="0">
                <a:solidFill>
                  <a:srgbClr val="FFFFFF"/>
                </a:solidFill>
                <a:latin typeface="+mj-lt"/>
                <a:cs typeface="Georgia"/>
              </a:rPr>
              <a:t>s.</a:t>
            </a:r>
            <a:endParaRPr lang="en-US" sz="2400" dirty="0">
              <a:latin typeface="+mj-lt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4032383"/>
            <a:ext cx="8382000" cy="747641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5"/>
              </a:spcBef>
              <a:tabLst>
                <a:tab pos="3167380" algn="l"/>
                <a:tab pos="4409440" algn="l"/>
                <a:tab pos="7085965" algn="l"/>
                <a:tab pos="8252459" algn="l"/>
              </a:tabLst>
            </a:pPr>
            <a:r>
              <a:rPr sz="2400" spc="-55" dirty="0">
                <a:solidFill>
                  <a:srgbClr val="FFFFFF"/>
                </a:solidFill>
                <a:latin typeface="+mj-lt"/>
                <a:cs typeface="Georgia"/>
              </a:rPr>
              <a:t>It</a:t>
            </a:r>
            <a:r>
              <a:rPr sz="2400" spc="18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+mj-lt"/>
                <a:cs typeface="Georgia"/>
              </a:rPr>
              <a:t>also</a:t>
            </a:r>
            <a:r>
              <a:rPr sz="2400" spc="28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+mj-lt"/>
                <a:cs typeface="Georgia"/>
              </a:rPr>
              <a:t>ensures</a:t>
            </a:r>
            <a:r>
              <a:rPr sz="2400" spc="26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+mj-lt"/>
                <a:cs typeface="Georgia"/>
              </a:rPr>
              <a:t>that</a:t>
            </a:r>
            <a:r>
              <a:rPr lang="en-US" sz="2400" spc="-3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+mj-lt"/>
                <a:cs typeface="Georgia"/>
              </a:rPr>
              <a:t>the</a:t>
            </a:r>
            <a:r>
              <a:rPr sz="2400" spc="27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+mj-lt"/>
                <a:cs typeface="Georgia"/>
              </a:rPr>
              <a:t>information</a:t>
            </a:r>
            <a:r>
              <a:rPr sz="2400" spc="25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+mj-lt"/>
                <a:cs typeface="Georgia"/>
              </a:rPr>
              <a:t>was</a:t>
            </a:r>
            <a:r>
              <a:rPr sz="2400" spc="35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+mj-lt"/>
                <a:cs typeface="Georgia"/>
              </a:rPr>
              <a:t>not</a:t>
            </a:r>
            <a:r>
              <a:rPr lang="en-US" sz="2400" spc="-3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copied</a:t>
            </a:r>
            <a:r>
              <a:rPr sz="2400" dirty="0">
                <a:solidFill>
                  <a:srgbClr val="FFFFFF"/>
                </a:solidFill>
                <a:latin typeface="+mj-lt"/>
                <a:cs typeface="Georgia"/>
              </a:rPr>
              <a:t>,</a:t>
            </a:r>
            <a:r>
              <a:rPr sz="2400" spc="11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+mj-lt"/>
                <a:cs typeface="Georgia"/>
              </a:rPr>
              <a:t>theft </a:t>
            </a:r>
            <a:r>
              <a:rPr sz="2400" spc="-63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+mj-lt"/>
                <a:cs typeface="Georgia"/>
              </a:rPr>
              <a:t>or</a:t>
            </a:r>
            <a:r>
              <a:rPr sz="2400" spc="-6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+mj-lt"/>
                <a:cs typeface="Georgia"/>
              </a:rPr>
              <a:t>gained</a:t>
            </a:r>
            <a:r>
              <a:rPr sz="2400" spc="5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through</a:t>
            </a:r>
            <a:r>
              <a:rPr sz="2400" spc="4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+mj-lt"/>
                <a:cs typeface="Georgia"/>
              </a:rPr>
              <a:t>any</a:t>
            </a:r>
            <a:r>
              <a:rPr sz="2400" spc="7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+mj-lt"/>
                <a:cs typeface="Georgia"/>
              </a:rPr>
              <a:t>other</a:t>
            </a:r>
            <a:r>
              <a:rPr lang="en-US" sz="2400" spc="-3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+mj-lt"/>
                <a:cs typeface="Georgia"/>
              </a:rPr>
              <a:t>improper</a:t>
            </a:r>
            <a:r>
              <a:rPr sz="2400" spc="-4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+mj-lt"/>
                <a:cs typeface="Georgia"/>
              </a:rPr>
              <a:t>means</a:t>
            </a:r>
            <a:endParaRPr sz="2400" dirty="0">
              <a:latin typeface="+mj-lt"/>
              <a:cs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33350"/>
            <a:ext cx="6858000" cy="88620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5799" y="1200150"/>
            <a:ext cx="7315201" cy="3554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ts val="3490"/>
              </a:lnSpc>
              <a:spcBef>
                <a:spcPts val="100"/>
              </a:spcBef>
              <a:tabLst>
                <a:tab pos="4301490" algn="l"/>
                <a:tab pos="7397115" algn="l"/>
              </a:tabLst>
            </a:pPr>
            <a:r>
              <a:rPr sz="2400" spc="-5" dirty="0">
                <a:solidFill>
                  <a:srgbClr val="FFFF00"/>
                </a:solidFill>
                <a:latin typeface="+mj-lt"/>
                <a:cs typeface="Georgia"/>
              </a:rPr>
              <a:t>Reverse</a:t>
            </a:r>
            <a:r>
              <a:rPr sz="2400" spc="5" dirty="0">
                <a:solidFill>
                  <a:srgbClr val="FFFF00"/>
                </a:solidFill>
                <a:latin typeface="+mj-lt"/>
                <a:cs typeface="Georgia"/>
              </a:rPr>
              <a:t> </a:t>
            </a:r>
            <a:r>
              <a:rPr sz="2400" spc="-30" dirty="0">
                <a:solidFill>
                  <a:srgbClr val="FFFF00"/>
                </a:solidFill>
                <a:latin typeface="+mj-lt"/>
                <a:cs typeface="Georgia"/>
              </a:rPr>
              <a:t>Engineering:</a:t>
            </a:r>
            <a:r>
              <a:rPr sz="2400" spc="95" dirty="0">
                <a:solidFill>
                  <a:srgbClr val="FFFF00"/>
                </a:solidFill>
                <a:latin typeface="+mj-lt"/>
                <a:cs typeface="Georgia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+mj-lt"/>
                <a:cs typeface="Georgia"/>
              </a:rPr>
              <a:t>Any</a:t>
            </a:r>
            <a:r>
              <a:rPr lang="en-US" sz="2400" spc="9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+mj-lt"/>
                <a:cs typeface="Georgia"/>
              </a:rPr>
              <a:t>information</a:t>
            </a:r>
            <a:r>
              <a:rPr sz="2400" spc="-4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+mj-lt"/>
                <a:cs typeface="Georgia"/>
              </a:rPr>
              <a:t>which</a:t>
            </a:r>
            <a:r>
              <a:rPr lang="en-US" sz="2400" spc="2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+mj-lt"/>
                <a:cs typeface="Georgia"/>
              </a:rPr>
              <a:t>is</a:t>
            </a:r>
            <a:r>
              <a:rPr sz="2400" spc="-7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+mj-lt"/>
                <a:cs typeface="Georgia"/>
              </a:rPr>
              <a:t>obtained </a:t>
            </a:r>
            <a:r>
              <a:rPr sz="2400" spc="-66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+mj-lt"/>
                <a:cs typeface="Georgia"/>
              </a:rPr>
              <a:t>through</a:t>
            </a:r>
            <a:r>
              <a:rPr sz="2400" spc="5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reverse</a:t>
            </a:r>
            <a:r>
              <a:rPr sz="2400" spc="-1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engineering</a:t>
            </a:r>
            <a:r>
              <a:rPr sz="2400" spc="5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+mj-lt"/>
                <a:cs typeface="Georgia"/>
              </a:rPr>
              <a:t>of</a:t>
            </a:r>
            <a:r>
              <a:rPr sz="2400" spc="9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+mj-lt"/>
                <a:cs typeface="Georgia"/>
              </a:rPr>
              <a:t>product,</a:t>
            </a:r>
            <a:r>
              <a:rPr sz="2400" spc="7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+mj-lt"/>
                <a:cs typeface="Georgia"/>
              </a:rPr>
              <a:t>will</a:t>
            </a:r>
            <a:r>
              <a:rPr sz="2400" spc="15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also</a:t>
            </a:r>
            <a:r>
              <a:rPr sz="2400" spc="-2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+mj-lt"/>
                <a:cs typeface="Georgia"/>
              </a:rPr>
              <a:t>be</a:t>
            </a:r>
            <a:endParaRPr sz="2400" dirty="0">
              <a:latin typeface="+mj-lt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400" spc="-20" dirty="0">
                <a:solidFill>
                  <a:srgbClr val="FFFFFF"/>
                </a:solidFill>
                <a:latin typeface="+mj-lt"/>
                <a:cs typeface="Georgia"/>
              </a:rPr>
              <a:t>unprotectable</a:t>
            </a:r>
            <a:r>
              <a:rPr sz="2400" spc="1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+mj-lt"/>
                <a:cs typeface="Georgia"/>
              </a:rPr>
              <a:t>under</a:t>
            </a:r>
            <a:r>
              <a:rPr sz="2400" spc="8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+mj-lt"/>
                <a:cs typeface="Georgia"/>
              </a:rPr>
              <a:t>TS.</a:t>
            </a:r>
            <a:endParaRPr sz="2400" dirty="0">
              <a:latin typeface="+mj-lt"/>
              <a:cs typeface="Georgia"/>
            </a:endParaRPr>
          </a:p>
          <a:p>
            <a:pPr algn="just"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+mj-lt"/>
              <a:cs typeface="Georgia"/>
            </a:endParaRPr>
          </a:p>
          <a:p>
            <a:pPr marL="12700" marR="250825" algn="just">
              <a:lnSpc>
                <a:spcPct val="104200"/>
              </a:lnSpc>
              <a:spcBef>
                <a:spcPts val="5"/>
              </a:spcBef>
              <a:tabLst>
                <a:tab pos="1075055" algn="l"/>
                <a:tab pos="5024120" algn="l"/>
                <a:tab pos="6619875" algn="l"/>
              </a:tabLst>
            </a:pPr>
            <a:r>
              <a:rPr sz="2400" spc="-85" dirty="0">
                <a:solidFill>
                  <a:srgbClr val="FFFFFF"/>
                </a:solidFill>
                <a:latin typeface="+mj-lt"/>
                <a:cs typeface="Georgia"/>
              </a:rPr>
              <a:t>Ex:-</a:t>
            </a:r>
            <a:r>
              <a:rPr sz="2400" spc="-20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lang="en-US" sz="2400" spc="-5" dirty="0">
                <a:solidFill>
                  <a:srgbClr val="FFFF00"/>
                </a:solidFill>
                <a:latin typeface="+mj-lt"/>
                <a:cs typeface="Georgia"/>
              </a:rPr>
              <a:t>A	</a:t>
            </a:r>
            <a:r>
              <a:rPr sz="2400" spc="10" dirty="0">
                <a:solidFill>
                  <a:srgbClr val="FFFF00"/>
                </a:solidFill>
                <a:latin typeface="+mj-lt"/>
                <a:cs typeface="Georgia"/>
              </a:rPr>
              <a:t>Gel</a:t>
            </a:r>
            <a:r>
              <a:rPr sz="2400" spc="80" dirty="0">
                <a:solidFill>
                  <a:srgbClr val="FFFF00"/>
                </a:solidFill>
                <a:latin typeface="+mj-lt"/>
                <a:cs typeface="Georgia"/>
              </a:rPr>
              <a:t> </a:t>
            </a:r>
            <a:r>
              <a:rPr sz="2400" spc="-20" dirty="0">
                <a:solidFill>
                  <a:srgbClr val="FFFF00"/>
                </a:solidFill>
                <a:latin typeface="+mj-lt"/>
                <a:cs typeface="Georgia"/>
              </a:rPr>
              <a:t>Pen</a:t>
            </a:r>
            <a:r>
              <a:rPr sz="2400" spc="-35" dirty="0">
                <a:solidFill>
                  <a:srgbClr val="FFFF00"/>
                </a:solidFill>
                <a:latin typeface="+mj-lt"/>
                <a:cs typeface="Georgia"/>
              </a:rPr>
              <a:t> </a:t>
            </a:r>
            <a:r>
              <a:rPr sz="2400" spc="10" dirty="0">
                <a:solidFill>
                  <a:srgbClr val="FFFF00"/>
                </a:solidFill>
                <a:latin typeface="+mj-lt"/>
                <a:cs typeface="Georgia"/>
              </a:rPr>
              <a:t>company</a:t>
            </a:r>
            <a:r>
              <a:rPr sz="2400" spc="80" dirty="0">
                <a:solidFill>
                  <a:srgbClr val="FFFF00"/>
                </a:solidFill>
                <a:latin typeface="+mj-lt"/>
                <a:cs typeface="Georgia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+mj-lt"/>
                <a:cs typeface="Georgia"/>
              </a:rPr>
              <a:t>has</a:t>
            </a:r>
            <a:r>
              <a:rPr sz="2400" spc="12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+mj-lt"/>
                <a:cs typeface="Georgia"/>
              </a:rPr>
              <a:t>secret</a:t>
            </a:r>
            <a:r>
              <a:rPr sz="2400" spc="-8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+mj-lt"/>
                <a:cs typeface="Georgia"/>
              </a:rPr>
              <a:t>formula</a:t>
            </a:r>
            <a:r>
              <a:rPr sz="2400" spc="5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+mj-lt"/>
                <a:cs typeface="Georgia"/>
              </a:rPr>
              <a:t>for</a:t>
            </a:r>
            <a:r>
              <a:rPr lang="en-US" sz="2400" spc="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+mj-lt"/>
                <a:cs typeface="Georgia"/>
              </a:rPr>
              <a:t>making </a:t>
            </a:r>
            <a:r>
              <a:rPr sz="2400" spc="-66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+mj-lt"/>
                <a:cs typeface="Georgia"/>
              </a:rPr>
              <a:t>G</a:t>
            </a:r>
            <a:r>
              <a:rPr sz="2400" spc="35" dirty="0">
                <a:solidFill>
                  <a:srgbClr val="FFFFFF"/>
                </a:solidFill>
                <a:latin typeface="+mj-lt"/>
                <a:cs typeface="Georgia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l</a:t>
            </a:r>
            <a:r>
              <a:rPr sz="2400" spc="2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+mj-lt"/>
                <a:cs typeface="Georgia"/>
              </a:rPr>
              <a:t>u</a:t>
            </a:r>
            <a:r>
              <a:rPr sz="2400" spc="25" dirty="0">
                <a:solidFill>
                  <a:srgbClr val="FFFFFF"/>
                </a:solidFill>
                <a:latin typeface="+mj-lt"/>
                <a:cs typeface="Georgia"/>
              </a:rPr>
              <a:t>s</a:t>
            </a:r>
            <a:r>
              <a:rPr sz="2400" spc="40" dirty="0">
                <a:solidFill>
                  <a:srgbClr val="FFFFFF"/>
                </a:solidFill>
                <a:latin typeface="+mj-lt"/>
                <a:cs typeface="Georgia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d</a:t>
            </a:r>
            <a:r>
              <a:rPr sz="2400" spc="9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+mj-lt"/>
                <a:cs typeface="Georgia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n</a:t>
            </a:r>
            <a:r>
              <a:rPr sz="2400" spc="-5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+mj-lt"/>
                <a:cs typeface="Georgia"/>
              </a:rPr>
              <a:t>p</a:t>
            </a:r>
            <a:r>
              <a:rPr sz="2400" spc="-15" dirty="0">
                <a:solidFill>
                  <a:srgbClr val="FFFFFF"/>
                </a:solidFill>
                <a:latin typeface="+mj-lt"/>
                <a:cs typeface="Georgia"/>
              </a:rPr>
              <a:t>e</a:t>
            </a:r>
            <a:r>
              <a:rPr sz="2400" spc="-40" dirty="0">
                <a:solidFill>
                  <a:srgbClr val="FFFFFF"/>
                </a:solidFill>
                <a:latin typeface="+mj-lt"/>
                <a:cs typeface="Georgia"/>
              </a:rPr>
              <a:t>n</a:t>
            </a:r>
            <a:r>
              <a:rPr sz="2400" spc="-30" dirty="0">
                <a:solidFill>
                  <a:srgbClr val="FFFFFF"/>
                </a:solidFill>
                <a:latin typeface="+mj-lt"/>
                <a:cs typeface="Georgia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.</a:t>
            </a:r>
            <a:r>
              <a:rPr sz="2400" spc="-11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+mj-lt"/>
                <a:cs typeface="Georgia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f</a:t>
            </a:r>
            <a:r>
              <a:rPr sz="2400" spc="-13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+mj-lt"/>
                <a:cs typeface="Georgia"/>
              </a:rPr>
              <a:t>p</a:t>
            </a:r>
            <a:r>
              <a:rPr sz="2400" spc="-15" dirty="0">
                <a:solidFill>
                  <a:srgbClr val="FFFFFF"/>
                </a:solidFill>
                <a:latin typeface="+mj-lt"/>
                <a:cs typeface="Georgia"/>
              </a:rPr>
              <a:t>e</a:t>
            </a:r>
            <a:r>
              <a:rPr sz="2400" spc="-75" dirty="0">
                <a:solidFill>
                  <a:srgbClr val="FFFFFF"/>
                </a:solidFill>
                <a:latin typeface="+mj-lt"/>
                <a:cs typeface="Georgia"/>
              </a:rPr>
              <a:t>r</a:t>
            </a:r>
            <a:r>
              <a:rPr sz="2400" spc="-30" dirty="0">
                <a:solidFill>
                  <a:srgbClr val="FFFFFF"/>
                </a:solidFill>
                <a:latin typeface="+mj-lt"/>
                <a:cs typeface="Georgia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on</a:t>
            </a:r>
            <a:r>
              <a:rPr sz="2400" spc="-1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+mj-lt"/>
                <a:cs typeface="Georgia"/>
              </a:rPr>
              <a:t>p</a:t>
            </a:r>
            <a:r>
              <a:rPr sz="2400" spc="-10" dirty="0">
                <a:solidFill>
                  <a:srgbClr val="FFFFFF"/>
                </a:solidFill>
                <a:latin typeface="+mj-lt"/>
                <a:cs typeface="Georgia"/>
              </a:rPr>
              <a:t>ur</a:t>
            </a:r>
            <a:r>
              <a:rPr sz="2400" spc="-15" dirty="0">
                <a:solidFill>
                  <a:srgbClr val="FFFFFF"/>
                </a:solidFill>
                <a:latin typeface="+mj-lt"/>
                <a:cs typeface="Georgia"/>
              </a:rPr>
              <a:t>c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h</a:t>
            </a:r>
            <a:r>
              <a:rPr sz="2400" spc="-35" dirty="0">
                <a:solidFill>
                  <a:srgbClr val="FFFFFF"/>
                </a:solidFill>
                <a:latin typeface="+mj-lt"/>
                <a:cs typeface="Georgia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+mj-lt"/>
                <a:cs typeface="Georgia"/>
              </a:rPr>
              <a:t>s</a:t>
            </a:r>
            <a:r>
              <a:rPr sz="2400" spc="-30" dirty="0">
                <a:solidFill>
                  <a:srgbClr val="FFFFFF"/>
                </a:solidFill>
                <a:latin typeface="+mj-lt"/>
                <a:cs typeface="Georgia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s</a:t>
            </a:r>
            <a:r>
              <a:rPr sz="2400" spc="-1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+mj-lt"/>
                <a:cs typeface="Georgia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+mj-lt"/>
                <a:cs typeface="Georgia"/>
              </a:rPr>
              <a:t>h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e</a:t>
            </a:r>
            <a:r>
              <a:rPr sz="2400" spc="-2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+mj-lt"/>
                <a:cs typeface="Georgia"/>
              </a:rPr>
              <a:t>p</a:t>
            </a:r>
            <a:r>
              <a:rPr sz="2400" spc="-10" dirty="0">
                <a:solidFill>
                  <a:srgbClr val="FFFFFF"/>
                </a:solidFill>
                <a:latin typeface="+mj-lt"/>
                <a:cs typeface="Georgia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n</a:t>
            </a:r>
            <a:r>
              <a:rPr sz="2400" spc="-6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+mj-lt"/>
                <a:cs typeface="Georgia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+mj-lt"/>
                <a:cs typeface="Georgia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d  </a:t>
            </a:r>
            <a:r>
              <a:rPr sz="2400" spc="15" dirty="0">
                <a:solidFill>
                  <a:srgbClr val="FFFFFF"/>
                </a:solidFill>
                <a:latin typeface="+mj-lt"/>
                <a:cs typeface="Georgia"/>
              </a:rPr>
              <a:t>analyze</a:t>
            </a:r>
            <a:r>
              <a:rPr sz="2400" spc="21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+mj-lt"/>
                <a:cs typeface="Georgia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+mj-lt"/>
                <a:cs typeface="Georgia"/>
              </a:rPr>
              <a:t>Gel</a:t>
            </a:r>
            <a:r>
              <a:rPr sz="2400" spc="1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+mj-lt"/>
                <a:cs typeface="Georgia"/>
              </a:rPr>
              <a:t>chemically</a:t>
            </a:r>
            <a:r>
              <a:rPr sz="2400" spc="6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+mj-lt"/>
                <a:cs typeface="Georgia"/>
              </a:rPr>
              <a:t>and</a:t>
            </a:r>
            <a:r>
              <a:rPr sz="2400" spc="4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+mj-lt"/>
                <a:cs typeface="Georgia"/>
              </a:rPr>
              <a:t>come</a:t>
            </a:r>
            <a:r>
              <a:rPr sz="2400" spc="-2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+mj-lt"/>
                <a:cs typeface="Georgia"/>
              </a:rPr>
              <a:t>to</a:t>
            </a:r>
            <a:r>
              <a:rPr sz="2400" spc="-2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+mj-lt"/>
                <a:cs typeface="Georgia"/>
              </a:rPr>
              <a:t>knew</a:t>
            </a:r>
            <a:r>
              <a:rPr sz="2400" spc="13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+mj-lt"/>
                <a:cs typeface="Georgia"/>
              </a:rPr>
              <a:t>about</a:t>
            </a:r>
            <a:r>
              <a:rPr sz="2400" spc="1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+mj-lt"/>
                <a:cs typeface="Georgia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+mj-lt"/>
                <a:cs typeface="Georgia"/>
              </a:rPr>
              <a:t>secret	</a:t>
            </a:r>
            <a:r>
              <a:rPr sz="2400" spc="-10" dirty="0">
                <a:solidFill>
                  <a:srgbClr val="FFFFFF"/>
                </a:solidFill>
                <a:latin typeface="+mj-lt"/>
                <a:cs typeface="Georgia"/>
              </a:rPr>
              <a:t>formula,</a:t>
            </a:r>
            <a:r>
              <a:rPr sz="2400" spc="3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+mj-lt"/>
                <a:cs typeface="Georgia"/>
              </a:rPr>
              <a:t>then</a:t>
            </a:r>
            <a:r>
              <a:rPr sz="2400" spc="-7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+mj-lt"/>
                <a:cs typeface="Georgia"/>
              </a:rPr>
              <a:t>it</a:t>
            </a:r>
            <a:r>
              <a:rPr sz="2400" spc="-60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+mj-lt"/>
                <a:cs typeface="Georgia"/>
              </a:rPr>
              <a:t>is</a:t>
            </a:r>
            <a:r>
              <a:rPr sz="2400" spc="-1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+mj-lt"/>
                <a:cs typeface="Georgia"/>
              </a:rPr>
              <a:t>called</a:t>
            </a:r>
            <a:r>
              <a:rPr lang="en-US" sz="2400" spc="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+mj-lt"/>
                <a:cs typeface="Georgia"/>
              </a:rPr>
              <a:t>“Reverse</a:t>
            </a:r>
            <a:r>
              <a:rPr lang="en-US" sz="2400" spc="15" dirty="0">
                <a:solidFill>
                  <a:srgbClr val="FFFFFF"/>
                </a:solidFill>
                <a:latin typeface="+mj-lt"/>
                <a:cs typeface="Georgia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+mj-lt"/>
                <a:cs typeface="Georgia"/>
              </a:rPr>
              <a:t>Engineering”</a:t>
            </a:r>
            <a:endParaRPr sz="2400" dirty="0">
              <a:latin typeface="+mj-lt"/>
              <a:cs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259" y="104901"/>
            <a:ext cx="7553959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98345" marR="5080" indent="-1986280">
              <a:lnSpc>
                <a:spcPct val="100000"/>
              </a:lnSpc>
              <a:spcBef>
                <a:spcPts val="105"/>
              </a:spcBef>
              <a:tabLst>
                <a:tab pos="6929755" algn="l"/>
              </a:tabLst>
            </a:pPr>
            <a:r>
              <a:rPr sz="3200" b="1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3200" b="1" spc="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3200" b="1" dirty="0">
                <a:solidFill>
                  <a:srgbClr val="FFFF00"/>
                </a:solidFill>
                <a:latin typeface="Arial"/>
                <a:cs typeface="Arial"/>
              </a:rPr>
              <a:t>W</a:t>
            </a:r>
            <a:r>
              <a:rPr sz="3200" b="1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3200" b="1" spc="-20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3200" b="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3200" b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00"/>
                </a:solidFill>
                <a:latin typeface="Arial"/>
                <a:cs typeface="Arial"/>
              </a:rPr>
              <a:t>TR</a:t>
            </a:r>
            <a:r>
              <a:rPr sz="3200" b="1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3200" b="1" dirty="0">
                <a:solidFill>
                  <a:srgbClr val="FFFF00"/>
                </a:solidFill>
                <a:latin typeface="Arial"/>
                <a:cs typeface="Arial"/>
              </a:rPr>
              <a:t>DE</a:t>
            </a:r>
            <a:r>
              <a:rPr sz="3200" b="1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00"/>
                </a:solidFill>
                <a:latin typeface="Arial"/>
                <a:cs typeface="Arial"/>
              </a:rPr>
              <a:t>SEC</a:t>
            </a:r>
            <a:r>
              <a:rPr sz="3200" b="1" spc="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3200" b="1" dirty="0">
                <a:solidFill>
                  <a:srgbClr val="FFFF00"/>
                </a:solidFill>
                <a:latin typeface="Arial"/>
                <a:cs typeface="Arial"/>
              </a:rPr>
              <a:t>ETS</a:t>
            </a:r>
            <a:r>
              <a:rPr sz="3200" b="1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00"/>
                </a:solidFill>
                <a:latin typeface="Arial"/>
                <a:cs typeface="Arial"/>
              </a:rPr>
              <a:t>LOST	OR  STOLEN</a:t>
            </a:r>
            <a:r>
              <a:rPr sz="3200" b="1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00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1999488"/>
            <a:ext cx="5181600" cy="25740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104" y="285750"/>
            <a:ext cx="8241792" cy="8686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70860" y="1274756"/>
            <a:ext cx="74539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1334" algn="l"/>
                <a:tab pos="1716405" algn="l"/>
                <a:tab pos="3065780" algn="l"/>
                <a:tab pos="3571240" algn="l"/>
                <a:tab pos="3985895" algn="l"/>
                <a:tab pos="5731510" algn="l"/>
              </a:tabLst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	t</a:t>
            </a:r>
            <a:r>
              <a:rPr sz="32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200" spc="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e	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ret	</a:t>
            </a:r>
            <a:r>
              <a:rPr sz="3200" spc="10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s	a	</a:t>
            </a:r>
            <a:r>
              <a:rPr sz="3200" spc="-95" dirty="0">
                <a:solidFill>
                  <a:srgbClr val="FFFF00"/>
                </a:solidFill>
                <a:latin typeface="Calibri"/>
                <a:cs typeface="Calibri"/>
              </a:rPr>
              <a:t>f</a:t>
            </a:r>
            <a:r>
              <a:rPr sz="3200" spc="-30" dirty="0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sz="3200" spc="-35" dirty="0">
                <a:solidFill>
                  <a:srgbClr val="FFFF00"/>
                </a:solidFill>
                <a:latin typeface="Calibri"/>
                <a:cs typeface="Calibri"/>
              </a:rPr>
              <a:t>r</a:t>
            </a:r>
            <a:r>
              <a:rPr sz="3200" spc="-25" dirty="0">
                <a:solidFill>
                  <a:srgbClr val="FFFF00"/>
                </a:solidFill>
                <a:latin typeface="Calibri"/>
                <a:cs typeface="Calibri"/>
              </a:rPr>
              <a:t>m</a:t>
            </a:r>
            <a:r>
              <a:rPr sz="3200" spc="-20" dirty="0">
                <a:solidFill>
                  <a:srgbClr val="FFFF00"/>
                </a:solidFill>
                <a:latin typeface="Calibri"/>
                <a:cs typeface="Calibri"/>
              </a:rPr>
              <a:t>u</a:t>
            </a:r>
            <a:r>
              <a:rPr sz="3200" spc="-25" dirty="0">
                <a:solidFill>
                  <a:srgbClr val="FFFF00"/>
                </a:solidFill>
                <a:latin typeface="Calibri"/>
                <a:cs typeface="Calibri"/>
              </a:rPr>
              <a:t>la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,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FFFF00"/>
                </a:solidFill>
                <a:latin typeface="Calibri"/>
                <a:cs typeface="Calibri"/>
              </a:rPr>
              <a:t>p</a:t>
            </a:r>
            <a:r>
              <a:rPr sz="3200" spc="-85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spc="-105" dirty="0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sz="3200" spc="-90" dirty="0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sz="3200" spc="-65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sz="3200" spc="-60" dirty="0">
                <a:solidFill>
                  <a:srgbClr val="FFFF00"/>
                </a:solidFill>
                <a:latin typeface="Calibri"/>
                <a:cs typeface="Calibri"/>
              </a:rPr>
              <a:t>r</a:t>
            </a:r>
            <a:r>
              <a:rPr sz="3200" spc="-45" dirty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,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525" y="1856097"/>
            <a:ext cx="16706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0" dirty="0">
                <a:solidFill>
                  <a:srgbClr val="FFFF00"/>
                </a:solidFill>
                <a:latin typeface="Calibri"/>
                <a:cs typeface="Calibri"/>
              </a:rPr>
              <a:t>physical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1200" y="1856097"/>
            <a:ext cx="6934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7995" algn="l"/>
                <a:tab pos="3028950" algn="l"/>
                <a:tab pos="5005705" algn="l"/>
                <a:tab pos="6145530" algn="l"/>
              </a:tabLst>
            </a:pPr>
            <a:r>
              <a:rPr sz="3200" spc="5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spc="40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sz="3200" spc="60" dirty="0">
                <a:solidFill>
                  <a:srgbClr val="FFFF00"/>
                </a:solidFill>
                <a:latin typeface="Calibri"/>
                <a:cs typeface="Calibri"/>
              </a:rPr>
              <a:t>v</a:t>
            </a:r>
            <a:r>
              <a:rPr sz="3200" spc="55" dirty="0">
                <a:solidFill>
                  <a:srgbClr val="FFFF00"/>
                </a:solidFill>
                <a:latin typeface="Calibri"/>
                <a:cs typeface="Calibri"/>
              </a:rPr>
              <a:t>ic</a:t>
            </a:r>
            <a:r>
              <a:rPr sz="3200" spc="50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,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FFFF00"/>
                </a:solidFill>
                <a:latin typeface="Calibri"/>
                <a:cs typeface="Calibri"/>
              </a:rPr>
              <a:t>i</a:t>
            </a:r>
            <a:r>
              <a:rPr sz="3200" spc="20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sz="3200" spc="3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,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3200" spc="85" dirty="0">
                <a:solidFill>
                  <a:srgbClr val="FFFF00"/>
                </a:solidFill>
                <a:latin typeface="Calibri"/>
                <a:cs typeface="Calibri"/>
              </a:rPr>
              <a:t>p</a:t>
            </a:r>
            <a:r>
              <a:rPr sz="3200" spc="25" dirty="0">
                <a:solidFill>
                  <a:srgbClr val="FFFF00"/>
                </a:solidFill>
                <a:latin typeface="Calibri"/>
                <a:cs typeface="Calibri"/>
              </a:rPr>
              <a:t>r</a:t>
            </a:r>
            <a:r>
              <a:rPr sz="3200" spc="85" dirty="0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sz="3200" spc="9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spc="75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sz="3200" spc="85" dirty="0">
                <a:solidFill>
                  <a:srgbClr val="FFFF00"/>
                </a:solidFill>
                <a:latin typeface="Calibri"/>
                <a:cs typeface="Calibri"/>
              </a:rPr>
              <a:t>ss</a:t>
            </a:r>
            <a:r>
              <a:rPr lang="en-US" sz="3200" spc="8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3200" spc="105" dirty="0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r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spc="40" dirty="0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sz="3200" spc="35" dirty="0">
                <a:solidFill>
                  <a:srgbClr val="FFFF00"/>
                </a:solidFill>
                <a:latin typeface="Calibri"/>
                <a:cs typeface="Calibri"/>
              </a:rPr>
              <a:t>m</a:t>
            </a:r>
            <a:r>
              <a:rPr sz="3200" spc="45" dirty="0">
                <a:solidFill>
                  <a:srgbClr val="FFFF00"/>
                </a:solidFill>
                <a:latin typeface="Calibri"/>
                <a:cs typeface="Calibri"/>
              </a:rPr>
              <a:t>p</a:t>
            </a:r>
            <a:r>
              <a:rPr sz="3200" spc="30" dirty="0">
                <a:solidFill>
                  <a:srgbClr val="FFFF00"/>
                </a:solidFill>
                <a:latin typeface="Calibri"/>
                <a:cs typeface="Calibri"/>
              </a:rPr>
              <a:t>i</a:t>
            </a:r>
            <a:r>
              <a:rPr sz="3200" spc="45" dirty="0">
                <a:solidFill>
                  <a:srgbClr val="FFFF00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spc="40" dirty="0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sz="3200" spc="45" dirty="0">
                <a:solidFill>
                  <a:srgbClr val="FFFF00"/>
                </a:solidFill>
                <a:latin typeface="Calibri"/>
                <a:cs typeface="Calibri"/>
              </a:rPr>
              <a:t>i</a:t>
            </a:r>
            <a:r>
              <a:rPr sz="3200" spc="30" dirty="0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1104" y="2446554"/>
            <a:ext cx="8159496" cy="1953996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algn="just">
              <a:lnSpc>
                <a:spcPct val="98100"/>
              </a:lnSpc>
              <a:spcBef>
                <a:spcPts val="185"/>
              </a:spcBef>
            </a:pPr>
            <a:r>
              <a:rPr lang="en-US" sz="3200" spc="-15" dirty="0">
                <a:solidFill>
                  <a:srgbClr val="FFFF00"/>
                </a:solidFill>
                <a:latin typeface="Calibri"/>
                <a:cs typeface="Calibri"/>
              </a:rPr>
              <a:t>of </a:t>
            </a:r>
            <a:r>
              <a:rPr sz="3200" spc="-15" dirty="0">
                <a:solidFill>
                  <a:srgbClr val="FFFF00"/>
                </a:solidFill>
                <a:latin typeface="Calibri"/>
                <a:cs typeface="Calibri"/>
              </a:rPr>
              <a:t>information </a:t>
            </a:r>
            <a:r>
              <a:rPr sz="3200" spc="50" dirty="0">
                <a:solidFill>
                  <a:srgbClr val="FFFFFF"/>
                </a:solidFill>
                <a:latin typeface="Calibri"/>
                <a:cs typeface="Calibri"/>
              </a:rPr>
              <a:t>which is</a:t>
            </a:r>
            <a:r>
              <a:rPr sz="32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sz="3200" spc="80" dirty="0">
                <a:solidFill>
                  <a:srgbClr val="FFFFFF"/>
                </a:solidFill>
                <a:latin typeface="Calibri"/>
                <a:cs typeface="Calibri"/>
              </a:rPr>
              <a:t>generally </a:t>
            </a:r>
            <a:r>
              <a:rPr sz="3200" spc="85" dirty="0">
                <a:solidFill>
                  <a:srgbClr val="FFFFFF"/>
                </a:solidFill>
                <a:latin typeface="Calibri"/>
                <a:cs typeface="Calibri"/>
              </a:rPr>
              <a:t>known </a:t>
            </a:r>
            <a:r>
              <a:rPr sz="3200" spc="114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32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Calibri"/>
                <a:cs typeface="Calibri"/>
              </a:rPr>
              <a:t>reasonably </a:t>
            </a:r>
            <a:r>
              <a:rPr sz="32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Calibri"/>
                <a:cs typeface="Calibri"/>
              </a:rPr>
              <a:t>ascertainable,</a:t>
            </a:r>
            <a:r>
              <a:rPr sz="3200" spc="8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3200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sz="32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14" dirty="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sz="32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obtain </a:t>
            </a:r>
            <a:r>
              <a:rPr sz="3200" spc="25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3200" b="1" spc="45" dirty="0">
                <a:solidFill>
                  <a:srgbClr val="91CF4F"/>
                </a:solidFill>
                <a:latin typeface="Calibri"/>
                <a:cs typeface="Calibri"/>
              </a:rPr>
              <a:t>economic </a:t>
            </a:r>
            <a:r>
              <a:rPr sz="3200" b="1" spc="35" dirty="0">
                <a:solidFill>
                  <a:srgbClr val="91CF4F"/>
                </a:solidFill>
                <a:latin typeface="Calibri"/>
                <a:cs typeface="Calibri"/>
              </a:rPr>
              <a:t>advantage </a:t>
            </a:r>
            <a:r>
              <a:rPr sz="3200" b="1" spc="40" dirty="0">
                <a:solidFill>
                  <a:srgbClr val="91CF4F"/>
                </a:solidFill>
                <a:latin typeface="Calibri"/>
                <a:cs typeface="Calibri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3200" spc="2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Calibri"/>
                <a:cs typeface="Calibri"/>
              </a:rPr>
              <a:t>competitors</a:t>
            </a:r>
            <a:r>
              <a:rPr sz="320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30" dirty="0">
                <a:solidFill>
                  <a:srgbClr val="FFFFFF"/>
                </a:solidFill>
                <a:latin typeface="Calibri"/>
                <a:cs typeface="Calibri"/>
              </a:rPr>
              <a:t>orcustomers.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25720"/>
            <a:chOff x="0" y="0"/>
            <a:chExt cx="9144000" cy="51257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2521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4600" y="1315211"/>
              <a:ext cx="5943600" cy="1127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600" y="1370075"/>
              <a:ext cx="5943600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600" y="1427988"/>
              <a:ext cx="594360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600" y="1484375"/>
              <a:ext cx="5943600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600" y="1542288"/>
              <a:ext cx="5943600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600" y="1598675"/>
              <a:ext cx="5943600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4600" y="1656588"/>
              <a:ext cx="5943600" cy="1158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600" y="1714500"/>
              <a:ext cx="5943600" cy="114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600" y="1772411"/>
              <a:ext cx="5943600" cy="114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600" y="1828800"/>
              <a:ext cx="5943600" cy="114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600" y="1886711"/>
              <a:ext cx="5943600" cy="114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600" y="1943100"/>
              <a:ext cx="5943600" cy="114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600" y="2001011"/>
              <a:ext cx="5943600" cy="1143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600" y="2057400"/>
              <a:ext cx="5943600" cy="1143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600" y="2115311"/>
              <a:ext cx="5943600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14600" y="2171700"/>
              <a:ext cx="5943600" cy="11430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210816" y="2600959"/>
            <a:ext cx="4797425" cy="204851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205"/>
              </a:spcBef>
              <a:buFont typeface="Arial MT"/>
              <a:buChar char="–"/>
              <a:tabLst>
                <a:tab pos="299720" algn="l"/>
              </a:tabLst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departing</a:t>
            </a:r>
            <a:r>
              <a:rPr sz="24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disgruntled</a:t>
            </a:r>
            <a:r>
              <a:rPr sz="24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employees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100"/>
              </a:spcBef>
              <a:buFont typeface="Arial MT"/>
              <a:buChar char="–"/>
              <a:tabLst>
                <a:tab pos="299720" algn="l"/>
              </a:tabLst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intentional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(malicious)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110"/>
              </a:spcBef>
              <a:buFont typeface="Arial MT"/>
              <a:buChar char="–"/>
              <a:tabLst>
                <a:tab pos="299720" algn="l"/>
              </a:tabLst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inevitable</a:t>
            </a:r>
            <a:r>
              <a:rPr sz="24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(knowledge</a:t>
            </a:r>
            <a:r>
              <a:rPr sz="24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acquired)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90"/>
              </a:spcBef>
              <a:buFont typeface="Arial MT"/>
              <a:buChar char="–"/>
              <a:tabLst>
                <a:tab pos="299720" algn="l"/>
              </a:tabLst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ignorance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14600" y="1315211"/>
            <a:ext cx="5943600" cy="922019"/>
          </a:xfrm>
          <a:prstGeom prst="rect">
            <a:avLst/>
          </a:prstGeom>
          <a:ln w="70103">
            <a:solidFill>
              <a:srgbClr val="CC3300"/>
            </a:solidFill>
          </a:ln>
        </p:spPr>
        <p:txBody>
          <a:bodyPr vert="horz" wrap="square" lIns="0" tIns="213360" rIns="0" bIns="0" rtlCol="0">
            <a:spAutoFit/>
          </a:bodyPr>
          <a:lstStyle/>
          <a:p>
            <a:pPr marL="408940" algn="ctr">
              <a:lnSpc>
                <a:spcPct val="100000"/>
              </a:lnSpc>
              <a:spcBef>
                <a:spcPts val="1680"/>
              </a:spcBef>
            </a:pPr>
            <a:r>
              <a:rPr sz="1800" b="1" spc="-15" dirty="0">
                <a:solidFill>
                  <a:srgbClr val="CC0000"/>
                </a:solidFill>
                <a:latin typeface="Arial"/>
                <a:cs typeface="Arial"/>
              </a:rPr>
              <a:t>80%</a:t>
            </a:r>
            <a:r>
              <a:rPr sz="18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CC0000"/>
                </a:solidFill>
                <a:latin typeface="Arial"/>
                <a:cs typeface="Arial"/>
              </a:rPr>
              <a:t>trade</a:t>
            </a:r>
            <a:r>
              <a:rPr sz="1800" b="1" spc="-4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CC0000"/>
                </a:solidFill>
                <a:latin typeface="Arial"/>
                <a:cs typeface="Arial"/>
              </a:rPr>
              <a:t>secret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 loss</a:t>
            </a:r>
            <a:endParaRPr sz="1800">
              <a:latin typeface="Arial"/>
              <a:cs typeface="Arial"/>
            </a:endParaRPr>
          </a:p>
          <a:p>
            <a:pPr marL="387985" algn="ctr">
              <a:lnSpc>
                <a:spcPct val="100000"/>
              </a:lnSpc>
              <a:spcBef>
                <a:spcPts val="890"/>
              </a:spcBef>
            </a:pP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&lt;</a:t>
            </a:r>
            <a:r>
              <a:rPr sz="20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employees,</a:t>
            </a:r>
            <a:r>
              <a:rPr sz="2000" b="1" spc="-6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contractors,</a:t>
            </a:r>
            <a:r>
              <a:rPr sz="2000" b="1" spc="-5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trusted</a:t>
            </a:r>
            <a:r>
              <a:rPr sz="2000" b="1" spc="-6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insiders!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2000" y="1245108"/>
            <a:ext cx="1447800" cy="961644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884933" y="42163"/>
            <a:ext cx="53860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4400" b="1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FFFF00"/>
                </a:solidFill>
                <a:latin typeface="Arial"/>
                <a:cs typeface="Arial"/>
              </a:rPr>
              <a:t>Growing</a:t>
            </a:r>
            <a:r>
              <a:rPr sz="4400" b="1" spc="-1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400" b="1" spc="-5" dirty="0">
                <a:solidFill>
                  <a:srgbClr val="FFFF00"/>
                </a:solidFill>
                <a:latin typeface="Arial"/>
                <a:cs typeface="Arial"/>
              </a:rPr>
              <a:t>Problem.</a:t>
            </a:r>
            <a:endParaRPr sz="4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52089" y="704799"/>
            <a:ext cx="37953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00"/>
                </a:solidFill>
                <a:latin typeface="Calibri"/>
                <a:cs typeface="Calibri"/>
              </a:rPr>
              <a:t>Why</a:t>
            </a:r>
            <a:r>
              <a:rPr sz="3200" b="1" spc="1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00"/>
                </a:solidFill>
                <a:latin typeface="Arial"/>
                <a:cs typeface="Arial"/>
              </a:rPr>
              <a:t>Does</a:t>
            </a:r>
            <a:r>
              <a:rPr sz="3200" b="1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00"/>
                </a:solidFill>
                <a:latin typeface="Arial"/>
                <a:cs typeface="Arial"/>
              </a:rPr>
              <a:t>It</a:t>
            </a:r>
            <a:r>
              <a:rPr sz="3200" b="1"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FF00"/>
                </a:solidFill>
                <a:latin typeface="Arial"/>
                <a:cs typeface="Arial"/>
              </a:rPr>
              <a:t>Occur?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3570" y="46355"/>
            <a:ext cx="53689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4400" b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400" b="1" spc="-5" dirty="0">
                <a:solidFill>
                  <a:srgbClr val="FFFF00"/>
                </a:solidFill>
                <a:latin typeface="Arial"/>
                <a:cs typeface="Arial"/>
              </a:rPr>
              <a:t>Growing</a:t>
            </a:r>
            <a:r>
              <a:rPr sz="4400" b="1" spc="-1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FFFF00"/>
                </a:solidFill>
                <a:latin typeface="Arial"/>
                <a:cs typeface="Arial"/>
              </a:rPr>
              <a:t>Problem</a:t>
            </a:r>
            <a:r>
              <a:rPr sz="4000" b="1" dirty="0">
                <a:solidFill>
                  <a:srgbClr val="FFFF00"/>
                </a:solidFill>
                <a:latin typeface="Arial"/>
                <a:cs typeface="Arial"/>
              </a:rPr>
              <a:t>.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563921"/>
            <a:ext cx="8394065" cy="4217629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3007360">
              <a:spcBef>
                <a:spcPts val="1595"/>
              </a:spcBef>
            </a:pP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Why Does It Occur?</a:t>
            </a:r>
            <a:endParaRPr sz="2400" dirty="0">
              <a:latin typeface="Calibri"/>
              <a:cs typeface="Calibri"/>
            </a:endParaRPr>
          </a:p>
          <a:p>
            <a:pPr marL="311150" marR="356235" indent="-287020">
              <a:spcBef>
                <a:spcPts val="1500"/>
              </a:spcBef>
              <a:buFont typeface="Arial MT"/>
              <a:buChar char="–"/>
              <a:tabLst>
                <a:tab pos="311785" algn="l"/>
                <a:tab pos="6734175" algn="l"/>
              </a:tabLst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The Way we do businesstoday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(increased use</a:t>
            </a: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contractors,  temporary workers,out-sourcing)</a:t>
            </a:r>
            <a:endParaRPr sz="2400" dirty="0">
              <a:latin typeface="Calibri"/>
              <a:cs typeface="Calibri"/>
            </a:endParaRPr>
          </a:p>
          <a:p>
            <a:pPr marL="311150" indent="-299085">
              <a:lnSpc>
                <a:spcPct val="150000"/>
              </a:lnSpc>
              <a:spcBef>
                <a:spcPts val="5"/>
              </a:spcBef>
              <a:buFont typeface="Arial MT"/>
              <a:buChar char="–"/>
              <a:tabLst>
                <a:tab pos="311785" algn="l"/>
              </a:tabLst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Declining employee loyalty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: more jobchanges</a:t>
            </a:r>
            <a:endParaRPr sz="2400" dirty="0">
              <a:latin typeface="Calibri"/>
              <a:cs typeface="Calibri"/>
            </a:endParaRPr>
          </a:p>
          <a:p>
            <a:pPr marL="311150" marR="5080" indent="-287020">
              <a:lnSpc>
                <a:spcPct val="150000"/>
              </a:lnSpc>
              <a:buFont typeface="Arial MT"/>
              <a:buChar char="–"/>
              <a:tabLst>
                <a:tab pos="311785" algn="l"/>
                <a:tab pos="6570980" algn="l"/>
              </a:tabLst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Organized crime :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discovered the money to</a:t>
            </a: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made in stealing  high tech IP</a:t>
            </a:r>
            <a:endParaRPr sz="2400" dirty="0">
              <a:latin typeface="Calibri"/>
              <a:cs typeface="Calibri"/>
            </a:endParaRPr>
          </a:p>
          <a:p>
            <a:pPr marL="311150" indent="-287020">
              <a:lnSpc>
                <a:spcPct val="150000"/>
              </a:lnSpc>
              <a:buFont typeface="Arial MT"/>
              <a:buChar char="–"/>
              <a:tabLst>
                <a:tab pos="311785" algn="l"/>
                <a:tab pos="6092190" algn="l"/>
              </a:tabLst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Storage facilities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(DVD, external memories, keys)</a:t>
            </a:r>
            <a:endParaRPr sz="2400" dirty="0">
              <a:latin typeface="Calibri"/>
              <a:cs typeface="Calibri"/>
            </a:endParaRPr>
          </a:p>
          <a:p>
            <a:pPr marL="311150" indent="-287020">
              <a:lnSpc>
                <a:spcPct val="150000"/>
              </a:lnSpc>
              <a:spcBef>
                <a:spcPts val="5"/>
              </a:spcBef>
              <a:buFont typeface="Arial MT"/>
              <a:buChar char="–"/>
              <a:tabLst>
                <a:tab pos="311785" algn="l"/>
              </a:tabLst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Expanding useof wirelesstechnology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104" y="133350"/>
            <a:ext cx="8241792" cy="8366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307" y="1249934"/>
            <a:ext cx="292608" cy="2179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307" y="1743965"/>
            <a:ext cx="292608" cy="21793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4720" y="979425"/>
            <a:ext cx="8274558" cy="9666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 marR="5080">
              <a:lnSpc>
                <a:spcPct val="135100"/>
              </a:lnSpc>
              <a:spcBef>
                <a:spcPts val="100"/>
              </a:spcBef>
              <a:tabLst>
                <a:tab pos="5344795" algn="l"/>
              </a:tabLst>
            </a:pPr>
            <a:r>
              <a:rPr spc="-130" dirty="0">
                <a:solidFill>
                  <a:schemeClr val="bg1"/>
                </a:solidFill>
              </a:rPr>
              <a:t>Trade</a:t>
            </a:r>
            <a:r>
              <a:rPr spc="-305" dirty="0">
                <a:solidFill>
                  <a:schemeClr val="bg1"/>
                </a:solidFill>
              </a:rPr>
              <a:t> </a:t>
            </a:r>
            <a:r>
              <a:rPr spc="-80" dirty="0">
                <a:solidFill>
                  <a:schemeClr val="bg1"/>
                </a:solidFill>
              </a:rPr>
              <a:t>secrets</a:t>
            </a:r>
            <a:r>
              <a:rPr spc="-260" dirty="0">
                <a:solidFill>
                  <a:schemeClr val="bg1"/>
                </a:solidFill>
              </a:rPr>
              <a:t> </a:t>
            </a:r>
            <a:r>
              <a:rPr spc="-90" dirty="0">
                <a:solidFill>
                  <a:schemeClr val="bg1"/>
                </a:solidFill>
              </a:rPr>
              <a:t>may</a:t>
            </a:r>
            <a:r>
              <a:rPr spc="-300" dirty="0">
                <a:solidFill>
                  <a:schemeClr val="bg1"/>
                </a:solidFill>
              </a:rPr>
              <a:t> </a:t>
            </a:r>
            <a:r>
              <a:rPr spc="-40" dirty="0">
                <a:solidFill>
                  <a:schemeClr val="bg1"/>
                </a:solidFill>
              </a:rPr>
              <a:t>be</a:t>
            </a:r>
            <a:r>
              <a:rPr spc="-229" dirty="0">
                <a:solidFill>
                  <a:schemeClr val="bg1"/>
                </a:solidFill>
              </a:rPr>
              <a:t> </a:t>
            </a:r>
            <a:r>
              <a:rPr spc="-60" dirty="0">
                <a:solidFill>
                  <a:schemeClr val="bg1"/>
                </a:solidFill>
              </a:rPr>
              <a:t>legally</a:t>
            </a:r>
            <a:r>
              <a:rPr spc="-275" dirty="0">
                <a:solidFill>
                  <a:schemeClr val="bg1"/>
                </a:solidFill>
              </a:rPr>
              <a:t> </a:t>
            </a:r>
            <a:r>
              <a:rPr spc="-80" dirty="0">
                <a:solidFill>
                  <a:schemeClr val="bg1"/>
                </a:solidFill>
              </a:rPr>
              <a:t>discovered</a:t>
            </a:r>
            <a:r>
              <a:rPr spc="-210" dirty="0">
                <a:solidFill>
                  <a:schemeClr val="bg1"/>
                </a:solidFill>
              </a:rPr>
              <a:t> </a:t>
            </a:r>
            <a:r>
              <a:rPr spc="-40" dirty="0">
                <a:solidFill>
                  <a:schemeClr val="bg1"/>
                </a:solidFill>
              </a:rPr>
              <a:t>by</a:t>
            </a:r>
            <a:r>
              <a:rPr spc="-2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the	</a:t>
            </a:r>
            <a:r>
              <a:rPr spc="10" dirty="0">
                <a:solidFill>
                  <a:schemeClr val="bg1"/>
                </a:solidFill>
              </a:rPr>
              <a:t>following</a:t>
            </a:r>
            <a:r>
              <a:rPr spc="-55" dirty="0">
                <a:solidFill>
                  <a:schemeClr val="bg1"/>
                </a:solidFill>
              </a:rPr>
              <a:t> </a:t>
            </a:r>
            <a:r>
              <a:rPr spc="-45" dirty="0">
                <a:solidFill>
                  <a:schemeClr val="bg1"/>
                </a:solidFill>
              </a:rPr>
              <a:t>propermeans: </a:t>
            </a:r>
            <a:r>
              <a:rPr spc="-530" dirty="0">
                <a:solidFill>
                  <a:schemeClr val="bg1"/>
                </a:solidFill>
              </a:rPr>
              <a:t> </a:t>
            </a:r>
            <a:r>
              <a:rPr spc="-40" dirty="0">
                <a:solidFill>
                  <a:srgbClr val="FFFF00"/>
                </a:solidFill>
              </a:rPr>
              <a:t>Independent</a:t>
            </a:r>
            <a:r>
              <a:rPr spc="-225" dirty="0">
                <a:solidFill>
                  <a:srgbClr val="FFFF00"/>
                </a:solidFill>
              </a:rPr>
              <a:t> </a:t>
            </a:r>
            <a:r>
              <a:rPr spc="-25" dirty="0">
                <a:solidFill>
                  <a:srgbClr val="FFFF00"/>
                </a:solidFill>
              </a:rPr>
              <a:t>invention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307" y="2291080"/>
            <a:ext cx="292608" cy="2179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7200" y="2044827"/>
            <a:ext cx="8274558" cy="26016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algn="just">
              <a:lnSpc>
                <a:spcPct val="128400"/>
              </a:lnSpc>
              <a:spcBef>
                <a:spcPts val="100"/>
              </a:spcBef>
            </a:pPr>
            <a:r>
              <a:rPr sz="2400" spc="-150" dirty="0">
                <a:solidFill>
                  <a:srgbClr val="FFFF00"/>
                </a:solidFill>
                <a:latin typeface="Calibri"/>
                <a:cs typeface="Calibri"/>
              </a:rPr>
              <a:t>Reverse</a:t>
            </a:r>
            <a:r>
              <a:rPr sz="2400" spc="-1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80" dirty="0">
                <a:solidFill>
                  <a:srgbClr val="FFFF00"/>
                </a:solidFill>
                <a:latin typeface="Calibri"/>
                <a:cs typeface="Calibri"/>
              </a:rPr>
              <a:t>engineering:-</a:t>
            </a:r>
            <a:r>
              <a:rPr sz="2400" spc="-7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that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is,</a:t>
            </a:r>
            <a:r>
              <a:rPr sz="24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starting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with</a:t>
            </a:r>
            <a:r>
              <a:rPr sz="24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known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product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and </a:t>
            </a:r>
            <a:r>
              <a:rPr sz="24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working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backward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find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 the</a:t>
            </a:r>
            <a:r>
              <a:rPr sz="24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method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by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which</a:t>
            </a:r>
            <a:r>
              <a:rPr sz="24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it</a:t>
            </a:r>
            <a:r>
              <a:rPr sz="24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was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 developed </a:t>
            </a:r>
            <a:r>
              <a:rPr sz="2400" spc="-5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(assuming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reverse</a:t>
            </a:r>
            <a:r>
              <a:rPr sz="2400" spc="10" dirty="0">
                <a:solidFill>
                  <a:schemeClr val="bg1"/>
                </a:solidFill>
                <a:latin typeface="Calibri"/>
                <a:cs typeface="Calibri"/>
              </a:rPr>
              <a:t> engineeringis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not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prohibited</a:t>
            </a:r>
            <a:r>
              <a:rPr sz="2400" spc="-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Calibri"/>
                <a:cs typeface="Calibri"/>
              </a:rPr>
              <a:t>by</a:t>
            </a:r>
            <a:r>
              <a:rPr sz="24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Calibri"/>
                <a:cs typeface="Calibri"/>
              </a:rPr>
              <a:t>contract)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 marR="2776220" algn="just">
              <a:lnSpc>
                <a:spcPct val="200000"/>
              </a:lnSpc>
              <a:spcBef>
                <a:spcPts val="120"/>
              </a:spcBef>
            </a:pPr>
            <a:r>
              <a:rPr sz="2000" spc="-90" dirty="0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sz="2000" spc="-100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2000" spc="-90" dirty="0">
                <a:solidFill>
                  <a:srgbClr val="FFFF00"/>
                </a:solidFill>
                <a:latin typeface="Calibri"/>
                <a:cs typeface="Calibri"/>
              </a:rPr>
              <a:t>s</a:t>
            </a:r>
            <a:r>
              <a:rPr sz="2000" spc="-80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sz="2000" spc="-60" dirty="0">
                <a:solidFill>
                  <a:srgbClr val="FFFF00"/>
                </a:solidFill>
                <a:latin typeface="Calibri"/>
                <a:cs typeface="Calibri"/>
              </a:rPr>
              <a:t>r</a:t>
            </a:r>
            <a:r>
              <a:rPr sz="2000" spc="-90" dirty="0">
                <a:solidFill>
                  <a:srgbClr val="FFFF00"/>
                </a:solidFill>
                <a:latin typeface="Calibri"/>
                <a:cs typeface="Calibri"/>
              </a:rPr>
              <a:t>v</a:t>
            </a:r>
            <a:r>
              <a:rPr sz="2000" spc="-85" dirty="0">
                <a:solidFill>
                  <a:srgbClr val="FFFF00"/>
                </a:solidFill>
                <a:latin typeface="Calibri"/>
                <a:cs typeface="Calibri"/>
              </a:rPr>
              <a:t>in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g</a:t>
            </a:r>
            <a:r>
              <a:rPr sz="2000" spc="-2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FFFF00"/>
                </a:solidFill>
                <a:latin typeface="Calibri"/>
                <a:cs typeface="Calibri"/>
              </a:rPr>
              <a:t>th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sz="2000" spc="-15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FFFF00"/>
                </a:solidFill>
                <a:latin typeface="Calibri"/>
                <a:cs typeface="Calibri"/>
              </a:rPr>
              <a:t>i</a:t>
            </a:r>
            <a:r>
              <a:rPr sz="2000" spc="-15" dirty="0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sz="2000" spc="15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m</a:t>
            </a:r>
            <a:r>
              <a:rPr sz="2000" spc="-19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sz="2000" spc="-2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FF00"/>
                </a:solidFill>
                <a:latin typeface="Calibri"/>
                <a:cs typeface="Calibri"/>
              </a:rPr>
              <a:t>publi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2000" spc="-2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145" dirty="0">
                <a:solidFill>
                  <a:srgbClr val="FFFF00"/>
                </a:solidFill>
                <a:latin typeface="Calibri"/>
                <a:cs typeface="Calibri"/>
              </a:rPr>
              <a:t>u</a:t>
            </a:r>
            <a:r>
              <a:rPr sz="2000" spc="-150" dirty="0">
                <a:solidFill>
                  <a:srgbClr val="FFFF00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sz="2000" spc="-3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30" dirty="0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r</a:t>
            </a:r>
            <a:r>
              <a:rPr sz="2000" spc="-1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sz="2000" spc="-2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FF00"/>
                </a:solidFill>
                <a:latin typeface="Calibri"/>
                <a:cs typeface="Calibri"/>
              </a:rPr>
              <a:t>publi</a:t>
            </a:r>
            <a:r>
              <a:rPr lang="en-US" sz="2000" spc="-4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lang="en-US" sz="2000" spc="-2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85" dirty="0">
                <a:solidFill>
                  <a:srgbClr val="FFFF00"/>
                </a:solidFill>
                <a:latin typeface="Calibri"/>
                <a:cs typeface="Calibri"/>
              </a:rPr>
              <a:t>di</a:t>
            </a:r>
            <a:r>
              <a:rPr sz="2000" spc="-90" dirty="0">
                <a:solidFill>
                  <a:srgbClr val="FFFF00"/>
                </a:solidFill>
                <a:latin typeface="Calibri"/>
                <a:cs typeface="Calibri"/>
              </a:rPr>
              <a:t>s</a:t>
            </a:r>
            <a:r>
              <a:rPr sz="2000" spc="-85" dirty="0">
                <a:solidFill>
                  <a:srgbClr val="FFFF00"/>
                </a:solidFill>
                <a:latin typeface="Calibri"/>
                <a:cs typeface="Calibri"/>
              </a:rPr>
              <a:t>pl</a:t>
            </a:r>
            <a:r>
              <a:rPr sz="2000" spc="-13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y</a:t>
            </a:r>
            <a:endParaRPr lang="en-US" sz="2000" dirty="0">
              <a:solidFill>
                <a:srgbClr val="FFFF00"/>
              </a:solidFill>
              <a:latin typeface="Calibri"/>
              <a:cs typeface="Calibri"/>
            </a:endParaRPr>
          </a:p>
          <a:p>
            <a:pPr marL="12700" marR="2776220" algn="just">
              <a:lnSpc>
                <a:spcPct val="200000"/>
              </a:lnSpc>
              <a:spcBef>
                <a:spcPts val="120"/>
              </a:spcBef>
            </a:pPr>
            <a:r>
              <a:rPr sz="2000" spc="-50" dirty="0">
                <a:solidFill>
                  <a:srgbClr val="FFFF00"/>
                </a:solidFill>
                <a:latin typeface="Calibri"/>
                <a:cs typeface="Calibri"/>
              </a:rPr>
              <a:t>Obtaining</a:t>
            </a:r>
            <a:r>
              <a:rPr sz="2000" spc="-2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FFFF00"/>
                </a:solidFill>
                <a:latin typeface="Calibri"/>
                <a:cs typeface="Calibri"/>
              </a:rPr>
              <a:t>the</a:t>
            </a:r>
            <a:r>
              <a:rPr sz="2000" spc="-15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00"/>
                </a:solidFill>
                <a:latin typeface="Calibri"/>
                <a:cs typeface="Calibri"/>
              </a:rPr>
              <a:t>trade</a:t>
            </a:r>
            <a:r>
              <a:rPr sz="2000" spc="-204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60" dirty="0">
                <a:solidFill>
                  <a:srgbClr val="FFFF00"/>
                </a:solidFill>
                <a:latin typeface="Calibri"/>
                <a:cs typeface="Calibri"/>
              </a:rPr>
              <a:t>secret</a:t>
            </a:r>
            <a:r>
              <a:rPr sz="2000" spc="-2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20" dirty="0">
                <a:solidFill>
                  <a:srgbClr val="FFFF00"/>
                </a:solidFill>
                <a:latin typeface="Calibri"/>
                <a:cs typeface="Calibri"/>
              </a:rPr>
              <a:t>from</a:t>
            </a:r>
            <a:r>
              <a:rPr sz="2000" spc="-1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60" dirty="0">
                <a:solidFill>
                  <a:srgbClr val="FFFF00"/>
                </a:solidFill>
                <a:latin typeface="Calibri"/>
                <a:cs typeface="Calibri"/>
              </a:rPr>
              <a:t>published</a:t>
            </a:r>
            <a:r>
              <a:rPr lang="en-US" sz="2000" spc="36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00"/>
                </a:solidFill>
                <a:latin typeface="Calibri"/>
                <a:cs typeface="Calibri"/>
              </a:rPr>
              <a:t>literature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22589" y="5106035"/>
            <a:ext cx="1790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BABABA"/>
                </a:solidFill>
                <a:latin typeface="Georgia"/>
                <a:cs typeface="Georgia"/>
              </a:rPr>
              <a:t>29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4497" y="2160219"/>
            <a:ext cx="27120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FFFF"/>
                </a:solidFill>
                <a:latin typeface="Georgia"/>
                <a:cs typeface="Georgia"/>
              </a:rPr>
              <a:t>Thank</a:t>
            </a:r>
            <a:r>
              <a:rPr sz="4400" spc="-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Georgia"/>
                <a:cs typeface="Georgia"/>
              </a:rPr>
              <a:t>You</a:t>
            </a:r>
            <a:endParaRPr sz="4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104" y="96011"/>
            <a:ext cx="8241792" cy="9738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34611" y="3105150"/>
            <a:ext cx="1885188" cy="13228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72200" y="3078479"/>
            <a:ext cx="1761744" cy="13228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1103" y="1071448"/>
            <a:ext cx="8040115" cy="3483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 indent="-269875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8257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formula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lang="en-US"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en-US"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sports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drink</a:t>
            </a:r>
            <a:endParaRPr sz="2400" dirty="0">
              <a:latin typeface="Calibri"/>
              <a:cs typeface="Calibri"/>
            </a:endParaRPr>
          </a:p>
          <a:p>
            <a:pPr marL="281940" indent="-269875" algn="just">
              <a:lnSpc>
                <a:spcPct val="100000"/>
              </a:lnSpc>
              <a:spcBef>
                <a:spcPts val="50"/>
              </a:spcBef>
              <a:buFont typeface="Wingdings"/>
              <a:buChar char=""/>
              <a:tabLst>
                <a:tab pos="282575" algn="l"/>
              </a:tabLst>
            </a:pPr>
            <a:r>
              <a:rPr sz="2400" spc="-125" dirty="0">
                <a:solidFill>
                  <a:srgbClr val="FFFFFF"/>
                </a:solidFill>
                <a:latin typeface="Calibri"/>
                <a:cs typeface="Calibri"/>
              </a:rPr>
              <a:t>Survey</a:t>
            </a:r>
            <a:r>
              <a:rPr sz="2400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methods</a:t>
            </a:r>
            <a:r>
              <a:rPr sz="24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400" spc="-2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lang="en-US"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professional</a:t>
            </a:r>
            <a:r>
              <a:rPr sz="2400" spc="3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pollsters,</a:t>
            </a:r>
            <a:r>
              <a:rPr sz="24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Recipes(food)</a:t>
            </a:r>
            <a:endParaRPr sz="2400" dirty="0">
              <a:latin typeface="Calibri"/>
              <a:cs typeface="Calibri"/>
            </a:endParaRPr>
          </a:p>
          <a:p>
            <a:pPr marL="281940" indent="-269875" algn="just">
              <a:lnSpc>
                <a:spcPct val="100000"/>
              </a:lnSpc>
              <a:spcBef>
                <a:spcPts val="865"/>
              </a:spcBef>
              <a:buFont typeface="Wingdings"/>
              <a:buChar char=""/>
              <a:tabLst>
                <a:tab pos="282575" algn="l"/>
                <a:tab pos="4551680" algn="l"/>
              </a:tabLst>
            </a:pPr>
            <a:r>
              <a:rPr sz="2400" spc="17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en-US" sz="2400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7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whi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en-US" sz="24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pp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8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18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17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6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6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2400" spc="-2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ee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filed</a:t>
            </a: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81940" indent="-269875" algn="just">
              <a:lnSpc>
                <a:spcPct val="100000"/>
              </a:lnSpc>
              <a:spcBef>
                <a:spcPts val="1685"/>
              </a:spcBef>
              <a:buFont typeface="Wingdings"/>
              <a:buChar char=""/>
              <a:tabLst>
                <a:tab pos="282575" algn="l"/>
              </a:tabLst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Marketing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strategies</a:t>
            </a:r>
            <a:endParaRPr sz="2400" dirty="0">
              <a:latin typeface="Calibri"/>
              <a:cs typeface="Calibri"/>
            </a:endParaRPr>
          </a:p>
          <a:p>
            <a:pPr marL="281940" indent="-269875" algn="just">
              <a:lnSpc>
                <a:spcPct val="100000"/>
              </a:lnSpc>
              <a:spcBef>
                <a:spcPts val="2110"/>
              </a:spcBef>
              <a:buFont typeface="Wingdings"/>
              <a:buChar char=""/>
              <a:tabLst>
                <a:tab pos="282575" algn="l"/>
              </a:tabLst>
            </a:pP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Manufacturing</a:t>
            </a:r>
            <a:r>
              <a:rPr lang="en-US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techniques</a:t>
            </a:r>
            <a:endParaRPr sz="2400" dirty="0">
              <a:latin typeface="Calibri"/>
              <a:cs typeface="Calibri"/>
            </a:endParaRPr>
          </a:p>
          <a:p>
            <a:pPr marL="281940" indent="-269875" algn="just">
              <a:lnSpc>
                <a:spcPct val="100000"/>
              </a:lnSpc>
              <a:spcBef>
                <a:spcPts val="2125"/>
              </a:spcBef>
              <a:buFont typeface="Wingdings"/>
              <a:buChar char=""/>
              <a:tabLst>
                <a:tab pos="282575" algn="l"/>
              </a:tabLst>
            </a:pP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lang="en-US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algorithms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104" y="96010"/>
            <a:ext cx="8241792" cy="11803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16910" y="3729939"/>
            <a:ext cx="279019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6000" spc="2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6000" spc="21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6000" spc="16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6000" spc="155" dirty="0">
                <a:solidFill>
                  <a:srgbClr val="FFFFFF"/>
                </a:solidFill>
                <a:latin typeface="Trebuchet MS"/>
                <a:cs typeface="Trebuchet MS"/>
              </a:rPr>
              <a:t>ec</a:t>
            </a:r>
            <a:r>
              <a:rPr sz="600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60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5600" y="1656588"/>
            <a:ext cx="3505200" cy="21343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104" y="-19050"/>
            <a:ext cx="8241792" cy="1066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7382" y="1124216"/>
            <a:ext cx="8241792" cy="35049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9105" marR="929640" indent="-447040" algn="just">
              <a:lnSpc>
                <a:spcPct val="124700"/>
              </a:lnSpc>
              <a:spcBef>
                <a:spcPts val="95"/>
              </a:spcBef>
              <a:buFont typeface="Wingdings"/>
              <a:buChar char=""/>
              <a:tabLst>
                <a:tab pos="459105" algn="l"/>
                <a:tab pos="459740" algn="l"/>
                <a:tab pos="6598920" algn="l"/>
              </a:tabLst>
            </a:pP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Restrict access to the information (lock it away in</a:t>
            </a:r>
            <a:r>
              <a:rPr lang="en-US" sz="20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a secure  place,</a:t>
            </a:r>
            <a:r>
              <a:rPr lang="en-US" sz="20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such as a bank vault)</a:t>
            </a:r>
            <a:endParaRPr sz="2000" dirty="0">
              <a:latin typeface="Calibri"/>
              <a:cs typeface="Calibri"/>
            </a:endParaRPr>
          </a:p>
          <a:p>
            <a:pPr marL="459105" indent="-447040" algn="just">
              <a:lnSpc>
                <a:spcPct val="100000"/>
              </a:lnSpc>
              <a:spcBef>
                <a:spcPts val="700"/>
              </a:spcBef>
              <a:buFont typeface="Wingdings"/>
              <a:buChar char=""/>
              <a:tabLst>
                <a:tab pos="459105" algn="l"/>
                <a:tab pos="459740" algn="l"/>
                <a:tab pos="5647690" algn="l"/>
              </a:tabLst>
            </a:pP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Limit the number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 people who know the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459105" indent="-447040" algn="just">
              <a:lnSpc>
                <a:spcPct val="100000"/>
              </a:lnSpc>
              <a:spcBef>
                <a:spcPts val="695"/>
              </a:spcBef>
              <a:buFont typeface="Wingdings"/>
              <a:buChar char=""/>
              <a:tabLst>
                <a:tab pos="459105" algn="l"/>
                <a:tab pos="45974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Have the people who know the trade secret agree in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writing not to</a:t>
            </a:r>
            <a:endParaRPr sz="2000" dirty="0">
              <a:latin typeface="Calibri"/>
              <a:cs typeface="Calibri"/>
            </a:endParaRPr>
          </a:p>
          <a:p>
            <a:pPr marL="459105" algn="just">
              <a:lnSpc>
                <a:spcPct val="100000"/>
              </a:lnSpc>
              <a:spcBef>
                <a:spcPts val="710"/>
              </a:spcBef>
              <a:tabLst>
                <a:tab pos="3478529" algn="l"/>
              </a:tabLst>
            </a:pP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disclose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information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(sign 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on-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isclosure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agreements)</a:t>
            </a:r>
            <a:endParaRPr sz="2000" dirty="0">
              <a:latin typeface="Calibri"/>
              <a:cs typeface="Calibri"/>
            </a:endParaRPr>
          </a:p>
          <a:p>
            <a:pPr marL="459105" indent="-447040" algn="just">
              <a:lnSpc>
                <a:spcPct val="100000"/>
              </a:lnSpc>
              <a:spcBef>
                <a:spcPts val="695"/>
              </a:spcBef>
              <a:buFont typeface="Wingdings"/>
              <a:buChar char=""/>
              <a:tabLst>
                <a:tab pos="459105" algn="l"/>
                <a:tab pos="459740" algn="l"/>
                <a:tab pos="643699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Have anyone that comes in contact with the trade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secret, directly or</a:t>
            </a:r>
            <a:endParaRPr sz="2000" dirty="0">
              <a:latin typeface="Calibri"/>
              <a:cs typeface="Calibri"/>
            </a:endParaRPr>
          </a:p>
          <a:p>
            <a:pPr marL="459105" algn="just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indirectly, sign non-disclosure  agreements</a:t>
            </a:r>
            <a:endParaRPr sz="2000" dirty="0">
              <a:latin typeface="Calibri"/>
              <a:cs typeface="Calibri"/>
            </a:endParaRPr>
          </a:p>
          <a:p>
            <a:pPr marL="459105" marR="1036955" indent="-447040" algn="just">
              <a:lnSpc>
                <a:spcPct val="124200"/>
              </a:lnSpc>
              <a:spcBef>
                <a:spcPts val="10"/>
              </a:spcBef>
              <a:buFont typeface="Wingdings"/>
              <a:buChar char=""/>
              <a:tabLst>
                <a:tab pos="459105" algn="l"/>
                <a:tab pos="459740" algn="l"/>
                <a:tab pos="6529705" algn="l"/>
              </a:tabLst>
            </a:pP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Mark any written material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pertaining to the trade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secret as  proprietary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123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2844" y="1123950"/>
            <a:ext cx="8300156" cy="3734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5080" indent="-445134" algn="just">
              <a:lnSpc>
                <a:spcPts val="3490"/>
              </a:lnSpc>
              <a:spcBef>
                <a:spcPts val="100"/>
              </a:spcBef>
              <a:buFont typeface="Wingdings"/>
              <a:buChar char=""/>
              <a:tabLst>
                <a:tab pos="457200" algn="l"/>
                <a:tab pos="457834" algn="l"/>
                <a:tab pos="5057140" algn="l"/>
                <a:tab pos="6572250" algn="l"/>
              </a:tabLst>
            </a:pPr>
            <a:r>
              <a:rPr sz="2400" spc="10" dirty="0">
                <a:solidFill>
                  <a:srgbClr val="FFFF00"/>
                </a:solidFill>
                <a:latin typeface="Calibri"/>
                <a:cs typeface="Calibri"/>
              </a:rPr>
              <a:t>Unlimited</a:t>
            </a:r>
            <a:r>
              <a:rPr sz="2400" spc="1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FFFF00"/>
                </a:solidFill>
                <a:latin typeface="Calibri"/>
                <a:cs typeface="Calibri"/>
              </a:rPr>
              <a:t>duration</a:t>
            </a:r>
            <a:r>
              <a:rPr sz="2400" spc="1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4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trade</a:t>
            </a:r>
            <a:r>
              <a:rPr sz="2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Calibri"/>
                <a:cs typeface="Calibri"/>
              </a:rPr>
              <a:t>secrets</a:t>
            </a:r>
            <a:r>
              <a:rPr sz="24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Calibri"/>
                <a:cs typeface="Calibri"/>
              </a:rPr>
              <a:t>could</a:t>
            </a:r>
            <a:r>
              <a:rPr lang="en-US" sz="2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potentially</a:t>
            </a:r>
            <a:r>
              <a:rPr sz="24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last </a:t>
            </a:r>
            <a:r>
              <a:rPr sz="24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Calibri"/>
                <a:cs typeface="Calibri"/>
              </a:rPr>
              <a:t>longer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2400" spc="-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patents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(20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Calibri"/>
                <a:cs typeface="Calibri"/>
              </a:rPr>
              <a:t>years)</a:t>
            </a:r>
            <a:r>
              <a:rPr lang="en-US" sz="24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Calibri"/>
                <a:cs typeface="Calibri"/>
              </a:rPr>
              <a:t>copyrights</a:t>
            </a:r>
            <a:r>
              <a:rPr lang="en-US" sz="2400" spc="6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457200" indent="-445134" algn="just">
              <a:lnSpc>
                <a:spcPct val="100000"/>
              </a:lnSpc>
              <a:spcBef>
                <a:spcPts val="445"/>
              </a:spcBef>
              <a:buFont typeface="Wingdings"/>
              <a:buChar char=""/>
              <a:tabLst>
                <a:tab pos="457200" algn="l"/>
                <a:tab pos="457834" algn="l"/>
                <a:tab pos="6848475" algn="l"/>
              </a:tabLst>
            </a:pPr>
            <a:r>
              <a:rPr sz="2400" spc="75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protection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theoretically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65" dirty="0">
                <a:solidFill>
                  <a:srgbClr val="FFFF00"/>
                </a:solidFill>
                <a:latin typeface="Calibri"/>
                <a:cs typeface="Calibri"/>
              </a:rPr>
              <a:t>worldwide</a:t>
            </a:r>
            <a:r>
              <a:rPr lang="en-US" sz="2400" spc="6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70" dirty="0">
                <a:solidFill>
                  <a:srgbClr val="FFFF00"/>
                </a:solidFill>
                <a:latin typeface="Calibri"/>
                <a:cs typeface="Calibri"/>
              </a:rPr>
              <a:t>No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spc="55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2400" spc="55" dirty="0">
                <a:solidFill>
                  <a:srgbClr val="FFFF00"/>
                </a:solidFill>
                <a:latin typeface="Calibri"/>
                <a:cs typeface="Calibri"/>
              </a:rPr>
              <a:t>pplication</a:t>
            </a:r>
            <a:r>
              <a:rPr lang="en-US" sz="2400" spc="5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Calibri"/>
                <a:cs typeface="Calibri"/>
              </a:rPr>
              <a:t>required</a:t>
            </a:r>
            <a:endParaRPr sz="2400" dirty="0">
              <a:latin typeface="Calibri"/>
              <a:cs typeface="Calibri"/>
            </a:endParaRPr>
          </a:p>
          <a:p>
            <a:pPr marL="457200" indent="-445134" algn="just">
              <a:lnSpc>
                <a:spcPct val="100000"/>
              </a:lnSpc>
              <a:spcBef>
                <a:spcPts val="845"/>
              </a:spcBef>
              <a:buFont typeface="Wingdings"/>
              <a:buChar char=""/>
              <a:tabLst>
                <a:tab pos="457200" algn="l"/>
                <a:tab pos="457834" algn="l"/>
              </a:tabLst>
            </a:pPr>
            <a:r>
              <a:rPr sz="2400" b="1" spc="70" dirty="0">
                <a:solidFill>
                  <a:srgbClr val="FFFF00"/>
                </a:solidFill>
                <a:latin typeface="Calibri"/>
                <a:cs typeface="Calibri"/>
              </a:rPr>
              <a:t>No</a:t>
            </a:r>
            <a:r>
              <a:rPr sz="2400" b="1" spc="3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35" dirty="0">
                <a:solidFill>
                  <a:srgbClr val="FFFF00"/>
                </a:solidFill>
                <a:latin typeface="Calibri"/>
                <a:cs typeface="Calibri"/>
              </a:rPr>
              <a:t>registration</a:t>
            </a:r>
            <a:r>
              <a:rPr lang="en-US" sz="2400" b="1" spc="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35" dirty="0">
                <a:solidFill>
                  <a:srgbClr val="FFFFFF"/>
                </a:solidFill>
                <a:latin typeface="Calibri"/>
                <a:cs typeface="Calibri"/>
              </a:rPr>
              <a:t>costs</a:t>
            </a:r>
            <a:r>
              <a:rPr lang="en-US" sz="2400" b="1" spc="3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457200" marR="111125" indent="-445134" algn="just">
              <a:lnSpc>
                <a:spcPts val="4200"/>
              </a:lnSpc>
              <a:spcBef>
                <a:spcPts val="275"/>
              </a:spcBef>
              <a:buFont typeface="Wingdings"/>
              <a:buChar char=""/>
              <a:tabLst>
                <a:tab pos="457200" algn="l"/>
                <a:tab pos="457834" algn="l"/>
                <a:tab pos="6701790" algn="l"/>
              </a:tabLst>
            </a:pPr>
            <a:r>
              <a:rPr sz="2400" b="1" spc="140" dirty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o</a:t>
            </a:r>
            <a:r>
              <a:rPr sz="2400" b="1" spc="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70" dirty="0">
                <a:solidFill>
                  <a:srgbClr val="FFFF00"/>
                </a:solidFill>
                <a:latin typeface="Calibri"/>
                <a:cs typeface="Calibri"/>
              </a:rPr>
              <a:t>publi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70" dirty="0">
                <a:solidFill>
                  <a:srgbClr val="FFFF00"/>
                </a:solidFill>
                <a:latin typeface="Calibri"/>
                <a:cs typeface="Calibri"/>
              </a:rPr>
              <a:t>di</a:t>
            </a:r>
            <a:r>
              <a:rPr sz="2400" b="1" spc="75" dirty="0">
                <a:solidFill>
                  <a:srgbClr val="FFFF00"/>
                </a:solidFill>
                <a:latin typeface="Calibri"/>
                <a:cs typeface="Calibri"/>
              </a:rPr>
              <a:t>s</a:t>
            </a:r>
            <a:r>
              <a:rPr sz="2400" b="1" spc="8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2400" b="1" spc="70" dirty="0">
                <a:solidFill>
                  <a:srgbClr val="FFFF00"/>
                </a:solidFill>
                <a:latin typeface="Calibri"/>
                <a:cs typeface="Calibri"/>
              </a:rPr>
              <a:t>lo</a:t>
            </a:r>
            <a:r>
              <a:rPr sz="2400" b="1" spc="75" dirty="0">
                <a:solidFill>
                  <a:srgbClr val="FFFF00"/>
                </a:solidFill>
                <a:latin typeface="Calibri"/>
                <a:cs typeface="Calibri"/>
              </a:rPr>
              <a:t>s</a:t>
            </a:r>
            <a:r>
              <a:rPr sz="2400" b="1" spc="70" dirty="0">
                <a:solidFill>
                  <a:srgbClr val="FFFF00"/>
                </a:solidFill>
                <a:latin typeface="Calibri"/>
                <a:cs typeface="Calibri"/>
              </a:rPr>
              <a:t>u</a:t>
            </a:r>
            <a:r>
              <a:rPr sz="2400" b="1" spc="75" dirty="0">
                <a:solidFill>
                  <a:srgbClr val="FFFF00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sz="2400" b="1" spc="-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7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b="1" spc="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spc="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spc="2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400" b="1" spc="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spc="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lang="en-US"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5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400" b="1" spc="6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b="1" spc="55" dirty="0">
                <a:solidFill>
                  <a:srgbClr val="FFFFFF"/>
                </a:solidFill>
                <a:latin typeface="Calibri"/>
                <a:cs typeface="Calibri"/>
              </a:rPr>
              <a:t>ve</a:t>
            </a:r>
            <a:r>
              <a:rPr sz="2400" b="1" spc="6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spc="6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b="1" spc="6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b="1" spc="5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spc="6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t  </a:t>
            </a:r>
            <a:r>
              <a:rPr sz="2400" b="1" spc="90" dirty="0">
                <a:solidFill>
                  <a:srgbClr val="FFFFFF"/>
                </a:solidFill>
                <a:latin typeface="Calibri"/>
                <a:cs typeface="Calibri"/>
              </a:rPr>
              <a:t>agency</a:t>
            </a:r>
            <a:r>
              <a:rPr lang="en-US" sz="2400" b="1" spc="9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457200" indent="-445134" algn="just">
              <a:lnSpc>
                <a:spcPct val="100000"/>
              </a:lnSpc>
              <a:spcBef>
                <a:spcPts val="565"/>
              </a:spcBef>
              <a:buFont typeface="Wingdings"/>
              <a:buChar char=""/>
              <a:tabLst>
                <a:tab pos="457200" algn="l"/>
                <a:tab pos="457834" algn="l"/>
              </a:tabLst>
            </a:pPr>
            <a:r>
              <a:rPr sz="2400" b="1" spc="-15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f</a:t>
            </a:r>
            <a:r>
              <a:rPr sz="2400" b="1" spc="-25" dirty="0">
                <a:solidFill>
                  <a:srgbClr val="FFFF00"/>
                </a:solidFill>
                <a:latin typeface="Calibri"/>
                <a:cs typeface="Calibri"/>
              </a:rPr>
              <a:t>fe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2400" b="1" spc="-25" dirty="0">
                <a:solidFill>
                  <a:srgbClr val="FFFF00"/>
                </a:solidFill>
                <a:latin typeface="Calibri"/>
                <a:cs typeface="Calibri"/>
              </a:rPr>
              <a:t>tiv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sz="2400" b="1" spc="-16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20" dirty="0">
                <a:solidFill>
                  <a:srgbClr val="FFFF00"/>
                </a:solidFill>
                <a:latin typeface="Calibri"/>
                <a:cs typeface="Calibri"/>
              </a:rPr>
              <a:t>i</a:t>
            </a:r>
            <a:r>
              <a:rPr sz="2400" b="1" spc="30" dirty="0">
                <a:solidFill>
                  <a:srgbClr val="FFFF00"/>
                </a:solidFill>
                <a:latin typeface="Calibri"/>
                <a:cs typeface="Calibri"/>
              </a:rPr>
              <a:t>mm</a:t>
            </a:r>
            <a:r>
              <a:rPr sz="2400" b="1" spc="20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sz="2400" b="1" spc="2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2400" b="1" spc="20" dirty="0">
                <a:solidFill>
                  <a:srgbClr val="FFFF00"/>
                </a:solidFill>
                <a:latin typeface="Calibri"/>
                <a:cs typeface="Calibri"/>
              </a:rPr>
              <a:t>i</a:t>
            </a:r>
            <a:r>
              <a:rPr sz="2400" b="1" spc="25" dirty="0">
                <a:solidFill>
                  <a:srgbClr val="FFFF00"/>
                </a:solidFill>
                <a:latin typeface="Calibri"/>
                <a:cs typeface="Calibri"/>
              </a:rPr>
              <a:t>at</a:t>
            </a:r>
            <a:r>
              <a:rPr sz="2400" b="1" spc="35" dirty="0">
                <a:solidFill>
                  <a:srgbClr val="FFFF00"/>
                </a:solidFill>
                <a:latin typeface="Calibri"/>
                <a:cs typeface="Calibri"/>
              </a:rPr>
              <a:t>el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y</a:t>
            </a:r>
            <a:r>
              <a:rPr lang="en-US" sz="2400" b="1" spc="-5" dirty="0">
                <a:solidFill>
                  <a:srgbClr val="FFFF0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104" y="57150"/>
            <a:ext cx="8241792" cy="8686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00" y="1543811"/>
            <a:ext cx="1790700" cy="13426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616" y="1104391"/>
            <a:ext cx="2667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Fo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ul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fo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Trebuchet MS"/>
                <a:cs typeface="Trebuchet MS"/>
              </a:rPr>
              <a:t>Coc</a:t>
            </a:r>
            <a:r>
              <a:rPr sz="2000" spc="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9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000" spc="8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9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9400" y="3105150"/>
            <a:ext cx="3112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rebuchet MS"/>
                <a:cs typeface="Trebuchet MS"/>
              </a:rPr>
              <a:t>Big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Trebuchet MS"/>
                <a:cs typeface="Trebuchet MS"/>
              </a:rPr>
              <a:t>Mac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Special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Sauce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7040" y="1123950"/>
            <a:ext cx="2473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1190" algn="l"/>
              </a:tabLst>
            </a:pPr>
            <a:r>
              <a:rPr sz="2000" spc="100" dirty="0">
                <a:solidFill>
                  <a:srgbClr val="FFFFFF"/>
                </a:solidFill>
                <a:latin typeface="Trebuchet MS"/>
                <a:cs typeface="Trebuchet MS"/>
              </a:rPr>
              <a:t>KFC	</a:t>
            </a:r>
            <a:r>
              <a:rPr sz="2000" spc="80" dirty="0">
                <a:solidFill>
                  <a:srgbClr val="FFFFFF"/>
                </a:solidFill>
                <a:latin typeface="Trebuchet MS"/>
                <a:cs typeface="Trebuchet MS"/>
              </a:rPr>
              <a:t>Chicken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Trebuchet MS"/>
                <a:cs typeface="Trebuchet MS"/>
              </a:rPr>
              <a:t>Recipe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55640" y="1617726"/>
            <a:ext cx="1790700" cy="13350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00400" y="3522091"/>
            <a:ext cx="2552700" cy="15140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0" y="0"/>
            <a:ext cx="2667000" cy="13152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291" y="190773"/>
            <a:ext cx="51771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 MT"/>
                <a:cs typeface="Arial MT"/>
              </a:rPr>
              <a:t>Secret</a:t>
            </a:r>
            <a:r>
              <a:rPr sz="4000" spc="-155" dirty="0">
                <a:solidFill>
                  <a:srgbClr val="FFFF00"/>
                </a:solidFill>
                <a:latin typeface="Arial MT"/>
                <a:cs typeface="Arial MT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Arial MT"/>
                <a:cs typeface="Arial MT"/>
              </a:rPr>
              <a:t>Recipes</a:t>
            </a:r>
            <a:r>
              <a:rPr lang="en-US" sz="4000" spc="-5" dirty="0">
                <a:solidFill>
                  <a:srgbClr val="FFFF00"/>
                </a:solidFill>
                <a:latin typeface="Arial MT"/>
                <a:cs typeface="Arial MT"/>
              </a:rPr>
              <a:t>:</a:t>
            </a:r>
            <a:endParaRPr sz="40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537" y="819150"/>
            <a:ext cx="7389311" cy="9708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">
              <a:lnSpc>
                <a:spcPct val="150000"/>
              </a:lnSpc>
              <a:spcBef>
                <a:spcPts val="9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Kentucky fried chicken</a:t>
            </a:r>
            <a:endParaRPr sz="2400" dirty="0">
              <a:latin typeface="Arial MT"/>
              <a:cs typeface="Arial MT"/>
            </a:endParaRPr>
          </a:p>
          <a:p>
            <a:pPr marL="457200" indent="-445134">
              <a:lnSpc>
                <a:spcPct val="150000"/>
              </a:lnSpc>
              <a:spcBef>
                <a:spcPts val="15"/>
              </a:spcBef>
              <a:buFont typeface="Wingdings"/>
              <a:buChar char=""/>
              <a:tabLst>
                <a:tab pos="457200" algn="l"/>
                <a:tab pos="457834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 secret recipe of </a:t>
            </a:r>
            <a:r>
              <a:rPr sz="2000" dirty="0">
                <a:solidFill>
                  <a:srgbClr val="FFFF00"/>
                </a:solidFill>
                <a:latin typeface="Arial MT"/>
                <a:cs typeface="Arial MT"/>
              </a:rPr>
              <a:t>“11 herbs and spices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” lies in a bank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15200" y="1352550"/>
            <a:ext cx="669838" cy="417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aul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799" y="1782826"/>
            <a:ext cx="8229601" cy="2725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60" algn="just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Few people know it, and they are contractually obligated to  secrecy.</a:t>
            </a:r>
            <a:endParaRPr sz="2000" dirty="0">
              <a:latin typeface="Arial MT"/>
              <a:cs typeface="Arial MT"/>
            </a:endParaRPr>
          </a:p>
          <a:p>
            <a:pPr marL="12700" marR="5715" algn="just">
              <a:lnSpc>
                <a:spcPct val="150000"/>
              </a:lnSpc>
              <a:buFont typeface="Wingdings"/>
              <a:buChar char=""/>
              <a:tabLst>
                <a:tab pos="457834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 ingredients are </a:t>
            </a:r>
            <a:r>
              <a:rPr sz="2000" dirty="0">
                <a:solidFill>
                  <a:srgbClr val="FFFF00"/>
                </a:solidFill>
                <a:latin typeface="Arial MT"/>
                <a:cs typeface="Arial MT"/>
              </a:rPr>
              <a:t>mixed by two different companies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 two  different locations and then combined elsewhere in a third,  separate location.</a:t>
            </a:r>
            <a:endParaRPr sz="2000" dirty="0">
              <a:latin typeface="Arial MT"/>
              <a:cs typeface="Arial MT"/>
            </a:endParaRPr>
          </a:p>
          <a:p>
            <a:pPr marL="12700" marR="5080" algn="just">
              <a:lnSpc>
                <a:spcPct val="150000"/>
              </a:lnSpc>
              <a:buFont typeface="Wingdings"/>
              <a:buChar char=""/>
              <a:tabLst>
                <a:tab pos="457834" algn="l"/>
              </a:tabLst>
            </a:pPr>
            <a:r>
              <a:rPr sz="2000" dirty="0">
                <a:solidFill>
                  <a:srgbClr val="FFFF00"/>
                </a:solidFill>
                <a:latin typeface="Arial MT"/>
                <a:cs typeface="Arial MT"/>
              </a:rPr>
              <a:t>To mix the final formula, a computer processing system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is used  to blend the mixtures together and ensure that no one outside KFC  has the complete recipe</a:t>
            </a:r>
            <a:r>
              <a:rPr lang="en-US" sz="20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2009</Words>
  <Application>Microsoft Office PowerPoint</Application>
  <PresentationFormat>On-screen Show (16:9)</PresentationFormat>
  <Paragraphs>224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Arial MT</vt:lpstr>
      <vt:lpstr>Calibri</vt:lpstr>
      <vt:lpstr>Gabriola</vt:lpstr>
      <vt:lpstr>Georgia</vt:lpstr>
      <vt:lpstr>Times New Roman</vt:lpstr>
      <vt:lpstr>Trebuchet MS</vt:lpstr>
      <vt:lpstr>Wingdings</vt:lpstr>
      <vt:lpstr>Office Theme</vt:lpstr>
      <vt:lpstr>Intellectual Property Rights                          Unit 4</vt:lpstr>
      <vt:lpstr>Technical &amp;  scientific 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Formula for Coca-Cola</vt:lpstr>
      <vt:lpstr>Secret Recipes:</vt:lpstr>
      <vt:lpstr>PowerPoint Presentation</vt:lpstr>
      <vt:lpstr>What is difference between TS and Patent</vt:lpstr>
      <vt:lpstr>DETERMINATION OF TRADE SECRET STATUS: </vt:lpstr>
      <vt:lpstr>PowerPoint Presentation</vt:lpstr>
      <vt:lpstr>PowerPoint Presentation</vt:lpstr>
      <vt:lpstr>PowerPoint Presentation</vt:lpstr>
      <vt:lpstr>PowerPoint Presentation</vt:lpstr>
      <vt:lpstr>Remedies to Misappropriation</vt:lpstr>
      <vt:lpstr>PowerPoint Presentation</vt:lpstr>
      <vt:lpstr>TS protection may be based on...</vt:lpstr>
      <vt:lpstr>TS protection may be based on...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ARE TRADE SECRETS LOST OR  STOLEN ?</vt:lpstr>
      <vt:lpstr>A Growing Problem.</vt:lpstr>
      <vt:lpstr>A Growing Problem.</vt:lpstr>
      <vt:lpstr>Trade secrets may be legally discovered by the following propermeans:  Independent invention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Intellectual Property Rights  Unit 4</dc:title>
  <dc:creator>MRITS ADMIN</dc:creator>
  <cp:lastModifiedBy>MRITS ADMIN</cp:lastModifiedBy>
  <cp:revision>20</cp:revision>
  <dcterms:created xsi:type="dcterms:W3CDTF">2023-09-26T04:35:50Z</dcterms:created>
  <dcterms:modified xsi:type="dcterms:W3CDTF">2023-10-17T08:20:07Z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2023-09-26T00:00:00Z</vt:filetime>
  </property>
</Properties>
</file>