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45"/>
  </p:notesMasterIdLst>
  <p:handoutMasterIdLst>
    <p:handoutMasterId r:id="rId46"/>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272" r:id="rId44"/>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57" autoAdjust="0"/>
  </p:normalViewPr>
  <p:slideViewPr>
    <p:cSldViewPr>
      <p:cViewPr varScale="1">
        <p:scale>
          <a:sx n="90" d="100"/>
          <a:sy n="90" d="100"/>
        </p:scale>
        <p:origin x="81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F3DE1C-A307-6567-D020-BF2402D377EF}"/>
              </a:ext>
            </a:extLst>
          </p:cNvPr>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BB4EC8-DB10-C9D4-860A-4574F0A88D40}"/>
              </a:ext>
            </a:extLst>
          </p:cNvPr>
          <p:cNvSpPr>
            <a:spLocks noGrp="1"/>
          </p:cNvSpPr>
          <p:nvPr>
            <p:ph type="dt" sz="quarter" idx="1"/>
          </p:nvPr>
        </p:nvSpPr>
        <p:spPr>
          <a:xfrm>
            <a:off x="5180013" y="0"/>
            <a:ext cx="3962400" cy="257175"/>
          </a:xfrm>
          <a:prstGeom prst="rect">
            <a:avLst/>
          </a:prstGeom>
        </p:spPr>
        <p:txBody>
          <a:bodyPr vert="horz" lIns="91440" tIns="45720" rIns="91440" bIns="45720" rtlCol="0"/>
          <a:lstStyle>
            <a:lvl1pPr algn="r">
              <a:defRPr sz="1200"/>
            </a:lvl1pPr>
          </a:lstStyle>
          <a:p>
            <a:fld id="{89B6C467-84CD-430C-A36E-922FD2E55CB6}" type="datetimeFigureOut">
              <a:rPr lang="en-US" smtClean="0"/>
              <a:t>11/15/2023</a:t>
            </a:fld>
            <a:endParaRPr lang="en-US"/>
          </a:p>
        </p:txBody>
      </p:sp>
      <p:sp>
        <p:nvSpPr>
          <p:cNvPr id="4" name="Footer Placeholder 3">
            <a:extLst>
              <a:ext uri="{FF2B5EF4-FFF2-40B4-BE49-F238E27FC236}">
                <a16:creationId xmlns:a16="http://schemas.microsoft.com/office/drawing/2014/main" id="{9A440965-34CA-1F9E-4C6C-DDF6C10407C2}"/>
              </a:ext>
            </a:extLst>
          </p:cNvPr>
          <p:cNvSpPr>
            <a:spLocks noGrp="1"/>
          </p:cNvSpPr>
          <p:nvPr>
            <p:ph type="ftr" sz="quarter" idx="2"/>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E68EFAE-026B-25A9-881E-483C9E08CC13}"/>
              </a:ext>
            </a:extLst>
          </p:cNvPr>
          <p:cNvSpPr>
            <a:spLocks noGrp="1"/>
          </p:cNvSpPr>
          <p:nvPr>
            <p:ph type="sldNum" sz="quarter" idx="3"/>
          </p:nvPr>
        </p:nvSpPr>
        <p:spPr>
          <a:xfrm>
            <a:off x="5180013" y="4886325"/>
            <a:ext cx="3962400" cy="257175"/>
          </a:xfrm>
          <a:prstGeom prst="rect">
            <a:avLst/>
          </a:prstGeom>
        </p:spPr>
        <p:txBody>
          <a:bodyPr vert="horz" lIns="91440" tIns="45720" rIns="91440" bIns="45720" rtlCol="0" anchor="b"/>
          <a:lstStyle>
            <a:lvl1pPr algn="r">
              <a:defRPr sz="1200"/>
            </a:lvl1pPr>
          </a:lstStyle>
          <a:p>
            <a:fld id="{9F51E696-737C-4538-8FC3-ED0F131F0469}" type="slidenum">
              <a:rPr lang="en-US" smtClean="0"/>
              <a:t>‹#›</a:t>
            </a:fld>
            <a:endParaRPr lang="en-US"/>
          </a:p>
        </p:txBody>
      </p:sp>
    </p:spTree>
    <p:extLst>
      <p:ext uri="{BB962C8B-B14F-4D97-AF65-F5344CB8AC3E}">
        <p14:creationId xmlns:p14="http://schemas.microsoft.com/office/powerpoint/2010/main" val="15951081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71E3C24-3B16-46BF-BD11-DFCD1D6F6E0F}" type="datetimeFigureOut">
              <a:rPr lang="en-US" smtClean="0"/>
              <a:t>11/15/2023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266954F-FE6F-496A-8CC7-026B3C8B5D76}" type="slidenum">
              <a:rPr lang="en-US" smtClean="0"/>
              <a:t>‹#›</a:t>
            </a:fld>
            <a:endParaRPr lang="en-US"/>
          </a:p>
        </p:txBody>
      </p:sp>
    </p:spTree>
    <p:extLst>
      <p:ext uri="{BB962C8B-B14F-4D97-AF65-F5344CB8AC3E}">
        <p14:creationId xmlns:p14="http://schemas.microsoft.com/office/powerpoint/2010/main" val="7214720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9248785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6" name="Footer Placeholder 5"/>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0456568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8651268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5713563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3168058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4"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9903223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4"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1967555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4999346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3615875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57965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1164901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6" name="Footer Placeholder 5"/>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4390595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8" name="Footer Placeholder 7"/>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6606834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3"/>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4"/>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49927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2"/>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3"/>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96725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5" name="Footer Placeholder 5"/>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5192791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240"/>
              </a:lnSpc>
            </a:pPr>
            <a:r>
              <a:rPr lang="en-US"/>
              <a:t>New Developments of IPR:Dr. B.Rajalingam</a:t>
            </a:r>
            <a:endParaRPr lang="en-US" spc="-5" dirty="0"/>
          </a:p>
        </p:txBody>
      </p:sp>
      <p:sp>
        <p:nvSpPr>
          <p:cNvPr id="6" name="Footer Placeholder 5"/>
          <p:cNvSpPr>
            <a:spLocks noGrp="1"/>
          </p:cNvSpPr>
          <p:nvPr>
            <p:ph type="ftr" sz="quarter" idx="11"/>
          </p:nvPr>
        </p:nvSpPr>
        <p:spPr/>
        <p:txBody>
          <a:body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781869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pPr marL="12700">
              <a:lnSpc>
                <a:spcPts val="1240"/>
              </a:lnSpc>
            </a:pPr>
            <a:r>
              <a:rPr lang="en-US"/>
              <a:t>New Developments of IPR:Dr. B.Rajalingam</a:t>
            </a:r>
            <a:endParaRPr lang="en-US" spc="-5"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pPr marL="12700">
              <a:lnSpc>
                <a:spcPts val="1240"/>
              </a:lnSpc>
            </a:pPr>
            <a:r>
              <a:rPr lang="en-US"/>
              <a:t>11</a:t>
            </a:r>
            <a:r>
              <a:rPr lang="en-US" spc="-40"/>
              <a:t> </a:t>
            </a:r>
            <a:r>
              <a:rPr lang="en-US" spc="-10"/>
              <a:t>May</a:t>
            </a:r>
            <a:r>
              <a:rPr lang="en-US" spc="-50"/>
              <a:t> </a:t>
            </a:r>
            <a:r>
              <a:rPr lang="en-US"/>
              <a:t>2020</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933994059"/>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ipo.int/directory/en/urls.j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200150"/>
            <a:ext cx="6705600" cy="1490152"/>
          </a:xfrm>
          <a:prstGeom prst="rect">
            <a:avLst/>
          </a:prstGeom>
        </p:spPr>
        <p:txBody>
          <a:bodyPr vert="horz" wrap="square" lIns="0" tIns="12700" rIns="0" bIns="0" rtlCol="0">
            <a:spAutoFit/>
          </a:bodyPr>
          <a:lstStyle/>
          <a:p>
            <a:pPr marL="12700" algn="ctr">
              <a:lnSpc>
                <a:spcPct val="100000"/>
              </a:lnSpc>
              <a:spcBef>
                <a:spcPts val="100"/>
              </a:spcBef>
            </a:pPr>
            <a:r>
              <a:rPr sz="4800" dirty="0">
                <a:latin typeface="Cambria"/>
                <a:cs typeface="Cambria"/>
              </a:rPr>
              <a:t>Intellectual Property Rights</a:t>
            </a:r>
          </a:p>
        </p:txBody>
      </p:sp>
      <p:sp>
        <p:nvSpPr>
          <p:cNvPr id="4" name="object 4"/>
          <p:cNvSpPr txBox="1">
            <a:spLocks noGrp="1"/>
          </p:cNvSpPr>
          <p:nvPr>
            <p:ph idx="1"/>
          </p:nvPr>
        </p:nvSpPr>
        <p:spPr>
          <a:xfrm>
            <a:off x="1524000" y="3105150"/>
            <a:ext cx="5638800" cy="505908"/>
          </a:xfrm>
          <a:prstGeom prst="rect">
            <a:avLst/>
          </a:prstGeom>
        </p:spPr>
        <p:txBody>
          <a:bodyPr vert="horz" wrap="square" lIns="0" tIns="13335" rIns="0" bIns="0" rtlCol="0">
            <a:spAutoFit/>
          </a:bodyPr>
          <a:lstStyle/>
          <a:p>
            <a:pPr marL="0" indent="0" algn="ctr">
              <a:lnSpc>
                <a:spcPct val="100000"/>
              </a:lnSpc>
              <a:spcBef>
                <a:spcPts val="105"/>
              </a:spcBef>
              <a:buNone/>
            </a:pPr>
            <a:r>
              <a:rPr sz="3200" b="1" dirty="0">
                <a:latin typeface="Castellar" panose="020A0402060406010301" pitchFamily="18" charset="0"/>
              </a:rPr>
              <a:t>Unit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6314"/>
            <a:ext cx="8534399" cy="498213"/>
          </a:xfrm>
          <a:prstGeom prst="rect">
            <a:avLst/>
          </a:prstGeom>
        </p:spPr>
        <p:txBody>
          <a:bodyPr vert="horz" wrap="square" lIns="0" tIns="13335" rIns="0" bIns="0" rtlCol="0">
            <a:spAutoFit/>
          </a:bodyPr>
          <a:lstStyle/>
          <a:p>
            <a:pPr marL="12700">
              <a:lnSpc>
                <a:spcPct val="100000"/>
              </a:lnSpc>
              <a:spcBef>
                <a:spcPts val="105"/>
              </a:spcBef>
            </a:pPr>
            <a:r>
              <a:rPr dirty="0"/>
              <a:t>3. The European</a:t>
            </a:r>
            <a:r>
              <a:rPr lang="en-US" dirty="0"/>
              <a:t> </a:t>
            </a:r>
            <a:r>
              <a:rPr dirty="0"/>
              <a:t>Patent Organization(EPO)</a:t>
            </a:r>
          </a:p>
        </p:txBody>
      </p:sp>
      <p:sp>
        <p:nvSpPr>
          <p:cNvPr id="3" name="object 3"/>
          <p:cNvSpPr txBox="1"/>
          <p:nvPr/>
        </p:nvSpPr>
        <p:spPr>
          <a:xfrm>
            <a:off x="381000" y="1164963"/>
            <a:ext cx="8153400" cy="3496085"/>
          </a:xfrm>
          <a:prstGeom prst="rect">
            <a:avLst/>
          </a:prstGeom>
        </p:spPr>
        <p:txBody>
          <a:bodyPr vert="horz" wrap="square" lIns="0" tIns="67310" rIns="0" bIns="0" rtlCol="0">
            <a:spAutoFit/>
          </a:bodyPr>
          <a:lstStyle/>
          <a:p>
            <a:pPr marL="355600" indent="-342900" algn="just">
              <a:lnSpc>
                <a:spcPct val="150000"/>
              </a:lnSpc>
              <a:spcBef>
                <a:spcPts val="530"/>
              </a:spcBef>
              <a:buFont typeface="Arial MT"/>
              <a:buChar char="•"/>
              <a:tabLst>
                <a:tab pos="355600" algn="l"/>
              </a:tabLst>
            </a:pPr>
            <a:r>
              <a:rPr sz="1800" spc="65" dirty="0">
                <a:latin typeface="Times New Roman"/>
                <a:cs typeface="Times New Roman"/>
              </a:rPr>
              <a:t>The</a:t>
            </a:r>
            <a:r>
              <a:rPr sz="1800" spc="-5" dirty="0">
                <a:latin typeface="Times New Roman"/>
                <a:cs typeface="Times New Roman"/>
              </a:rPr>
              <a:t> </a:t>
            </a:r>
            <a:r>
              <a:rPr sz="1800" spc="60" dirty="0">
                <a:latin typeface="Times New Roman"/>
                <a:cs typeface="Times New Roman"/>
              </a:rPr>
              <a:t>EPO</a:t>
            </a:r>
            <a:r>
              <a:rPr sz="1800" spc="15" dirty="0">
                <a:latin typeface="Times New Roman"/>
                <a:cs typeface="Times New Roman"/>
              </a:rPr>
              <a:t> </a:t>
            </a:r>
            <a:r>
              <a:rPr sz="1800" spc="-5" dirty="0">
                <a:latin typeface="Times New Roman"/>
                <a:cs typeface="Times New Roman"/>
              </a:rPr>
              <a:t>was</a:t>
            </a:r>
            <a:r>
              <a:rPr sz="1800" dirty="0">
                <a:latin typeface="Times New Roman"/>
                <a:cs typeface="Times New Roman"/>
              </a:rPr>
              <a:t> </a:t>
            </a:r>
            <a:r>
              <a:rPr sz="1800" spc="-10" dirty="0">
                <a:latin typeface="Times New Roman"/>
                <a:cs typeface="Times New Roman"/>
              </a:rPr>
              <a:t>founded</a:t>
            </a:r>
            <a:r>
              <a:rPr sz="1800" dirty="0">
                <a:latin typeface="Times New Roman"/>
                <a:cs typeface="Times New Roman"/>
              </a:rPr>
              <a:t> </a:t>
            </a:r>
            <a:r>
              <a:rPr sz="1800" spc="5" dirty="0">
                <a:latin typeface="Times New Roman"/>
                <a:cs typeface="Times New Roman"/>
              </a:rPr>
              <a:t>in</a:t>
            </a:r>
            <a:r>
              <a:rPr sz="1800" dirty="0">
                <a:latin typeface="Times New Roman"/>
                <a:cs typeface="Times New Roman"/>
              </a:rPr>
              <a:t> 1973</a:t>
            </a:r>
            <a:r>
              <a:rPr sz="1800" spc="5" dirty="0">
                <a:latin typeface="Times New Roman"/>
                <a:cs typeface="Times New Roman"/>
              </a:rPr>
              <a:t> </a:t>
            </a:r>
            <a:r>
              <a:rPr sz="1800" spc="50" dirty="0">
                <a:latin typeface="Times New Roman"/>
                <a:cs typeface="Times New Roman"/>
              </a:rPr>
              <a:t>to</a:t>
            </a:r>
            <a:r>
              <a:rPr sz="1800" dirty="0">
                <a:latin typeface="Times New Roman"/>
                <a:cs typeface="Times New Roman"/>
              </a:rPr>
              <a:t> provide</a:t>
            </a:r>
            <a:r>
              <a:rPr sz="1800" spc="5" dirty="0">
                <a:latin typeface="Times New Roman"/>
                <a:cs typeface="Times New Roman"/>
              </a:rPr>
              <a:t> </a:t>
            </a:r>
            <a:r>
              <a:rPr sz="1800" spc="-15" dirty="0">
                <a:latin typeface="Times New Roman"/>
                <a:cs typeface="Times New Roman"/>
              </a:rPr>
              <a:t>a</a:t>
            </a:r>
            <a:r>
              <a:rPr sz="1800" spc="10" dirty="0">
                <a:latin typeface="Times New Roman"/>
                <a:cs typeface="Times New Roman"/>
              </a:rPr>
              <a:t> </a:t>
            </a:r>
            <a:r>
              <a:rPr sz="1800" spc="5" dirty="0">
                <a:latin typeface="Times New Roman"/>
                <a:cs typeface="Times New Roman"/>
              </a:rPr>
              <a:t>uniform</a:t>
            </a:r>
            <a:r>
              <a:rPr sz="1800" spc="20" dirty="0">
                <a:latin typeface="Times New Roman"/>
                <a:cs typeface="Times New Roman"/>
              </a:rPr>
              <a:t> </a:t>
            </a:r>
            <a:r>
              <a:rPr sz="1800" spc="35" dirty="0">
                <a:latin typeface="Times New Roman"/>
                <a:cs typeface="Times New Roman"/>
              </a:rPr>
              <a:t>patent</a:t>
            </a:r>
            <a:r>
              <a:rPr sz="1800" spc="10" dirty="0">
                <a:latin typeface="Times New Roman"/>
                <a:cs typeface="Times New Roman"/>
              </a:rPr>
              <a:t> </a:t>
            </a:r>
            <a:r>
              <a:rPr sz="1800" spc="15" dirty="0">
                <a:latin typeface="Times New Roman"/>
                <a:cs typeface="Times New Roman"/>
              </a:rPr>
              <a:t>system</a:t>
            </a:r>
            <a:r>
              <a:rPr sz="1800" spc="30" dirty="0">
                <a:latin typeface="Times New Roman"/>
                <a:cs typeface="Times New Roman"/>
              </a:rPr>
              <a:t> </a:t>
            </a:r>
            <a:r>
              <a:rPr sz="1800" spc="5" dirty="0">
                <a:latin typeface="Times New Roman"/>
                <a:cs typeface="Times New Roman"/>
              </a:rPr>
              <a:t>in</a:t>
            </a:r>
            <a:r>
              <a:rPr sz="1800" spc="-5" dirty="0">
                <a:latin typeface="Times New Roman"/>
                <a:cs typeface="Times New Roman"/>
              </a:rPr>
              <a:t> </a:t>
            </a:r>
            <a:r>
              <a:rPr sz="1800" spc="5" dirty="0">
                <a:latin typeface="Times New Roman"/>
                <a:cs typeface="Times New Roman"/>
              </a:rPr>
              <a:t>Europe.</a:t>
            </a:r>
            <a:endParaRPr sz="1800" dirty="0">
              <a:latin typeface="Times New Roman"/>
              <a:cs typeface="Times New Roman"/>
            </a:endParaRPr>
          </a:p>
          <a:p>
            <a:pPr marL="355600" marR="5715" indent="-342900" algn="just">
              <a:lnSpc>
                <a:spcPct val="150000"/>
              </a:lnSpc>
              <a:spcBef>
                <a:spcPts val="430"/>
              </a:spcBef>
              <a:buFont typeface="Arial MT"/>
              <a:buChar char="•"/>
              <a:tabLst>
                <a:tab pos="355600" algn="l"/>
              </a:tabLst>
            </a:pPr>
            <a:r>
              <a:rPr sz="1800" spc="-65" dirty="0">
                <a:latin typeface="Times New Roman"/>
                <a:cs typeface="Times New Roman"/>
              </a:rPr>
              <a:t>A</a:t>
            </a:r>
            <a:r>
              <a:rPr sz="1800" spc="-60" dirty="0">
                <a:latin typeface="Times New Roman"/>
                <a:cs typeface="Times New Roman"/>
              </a:rPr>
              <a:t> </a:t>
            </a:r>
            <a:r>
              <a:rPr sz="1800" spc="20" dirty="0">
                <a:latin typeface="Times New Roman"/>
                <a:cs typeface="Times New Roman"/>
              </a:rPr>
              <a:t>European</a:t>
            </a:r>
            <a:r>
              <a:rPr sz="1800" spc="25" dirty="0">
                <a:latin typeface="Times New Roman"/>
                <a:cs typeface="Times New Roman"/>
              </a:rPr>
              <a:t> </a:t>
            </a:r>
            <a:r>
              <a:rPr sz="1800" spc="35" dirty="0">
                <a:latin typeface="Times New Roman"/>
                <a:cs typeface="Times New Roman"/>
              </a:rPr>
              <a:t>patent</a:t>
            </a:r>
            <a:r>
              <a:rPr sz="1800" spc="40" dirty="0">
                <a:latin typeface="Times New Roman"/>
                <a:cs typeface="Times New Roman"/>
              </a:rPr>
              <a:t> </a:t>
            </a:r>
            <a:r>
              <a:rPr sz="1800" spc="-5" dirty="0">
                <a:latin typeface="Times New Roman"/>
                <a:cs typeface="Times New Roman"/>
              </a:rPr>
              <a:t>can</a:t>
            </a:r>
            <a:r>
              <a:rPr sz="1800" dirty="0">
                <a:latin typeface="Times New Roman"/>
                <a:cs typeface="Times New Roman"/>
              </a:rPr>
              <a:t> </a:t>
            </a:r>
            <a:r>
              <a:rPr sz="1800" spc="-15" dirty="0">
                <a:latin typeface="Times New Roman"/>
                <a:cs typeface="Times New Roman"/>
              </a:rPr>
              <a:t>be</a:t>
            </a:r>
            <a:r>
              <a:rPr sz="1800" spc="-10" dirty="0">
                <a:latin typeface="Times New Roman"/>
                <a:cs typeface="Times New Roman"/>
              </a:rPr>
              <a:t> </a:t>
            </a:r>
            <a:r>
              <a:rPr sz="1800" spc="10" dirty="0">
                <a:latin typeface="Times New Roman"/>
                <a:cs typeface="Times New Roman"/>
              </a:rPr>
              <a:t>obtained</a:t>
            </a:r>
            <a:r>
              <a:rPr sz="1800" spc="15" dirty="0">
                <a:latin typeface="Times New Roman"/>
                <a:cs typeface="Times New Roman"/>
              </a:rPr>
              <a:t> </a:t>
            </a:r>
            <a:r>
              <a:rPr sz="1800" spc="-15" dirty="0">
                <a:latin typeface="Times New Roman"/>
                <a:cs typeface="Times New Roman"/>
              </a:rPr>
              <a:t>by</a:t>
            </a:r>
            <a:r>
              <a:rPr sz="1800" spc="-10" dirty="0">
                <a:latin typeface="Times New Roman"/>
                <a:cs typeface="Times New Roman"/>
              </a:rPr>
              <a:t> filing</a:t>
            </a:r>
            <a:r>
              <a:rPr sz="1800" spc="-5" dirty="0">
                <a:latin typeface="Times New Roman"/>
                <a:cs typeface="Times New Roman"/>
              </a:rPr>
              <a:t> </a:t>
            </a:r>
            <a:r>
              <a:rPr sz="1800" spc="-15" dirty="0">
                <a:latin typeface="Times New Roman"/>
                <a:cs typeface="Times New Roman"/>
              </a:rPr>
              <a:t>a</a:t>
            </a:r>
            <a:r>
              <a:rPr sz="1800" spc="-10" dirty="0">
                <a:latin typeface="Times New Roman"/>
                <a:cs typeface="Times New Roman"/>
              </a:rPr>
              <a:t> </a:t>
            </a:r>
            <a:r>
              <a:rPr sz="1800" spc="10" dirty="0">
                <a:latin typeface="Times New Roman"/>
                <a:cs typeface="Times New Roman"/>
              </a:rPr>
              <a:t>single</a:t>
            </a:r>
            <a:r>
              <a:rPr sz="1800" spc="15" dirty="0">
                <a:latin typeface="Times New Roman"/>
                <a:cs typeface="Times New Roman"/>
              </a:rPr>
              <a:t> </a:t>
            </a:r>
            <a:r>
              <a:rPr sz="1800" spc="-5" dirty="0">
                <a:latin typeface="Times New Roman"/>
                <a:cs typeface="Times New Roman"/>
              </a:rPr>
              <a:t>application</a:t>
            </a:r>
            <a:r>
              <a:rPr sz="1800" dirty="0">
                <a:latin typeface="Times New Roman"/>
                <a:cs typeface="Times New Roman"/>
              </a:rPr>
              <a:t> </a:t>
            </a:r>
            <a:r>
              <a:rPr sz="1800" spc="30" dirty="0">
                <a:latin typeface="Times New Roman"/>
                <a:cs typeface="Times New Roman"/>
              </a:rPr>
              <a:t>with</a:t>
            </a:r>
            <a:r>
              <a:rPr sz="1800" spc="35" dirty="0">
                <a:latin typeface="Times New Roman"/>
                <a:cs typeface="Times New Roman"/>
              </a:rPr>
              <a:t> </a:t>
            </a:r>
            <a:r>
              <a:rPr sz="1800" spc="40" dirty="0">
                <a:latin typeface="Times New Roman"/>
                <a:cs typeface="Times New Roman"/>
              </a:rPr>
              <a:t>the  </a:t>
            </a:r>
            <a:r>
              <a:rPr sz="1800" spc="60" dirty="0">
                <a:latin typeface="Times New Roman"/>
                <a:cs typeface="Times New Roman"/>
              </a:rPr>
              <a:t>EPO </a:t>
            </a:r>
            <a:r>
              <a:rPr sz="1800" spc="65" dirty="0">
                <a:latin typeface="Times New Roman"/>
                <a:cs typeface="Times New Roman"/>
              </a:rPr>
              <a:t> </a:t>
            </a:r>
            <a:r>
              <a:rPr sz="1800" spc="25" dirty="0">
                <a:latin typeface="Times New Roman"/>
                <a:cs typeface="Times New Roman"/>
              </a:rPr>
              <a:t>headquartered</a:t>
            </a:r>
            <a:r>
              <a:rPr sz="1800" spc="-35" dirty="0">
                <a:latin typeface="Times New Roman"/>
                <a:cs typeface="Times New Roman"/>
              </a:rPr>
              <a:t> </a:t>
            </a:r>
            <a:r>
              <a:rPr sz="1800" spc="5" dirty="0">
                <a:latin typeface="Times New Roman"/>
                <a:cs typeface="Times New Roman"/>
              </a:rPr>
              <a:t>in</a:t>
            </a:r>
            <a:r>
              <a:rPr sz="1800" spc="-5" dirty="0">
                <a:latin typeface="Times New Roman"/>
                <a:cs typeface="Times New Roman"/>
              </a:rPr>
              <a:t> </a:t>
            </a:r>
            <a:r>
              <a:rPr sz="1800" dirty="0">
                <a:latin typeface="Times New Roman"/>
                <a:cs typeface="Times New Roman"/>
              </a:rPr>
              <a:t>Munich.</a:t>
            </a:r>
          </a:p>
          <a:p>
            <a:pPr marL="355600" marR="5715" indent="-342900" algn="just">
              <a:lnSpc>
                <a:spcPct val="150000"/>
              </a:lnSpc>
              <a:spcBef>
                <a:spcPts val="434"/>
              </a:spcBef>
              <a:buFont typeface="Arial MT"/>
              <a:buChar char="•"/>
              <a:tabLst>
                <a:tab pos="355600" algn="l"/>
              </a:tabLst>
            </a:pPr>
            <a:r>
              <a:rPr sz="1800" spc="65" dirty="0">
                <a:latin typeface="Times New Roman"/>
                <a:cs typeface="Times New Roman"/>
              </a:rPr>
              <a:t>The </a:t>
            </a:r>
            <a:r>
              <a:rPr sz="1800" spc="-5" dirty="0">
                <a:latin typeface="Times New Roman"/>
                <a:cs typeface="Times New Roman"/>
              </a:rPr>
              <a:t>application </a:t>
            </a:r>
            <a:r>
              <a:rPr sz="1800" spc="-15" dirty="0">
                <a:latin typeface="Times New Roman"/>
                <a:cs typeface="Times New Roman"/>
              </a:rPr>
              <a:t>is deemed </a:t>
            </a:r>
            <a:r>
              <a:rPr sz="1800" spc="50" dirty="0">
                <a:latin typeface="Times New Roman"/>
                <a:cs typeface="Times New Roman"/>
              </a:rPr>
              <a:t>to </a:t>
            </a:r>
            <a:r>
              <a:rPr sz="1800" spc="10" dirty="0">
                <a:latin typeface="Times New Roman"/>
                <a:cs typeface="Times New Roman"/>
              </a:rPr>
              <a:t>designate </a:t>
            </a:r>
            <a:r>
              <a:rPr sz="1800" dirty="0">
                <a:latin typeface="Times New Roman"/>
                <a:cs typeface="Times New Roman"/>
              </a:rPr>
              <a:t>all </a:t>
            </a:r>
            <a:r>
              <a:rPr sz="1800" spc="35" dirty="0">
                <a:latin typeface="Times New Roman"/>
                <a:cs typeface="Times New Roman"/>
              </a:rPr>
              <a:t>contracting </a:t>
            </a:r>
            <a:r>
              <a:rPr sz="1800" spc="30" dirty="0">
                <a:latin typeface="Times New Roman"/>
                <a:cs typeface="Times New Roman"/>
              </a:rPr>
              <a:t>states </a:t>
            </a:r>
            <a:r>
              <a:rPr sz="1800" spc="5" dirty="0">
                <a:latin typeface="Times New Roman"/>
                <a:cs typeface="Times New Roman"/>
              </a:rPr>
              <a:t>in </a:t>
            </a:r>
            <a:r>
              <a:rPr sz="1800" spc="40" dirty="0">
                <a:latin typeface="Times New Roman"/>
                <a:cs typeface="Times New Roman"/>
              </a:rPr>
              <a:t>the </a:t>
            </a:r>
            <a:r>
              <a:rPr sz="1800" spc="-5" dirty="0">
                <a:latin typeface="Times New Roman"/>
                <a:cs typeface="Times New Roman"/>
              </a:rPr>
              <a:t>EPO, </a:t>
            </a:r>
            <a:r>
              <a:rPr sz="1800" spc="35" dirty="0">
                <a:latin typeface="Times New Roman"/>
                <a:cs typeface="Times New Roman"/>
              </a:rPr>
              <a:t>but </a:t>
            </a:r>
            <a:r>
              <a:rPr sz="1800" spc="40" dirty="0">
                <a:latin typeface="Times New Roman"/>
                <a:cs typeface="Times New Roman"/>
              </a:rPr>
              <a:t>the </a:t>
            </a:r>
            <a:r>
              <a:rPr sz="1800" spc="5" dirty="0">
                <a:latin typeface="Times New Roman"/>
                <a:cs typeface="Times New Roman"/>
              </a:rPr>
              <a:t>applicant </a:t>
            </a:r>
            <a:r>
              <a:rPr sz="1800" spc="10" dirty="0">
                <a:latin typeface="Times New Roman"/>
                <a:cs typeface="Times New Roman"/>
              </a:rPr>
              <a:t> </a:t>
            </a:r>
            <a:r>
              <a:rPr sz="1800" spc="35" dirty="0">
                <a:latin typeface="Times New Roman"/>
                <a:cs typeface="Times New Roman"/>
              </a:rPr>
              <a:t>must</a:t>
            </a:r>
            <a:r>
              <a:rPr sz="1800" spc="5" dirty="0">
                <a:latin typeface="Times New Roman"/>
                <a:cs typeface="Times New Roman"/>
              </a:rPr>
              <a:t> </a:t>
            </a:r>
            <a:r>
              <a:rPr sz="1800" spc="25" dirty="0">
                <a:latin typeface="Times New Roman"/>
                <a:cs typeface="Times New Roman"/>
              </a:rPr>
              <a:t>later </a:t>
            </a:r>
            <a:r>
              <a:rPr sz="1800" spc="-5" dirty="0">
                <a:latin typeface="Times New Roman"/>
                <a:cs typeface="Times New Roman"/>
              </a:rPr>
              <a:t>confirm</a:t>
            </a:r>
            <a:r>
              <a:rPr sz="1800" spc="50" dirty="0">
                <a:latin typeface="Times New Roman"/>
                <a:cs typeface="Times New Roman"/>
              </a:rPr>
              <a:t> </a:t>
            </a:r>
            <a:r>
              <a:rPr sz="1800" spc="40" dirty="0">
                <a:latin typeface="Times New Roman"/>
                <a:cs typeface="Times New Roman"/>
              </a:rPr>
              <a:t>the</a:t>
            </a:r>
            <a:r>
              <a:rPr sz="1800" spc="10" dirty="0">
                <a:latin typeface="Times New Roman"/>
                <a:cs typeface="Times New Roman"/>
              </a:rPr>
              <a:t> designation</a:t>
            </a:r>
            <a:r>
              <a:rPr sz="1800" spc="20" dirty="0">
                <a:latin typeface="Times New Roman"/>
                <a:cs typeface="Times New Roman"/>
              </a:rPr>
              <a:t> </a:t>
            </a:r>
            <a:r>
              <a:rPr sz="1800" spc="-15" dirty="0">
                <a:latin typeface="Times New Roman"/>
                <a:cs typeface="Times New Roman"/>
              </a:rPr>
              <a:t>for</a:t>
            </a:r>
            <a:r>
              <a:rPr sz="1800" spc="25" dirty="0">
                <a:latin typeface="Times New Roman"/>
                <a:cs typeface="Times New Roman"/>
              </a:rPr>
              <a:t> </a:t>
            </a:r>
            <a:r>
              <a:rPr sz="1800" spc="40" dirty="0">
                <a:latin typeface="Times New Roman"/>
                <a:cs typeface="Times New Roman"/>
              </a:rPr>
              <a:t>the</a:t>
            </a:r>
            <a:r>
              <a:rPr sz="1800" spc="15" dirty="0">
                <a:latin typeface="Times New Roman"/>
                <a:cs typeface="Times New Roman"/>
              </a:rPr>
              <a:t> </a:t>
            </a:r>
            <a:r>
              <a:rPr sz="1800" spc="-40" dirty="0">
                <a:latin typeface="Times New Roman"/>
                <a:cs typeface="Times New Roman"/>
              </a:rPr>
              <a:t>specific</a:t>
            </a:r>
            <a:r>
              <a:rPr sz="1800" spc="20" dirty="0">
                <a:latin typeface="Times New Roman"/>
                <a:cs typeface="Times New Roman"/>
              </a:rPr>
              <a:t> </a:t>
            </a:r>
            <a:r>
              <a:rPr sz="1800" spc="15" dirty="0">
                <a:latin typeface="Times New Roman"/>
                <a:cs typeface="Times New Roman"/>
              </a:rPr>
              <a:t>countries</a:t>
            </a:r>
            <a:r>
              <a:rPr sz="1800" spc="20" dirty="0">
                <a:latin typeface="Times New Roman"/>
                <a:cs typeface="Times New Roman"/>
              </a:rPr>
              <a:t> </a:t>
            </a:r>
            <a:r>
              <a:rPr sz="1800" spc="5" dirty="0">
                <a:latin typeface="Times New Roman"/>
                <a:cs typeface="Times New Roman"/>
              </a:rPr>
              <a:t>in</a:t>
            </a:r>
            <a:r>
              <a:rPr sz="1800" spc="15" dirty="0">
                <a:latin typeface="Times New Roman"/>
                <a:cs typeface="Times New Roman"/>
              </a:rPr>
              <a:t> </a:t>
            </a:r>
            <a:r>
              <a:rPr sz="1800" spc="-5" dirty="0">
                <a:latin typeface="Times New Roman"/>
                <a:cs typeface="Times New Roman"/>
              </a:rPr>
              <a:t>which</a:t>
            </a:r>
            <a:r>
              <a:rPr sz="1800" spc="15" dirty="0">
                <a:latin typeface="Times New Roman"/>
                <a:cs typeface="Times New Roman"/>
              </a:rPr>
              <a:t> </a:t>
            </a:r>
            <a:r>
              <a:rPr sz="1800" spc="20" dirty="0">
                <a:latin typeface="Times New Roman"/>
                <a:cs typeface="Times New Roman"/>
              </a:rPr>
              <a:t>protection</a:t>
            </a:r>
            <a:r>
              <a:rPr sz="1800" spc="45" dirty="0">
                <a:latin typeface="Times New Roman"/>
                <a:cs typeface="Times New Roman"/>
              </a:rPr>
              <a:t> </a:t>
            </a:r>
            <a:r>
              <a:rPr sz="1800" spc="-15" dirty="0">
                <a:latin typeface="Times New Roman"/>
                <a:cs typeface="Times New Roman"/>
              </a:rPr>
              <a:t>is</a:t>
            </a:r>
            <a:r>
              <a:rPr sz="1800" spc="-5" dirty="0">
                <a:latin typeface="Times New Roman"/>
                <a:cs typeface="Times New Roman"/>
              </a:rPr>
              <a:t> desired.</a:t>
            </a:r>
            <a:endParaRPr sz="1800" dirty="0">
              <a:latin typeface="Times New Roman"/>
              <a:cs typeface="Times New Roman"/>
            </a:endParaRPr>
          </a:p>
          <a:p>
            <a:pPr marL="355600" indent="-342900" algn="just">
              <a:lnSpc>
                <a:spcPct val="150000"/>
              </a:lnSpc>
              <a:spcBef>
                <a:spcPts val="434"/>
              </a:spcBef>
              <a:buFont typeface="Arial MT"/>
              <a:buChar char="•"/>
              <a:tabLst>
                <a:tab pos="355600" algn="l"/>
              </a:tabLst>
            </a:pPr>
            <a:r>
              <a:rPr sz="1800" spc="-5" dirty="0">
                <a:latin typeface="Times New Roman"/>
                <a:cs typeface="Times New Roman"/>
              </a:rPr>
              <a:t>Once</a:t>
            </a:r>
            <a:r>
              <a:rPr sz="1800" spc="90" dirty="0">
                <a:latin typeface="Times New Roman"/>
                <a:cs typeface="Times New Roman"/>
              </a:rPr>
              <a:t> </a:t>
            </a:r>
            <a:r>
              <a:rPr sz="1800" spc="45" dirty="0">
                <a:latin typeface="Times New Roman"/>
                <a:cs typeface="Times New Roman"/>
              </a:rPr>
              <a:t>granted,</a:t>
            </a:r>
            <a:r>
              <a:rPr sz="1800" spc="95" dirty="0">
                <a:latin typeface="Times New Roman"/>
                <a:cs typeface="Times New Roman"/>
              </a:rPr>
              <a:t> </a:t>
            </a:r>
            <a:r>
              <a:rPr sz="1800" spc="40" dirty="0">
                <a:latin typeface="Times New Roman"/>
                <a:cs typeface="Times New Roman"/>
              </a:rPr>
              <a:t>the</a:t>
            </a:r>
            <a:r>
              <a:rPr sz="1800" spc="90" dirty="0">
                <a:latin typeface="Times New Roman"/>
                <a:cs typeface="Times New Roman"/>
              </a:rPr>
              <a:t> </a:t>
            </a:r>
            <a:r>
              <a:rPr sz="1800" spc="30" dirty="0">
                <a:latin typeface="Times New Roman"/>
                <a:cs typeface="Times New Roman"/>
              </a:rPr>
              <a:t>patent</a:t>
            </a:r>
            <a:r>
              <a:rPr sz="1800" spc="105" dirty="0">
                <a:latin typeface="Times New Roman"/>
                <a:cs typeface="Times New Roman"/>
              </a:rPr>
              <a:t> </a:t>
            </a:r>
            <a:r>
              <a:rPr sz="1800" spc="-15" dirty="0">
                <a:latin typeface="Times New Roman"/>
                <a:cs typeface="Times New Roman"/>
              </a:rPr>
              <a:t>is</a:t>
            </a:r>
            <a:r>
              <a:rPr sz="1800" spc="85" dirty="0">
                <a:latin typeface="Times New Roman"/>
                <a:cs typeface="Times New Roman"/>
              </a:rPr>
              <a:t> </a:t>
            </a:r>
            <a:r>
              <a:rPr sz="1800" spc="-15" dirty="0">
                <a:latin typeface="Times New Roman"/>
                <a:cs typeface="Times New Roman"/>
              </a:rPr>
              <a:t>valid</a:t>
            </a:r>
            <a:r>
              <a:rPr sz="1800" spc="80" dirty="0">
                <a:latin typeface="Times New Roman"/>
                <a:cs typeface="Times New Roman"/>
              </a:rPr>
              <a:t> </a:t>
            </a:r>
            <a:r>
              <a:rPr sz="1800" spc="10" dirty="0">
                <a:latin typeface="Times New Roman"/>
                <a:cs typeface="Times New Roman"/>
              </a:rPr>
              <a:t>in</a:t>
            </a:r>
            <a:r>
              <a:rPr sz="1800" spc="80" dirty="0">
                <a:latin typeface="Times New Roman"/>
                <a:cs typeface="Times New Roman"/>
              </a:rPr>
              <a:t> </a:t>
            </a:r>
            <a:r>
              <a:rPr sz="1800" spc="15" dirty="0">
                <a:latin typeface="Times New Roman"/>
                <a:cs typeface="Times New Roman"/>
              </a:rPr>
              <a:t>any</a:t>
            </a:r>
            <a:r>
              <a:rPr sz="1800" spc="90" dirty="0">
                <a:latin typeface="Times New Roman"/>
                <a:cs typeface="Times New Roman"/>
              </a:rPr>
              <a:t> </a:t>
            </a:r>
            <a:r>
              <a:rPr sz="1800" spc="-60" dirty="0">
                <a:latin typeface="Times New Roman"/>
                <a:cs typeface="Times New Roman"/>
              </a:rPr>
              <a:t>of</a:t>
            </a:r>
            <a:r>
              <a:rPr sz="1800" spc="505" dirty="0">
                <a:latin typeface="Times New Roman"/>
                <a:cs typeface="Times New Roman"/>
              </a:rPr>
              <a:t> </a:t>
            </a:r>
            <a:r>
              <a:rPr sz="1800" spc="40" dirty="0">
                <a:latin typeface="Times New Roman"/>
                <a:cs typeface="Times New Roman"/>
              </a:rPr>
              <a:t>the</a:t>
            </a:r>
            <a:r>
              <a:rPr sz="1800" spc="95" dirty="0">
                <a:latin typeface="Times New Roman"/>
                <a:cs typeface="Times New Roman"/>
              </a:rPr>
              <a:t> </a:t>
            </a:r>
            <a:r>
              <a:rPr sz="1800" spc="65" dirty="0">
                <a:latin typeface="Times New Roman"/>
                <a:cs typeface="Times New Roman"/>
              </a:rPr>
              <a:t>EPO</a:t>
            </a:r>
            <a:r>
              <a:rPr sz="1800" spc="85" dirty="0">
                <a:latin typeface="Times New Roman"/>
                <a:cs typeface="Times New Roman"/>
              </a:rPr>
              <a:t> </a:t>
            </a:r>
            <a:r>
              <a:rPr sz="1800" spc="20" dirty="0">
                <a:latin typeface="Times New Roman"/>
                <a:cs typeface="Times New Roman"/>
              </a:rPr>
              <a:t>countries</a:t>
            </a:r>
            <a:r>
              <a:rPr sz="1800" spc="75" dirty="0">
                <a:latin typeface="Times New Roman"/>
                <a:cs typeface="Times New Roman"/>
              </a:rPr>
              <a:t> </a:t>
            </a:r>
            <a:r>
              <a:rPr sz="1800" spc="10" dirty="0">
                <a:latin typeface="Times New Roman"/>
                <a:cs typeface="Times New Roman"/>
              </a:rPr>
              <a:t>designated</a:t>
            </a:r>
            <a:r>
              <a:rPr sz="1800" spc="105" dirty="0">
                <a:latin typeface="Times New Roman"/>
                <a:cs typeface="Times New Roman"/>
              </a:rPr>
              <a:t> </a:t>
            </a:r>
            <a:r>
              <a:rPr sz="1800" spc="15" dirty="0">
                <a:latin typeface="Times New Roman"/>
                <a:cs typeface="Times New Roman"/>
              </a:rPr>
              <a:t>and</a:t>
            </a:r>
            <a:r>
              <a:rPr sz="1800" spc="70" dirty="0">
                <a:latin typeface="Times New Roman"/>
                <a:cs typeface="Times New Roman"/>
              </a:rPr>
              <a:t> </a:t>
            </a:r>
            <a:r>
              <a:rPr sz="1800" spc="10" dirty="0">
                <a:latin typeface="Times New Roman"/>
                <a:cs typeface="Times New Roman"/>
              </a:rPr>
              <a:t>has</a:t>
            </a:r>
            <a:r>
              <a:rPr sz="1800" spc="85" dirty="0">
                <a:latin typeface="Times New Roman"/>
                <a:cs typeface="Times New Roman"/>
              </a:rPr>
              <a:t> </a:t>
            </a:r>
            <a:r>
              <a:rPr sz="1800" spc="40" dirty="0">
                <a:latin typeface="Times New Roman"/>
                <a:cs typeface="Times New Roman"/>
              </a:rPr>
              <a:t>the</a:t>
            </a:r>
            <a:r>
              <a:rPr sz="1800" spc="95" dirty="0">
                <a:latin typeface="Times New Roman"/>
                <a:cs typeface="Times New Roman"/>
              </a:rPr>
              <a:t> </a:t>
            </a:r>
            <a:r>
              <a:rPr sz="1800" spc="-10" dirty="0">
                <a:latin typeface="Times New Roman"/>
                <a:cs typeface="Times New Roman"/>
              </a:rPr>
              <a:t>same</a:t>
            </a:r>
            <a:r>
              <a:rPr lang="en-US" dirty="0">
                <a:latin typeface="Times New Roman"/>
                <a:cs typeface="Times New Roman"/>
              </a:rPr>
              <a:t> </a:t>
            </a:r>
            <a:r>
              <a:rPr sz="1800" spc="-30" dirty="0">
                <a:latin typeface="Times New Roman"/>
                <a:cs typeface="Times New Roman"/>
              </a:rPr>
              <a:t>force</a:t>
            </a:r>
            <a:r>
              <a:rPr sz="1800" spc="30" dirty="0">
                <a:latin typeface="Times New Roman"/>
                <a:cs typeface="Times New Roman"/>
              </a:rPr>
              <a:t> </a:t>
            </a:r>
            <a:r>
              <a:rPr sz="1800" dirty="0">
                <a:latin typeface="Times New Roman"/>
                <a:cs typeface="Times New Roman"/>
              </a:rPr>
              <a:t>as</a:t>
            </a:r>
            <a:r>
              <a:rPr sz="1800" spc="-10" dirty="0">
                <a:latin typeface="Times New Roman"/>
                <a:cs typeface="Times New Roman"/>
              </a:rPr>
              <a:t> </a:t>
            </a:r>
            <a:r>
              <a:rPr sz="1800" spc="-15" dirty="0">
                <a:latin typeface="Times New Roman"/>
                <a:cs typeface="Times New Roman"/>
              </a:rPr>
              <a:t>a</a:t>
            </a:r>
            <a:r>
              <a:rPr sz="1800" dirty="0">
                <a:latin typeface="Times New Roman"/>
                <a:cs typeface="Times New Roman"/>
              </a:rPr>
              <a:t> </a:t>
            </a:r>
            <a:r>
              <a:rPr sz="1800" spc="35" dirty="0">
                <a:latin typeface="Times New Roman"/>
                <a:cs typeface="Times New Roman"/>
              </a:rPr>
              <a:t>patent</a:t>
            </a:r>
            <a:r>
              <a:rPr sz="1800" spc="25" dirty="0">
                <a:latin typeface="Times New Roman"/>
                <a:cs typeface="Times New Roman"/>
              </a:rPr>
              <a:t> </a:t>
            </a:r>
            <a:r>
              <a:rPr sz="1800" spc="55" dirty="0">
                <a:latin typeface="Times New Roman"/>
                <a:cs typeface="Times New Roman"/>
              </a:rPr>
              <a:t>granted</a:t>
            </a:r>
            <a:r>
              <a:rPr sz="1800" spc="15" dirty="0">
                <a:latin typeface="Times New Roman"/>
                <a:cs typeface="Times New Roman"/>
              </a:rPr>
              <a:t> </a:t>
            </a:r>
            <a:r>
              <a:rPr sz="1800" spc="5" dirty="0">
                <a:latin typeface="Times New Roman"/>
                <a:cs typeface="Times New Roman"/>
              </a:rPr>
              <a:t>in</a:t>
            </a:r>
            <a:r>
              <a:rPr sz="1800" dirty="0">
                <a:latin typeface="Times New Roman"/>
                <a:cs typeface="Times New Roman"/>
              </a:rPr>
              <a:t> </a:t>
            </a:r>
            <a:r>
              <a:rPr sz="1800" spc="10" dirty="0">
                <a:latin typeface="Times New Roman"/>
                <a:cs typeface="Times New Roman"/>
              </a:rPr>
              <a:t>any</a:t>
            </a:r>
            <a:r>
              <a:rPr sz="1800" spc="5" dirty="0">
                <a:latin typeface="Times New Roman"/>
                <a:cs typeface="Times New Roman"/>
              </a:rPr>
              <a:t> </a:t>
            </a:r>
            <a:r>
              <a:rPr sz="1800" spc="-5" dirty="0">
                <a:latin typeface="Times New Roman"/>
                <a:cs typeface="Times New Roman"/>
              </a:rPr>
              <a:t>one</a:t>
            </a:r>
            <a:r>
              <a:rPr sz="1800" spc="25" dirty="0">
                <a:latin typeface="Times New Roman"/>
                <a:cs typeface="Times New Roman"/>
              </a:rPr>
              <a:t> </a:t>
            </a:r>
            <a:r>
              <a:rPr sz="1800" spc="-65" dirty="0">
                <a:latin typeface="Times New Roman"/>
                <a:cs typeface="Times New Roman"/>
              </a:rPr>
              <a:t>of</a:t>
            </a:r>
            <a:r>
              <a:rPr sz="1800" spc="45" dirty="0">
                <a:latin typeface="Times New Roman"/>
                <a:cs typeface="Times New Roman"/>
              </a:rPr>
              <a:t> </a:t>
            </a:r>
            <a:r>
              <a:rPr sz="1800" spc="40" dirty="0">
                <a:latin typeface="Times New Roman"/>
                <a:cs typeface="Times New Roman"/>
              </a:rPr>
              <a:t>the</a:t>
            </a:r>
            <a:r>
              <a:rPr sz="1800" spc="10" dirty="0">
                <a:latin typeface="Times New Roman"/>
                <a:cs typeface="Times New Roman"/>
              </a:rPr>
              <a:t> </a:t>
            </a:r>
            <a:r>
              <a:rPr sz="1800" spc="30" dirty="0">
                <a:latin typeface="Times New Roman"/>
                <a:cs typeface="Times New Roman"/>
              </a:rPr>
              <a:t>contracting</a:t>
            </a:r>
            <a:r>
              <a:rPr sz="1800" spc="35" dirty="0">
                <a:latin typeface="Times New Roman"/>
                <a:cs typeface="Times New Roman"/>
              </a:rPr>
              <a:t> </a:t>
            </a:r>
            <a:r>
              <a:rPr sz="1800" dirty="0">
                <a:latin typeface="Times New Roman"/>
                <a:cs typeface="Times New Roman"/>
              </a:rPr>
              <a:t>nations.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68537"/>
            <a:ext cx="7315200" cy="498213"/>
          </a:xfrm>
          <a:prstGeom prst="rect">
            <a:avLst/>
          </a:prstGeom>
        </p:spPr>
        <p:txBody>
          <a:bodyPr vert="horz" wrap="square" lIns="0" tIns="13335" rIns="0" bIns="0" rtlCol="0">
            <a:spAutoFit/>
          </a:bodyPr>
          <a:lstStyle/>
          <a:p>
            <a:pPr marL="12700">
              <a:lnSpc>
                <a:spcPct val="100000"/>
              </a:lnSpc>
              <a:spcBef>
                <a:spcPts val="105"/>
              </a:spcBef>
            </a:pPr>
            <a:r>
              <a:rPr dirty="0"/>
              <a:t>4. Patent Prosecution</a:t>
            </a:r>
            <a:r>
              <a:rPr lang="en-US" dirty="0"/>
              <a:t> </a:t>
            </a:r>
            <a:r>
              <a:rPr dirty="0"/>
              <a:t>Highway (PPH)</a:t>
            </a:r>
          </a:p>
        </p:txBody>
      </p:sp>
      <p:sp>
        <p:nvSpPr>
          <p:cNvPr id="3" name="object 3"/>
          <p:cNvSpPr txBox="1"/>
          <p:nvPr/>
        </p:nvSpPr>
        <p:spPr>
          <a:xfrm>
            <a:off x="344169" y="819150"/>
            <a:ext cx="8455661" cy="4069704"/>
          </a:xfrm>
          <a:prstGeom prst="rect">
            <a:avLst/>
          </a:prstGeom>
        </p:spPr>
        <p:txBody>
          <a:bodyPr vert="horz" wrap="square" lIns="0" tIns="12065" rIns="0" bIns="0" rtlCol="0">
            <a:spAutoFit/>
          </a:bodyPr>
          <a:lstStyle/>
          <a:p>
            <a:pPr marL="355600" marR="6985" indent="-342900" algn="just">
              <a:lnSpc>
                <a:spcPct val="100000"/>
              </a:lnSpc>
              <a:spcBef>
                <a:spcPts val="95"/>
              </a:spcBef>
              <a:buFont typeface="Arial MT"/>
              <a:buChar char="•"/>
              <a:tabLst>
                <a:tab pos="355600" algn="l"/>
              </a:tabLst>
            </a:pPr>
            <a:r>
              <a:rPr sz="1900" spc="65" dirty="0">
                <a:latin typeface="Times New Roman"/>
                <a:cs typeface="Times New Roman"/>
              </a:rPr>
              <a:t>In </a:t>
            </a:r>
            <a:r>
              <a:rPr sz="1900" spc="-15" dirty="0">
                <a:latin typeface="Times New Roman"/>
                <a:cs typeface="Times New Roman"/>
              </a:rPr>
              <a:t>2006, </a:t>
            </a:r>
            <a:r>
              <a:rPr sz="1900" spc="35" dirty="0">
                <a:latin typeface="Times New Roman"/>
                <a:cs typeface="Times New Roman"/>
              </a:rPr>
              <a:t>the </a:t>
            </a:r>
            <a:r>
              <a:rPr sz="1900" spc="-70" dirty="0">
                <a:latin typeface="Times New Roman"/>
                <a:cs typeface="Times New Roman"/>
              </a:rPr>
              <a:t>U.S </a:t>
            </a:r>
            <a:r>
              <a:rPr sz="1900" dirty="0">
                <a:latin typeface="Times New Roman"/>
                <a:cs typeface="Times New Roman"/>
              </a:rPr>
              <a:t>launched </a:t>
            </a:r>
            <a:r>
              <a:rPr sz="1900" spc="30" dirty="0">
                <a:latin typeface="Times New Roman"/>
                <a:cs typeface="Times New Roman"/>
              </a:rPr>
              <a:t>its </a:t>
            </a:r>
            <a:r>
              <a:rPr sz="1900" spc="55" dirty="0">
                <a:latin typeface="Times New Roman"/>
                <a:cs typeface="Times New Roman"/>
              </a:rPr>
              <a:t>PPH, </a:t>
            </a:r>
            <a:r>
              <a:rPr sz="1900" spc="-5" dirty="0">
                <a:latin typeface="Times New Roman"/>
                <a:cs typeface="Times New Roman"/>
              </a:rPr>
              <a:t>which </a:t>
            </a:r>
            <a:r>
              <a:rPr sz="1900" spc="20" dirty="0">
                <a:latin typeface="Times New Roman"/>
                <a:cs typeface="Times New Roman"/>
              </a:rPr>
              <a:t>fast-tracks </a:t>
            </a:r>
            <a:r>
              <a:rPr sz="1900" spc="10" dirty="0">
                <a:latin typeface="Times New Roman"/>
                <a:cs typeface="Times New Roman"/>
              </a:rPr>
              <a:t>examination </a:t>
            </a:r>
            <a:r>
              <a:rPr sz="1900" spc="-60" dirty="0">
                <a:latin typeface="Times New Roman"/>
                <a:cs typeface="Times New Roman"/>
              </a:rPr>
              <a:t>of</a:t>
            </a:r>
            <a:r>
              <a:rPr sz="1900" spc="-55" dirty="0">
                <a:latin typeface="Times New Roman"/>
                <a:cs typeface="Times New Roman"/>
              </a:rPr>
              <a:t> </a:t>
            </a:r>
            <a:r>
              <a:rPr sz="1900" spc="20" dirty="0">
                <a:latin typeface="Times New Roman"/>
                <a:cs typeface="Times New Roman"/>
              </a:rPr>
              <a:t>corresponding </a:t>
            </a:r>
            <a:r>
              <a:rPr sz="1900" spc="25" dirty="0">
                <a:latin typeface="Times New Roman"/>
                <a:cs typeface="Times New Roman"/>
              </a:rPr>
              <a:t> </a:t>
            </a:r>
            <a:r>
              <a:rPr sz="1900" spc="30" dirty="0">
                <a:latin typeface="Times New Roman"/>
                <a:cs typeface="Times New Roman"/>
              </a:rPr>
              <a:t>patent</a:t>
            </a:r>
            <a:r>
              <a:rPr sz="1900" spc="5" dirty="0">
                <a:latin typeface="Times New Roman"/>
                <a:cs typeface="Times New Roman"/>
              </a:rPr>
              <a:t> </a:t>
            </a:r>
            <a:r>
              <a:rPr sz="1900" spc="-10" dirty="0">
                <a:latin typeface="Times New Roman"/>
                <a:cs typeface="Times New Roman"/>
              </a:rPr>
              <a:t>applications</a:t>
            </a:r>
            <a:r>
              <a:rPr sz="1900" spc="45" dirty="0">
                <a:latin typeface="Times New Roman"/>
                <a:cs typeface="Times New Roman"/>
              </a:rPr>
              <a:t> </a:t>
            </a:r>
            <a:r>
              <a:rPr sz="1900" spc="-35" dirty="0">
                <a:latin typeface="Times New Roman"/>
                <a:cs typeface="Times New Roman"/>
              </a:rPr>
              <a:t>filed</a:t>
            </a:r>
            <a:r>
              <a:rPr sz="1900" spc="40" dirty="0">
                <a:latin typeface="Times New Roman"/>
                <a:cs typeface="Times New Roman"/>
              </a:rPr>
              <a:t> </a:t>
            </a:r>
            <a:r>
              <a:rPr sz="1900" spc="5" dirty="0">
                <a:latin typeface="Times New Roman"/>
                <a:cs typeface="Times New Roman"/>
              </a:rPr>
              <a:t>in</a:t>
            </a:r>
            <a:r>
              <a:rPr sz="1900" spc="20" dirty="0">
                <a:latin typeface="Times New Roman"/>
                <a:cs typeface="Times New Roman"/>
              </a:rPr>
              <a:t> </a:t>
            </a:r>
            <a:r>
              <a:rPr sz="1900" spc="35" dirty="0">
                <a:latin typeface="Times New Roman"/>
                <a:cs typeface="Times New Roman"/>
              </a:rPr>
              <a:t>the</a:t>
            </a:r>
            <a:r>
              <a:rPr sz="1900" spc="15" dirty="0">
                <a:latin typeface="Times New Roman"/>
                <a:cs typeface="Times New Roman"/>
              </a:rPr>
              <a:t> </a:t>
            </a:r>
            <a:r>
              <a:rPr sz="1900" spc="55" dirty="0">
                <a:latin typeface="Times New Roman"/>
                <a:cs typeface="Times New Roman"/>
              </a:rPr>
              <a:t>USPTO</a:t>
            </a:r>
            <a:r>
              <a:rPr sz="1900" spc="5" dirty="0">
                <a:latin typeface="Times New Roman"/>
                <a:cs typeface="Times New Roman"/>
              </a:rPr>
              <a:t> </a:t>
            </a:r>
            <a:r>
              <a:rPr sz="1900" spc="20" dirty="0">
                <a:latin typeface="Times New Roman"/>
                <a:cs typeface="Times New Roman"/>
              </a:rPr>
              <a:t>and</a:t>
            </a:r>
            <a:r>
              <a:rPr sz="1900" spc="25" dirty="0">
                <a:latin typeface="Times New Roman"/>
                <a:cs typeface="Times New Roman"/>
              </a:rPr>
              <a:t> </a:t>
            </a:r>
            <a:r>
              <a:rPr sz="1900" spc="5" dirty="0">
                <a:latin typeface="Times New Roman"/>
                <a:cs typeface="Times New Roman"/>
              </a:rPr>
              <a:t>in</a:t>
            </a:r>
            <a:r>
              <a:rPr sz="1900" spc="20" dirty="0">
                <a:latin typeface="Times New Roman"/>
                <a:cs typeface="Times New Roman"/>
              </a:rPr>
              <a:t> </a:t>
            </a:r>
            <a:r>
              <a:rPr sz="1900" spc="5" dirty="0">
                <a:latin typeface="Times New Roman"/>
                <a:cs typeface="Times New Roman"/>
              </a:rPr>
              <a:t>various</a:t>
            </a:r>
            <a:r>
              <a:rPr sz="1900" spc="10" dirty="0">
                <a:latin typeface="Times New Roman"/>
                <a:cs typeface="Times New Roman"/>
              </a:rPr>
              <a:t> </a:t>
            </a:r>
            <a:r>
              <a:rPr sz="1900" spc="90" dirty="0">
                <a:latin typeface="Times New Roman"/>
                <a:cs typeface="Times New Roman"/>
              </a:rPr>
              <a:t>IP</a:t>
            </a:r>
            <a:r>
              <a:rPr sz="1900" spc="5" dirty="0">
                <a:latin typeface="Times New Roman"/>
                <a:cs typeface="Times New Roman"/>
              </a:rPr>
              <a:t> </a:t>
            </a:r>
            <a:r>
              <a:rPr sz="1900" spc="-50" dirty="0">
                <a:latin typeface="Times New Roman"/>
                <a:cs typeface="Times New Roman"/>
              </a:rPr>
              <a:t>offices</a:t>
            </a:r>
            <a:r>
              <a:rPr sz="1900" spc="25" dirty="0">
                <a:latin typeface="Times New Roman"/>
                <a:cs typeface="Times New Roman"/>
              </a:rPr>
              <a:t> around</a:t>
            </a:r>
            <a:r>
              <a:rPr sz="1900" spc="20" dirty="0">
                <a:latin typeface="Times New Roman"/>
                <a:cs typeface="Times New Roman"/>
              </a:rPr>
              <a:t> </a:t>
            </a:r>
            <a:r>
              <a:rPr sz="1900" spc="35" dirty="0">
                <a:latin typeface="Times New Roman"/>
                <a:cs typeface="Times New Roman"/>
              </a:rPr>
              <a:t>the</a:t>
            </a:r>
            <a:r>
              <a:rPr sz="1900" spc="15" dirty="0">
                <a:latin typeface="Times New Roman"/>
                <a:cs typeface="Times New Roman"/>
              </a:rPr>
              <a:t> </a:t>
            </a:r>
            <a:r>
              <a:rPr sz="1900" spc="5" dirty="0">
                <a:latin typeface="Times New Roman"/>
                <a:cs typeface="Times New Roman"/>
              </a:rPr>
              <a:t>world.</a:t>
            </a:r>
            <a:endParaRPr sz="1900" dirty="0">
              <a:latin typeface="Times New Roman"/>
              <a:cs typeface="Times New Roman"/>
            </a:endParaRPr>
          </a:p>
          <a:p>
            <a:pPr marL="355600" marR="6350" indent="-342900" algn="just">
              <a:lnSpc>
                <a:spcPct val="100000"/>
              </a:lnSpc>
              <a:spcBef>
                <a:spcPts val="455"/>
              </a:spcBef>
              <a:buFont typeface="Arial MT"/>
              <a:buChar char="•"/>
              <a:tabLst>
                <a:tab pos="355600" algn="l"/>
              </a:tabLst>
            </a:pPr>
            <a:r>
              <a:rPr sz="1900" spc="40" dirty="0">
                <a:latin typeface="Times New Roman"/>
                <a:cs typeface="Times New Roman"/>
              </a:rPr>
              <a:t>Under the </a:t>
            </a:r>
            <a:r>
              <a:rPr sz="1900" spc="90" dirty="0">
                <a:latin typeface="Times New Roman"/>
                <a:cs typeface="Times New Roman"/>
              </a:rPr>
              <a:t>PPH </a:t>
            </a:r>
            <a:r>
              <a:rPr sz="1900" spc="30" dirty="0">
                <a:latin typeface="Times New Roman"/>
                <a:cs typeface="Times New Roman"/>
              </a:rPr>
              <a:t>program, </a:t>
            </a:r>
            <a:r>
              <a:rPr sz="1900" spc="25" dirty="0">
                <a:latin typeface="Times New Roman"/>
                <a:cs typeface="Times New Roman"/>
              </a:rPr>
              <a:t>an </a:t>
            </a:r>
            <a:r>
              <a:rPr sz="1900" spc="5" dirty="0">
                <a:latin typeface="Times New Roman"/>
                <a:cs typeface="Times New Roman"/>
              </a:rPr>
              <a:t>applicant </a:t>
            </a:r>
            <a:r>
              <a:rPr sz="1900" dirty="0">
                <a:latin typeface="Times New Roman"/>
                <a:cs typeface="Times New Roman"/>
              </a:rPr>
              <a:t>who </a:t>
            </a:r>
            <a:r>
              <a:rPr sz="1900" spc="-15" dirty="0">
                <a:latin typeface="Times New Roman"/>
                <a:cs typeface="Times New Roman"/>
              </a:rPr>
              <a:t>receives a </a:t>
            </a:r>
            <a:r>
              <a:rPr sz="1900" spc="40" dirty="0">
                <a:latin typeface="Times New Roman"/>
                <a:cs typeface="Times New Roman"/>
              </a:rPr>
              <a:t>ruling </a:t>
            </a:r>
            <a:r>
              <a:rPr sz="1900" spc="-5" dirty="0">
                <a:latin typeface="Times New Roman"/>
                <a:cs typeface="Times New Roman"/>
              </a:rPr>
              <a:t>from </a:t>
            </a:r>
            <a:r>
              <a:rPr sz="1900" spc="20" dirty="0">
                <a:latin typeface="Times New Roman"/>
                <a:cs typeface="Times New Roman"/>
              </a:rPr>
              <a:t>an </a:t>
            </a:r>
            <a:r>
              <a:rPr sz="1900" spc="-80" dirty="0">
                <a:latin typeface="Georgia"/>
                <a:cs typeface="Georgia"/>
              </a:rPr>
              <a:t>“Office </a:t>
            </a:r>
            <a:r>
              <a:rPr sz="1900" spc="-65" dirty="0">
                <a:latin typeface="Times New Roman"/>
                <a:cs typeface="Times New Roman"/>
              </a:rPr>
              <a:t>of</a:t>
            </a:r>
            <a:r>
              <a:rPr sz="1900" spc="-60" dirty="0">
                <a:latin typeface="Times New Roman"/>
                <a:cs typeface="Times New Roman"/>
              </a:rPr>
              <a:t> </a:t>
            </a:r>
            <a:r>
              <a:rPr sz="1900" spc="75" dirty="0">
                <a:latin typeface="Times New Roman"/>
                <a:cs typeface="Times New Roman"/>
              </a:rPr>
              <a:t>First </a:t>
            </a:r>
            <a:r>
              <a:rPr sz="1900" spc="80" dirty="0">
                <a:latin typeface="Times New Roman"/>
                <a:cs typeface="Times New Roman"/>
              </a:rPr>
              <a:t> </a:t>
            </a:r>
            <a:r>
              <a:rPr sz="1900" spc="-40" dirty="0">
                <a:latin typeface="Georgia"/>
                <a:cs typeface="Georgia"/>
              </a:rPr>
              <a:t>Filing”</a:t>
            </a:r>
            <a:r>
              <a:rPr sz="1900" spc="-35" dirty="0">
                <a:latin typeface="Georgia"/>
                <a:cs typeface="Georgia"/>
              </a:rPr>
              <a:t> </a:t>
            </a:r>
            <a:r>
              <a:rPr sz="1900" spc="55" dirty="0">
                <a:latin typeface="Times New Roman"/>
                <a:cs typeface="Times New Roman"/>
              </a:rPr>
              <a:t>that </a:t>
            </a:r>
            <a:r>
              <a:rPr sz="1900" spc="35" dirty="0">
                <a:latin typeface="Times New Roman"/>
                <a:cs typeface="Times New Roman"/>
              </a:rPr>
              <a:t>at </a:t>
            </a:r>
            <a:r>
              <a:rPr sz="1900" spc="10" dirty="0">
                <a:latin typeface="Times New Roman"/>
                <a:cs typeface="Times New Roman"/>
              </a:rPr>
              <a:t>least </a:t>
            </a:r>
            <a:r>
              <a:rPr sz="1900" dirty="0">
                <a:latin typeface="Times New Roman"/>
                <a:cs typeface="Times New Roman"/>
              </a:rPr>
              <a:t>one </a:t>
            </a:r>
            <a:r>
              <a:rPr sz="1900" spc="-20" dirty="0">
                <a:latin typeface="Times New Roman"/>
                <a:cs typeface="Times New Roman"/>
              </a:rPr>
              <a:t>claim </a:t>
            </a:r>
            <a:r>
              <a:rPr sz="1900" spc="-15" dirty="0">
                <a:latin typeface="Times New Roman"/>
                <a:cs typeface="Times New Roman"/>
              </a:rPr>
              <a:t>is </a:t>
            </a:r>
            <a:r>
              <a:rPr sz="1900" spc="10" dirty="0">
                <a:latin typeface="Times New Roman"/>
                <a:cs typeface="Times New Roman"/>
              </a:rPr>
              <a:t>patentable </a:t>
            </a:r>
            <a:r>
              <a:rPr sz="1900" spc="-25" dirty="0">
                <a:latin typeface="Times New Roman"/>
                <a:cs typeface="Times New Roman"/>
              </a:rPr>
              <a:t>may </a:t>
            </a:r>
            <a:r>
              <a:rPr sz="1900" spc="30" dirty="0">
                <a:latin typeface="Times New Roman"/>
                <a:cs typeface="Times New Roman"/>
              </a:rPr>
              <a:t>request </a:t>
            </a:r>
            <a:r>
              <a:rPr sz="1900" spc="55" dirty="0">
                <a:latin typeface="Times New Roman"/>
                <a:cs typeface="Times New Roman"/>
              </a:rPr>
              <a:t>that </a:t>
            </a:r>
            <a:r>
              <a:rPr sz="1900" spc="40" dirty="0">
                <a:latin typeface="Times New Roman"/>
                <a:cs typeface="Times New Roman"/>
              </a:rPr>
              <a:t>the </a:t>
            </a:r>
            <a:r>
              <a:rPr sz="1900" spc="-80" dirty="0">
                <a:latin typeface="Georgia"/>
                <a:cs typeface="Georgia"/>
              </a:rPr>
              <a:t>“Office</a:t>
            </a:r>
            <a:r>
              <a:rPr sz="1900" spc="-75" dirty="0">
                <a:latin typeface="Georgia"/>
                <a:cs typeface="Georgia"/>
              </a:rPr>
              <a:t> </a:t>
            </a:r>
            <a:r>
              <a:rPr sz="1900" spc="-65" dirty="0">
                <a:latin typeface="Times New Roman"/>
                <a:cs typeface="Times New Roman"/>
              </a:rPr>
              <a:t>of</a:t>
            </a:r>
            <a:r>
              <a:rPr sz="1900" spc="-60" dirty="0">
                <a:latin typeface="Times New Roman"/>
                <a:cs typeface="Times New Roman"/>
              </a:rPr>
              <a:t> </a:t>
            </a:r>
            <a:r>
              <a:rPr sz="1900" spc="-20" dirty="0">
                <a:latin typeface="Times New Roman"/>
                <a:cs typeface="Times New Roman"/>
              </a:rPr>
              <a:t>Second </a:t>
            </a:r>
            <a:r>
              <a:rPr sz="1900" spc="-15" dirty="0">
                <a:latin typeface="Times New Roman"/>
                <a:cs typeface="Times New Roman"/>
              </a:rPr>
              <a:t> </a:t>
            </a:r>
            <a:r>
              <a:rPr sz="1900" spc="-40" dirty="0">
                <a:latin typeface="Georgia"/>
                <a:cs typeface="Georgia"/>
              </a:rPr>
              <a:t>Filing”</a:t>
            </a:r>
            <a:r>
              <a:rPr sz="1900" spc="-35" dirty="0">
                <a:latin typeface="Georgia"/>
                <a:cs typeface="Georgia"/>
              </a:rPr>
              <a:t> </a:t>
            </a:r>
            <a:r>
              <a:rPr sz="1900" spc="20" dirty="0">
                <a:latin typeface="Times New Roman"/>
                <a:cs typeface="Times New Roman"/>
              </a:rPr>
              <a:t>fast-track</a:t>
            </a:r>
            <a:r>
              <a:rPr sz="1900" spc="25" dirty="0">
                <a:latin typeface="Times New Roman"/>
                <a:cs typeface="Times New Roman"/>
              </a:rPr>
              <a:t> </a:t>
            </a:r>
            <a:r>
              <a:rPr sz="1900" spc="35" dirty="0">
                <a:latin typeface="Times New Roman"/>
                <a:cs typeface="Times New Roman"/>
              </a:rPr>
              <a:t>the</a:t>
            </a:r>
            <a:r>
              <a:rPr sz="1900" spc="40" dirty="0">
                <a:latin typeface="Times New Roman"/>
                <a:cs typeface="Times New Roman"/>
              </a:rPr>
              <a:t> </a:t>
            </a:r>
            <a:r>
              <a:rPr sz="1900" spc="10" dirty="0">
                <a:latin typeface="Times New Roman"/>
                <a:cs typeface="Times New Roman"/>
              </a:rPr>
              <a:t>examination</a:t>
            </a:r>
            <a:r>
              <a:rPr sz="1900" spc="15" dirty="0">
                <a:latin typeface="Times New Roman"/>
                <a:cs typeface="Times New Roman"/>
              </a:rPr>
              <a:t> </a:t>
            </a:r>
            <a:r>
              <a:rPr sz="1900" spc="-65" dirty="0">
                <a:latin typeface="Times New Roman"/>
                <a:cs typeface="Times New Roman"/>
              </a:rPr>
              <a:t>of</a:t>
            </a:r>
            <a:r>
              <a:rPr sz="1900" spc="-60" dirty="0">
                <a:latin typeface="Times New Roman"/>
                <a:cs typeface="Times New Roman"/>
              </a:rPr>
              <a:t> </a:t>
            </a:r>
            <a:r>
              <a:rPr sz="1900" spc="20" dirty="0">
                <a:latin typeface="Times New Roman"/>
                <a:cs typeface="Times New Roman"/>
              </a:rPr>
              <a:t>corresponding</a:t>
            </a:r>
            <a:r>
              <a:rPr sz="1900" spc="25" dirty="0">
                <a:latin typeface="Times New Roman"/>
                <a:cs typeface="Times New Roman"/>
              </a:rPr>
              <a:t> </a:t>
            </a:r>
            <a:r>
              <a:rPr sz="1900" spc="-15" dirty="0">
                <a:latin typeface="Times New Roman"/>
                <a:cs typeface="Times New Roman"/>
              </a:rPr>
              <a:t>claims</a:t>
            </a:r>
            <a:r>
              <a:rPr sz="1900" spc="-10" dirty="0">
                <a:latin typeface="Times New Roman"/>
                <a:cs typeface="Times New Roman"/>
              </a:rPr>
              <a:t> </a:t>
            </a:r>
            <a:r>
              <a:rPr sz="1900" spc="5" dirty="0">
                <a:latin typeface="Times New Roman"/>
                <a:cs typeface="Times New Roman"/>
              </a:rPr>
              <a:t>in</a:t>
            </a:r>
            <a:r>
              <a:rPr sz="1900" spc="490" dirty="0">
                <a:latin typeface="Times New Roman"/>
                <a:cs typeface="Times New Roman"/>
              </a:rPr>
              <a:t> </a:t>
            </a:r>
            <a:r>
              <a:rPr sz="1900" spc="20" dirty="0">
                <a:latin typeface="Times New Roman"/>
                <a:cs typeface="Times New Roman"/>
              </a:rPr>
              <a:t>corresponding </a:t>
            </a:r>
            <a:r>
              <a:rPr sz="1900" spc="25" dirty="0">
                <a:latin typeface="Times New Roman"/>
                <a:cs typeface="Times New Roman"/>
              </a:rPr>
              <a:t> </a:t>
            </a:r>
            <a:r>
              <a:rPr sz="1900" spc="-10" dirty="0">
                <a:latin typeface="Times New Roman"/>
                <a:cs typeface="Times New Roman"/>
              </a:rPr>
              <a:t>applications</a:t>
            </a:r>
            <a:r>
              <a:rPr sz="1900" spc="30" dirty="0">
                <a:latin typeface="Times New Roman"/>
                <a:cs typeface="Times New Roman"/>
              </a:rPr>
              <a:t> </a:t>
            </a:r>
            <a:r>
              <a:rPr sz="1900" spc="-35" dirty="0">
                <a:latin typeface="Times New Roman"/>
                <a:cs typeface="Times New Roman"/>
              </a:rPr>
              <a:t>filed</a:t>
            </a:r>
            <a:r>
              <a:rPr sz="1900" spc="30" dirty="0">
                <a:latin typeface="Times New Roman"/>
                <a:cs typeface="Times New Roman"/>
              </a:rPr>
              <a:t> </a:t>
            </a:r>
            <a:r>
              <a:rPr sz="1900" spc="5" dirty="0">
                <a:latin typeface="Times New Roman"/>
                <a:cs typeface="Times New Roman"/>
              </a:rPr>
              <a:t>in</a:t>
            </a:r>
            <a:r>
              <a:rPr sz="1900" spc="15" dirty="0">
                <a:latin typeface="Times New Roman"/>
                <a:cs typeface="Times New Roman"/>
              </a:rPr>
              <a:t> </a:t>
            </a:r>
            <a:r>
              <a:rPr sz="1900" spc="40" dirty="0">
                <a:latin typeface="Times New Roman"/>
                <a:cs typeface="Times New Roman"/>
              </a:rPr>
              <a:t>the</a:t>
            </a:r>
            <a:r>
              <a:rPr sz="1900" spc="10" dirty="0">
                <a:latin typeface="Times New Roman"/>
                <a:cs typeface="Times New Roman"/>
              </a:rPr>
              <a:t> </a:t>
            </a:r>
            <a:r>
              <a:rPr sz="1900" spc="-55" dirty="0">
                <a:latin typeface="Times New Roman"/>
                <a:cs typeface="Times New Roman"/>
              </a:rPr>
              <a:t>Office</a:t>
            </a:r>
            <a:r>
              <a:rPr sz="1900" spc="20" dirty="0">
                <a:latin typeface="Times New Roman"/>
                <a:cs typeface="Times New Roman"/>
              </a:rPr>
              <a:t> </a:t>
            </a:r>
            <a:r>
              <a:rPr sz="1900" spc="-65" dirty="0">
                <a:latin typeface="Times New Roman"/>
                <a:cs typeface="Times New Roman"/>
              </a:rPr>
              <a:t>of</a:t>
            </a:r>
            <a:r>
              <a:rPr sz="1900" spc="35" dirty="0">
                <a:latin typeface="Times New Roman"/>
                <a:cs typeface="Times New Roman"/>
              </a:rPr>
              <a:t> </a:t>
            </a:r>
            <a:r>
              <a:rPr sz="1900" spc="-20" dirty="0">
                <a:latin typeface="Times New Roman"/>
                <a:cs typeface="Times New Roman"/>
              </a:rPr>
              <a:t>Second</a:t>
            </a:r>
            <a:r>
              <a:rPr sz="1900" dirty="0">
                <a:latin typeface="Times New Roman"/>
                <a:cs typeface="Times New Roman"/>
              </a:rPr>
              <a:t> </a:t>
            </a:r>
            <a:r>
              <a:rPr sz="1900" spc="10" dirty="0">
                <a:latin typeface="Times New Roman"/>
                <a:cs typeface="Times New Roman"/>
              </a:rPr>
              <a:t>Filing.</a:t>
            </a:r>
            <a:endParaRPr sz="1900" dirty="0">
              <a:latin typeface="Times New Roman"/>
              <a:cs typeface="Times New Roman"/>
            </a:endParaRPr>
          </a:p>
          <a:p>
            <a:pPr marL="355600" marR="5080" indent="-342900" algn="just">
              <a:lnSpc>
                <a:spcPct val="100000"/>
              </a:lnSpc>
              <a:spcBef>
                <a:spcPts val="459"/>
              </a:spcBef>
              <a:buFont typeface="Arial MT"/>
              <a:buChar char="•"/>
              <a:tabLst>
                <a:tab pos="355600" algn="l"/>
              </a:tabLst>
            </a:pPr>
            <a:r>
              <a:rPr sz="1900" spc="65" dirty="0">
                <a:latin typeface="Times New Roman"/>
                <a:cs typeface="Times New Roman"/>
              </a:rPr>
              <a:t>The </a:t>
            </a:r>
            <a:r>
              <a:rPr sz="1900" spc="-55" dirty="0">
                <a:latin typeface="Times New Roman"/>
                <a:cs typeface="Times New Roman"/>
              </a:rPr>
              <a:t>Office </a:t>
            </a:r>
            <a:r>
              <a:rPr sz="1900" spc="-65" dirty="0">
                <a:latin typeface="Times New Roman"/>
                <a:cs typeface="Times New Roman"/>
              </a:rPr>
              <a:t>of</a:t>
            </a:r>
            <a:r>
              <a:rPr sz="1900" spc="-60" dirty="0">
                <a:latin typeface="Times New Roman"/>
                <a:cs typeface="Times New Roman"/>
              </a:rPr>
              <a:t> </a:t>
            </a:r>
            <a:r>
              <a:rPr sz="1900" spc="-20" dirty="0">
                <a:latin typeface="Times New Roman"/>
                <a:cs typeface="Times New Roman"/>
              </a:rPr>
              <a:t>Second </a:t>
            </a:r>
            <a:r>
              <a:rPr sz="1900" spc="30" dirty="0">
                <a:latin typeface="Times New Roman"/>
                <a:cs typeface="Times New Roman"/>
              </a:rPr>
              <a:t>Filing </a:t>
            </a:r>
            <a:r>
              <a:rPr sz="1900" spc="-5" dirty="0">
                <a:latin typeface="Times New Roman"/>
                <a:cs typeface="Times New Roman"/>
              </a:rPr>
              <a:t>can use </a:t>
            </a:r>
            <a:r>
              <a:rPr sz="1900" spc="35" dirty="0">
                <a:latin typeface="Times New Roman"/>
                <a:cs typeface="Times New Roman"/>
              </a:rPr>
              <a:t>the </a:t>
            </a:r>
            <a:r>
              <a:rPr sz="1900" spc="-55" dirty="0">
                <a:latin typeface="Times New Roman"/>
                <a:cs typeface="Times New Roman"/>
              </a:rPr>
              <a:t>Office </a:t>
            </a:r>
            <a:r>
              <a:rPr sz="1900" spc="-65" dirty="0">
                <a:latin typeface="Times New Roman"/>
                <a:cs typeface="Times New Roman"/>
              </a:rPr>
              <a:t>of</a:t>
            </a:r>
            <a:r>
              <a:rPr sz="1900" spc="-60" dirty="0">
                <a:latin typeface="Times New Roman"/>
                <a:cs typeface="Times New Roman"/>
              </a:rPr>
              <a:t> </a:t>
            </a:r>
            <a:r>
              <a:rPr sz="1900" spc="70" dirty="0">
                <a:latin typeface="Times New Roman"/>
                <a:cs typeface="Times New Roman"/>
              </a:rPr>
              <a:t>First </a:t>
            </a:r>
            <a:r>
              <a:rPr sz="1900" spc="-35" dirty="0">
                <a:latin typeface="Georgia"/>
                <a:cs typeface="Georgia"/>
              </a:rPr>
              <a:t>Filing’s </a:t>
            </a:r>
            <a:r>
              <a:rPr sz="1900" spc="20" dirty="0">
                <a:latin typeface="Times New Roman"/>
                <a:cs typeface="Times New Roman"/>
              </a:rPr>
              <a:t>work </a:t>
            </a:r>
            <a:r>
              <a:rPr sz="1900" spc="5" dirty="0">
                <a:latin typeface="Times New Roman"/>
                <a:cs typeface="Times New Roman"/>
              </a:rPr>
              <a:t>products, </a:t>
            </a:r>
            <a:r>
              <a:rPr sz="1900" dirty="0">
                <a:latin typeface="Times New Roman"/>
                <a:cs typeface="Times New Roman"/>
              </a:rPr>
              <a:t>such </a:t>
            </a:r>
            <a:r>
              <a:rPr sz="1900" spc="-10" dirty="0">
                <a:latin typeface="Times New Roman"/>
                <a:cs typeface="Times New Roman"/>
              </a:rPr>
              <a:t>as </a:t>
            </a:r>
            <a:r>
              <a:rPr sz="1900" spc="-5" dirty="0">
                <a:latin typeface="Times New Roman"/>
                <a:cs typeface="Times New Roman"/>
              </a:rPr>
              <a:t> </a:t>
            </a:r>
            <a:r>
              <a:rPr sz="1900" spc="10" dirty="0">
                <a:latin typeface="Times New Roman"/>
                <a:cs typeface="Times New Roman"/>
              </a:rPr>
              <a:t>search</a:t>
            </a:r>
            <a:r>
              <a:rPr sz="1900" spc="-20" dirty="0">
                <a:latin typeface="Times New Roman"/>
                <a:cs typeface="Times New Roman"/>
              </a:rPr>
              <a:t> </a:t>
            </a:r>
            <a:r>
              <a:rPr sz="1900" spc="20" dirty="0">
                <a:latin typeface="Times New Roman"/>
                <a:cs typeface="Times New Roman"/>
              </a:rPr>
              <a:t>and</a:t>
            </a:r>
            <a:r>
              <a:rPr sz="1900" spc="15" dirty="0">
                <a:latin typeface="Times New Roman"/>
                <a:cs typeface="Times New Roman"/>
              </a:rPr>
              <a:t> </a:t>
            </a:r>
            <a:r>
              <a:rPr sz="1900" spc="10" dirty="0">
                <a:latin typeface="Times New Roman"/>
                <a:cs typeface="Times New Roman"/>
              </a:rPr>
              <a:t>examination</a:t>
            </a:r>
            <a:r>
              <a:rPr sz="1900" spc="45" dirty="0">
                <a:latin typeface="Times New Roman"/>
                <a:cs typeface="Times New Roman"/>
              </a:rPr>
              <a:t> </a:t>
            </a:r>
            <a:r>
              <a:rPr sz="1900" spc="30" dirty="0">
                <a:latin typeface="Times New Roman"/>
                <a:cs typeface="Times New Roman"/>
              </a:rPr>
              <a:t>reports,</a:t>
            </a:r>
            <a:r>
              <a:rPr sz="1900" spc="-25" dirty="0">
                <a:latin typeface="Times New Roman"/>
                <a:cs typeface="Times New Roman"/>
              </a:rPr>
              <a:t> </a:t>
            </a:r>
            <a:r>
              <a:rPr sz="1900" spc="45" dirty="0">
                <a:latin typeface="Times New Roman"/>
                <a:cs typeface="Times New Roman"/>
              </a:rPr>
              <a:t>to</a:t>
            </a:r>
            <a:r>
              <a:rPr sz="1900" dirty="0">
                <a:latin typeface="Times New Roman"/>
                <a:cs typeface="Times New Roman"/>
              </a:rPr>
              <a:t> </a:t>
            </a:r>
            <a:r>
              <a:rPr sz="1900" spc="15" dirty="0">
                <a:latin typeface="Times New Roman"/>
                <a:cs typeface="Times New Roman"/>
              </a:rPr>
              <a:t>streamline</a:t>
            </a:r>
            <a:r>
              <a:rPr sz="1900" spc="45" dirty="0">
                <a:latin typeface="Times New Roman"/>
                <a:cs typeface="Times New Roman"/>
              </a:rPr>
              <a:t> </a:t>
            </a:r>
            <a:r>
              <a:rPr sz="1900" spc="20" dirty="0">
                <a:latin typeface="Times New Roman"/>
                <a:cs typeface="Times New Roman"/>
              </a:rPr>
              <a:t>and</a:t>
            </a:r>
            <a:r>
              <a:rPr sz="1900" spc="15" dirty="0">
                <a:latin typeface="Times New Roman"/>
                <a:cs typeface="Times New Roman"/>
              </a:rPr>
              <a:t> </a:t>
            </a:r>
            <a:r>
              <a:rPr sz="1900" spc="10" dirty="0">
                <a:latin typeface="Times New Roman"/>
                <a:cs typeface="Times New Roman"/>
              </a:rPr>
              <a:t>expedite</a:t>
            </a:r>
            <a:r>
              <a:rPr sz="1900" spc="15" dirty="0">
                <a:latin typeface="Times New Roman"/>
                <a:cs typeface="Times New Roman"/>
              </a:rPr>
              <a:t> </a:t>
            </a:r>
            <a:r>
              <a:rPr sz="1900" spc="30" dirty="0">
                <a:latin typeface="Times New Roman"/>
                <a:cs typeface="Times New Roman"/>
              </a:rPr>
              <a:t>patent</a:t>
            </a:r>
            <a:r>
              <a:rPr sz="1900" spc="15" dirty="0">
                <a:latin typeface="Times New Roman"/>
                <a:cs typeface="Times New Roman"/>
              </a:rPr>
              <a:t> </a:t>
            </a:r>
            <a:r>
              <a:rPr sz="1900" dirty="0">
                <a:latin typeface="Times New Roman"/>
                <a:cs typeface="Times New Roman"/>
              </a:rPr>
              <a:t>processing.</a:t>
            </a:r>
          </a:p>
          <a:p>
            <a:pPr marL="355600" marR="7620" indent="-342900" algn="just">
              <a:lnSpc>
                <a:spcPct val="100000"/>
              </a:lnSpc>
              <a:spcBef>
                <a:spcPts val="455"/>
              </a:spcBef>
              <a:buFont typeface="Arial MT"/>
              <a:buChar char="•"/>
              <a:tabLst>
                <a:tab pos="355600" algn="l"/>
              </a:tabLst>
            </a:pPr>
            <a:r>
              <a:rPr sz="1900" spc="65" dirty="0">
                <a:latin typeface="Times New Roman"/>
                <a:cs typeface="Times New Roman"/>
              </a:rPr>
              <a:t>The </a:t>
            </a:r>
            <a:r>
              <a:rPr sz="1900" spc="55" dirty="0">
                <a:latin typeface="Times New Roman"/>
                <a:cs typeface="Times New Roman"/>
              </a:rPr>
              <a:t>USPTO </a:t>
            </a:r>
            <a:r>
              <a:rPr sz="1900" spc="-10" dirty="0">
                <a:latin typeface="Times New Roman"/>
                <a:cs typeface="Times New Roman"/>
              </a:rPr>
              <a:t>will advance </a:t>
            </a:r>
            <a:r>
              <a:rPr sz="1900" spc="35" dirty="0">
                <a:latin typeface="Times New Roman"/>
                <a:cs typeface="Times New Roman"/>
              </a:rPr>
              <a:t>the </a:t>
            </a:r>
            <a:r>
              <a:rPr sz="1900" spc="-5" dirty="0">
                <a:latin typeface="Times New Roman"/>
                <a:cs typeface="Times New Roman"/>
              </a:rPr>
              <a:t>application </a:t>
            </a:r>
            <a:r>
              <a:rPr sz="1900" spc="20" dirty="0">
                <a:latin typeface="Times New Roman"/>
                <a:cs typeface="Times New Roman"/>
              </a:rPr>
              <a:t>and </a:t>
            </a:r>
            <a:r>
              <a:rPr sz="1900" dirty="0">
                <a:latin typeface="Times New Roman"/>
                <a:cs typeface="Times New Roman"/>
              </a:rPr>
              <a:t>examine </a:t>
            </a:r>
            <a:r>
              <a:rPr sz="1900" spc="45" dirty="0">
                <a:latin typeface="Times New Roman"/>
                <a:cs typeface="Times New Roman"/>
              </a:rPr>
              <a:t>it </a:t>
            </a:r>
            <a:r>
              <a:rPr sz="1900" spc="-20" dirty="0">
                <a:latin typeface="Times New Roman"/>
                <a:cs typeface="Times New Roman"/>
              </a:rPr>
              <a:t>before </a:t>
            </a:r>
            <a:r>
              <a:rPr sz="1900" spc="40" dirty="0">
                <a:latin typeface="Times New Roman"/>
                <a:cs typeface="Times New Roman"/>
              </a:rPr>
              <a:t>others </a:t>
            </a:r>
            <a:r>
              <a:rPr sz="1900" spc="50" dirty="0">
                <a:latin typeface="Times New Roman"/>
                <a:cs typeface="Times New Roman"/>
              </a:rPr>
              <a:t>that </a:t>
            </a:r>
            <a:r>
              <a:rPr sz="1900" spc="-25" dirty="0">
                <a:latin typeface="Times New Roman"/>
                <a:cs typeface="Times New Roman"/>
              </a:rPr>
              <a:t>may have </a:t>
            </a:r>
            <a:r>
              <a:rPr sz="1900" spc="-20" dirty="0">
                <a:latin typeface="Times New Roman"/>
                <a:cs typeface="Times New Roman"/>
              </a:rPr>
              <a:t> </a:t>
            </a:r>
            <a:r>
              <a:rPr sz="1900" spc="-5" dirty="0">
                <a:latin typeface="Times New Roman"/>
                <a:cs typeface="Times New Roman"/>
              </a:rPr>
              <a:t>been </a:t>
            </a:r>
            <a:r>
              <a:rPr sz="1900" spc="-35" dirty="0">
                <a:latin typeface="Times New Roman"/>
                <a:cs typeface="Times New Roman"/>
              </a:rPr>
              <a:t>filed</a:t>
            </a:r>
            <a:r>
              <a:rPr sz="1900" spc="20" dirty="0">
                <a:latin typeface="Times New Roman"/>
                <a:cs typeface="Times New Roman"/>
              </a:rPr>
              <a:t> </a:t>
            </a:r>
            <a:r>
              <a:rPr sz="1900" spc="-10" dirty="0">
                <a:latin typeface="Times New Roman"/>
                <a:cs typeface="Times New Roman"/>
              </a:rPr>
              <a:t>earlier.</a:t>
            </a:r>
            <a:endParaRPr sz="1900" dirty="0">
              <a:latin typeface="Times New Roman"/>
              <a:cs typeface="Times New Roman"/>
            </a:endParaRPr>
          </a:p>
          <a:p>
            <a:pPr marL="355600" marR="5715" indent="-342900" algn="just">
              <a:lnSpc>
                <a:spcPct val="100000"/>
              </a:lnSpc>
              <a:spcBef>
                <a:spcPts val="459"/>
              </a:spcBef>
              <a:buFont typeface="Arial MT"/>
              <a:buChar char="•"/>
              <a:tabLst>
                <a:tab pos="355600" algn="l"/>
              </a:tabLst>
            </a:pPr>
            <a:r>
              <a:rPr sz="1900" spc="65" dirty="0">
                <a:latin typeface="Times New Roman"/>
                <a:cs typeface="Times New Roman"/>
              </a:rPr>
              <a:t>The </a:t>
            </a:r>
            <a:r>
              <a:rPr sz="1900" spc="55" dirty="0">
                <a:latin typeface="Times New Roman"/>
                <a:cs typeface="Times New Roman"/>
              </a:rPr>
              <a:t>USPTO </a:t>
            </a:r>
            <a:r>
              <a:rPr sz="1900" spc="-10" dirty="0">
                <a:latin typeface="Times New Roman"/>
                <a:cs typeface="Times New Roman"/>
              </a:rPr>
              <a:t>also</a:t>
            </a:r>
            <a:r>
              <a:rPr sz="1900" spc="-5" dirty="0">
                <a:latin typeface="Times New Roman"/>
                <a:cs typeface="Times New Roman"/>
              </a:rPr>
              <a:t> benefits</a:t>
            </a:r>
            <a:r>
              <a:rPr sz="1900" dirty="0">
                <a:latin typeface="Times New Roman"/>
                <a:cs typeface="Times New Roman"/>
              </a:rPr>
              <a:t> from</a:t>
            </a:r>
            <a:r>
              <a:rPr sz="1900" spc="5" dirty="0">
                <a:latin typeface="Times New Roman"/>
                <a:cs typeface="Times New Roman"/>
              </a:rPr>
              <a:t> </a:t>
            </a:r>
            <a:r>
              <a:rPr sz="1900" spc="20" dirty="0">
                <a:latin typeface="Times New Roman"/>
                <a:cs typeface="Times New Roman"/>
              </a:rPr>
              <a:t>work </a:t>
            </a:r>
            <a:r>
              <a:rPr sz="1900" spc="-5" dirty="0">
                <a:latin typeface="Times New Roman"/>
                <a:cs typeface="Times New Roman"/>
              </a:rPr>
              <a:t>previously</a:t>
            </a:r>
            <a:r>
              <a:rPr sz="1900" dirty="0">
                <a:latin typeface="Times New Roman"/>
                <a:cs typeface="Times New Roman"/>
              </a:rPr>
              <a:t> done</a:t>
            </a:r>
            <a:r>
              <a:rPr sz="1900" spc="5" dirty="0">
                <a:latin typeface="Times New Roman"/>
                <a:cs typeface="Times New Roman"/>
              </a:rPr>
              <a:t> </a:t>
            </a:r>
            <a:r>
              <a:rPr sz="1900" spc="-15" dirty="0">
                <a:latin typeface="Times New Roman"/>
                <a:cs typeface="Times New Roman"/>
              </a:rPr>
              <a:t>by</a:t>
            </a:r>
            <a:r>
              <a:rPr sz="1900" spc="-10" dirty="0">
                <a:latin typeface="Times New Roman"/>
                <a:cs typeface="Times New Roman"/>
              </a:rPr>
              <a:t> </a:t>
            </a:r>
            <a:r>
              <a:rPr sz="1900" spc="35" dirty="0">
                <a:latin typeface="Times New Roman"/>
                <a:cs typeface="Times New Roman"/>
              </a:rPr>
              <a:t>the </a:t>
            </a:r>
            <a:r>
              <a:rPr sz="1900" spc="40" dirty="0">
                <a:latin typeface="Times New Roman"/>
                <a:cs typeface="Times New Roman"/>
              </a:rPr>
              <a:t>other </a:t>
            </a:r>
            <a:r>
              <a:rPr sz="1900" spc="-65" dirty="0">
                <a:latin typeface="Times New Roman"/>
                <a:cs typeface="Times New Roman"/>
              </a:rPr>
              <a:t>office,</a:t>
            </a:r>
            <a:r>
              <a:rPr sz="1900" spc="-60" dirty="0">
                <a:latin typeface="Times New Roman"/>
                <a:cs typeface="Times New Roman"/>
              </a:rPr>
              <a:t> </a:t>
            </a:r>
            <a:r>
              <a:rPr sz="1900" spc="5" dirty="0">
                <a:latin typeface="Times New Roman"/>
                <a:cs typeface="Times New Roman"/>
              </a:rPr>
              <a:t>in </a:t>
            </a:r>
            <a:r>
              <a:rPr sz="1900" spc="95" dirty="0">
                <a:latin typeface="Times New Roman"/>
                <a:cs typeface="Times New Roman"/>
              </a:rPr>
              <a:t>turn </a:t>
            </a:r>
            <a:r>
              <a:rPr sz="1900" spc="100" dirty="0">
                <a:latin typeface="Times New Roman"/>
                <a:cs typeface="Times New Roman"/>
              </a:rPr>
              <a:t> </a:t>
            </a:r>
            <a:r>
              <a:rPr sz="1900" spc="20" dirty="0">
                <a:latin typeface="Times New Roman"/>
                <a:cs typeface="Times New Roman"/>
              </a:rPr>
              <a:t>reducing</a:t>
            </a:r>
            <a:r>
              <a:rPr sz="1900" spc="-15" dirty="0">
                <a:latin typeface="Times New Roman"/>
                <a:cs typeface="Times New Roman"/>
              </a:rPr>
              <a:t> </a:t>
            </a:r>
            <a:r>
              <a:rPr sz="1900" spc="5" dirty="0">
                <a:latin typeface="Times New Roman"/>
                <a:cs typeface="Times New Roman"/>
              </a:rPr>
              <a:t>workload</a:t>
            </a:r>
            <a:r>
              <a:rPr sz="1900" spc="20" dirty="0">
                <a:latin typeface="Times New Roman"/>
                <a:cs typeface="Times New Roman"/>
              </a:rPr>
              <a:t> and </a:t>
            </a:r>
            <a:r>
              <a:rPr sz="1900" spc="10" dirty="0">
                <a:latin typeface="Times New Roman"/>
                <a:cs typeface="Times New Roman"/>
              </a:rPr>
              <a:t>improving</a:t>
            </a:r>
            <a:r>
              <a:rPr sz="1900" spc="30" dirty="0">
                <a:latin typeface="Times New Roman"/>
                <a:cs typeface="Times New Roman"/>
              </a:rPr>
              <a:t> patent</a:t>
            </a:r>
            <a:r>
              <a:rPr sz="1900" spc="15" dirty="0">
                <a:latin typeface="Times New Roman"/>
                <a:cs typeface="Times New Roman"/>
              </a:rPr>
              <a:t> </a:t>
            </a:r>
            <a:r>
              <a:rPr sz="1900" spc="-25" dirty="0">
                <a:latin typeface="Times New Roman"/>
                <a:cs typeface="Times New Roman"/>
              </a:rPr>
              <a:t>quality.</a:t>
            </a:r>
            <a:endParaRPr sz="19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09550"/>
            <a:ext cx="4411472" cy="498213"/>
          </a:xfrm>
          <a:prstGeom prst="rect">
            <a:avLst/>
          </a:prstGeom>
        </p:spPr>
        <p:txBody>
          <a:bodyPr vert="horz" wrap="square" lIns="0" tIns="13335" rIns="0" bIns="0" rtlCol="0">
            <a:spAutoFit/>
          </a:bodyPr>
          <a:lstStyle/>
          <a:p>
            <a:pPr marL="12700">
              <a:lnSpc>
                <a:spcPct val="100000"/>
              </a:lnSpc>
              <a:spcBef>
                <a:spcPts val="105"/>
              </a:spcBef>
            </a:pPr>
            <a:r>
              <a:rPr dirty="0"/>
              <a:t>5. Agreement on</a:t>
            </a:r>
            <a:r>
              <a:rPr lang="en-US" dirty="0"/>
              <a:t> </a:t>
            </a:r>
            <a:r>
              <a:rPr dirty="0"/>
              <a:t>TRIPS</a:t>
            </a:r>
          </a:p>
        </p:txBody>
      </p:sp>
      <p:sp>
        <p:nvSpPr>
          <p:cNvPr id="3" name="object 3"/>
          <p:cNvSpPr txBox="1"/>
          <p:nvPr/>
        </p:nvSpPr>
        <p:spPr>
          <a:xfrm>
            <a:off x="572769" y="895350"/>
            <a:ext cx="7998461" cy="3677097"/>
          </a:xfrm>
          <a:prstGeom prst="rect">
            <a:avLst/>
          </a:prstGeom>
        </p:spPr>
        <p:txBody>
          <a:bodyPr vert="horz" wrap="square" lIns="0" tIns="13335" rIns="0" bIns="0" rtlCol="0">
            <a:spAutoFit/>
          </a:bodyPr>
          <a:lstStyle/>
          <a:p>
            <a:pPr marL="355600" indent="-342900">
              <a:lnSpc>
                <a:spcPct val="200000"/>
              </a:lnSpc>
              <a:spcBef>
                <a:spcPts val="105"/>
              </a:spcBef>
              <a:buFont typeface="Arial MT"/>
              <a:buChar char="•"/>
              <a:tabLst>
                <a:tab pos="354965" algn="l"/>
                <a:tab pos="355600" algn="l"/>
                <a:tab pos="954405" algn="l"/>
                <a:tab pos="1791335" algn="l"/>
                <a:tab pos="2603500" algn="l"/>
                <a:tab pos="4295140" algn="l"/>
                <a:tab pos="5634990" algn="l"/>
                <a:tab pos="6071235" algn="l"/>
                <a:tab pos="7741920" algn="l"/>
                <a:tab pos="8721725" algn="l"/>
              </a:tabLst>
            </a:pPr>
            <a:r>
              <a:rPr sz="2000" spc="75" dirty="0">
                <a:latin typeface="Times New Roman"/>
                <a:cs typeface="Times New Roman"/>
              </a:rPr>
              <a:t>The	</a:t>
            </a:r>
            <a:r>
              <a:rPr sz="2000" spc="20" dirty="0">
                <a:latin typeface="Times New Roman"/>
                <a:cs typeface="Times New Roman"/>
              </a:rPr>
              <a:t>World	</a:t>
            </a:r>
            <a:r>
              <a:rPr sz="2000" spc="65" dirty="0">
                <a:latin typeface="Times New Roman"/>
                <a:cs typeface="Times New Roman"/>
              </a:rPr>
              <a:t>Trade	</a:t>
            </a:r>
            <a:r>
              <a:rPr sz="2000" spc="-70" dirty="0">
                <a:latin typeface="Georgia"/>
                <a:cs typeface="Georgia"/>
              </a:rPr>
              <a:t>Organization’s	</a:t>
            </a:r>
            <a:r>
              <a:rPr sz="2000" spc="25" dirty="0">
                <a:latin typeface="Times New Roman"/>
                <a:cs typeface="Times New Roman"/>
              </a:rPr>
              <a:t>Agreement	</a:t>
            </a:r>
            <a:r>
              <a:rPr sz="2000" spc="20" dirty="0">
                <a:latin typeface="Times New Roman"/>
                <a:cs typeface="Times New Roman"/>
              </a:rPr>
              <a:t>on	Trade-Related</a:t>
            </a:r>
            <a:r>
              <a:rPr lang="en-US" sz="2000" spc="20" dirty="0">
                <a:latin typeface="Times New Roman"/>
                <a:cs typeface="Times New Roman"/>
              </a:rPr>
              <a:t> </a:t>
            </a:r>
            <a:r>
              <a:rPr sz="2000" spc="-5" dirty="0">
                <a:latin typeface="Times New Roman"/>
                <a:cs typeface="Times New Roman"/>
              </a:rPr>
              <a:t>Aspects</a:t>
            </a:r>
            <a:r>
              <a:rPr lang="en-US" sz="2000" spc="-5" dirty="0">
                <a:latin typeface="Times New Roman"/>
                <a:cs typeface="Times New Roman"/>
              </a:rPr>
              <a:t> </a:t>
            </a:r>
            <a:r>
              <a:rPr sz="2000" spc="-75" dirty="0">
                <a:latin typeface="Times New Roman"/>
                <a:cs typeface="Times New Roman"/>
              </a:rPr>
              <a:t>of</a:t>
            </a:r>
            <a:r>
              <a:rPr lang="en-US" sz="2000" dirty="0">
                <a:latin typeface="Times New Roman"/>
                <a:cs typeface="Times New Roman"/>
              </a:rPr>
              <a:t> </a:t>
            </a:r>
            <a:r>
              <a:rPr sz="2000" spc="20" dirty="0">
                <a:latin typeface="Times New Roman"/>
                <a:cs typeface="Times New Roman"/>
              </a:rPr>
              <a:t>Intellectual</a:t>
            </a:r>
            <a:r>
              <a:rPr sz="2000" spc="-10" dirty="0">
                <a:latin typeface="Times New Roman"/>
                <a:cs typeface="Times New Roman"/>
              </a:rPr>
              <a:t> </a:t>
            </a:r>
            <a:r>
              <a:rPr sz="2000" spc="60" dirty="0">
                <a:latin typeface="Times New Roman"/>
                <a:cs typeface="Times New Roman"/>
              </a:rPr>
              <a:t>Property</a:t>
            </a:r>
            <a:r>
              <a:rPr sz="2000" spc="-35" dirty="0">
                <a:latin typeface="Times New Roman"/>
                <a:cs typeface="Times New Roman"/>
              </a:rPr>
              <a:t> </a:t>
            </a:r>
            <a:r>
              <a:rPr sz="2000" spc="40" dirty="0">
                <a:latin typeface="Times New Roman"/>
                <a:cs typeface="Times New Roman"/>
              </a:rPr>
              <a:t>Rights</a:t>
            </a:r>
            <a:r>
              <a:rPr sz="2000" spc="10" dirty="0">
                <a:latin typeface="Times New Roman"/>
                <a:cs typeface="Times New Roman"/>
              </a:rPr>
              <a:t> </a:t>
            </a:r>
            <a:r>
              <a:rPr sz="2000" spc="30" dirty="0">
                <a:latin typeface="Times New Roman"/>
                <a:cs typeface="Times New Roman"/>
              </a:rPr>
              <a:t>(TRIPS)</a:t>
            </a:r>
            <a:r>
              <a:rPr sz="2000" spc="-30" dirty="0">
                <a:latin typeface="Times New Roman"/>
                <a:cs typeface="Times New Roman"/>
              </a:rPr>
              <a:t> </a:t>
            </a:r>
            <a:r>
              <a:rPr sz="2000" spc="-5" dirty="0">
                <a:latin typeface="Times New Roman"/>
                <a:cs typeface="Times New Roman"/>
              </a:rPr>
              <a:t>was</a:t>
            </a:r>
            <a:r>
              <a:rPr sz="2000" dirty="0">
                <a:latin typeface="Times New Roman"/>
                <a:cs typeface="Times New Roman"/>
              </a:rPr>
              <a:t> </a:t>
            </a:r>
            <a:r>
              <a:rPr sz="2000" spc="-5" dirty="0">
                <a:latin typeface="Times New Roman"/>
                <a:cs typeface="Times New Roman"/>
              </a:rPr>
              <a:t>accepted </a:t>
            </a:r>
            <a:r>
              <a:rPr sz="2000" spc="-10" dirty="0">
                <a:latin typeface="Times New Roman"/>
                <a:cs typeface="Times New Roman"/>
              </a:rPr>
              <a:t>by</a:t>
            </a:r>
            <a:r>
              <a:rPr sz="2000" spc="-5" dirty="0">
                <a:latin typeface="Times New Roman"/>
                <a:cs typeface="Times New Roman"/>
              </a:rPr>
              <a:t> </a:t>
            </a:r>
            <a:r>
              <a:rPr sz="2000" spc="45" dirty="0">
                <a:latin typeface="Times New Roman"/>
                <a:cs typeface="Times New Roman"/>
              </a:rPr>
              <a:t>the</a:t>
            </a:r>
            <a:r>
              <a:rPr sz="2000" spc="-15" dirty="0">
                <a:latin typeface="Times New Roman"/>
                <a:cs typeface="Times New Roman"/>
              </a:rPr>
              <a:t> </a:t>
            </a:r>
            <a:r>
              <a:rPr sz="2000" spc="30" dirty="0">
                <a:latin typeface="Times New Roman"/>
                <a:cs typeface="Times New Roman"/>
              </a:rPr>
              <a:t>United</a:t>
            </a:r>
            <a:r>
              <a:rPr sz="2000" spc="25" dirty="0">
                <a:latin typeface="Times New Roman"/>
                <a:cs typeface="Times New Roman"/>
              </a:rPr>
              <a:t> </a:t>
            </a:r>
            <a:r>
              <a:rPr sz="2000" spc="15" dirty="0">
                <a:latin typeface="Times New Roman"/>
                <a:cs typeface="Times New Roman"/>
              </a:rPr>
              <a:t>States</a:t>
            </a:r>
            <a:r>
              <a:rPr sz="2000" spc="-15" dirty="0">
                <a:latin typeface="Times New Roman"/>
                <a:cs typeface="Times New Roman"/>
              </a:rPr>
              <a:t> </a:t>
            </a:r>
            <a:r>
              <a:rPr sz="2000" spc="10" dirty="0">
                <a:latin typeface="Times New Roman"/>
                <a:cs typeface="Times New Roman"/>
              </a:rPr>
              <a:t>in</a:t>
            </a:r>
            <a:r>
              <a:rPr sz="2000" spc="15" dirty="0">
                <a:latin typeface="Times New Roman"/>
                <a:cs typeface="Times New Roman"/>
              </a:rPr>
              <a:t> </a:t>
            </a:r>
            <a:r>
              <a:rPr sz="2000" spc="-10" dirty="0">
                <a:latin typeface="Times New Roman"/>
                <a:cs typeface="Times New Roman"/>
              </a:rPr>
              <a:t>1995.</a:t>
            </a:r>
            <a:endParaRPr sz="2000" dirty="0">
              <a:latin typeface="Times New Roman"/>
              <a:cs typeface="Times New Roman"/>
            </a:endParaRPr>
          </a:p>
          <a:p>
            <a:pPr marL="355600" marR="5080" indent="-342900" algn="just">
              <a:lnSpc>
                <a:spcPct val="200100"/>
              </a:lnSpc>
              <a:spcBef>
                <a:spcPts val="475"/>
              </a:spcBef>
              <a:buFont typeface="Arial MT"/>
              <a:buChar char="•"/>
              <a:tabLst>
                <a:tab pos="355600" algn="l"/>
              </a:tabLst>
            </a:pPr>
            <a:r>
              <a:rPr sz="2000" spc="75" dirty="0">
                <a:latin typeface="Times New Roman"/>
                <a:cs typeface="Times New Roman"/>
              </a:rPr>
              <a:t>In </a:t>
            </a:r>
            <a:r>
              <a:rPr sz="2000" spc="15" dirty="0">
                <a:latin typeface="Times New Roman"/>
                <a:cs typeface="Times New Roman"/>
              </a:rPr>
              <a:t>addition </a:t>
            </a:r>
            <a:r>
              <a:rPr sz="2000" spc="50" dirty="0">
                <a:latin typeface="Times New Roman"/>
                <a:cs typeface="Times New Roman"/>
              </a:rPr>
              <a:t>to </a:t>
            </a:r>
            <a:r>
              <a:rPr sz="2000" spc="15" dirty="0">
                <a:latin typeface="Times New Roman"/>
                <a:cs typeface="Times New Roman"/>
              </a:rPr>
              <a:t>providing </a:t>
            </a:r>
            <a:r>
              <a:rPr sz="2000" dirty="0">
                <a:latin typeface="Times New Roman"/>
                <a:cs typeface="Times New Roman"/>
              </a:rPr>
              <a:t>enhanced </a:t>
            </a:r>
            <a:r>
              <a:rPr sz="2000" spc="25" dirty="0">
                <a:latin typeface="Times New Roman"/>
                <a:cs typeface="Times New Roman"/>
              </a:rPr>
              <a:t>protection </a:t>
            </a:r>
            <a:r>
              <a:rPr sz="2000" spc="-15" dirty="0">
                <a:latin typeface="Times New Roman"/>
                <a:cs typeface="Times New Roman"/>
              </a:rPr>
              <a:t>for </a:t>
            </a:r>
            <a:r>
              <a:rPr sz="2000" spc="35" dirty="0">
                <a:latin typeface="Times New Roman"/>
                <a:cs typeface="Times New Roman"/>
              </a:rPr>
              <a:t>trademarks </a:t>
            </a:r>
            <a:r>
              <a:rPr sz="2000" spc="25" dirty="0">
                <a:latin typeface="Times New Roman"/>
                <a:cs typeface="Times New Roman"/>
              </a:rPr>
              <a:t>and </a:t>
            </a:r>
            <a:r>
              <a:rPr sz="2000" spc="20" dirty="0">
                <a:latin typeface="Times New Roman"/>
                <a:cs typeface="Times New Roman"/>
              </a:rPr>
              <a:t>copyrights </a:t>
            </a:r>
            <a:r>
              <a:rPr sz="2000" spc="-40" dirty="0">
                <a:latin typeface="Times New Roman"/>
                <a:cs typeface="Times New Roman"/>
              </a:rPr>
              <a:t>(by </a:t>
            </a:r>
            <a:r>
              <a:rPr sz="2000" spc="-35" dirty="0">
                <a:latin typeface="Times New Roman"/>
                <a:cs typeface="Times New Roman"/>
              </a:rPr>
              <a:t> </a:t>
            </a:r>
            <a:r>
              <a:rPr sz="2000" spc="-10" dirty="0">
                <a:latin typeface="Times New Roman"/>
                <a:cs typeface="Times New Roman"/>
              </a:rPr>
              <a:t>specifying </a:t>
            </a:r>
            <a:r>
              <a:rPr sz="2000" spc="55" dirty="0">
                <a:latin typeface="Times New Roman"/>
                <a:cs typeface="Times New Roman"/>
              </a:rPr>
              <a:t>that </a:t>
            </a:r>
            <a:r>
              <a:rPr sz="2000" spc="20" dirty="0">
                <a:latin typeface="Times New Roman"/>
                <a:cs typeface="Times New Roman"/>
              </a:rPr>
              <a:t>computer </a:t>
            </a:r>
            <a:r>
              <a:rPr sz="2000" spc="45" dirty="0">
                <a:latin typeface="Times New Roman"/>
                <a:cs typeface="Times New Roman"/>
              </a:rPr>
              <a:t>programs </a:t>
            </a:r>
            <a:r>
              <a:rPr sz="2000" spc="40" dirty="0">
                <a:latin typeface="Times New Roman"/>
                <a:cs typeface="Times New Roman"/>
              </a:rPr>
              <a:t>must </a:t>
            </a:r>
            <a:r>
              <a:rPr sz="2000" spc="-20" dirty="0">
                <a:latin typeface="Times New Roman"/>
                <a:cs typeface="Times New Roman"/>
              </a:rPr>
              <a:t>be </a:t>
            </a:r>
            <a:r>
              <a:rPr sz="2000" spc="25" dirty="0">
                <a:latin typeface="Times New Roman"/>
                <a:cs typeface="Times New Roman"/>
              </a:rPr>
              <a:t>protected </a:t>
            </a:r>
            <a:r>
              <a:rPr sz="2000" spc="-5" dirty="0">
                <a:latin typeface="Times New Roman"/>
                <a:cs typeface="Times New Roman"/>
              </a:rPr>
              <a:t>as </a:t>
            </a:r>
            <a:r>
              <a:rPr sz="2000" spc="40" dirty="0">
                <a:latin typeface="Times New Roman"/>
                <a:cs typeface="Times New Roman"/>
              </a:rPr>
              <a:t>literary </a:t>
            </a:r>
            <a:r>
              <a:rPr sz="2000" spc="-10" dirty="0">
                <a:latin typeface="Times New Roman"/>
                <a:cs typeface="Times New Roman"/>
              </a:rPr>
              <a:t>works), </a:t>
            </a:r>
            <a:r>
              <a:rPr sz="2000" spc="70" dirty="0">
                <a:latin typeface="Times New Roman"/>
                <a:cs typeface="Times New Roman"/>
              </a:rPr>
              <a:t>TRIPS </a:t>
            </a:r>
            <a:r>
              <a:rPr sz="2000" spc="75" dirty="0">
                <a:latin typeface="Times New Roman"/>
                <a:cs typeface="Times New Roman"/>
              </a:rPr>
              <a:t> </a:t>
            </a:r>
            <a:r>
              <a:rPr sz="2000" spc="-5" dirty="0">
                <a:latin typeface="Times New Roman"/>
                <a:cs typeface="Times New Roman"/>
              </a:rPr>
              <a:t>also</a:t>
            </a:r>
            <a:r>
              <a:rPr sz="2000" spc="-35" dirty="0">
                <a:latin typeface="Times New Roman"/>
                <a:cs typeface="Times New Roman"/>
              </a:rPr>
              <a:t> </a:t>
            </a:r>
            <a:r>
              <a:rPr sz="2000" spc="50" dirty="0">
                <a:latin typeface="Times New Roman"/>
                <a:cs typeface="Times New Roman"/>
              </a:rPr>
              <a:t>strengthens</a:t>
            </a:r>
            <a:r>
              <a:rPr sz="2000" spc="-20" dirty="0">
                <a:latin typeface="Times New Roman"/>
                <a:cs typeface="Times New Roman"/>
              </a:rPr>
              <a:t> </a:t>
            </a:r>
            <a:r>
              <a:rPr sz="2000" spc="30" dirty="0">
                <a:latin typeface="Times New Roman"/>
                <a:cs typeface="Times New Roman"/>
              </a:rPr>
              <a:t>international</a:t>
            </a:r>
            <a:r>
              <a:rPr sz="2000" dirty="0">
                <a:latin typeface="Times New Roman"/>
                <a:cs typeface="Times New Roman"/>
              </a:rPr>
              <a:t> </a:t>
            </a:r>
            <a:r>
              <a:rPr sz="2000" spc="35" dirty="0">
                <a:latin typeface="Times New Roman"/>
                <a:cs typeface="Times New Roman"/>
              </a:rPr>
              <a:t>patent</a:t>
            </a:r>
            <a:r>
              <a:rPr sz="2000" spc="-20" dirty="0">
                <a:latin typeface="Times New Roman"/>
                <a:cs typeface="Times New Roman"/>
              </a:rPr>
              <a:t> </a:t>
            </a:r>
            <a:r>
              <a:rPr sz="2000" spc="-85" dirty="0">
                <a:latin typeface="Times New Roman"/>
                <a:cs typeface="Times New Roman"/>
              </a:rPr>
              <a:t>law.</a:t>
            </a:r>
            <a:endParaRPr sz="20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4724" y="57150"/>
            <a:ext cx="5154549" cy="498213"/>
          </a:xfrm>
          <a:prstGeom prst="rect">
            <a:avLst/>
          </a:prstGeom>
        </p:spPr>
        <p:txBody>
          <a:bodyPr vert="horz" wrap="square" lIns="0" tIns="13335" rIns="0" bIns="0" rtlCol="0">
            <a:spAutoFit/>
          </a:bodyPr>
          <a:lstStyle/>
          <a:p>
            <a:pPr marL="12700">
              <a:lnSpc>
                <a:spcPct val="100000"/>
              </a:lnSpc>
              <a:spcBef>
                <a:spcPts val="105"/>
              </a:spcBef>
            </a:pPr>
            <a:r>
              <a:rPr dirty="0"/>
              <a:t>6. Patent Law</a:t>
            </a:r>
            <a:r>
              <a:rPr lang="en-US" dirty="0"/>
              <a:t> </a:t>
            </a:r>
            <a:r>
              <a:rPr dirty="0"/>
              <a:t>Treaty (PLT)</a:t>
            </a:r>
          </a:p>
        </p:txBody>
      </p:sp>
      <p:sp>
        <p:nvSpPr>
          <p:cNvPr id="3" name="object 3"/>
          <p:cNvSpPr txBox="1"/>
          <p:nvPr/>
        </p:nvSpPr>
        <p:spPr>
          <a:xfrm>
            <a:off x="152400" y="666750"/>
            <a:ext cx="8686800" cy="4475584"/>
          </a:xfrm>
          <a:prstGeom prst="rect">
            <a:avLst/>
          </a:prstGeom>
        </p:spPr>
        <p:txBody>
          <a:bodyPr vert="horz" wrap="square" lIns="0" tIns="12700" rIns="0" bIns="0" rtlCol="0">
            <a:spAutoFit/>
          </a:bodyPr>
          <a:lstStyle/>
          <a:p>
            <a:pPr marL="355600" marR="9525" indent="-342900" algn="just">
              <a:lnSpc>
                <a:spcPct val="100000"/>
              </a:lnSpc>
              <a:spcBef>
                <a:spcPts val="100"/>
              </a:spcBef>
              <a:buFont typeface="Arial MT"/>
              <a:buChar char="•"/>
              <a:tabLst>
                <a:tab pos="355600" algn="l"/>
              </a:tabLst>
            </a:pPr>
            <a:r>
              <a:rPr spc="15" dirty="0">
                <a:latin typeface="Times New Roman"/>
                <a:cs typeface="Times New Roman"/>
              </a:rPr>
              <a:t>Negotiations </a:t>
            </a:r>
            <a:r>
              <a:rPr spc="5" dirty="0">
                <a:latin typeface="Times New Roman"/>
                <a:cs typeface="Times New Roman"/>
              </a:rPr>
              <a:t>in </a:t>
            </a:r>
            <a:r>
              <a:rPr spc="80" dirty="0">
                <a:latin typeface="Times New Roman"/>
                <a:cs typeface="Times New Roman"/>
              </a:rPr>
              <a:t>WIPO </a:t>
            </a:r>
            <a:r>
              <a:rPr spc="5" dirty="0">
                <a:latin typeface="Times New Roman"/>
                <a:cs typeface="Times New Roman"/>
              </a:rPr>
              <a:t>in </a:t>
            </a:r>
            <a:r>
              <a:rPr spc="40" dirty="0">
                <a:latin typeface="Times New Roman"/>
                <a:cs typeface="Times New Roman"/>
              </a:rPr>
              <a:t>the </a:t>
            </a:r>
            <a:r>
              <a:rPr spc="45" dirty="0">
                <a:latin typeface="Times New Roman"/>
                <a:cs typeface="Times New Roman"/>
              </a:rPr>
              <a:t>latter </a:t>
            </a:r>
            <a:r>
              <a:rPr spc="-15" dirty="0">
                <a:latin typeface="Times New Roman"/>
                <a:cs typeface="Times New Roman"/>
              </a:rPr>
              <a:t>half</a:t>
            </a:r>
            <a:r>
              <a:rPr spc="-10" dirty="0">
                <a:latin typeface="Times New Roman"/>
                <a:cs typeface="Times New Roman"/>
              </a:rPr>
              <a:t> </a:t>
            </a:r>
            <a:r>
              <a:rPr spc="-55" dirty="0">
                <a:latin typeface="Times New Roman"/>
                <a:cs typeface="Times New Roman"/>
              </a:rPr>
              <a:t>of</a:t>
            </a:r>
            <a:r>
              <a:rPr spc="345" dirty="0">
                <a:latin typeface="Times New Roman"/>
                <a:cs typeface="Times New Roman"/>
              </a:rPr>
              <a:t> </a:t>
            </a:r>
            <a:r>
              <a:rPr spc="45" dirty="0">
                <a:latin typeface="Times New Roman"/>
                <a:cs typeface="Times New Roman"/>
              </a:rPr>
              <a:t>the </a:t>
            </a:r>
            <a:r>
              <a:rPr dirty="0">
                <a:latin typeface="Times New Roman"/>
                <a:cs typeface="Times New Roman"/>
              </a:rPr>
              <a:t>1990s </a:t>
            </a:r>
            <a:r>
              <a:rPr spc="5" dirty="0">
                <a:latin typeface="Times New Roman"/>
                <a:cs typeface="Times New Roman"/>
              </a:rPr>
              <a:t>produced </a:t>
            </a:r>
            <a:r>
              <a:rPr spc="40" dirty="0">
                <a:latin typeface="Times New Roman"/>
                <a:cs typeface="Times New Roman"/>
              </a:rPr>
              <a:t>the </a:t>
            </a:r>
            <a:r>
              <a:rPr spc="35" dirty="0">
                <a:latin typeface="Times New Roman"/>
                <a:cs typeface="Times New Roman"/>
              </a:rPr>
              <a:t>Patent </a:t>
            </a:r>
            <a:r>
              <a:rPr spc="-15" dirty="0">
                <a:latin typeface="Times New Roman"/>
                <a:cs typeface="Times New Roman"/>
              </a:rPr>
              <a:t>Law </a:t>
            </a:r>
            <a:r>
              <a:rPr spc="55" dirty="0">
                <a:latin typeface="Times New Roman"/>
                <a:cs typeface="Times New Roman"/>
              </a:rPr>
              <a:t>Treaty </a:t>
            </a:r>
            <a:r>
              <a:rPr spc="60" dirty="0">
                <a:latin typeface="Times New Roman"/>
                <a:cs typeface="Times New Roman"/>
              </a:rPr>
              <a:t> </a:t>
            </a:r>
            <a:r>
              <a:rPr dirty="0">
                <a:latin typeface="Times New Roman"/>
                <a:cs typeface="Times New Roman"/>
              </a:rPr>
              <a:t>(PLT),</a:t>
            </a:r>
            <a:r>
              <a:rPr spc="30" dirty="0">
                <a:latin typeface="Times New Roman"/>
                <a:cs typeface="Times New Roman"/>
              </a:rPr>
              <a:t> </a:t>
            </a:r>
            <a:r>
              <a:rPr spc="-5" dirty="0">
                <a:latin typeface="Times New Roman"/>
                <a:cs typeface="Times New Roman"/>
              </a:rPr>
              <a:t>which</a:t>
            </a:r>
            <a:r>
              <a:rPr dirty="0">
                <a:latin typeface="Times New Roman"/>
                <a:cs typeface="Times New Roman"/>
              </a:rPr>
              <a:t> </a:t>
            </a:r>
            <a:r>
              <a:rPr spc="-5" dirty="0">
                <a:latin typeface="Times New Roman"/>
                <a:cs typeface="Times New Roman"/>
              </a:rPr>
              <a:t>was</a:t>
            </a:r>
            <a:r>
              <a:rPr spc="5" dirty="0">
                <a:latin typeface="Times New Roman"/>
                <a:cs typeface="Times New Roman"/>
              </a:rPr>
              <a:t> </a:t>
            </a:r>
            <a:r>
              <a:rPr spc="10" dirty="0">
                <a:latin typeface="Times New Roman"/>
                <a:cs typeface="Times New Roman"/>
              </a:rPr>
              <a:t>adopted</a:t>
            </a:r>
            <a:r>
              <a:rPr spc="5" dirty="0">
                <a:latin typeface="Times New Roman"/>
                <a:cs typeface="Times New Roman"/>
              </a:rPr>
              <a:t> in</a:t>
            </a:r>
            <a:r>
              <a:rPr spc="-5" dirty="0">
                <a:latin typeface="Times New Roman"/>
                <a:cs typeface="Times New Roman"/>
              </a:rPr>
              <a:t> </a:t>
            </a:r>
            <a:r>
              <a:rPr spc="-10" dirty="0">
                <a:latin typeface="Times New Roman"/>
                <a:cs typeface="Times New Roman"/>
              </a:rPr>
              <a:t>June </a:t>
            </a:r>
            <a:r>
              <a:rPr spc="-65" dirty="0">
                <a:latin typeface="Times New Roman"/>
                <a:cs typeface="Times New Roman"/>
              </a:rPr>
              <a:t>of</a:t>
            </a:r>
            <a:r>
              <a:rPr spc="40" dirty="0">
                <a:latin typeface="Times New Roman"/>
                <a:cs typeface="Times New Roman"/>
              </a:rPr>
              <a:t> </a:t>
            </a:r>
            <a:r>
              <a:rPr dirty="0">
                <a:latin typeface="Times New Roman"/>
                <a:cs typeface="Times New Roman"/>
              </a:rPr>
              <a:t>2000</a:t>
            </a:r>
            <a:r>
              <a:rPr spc="5" dirty="0">
                <a:latin typeface="Times New Roman"/>
                <a:cs typeface="Times New Roman"/>
              </a:rPr>
              <a:t> </a:t>
            </a:r>
            <a:r>
              <a:rPr spc="20" dirty="0">
                <a:latin typeface="Times New Roman"/>
                <a:cs typeface="Times New Roman"/>
              </a:rPr>
              <a:t>and</a:t>
            </a:r>
            <a:r>
              <a:rPr spc="-10" dirty="0">
                <a:latin typeface="Times New Roman"/>
                <a:cs typeface="Times New Roman"/>
              </a:rPr>
              <a:t> </a:t>
            </a:r>
            <a:r>
              <a:rPr spc="25" dirty="0">
                <a:latin typeface="Times New Roman"/>
                <a:cs typeface="Times New Roman"/>
              </a:rPr>
              <a:t>entered into</a:t>
            </a:r>
            <a:r>
              <a:rPr spc="15" dirty="0">
                <a:latin typeface="Times New Roman"/>
                <a:cs typeface="Times New Roman"/>
              </a:rPr>
              <a:t> </a:t>
            </a:r>
            <a:r>
              <a:rPr spc="-30" dirty="0">
                <a:latin typeface="Times New Roman"/>
                <a:cs typeface="Times New Roman"/>
              </a:rPr>
              <a:t>force</a:t>
            </a:r>
            <a:r>
              <a:rPr spc="35" dirty="0">
                <a:latin typeface="Times New Roman"/>
                <a:cs typeface="Times New Roman"/>
              </a:rPr>
              <a:t> </a:t>
            </a:r>
            <a:r>
              <a:rPr spc="5" dirty="0">
                <a:latin typeface="Times New Roman"/>
                <a:cs typeface="Times New Roman"/>
              </a:rPr>
              <a:t>in</a:t>
            </a:r>
            <a:r>
              <a:rPr spc="-5" dirty="0">
                <a:latin typeface="Times New Roman"/>
                <a:cs typeface="Times New Roman"/>
              </a:rPr>
              <a:t> </a:t>
            </a:r>
            <a:r>
              <a:rPr dirty="0">
                <a:latin typeface="Times New Roman"/>
                <a:cs typeface="Times New Roman"/>
              </a:rPr>
              <a:t>April</a:t>
            </a:r>
            <a:r>
              <a:rPr spc="15" dirty="0">
                <a:latin typeface="Times New Roman"/>
                <a:cs typeface="Times New Roman"/>
              </a:rPr>
              <a:t> </a:t>
            </a:r>
            <a:r>
              <a:rPr spc="-15" dirty="0">
                <a:latin typeface="Times New Roman"/>
                <a:cs typeface="Times New Roman"/>
              </a:rPr>
              <a:t>2005.</a:t>
            </a:r>
            <a:endParaRPr dirty="0">
              <a:latin typeface="Times New Roman"/>
              <a:cs typeface="Times New Roman"/>
            </a:endParaRPr>
          </a:p>
          <a:p>
            <a:pPr marL="355600" marR="5715" indent="-342900" algn="just">
              <a:lnSpc>
                <a:spcPct val="100000"/>
              </a:lnSpc>
              <a:spcBef>
                <a:spcPts val="430"/>
              </a:spcBef>
              <a:buFont typeface="Arial MT"/>
              <a:buChar char="•"/>
              <a:tabLst>
                <a:tab pos="355600" algn="l"/>
              </a:tabLst>
            </a:pPr>
            <a:r>
              <a:rPr spc="65" dirty="0">
                <a:latin typeface="Times New Roman"/>
                <a:cs typeface="Times New Roman"/>
              </a:rPr>
              <a:t>The </a:t>
            </a:r>
            <a:r>
              <a:rPr spc="10" dirty="0">
                <a:latin typeface="Times New Roman"/>
                <a:cs typeface="Times New Roman"/>
              </a:rPr>
              <a:t>goal </a:t>
            </a:r>
            <a:r>
              <a:rPr spc="-55" dirty="0">
                <a:latin typeface="Times New Roman"/>
                <a:cs typeface="Times New Roman"/>
              </a:rPr>
              <a:t>of</a:t>
            </a:r>
            <a:r>
              <a:rPr spc="-50" dirty="0">
                <a:latin typeface="Times New Roman"/>
                <a:cs typeface="Times New Roman"/>
              </a:rPr>
              <a:t> </a:t>
            </a:r>
            <a:r>
              <a:rPr spc="40" dirty="0">
                <a:latin typeface="Times New Roman"/>
                <a:cs typeface="Times New Roman"/>
              </a:rPr>
              <a:t>the </a:t>
            </a:r>
            <a:r>
              <a:rPr spc="55" dirty="0">
                <a:latin typeface="Times New Roman"/>
                <a:cs typeface="Times New Roman"/>
              </a:rPr>
              <a:t>PLT </a:t>
            </a:r>
            <a:r>
              <a:rPr spc="-15" dirty="0">
                <a:latin typeface="Times New Roman"/>
                <a:cs typeface="Times New Roman"/>
              </a:rPr>
              <a:t>is </a:t>
            </a:r>
            <a:r>
              <a:rPr spc="50" dirty="0">
                <a:latin typeface="Times New Roman"/>
                <a:cs typeface="Times New Roman"/>
              </a:rPr>
              <a:t>to </a:t>
            </a:r>
            <a:r>
              <a:rPr spc="15" dirty="0">
                <a:latin typeface="Times New Roman"/>
                <a:cs typeface="Times New Roman"/>
              </a:rPr>
              <a:t>harmonize </a:t>
            </a:r>
            <a:r>
              <a:rPr spc="40" dirty="0">
                <a:latin typeface="Times New Roman"/>
                <a:cs typeface="Times New Roman"/>
              </a:rPr>
              <a:t>the </a:t>
            </a:r>
            <a:r>
              <a:rPr dirty="0">
                <a:latin typeface="Times New Roman"/>
                <a:cs typeface="Times New Roman"/>
              </a:rPr>
              <a:t>formal </a:t>
            </a:r>
            <a:r>
              <a:rPr spc="25" dirty="0">
                <a:latin typeface="Times New Roman"/>
                <a:cs typeface="Times New Roman"/>
              </a:rPr>
              <a:t>requirements </a:t>
            </a:r>
            <a:r>
              <a:rPr dirty="0">
                <a:latin typeface="Times New Roman"/>
                <a:cs typeface="Times New Roman"/>
              </a:rPr>
              <a:t>established </a:t>
            </a:r>
            <a:r>
              <a:rPr spc="-15" dirty="0">
                <a:latin typeface="Times New Roman"/>
                <a:cs typeface="Times New Roman"/>
              </a:rPr>
              <a:t>by </a:t>
            </a:r>
            <a:r>
              <a:rPr spc="40" dirty="0">
                <a:latin typeface="Times New Roman"/>
                <a:cs typeface="Times New Roman"/>
              </a:rPr>
              <a:t>the </a:t>
            </a:r>
            <a:r>
              <a:rPr spc="-5" dirty="0">
                <a:latin typeface="Times New Roman"/>
                <a:cs typeface="Times New Roman"/>
              </a:rPr>
              <a:t>individual </a:t>
            </a:r>
            <a:r>
              <a:rPr dirty="0">
                <a:latin typeface="Times New Roman"/>
                <a:cs typeface="Times New Roman"/>
              </a:rPr>
              <a:t> </a:t>
            </a:r>
            <a:r>
              <a:rPr spc="35" dirty="0">
                <a:latin typeface="Times New Roman"/>
                <a:cs typeface="Times New Roman"/>
              </a:rPr>
              <a:t>patent</a:t>
            </a:r>
            <a:r>
              <a:rPr spc="40" dirty="0">
                <a:latin typeface="Times New Roman"/>
                <a:cs typeface="Times New Roman"/>
              </a:rPr>
              <a:t> </a:t>
            </a:r>
            <a:r>
              <a:rPr spc="-45" dirty="0">
                <a:latin typeface="Times New Roman"/>
                <a:cs typeface="Times New Roman"/>
              </a:rPr>
              <a:t>offices</a:t>
            </a:r>
            <a:r>
              <a:rPr spc="-40" dirty="0">
                <a:latin typeface="Times New Roman"/>
                <a:cs typeface="Times New Roman"/>
              </a:rPr>
              <a:t> </a:t>
            </a:r>
            <a:r>
              <a:rPr spc="25" dirty="0">
                <a:latin typeface="Times New Roman"/>
                <a:cs typeface="Times New Roman"/>
              </a:rPr>
              <a:t>around</a:t>
            </a:r>
            <a:r>
              <a:rPr spc="30" dirty="0">
                <a:latin typeface="Times New Roman"/>
                <a:cs typeface="Times New Roman"/>
              </a:rPr>
              <a:t> </a:t>
            </a:r>
            <a:r>
              <a:rPr spc="40" dirty="0">
                <a:latin typeface="Times New Roman"/>
                <a:cs typeface="Times New Roman"/>
              </a:rPr>
              <a:t>the</a:t>
            </a:r>
            <a:r>
              <a:rPr spc="45" dirty="0">
                <a:latin typeface="Times New Roman"/>
                <a:cs typeface="Times New Roman"/>
              </a:rPr>
              <a:t> </a:t>
            </a:r>
            <a:r>
              <a:rPr spc="20" dirty="0">
                <a:latin typeface="Times New Roman"/>
                <a:cs typeface="Times New Roman"/>
              </a:rPr>
              <a:t>world</a:t>
            </a:r>
            <a:r>
              <a:rPr spc="25" dirty="0">
                <a:latin typeface="Times New Roman"/>
                <a:cs typeface="Times New Roman"/>
              </a:rPr>
              <a:t> </a:t>
            </a:r>
            <a:r>
              <a:rPr spc="20" dirty="0">
                <a:latin typeface="Times New Roman"/>
                <a:cs typeface="Times New Roman"/>
              </a:rPr>
              <a:t>and</a:t>
            </a:r>
            <a:r>
              <a:rPr spc="25" dirty="0">
                <a:latin typeface="Times New Roman"/>
                <a:cs typeface="Times New Roman"/>
              </a:rPr>
              <a:t> </a:t>
            </a:r>
            <a:r>
              <a:rPr spc="20" dirty="0">
                <a:latin typeface="Times New Roman"/>
                <a:cs typeface="Times New Roman"/>
              </a:rPr>
              <a:t>streamline</a:t>
            </a:r>
            <a:r>
              <a:rPr spc="25" dirty="0">
                <a:latin typeface="Times New Roman"/>
                <a:cs typeface="Times New Roman"/>
              </a:rPr>
              <a:t> </a:t>
            </a:r>
            <a:r>
              <a:rPr spc="40" dirty="0">
                <a:latin typeface="Times New Roman"/>
                <a:cs typeface="Times New Roman"/>
              </a:rPr>
              <a:t>the</a:t>
            </a:r>
            <a:r>
              <a:rPr spc="45" dirty="0">
                <a:latin typeface="Times New Roman"/>
                <a:cs typeface="Times New Roman"/>
              </a:rPr>
              <a:t> </a:t>
            </a:r>
            <a:r>
              <a:rPr spc="10" dirty="0">
                <a:latin typeface="Times New Roman"/>
                <a:cs typeface="Times New Roman"/>
              </a:rPr>
              <a:t>procedures</a:t>
            </a:r>
            <a:r>
              <a:rPr spc="15" dirty="0">
                <a:latin typeface="Times New Roman"/>
                <a:cs typeface="Times New Roman"/>
              </a:rPr>
              <a:t> </a:t>
            </a:r>
            <a:r>
              <a:rPr spc="-10" dirty="0">
                <a:latin typeface="Times New Roman"/>
                <a:cs typeface="Times New Roman"/>
              </a:rPr>
              <a:t>for</a:t>
            </a:r>
            <a:r>
              <a:rPr spc="434" dirty="0">
                <a:latin typeface="Times New Roman"/>
                <a:cs typeface="Times New Roman"/>
              </a:rPr>
              <a:t> </a:t>
            </a:r>
            <a:r>
              <a:rPr spc="20" dirty="0">
                <a:latin typeface="Times New Roman"/>
                <a:cs typeface="Times New Roman"/>
              </a:rPr>
              <a:t>obtaining  and </a:t>
            </a:r>
            <a:r>
              <a:rPr spc="25" dirty="0">
                <a:latin typeface="Times New Roman"/>
                <a:cs typeface="Times New Roman"/>
              </a:rPr>
              <a:t> </a:t>
            </a:r>
            <a:r>
              <a:rPr spc="20" dirty="0">
                <a:latin typeface="Times New Roman"/>
                <a:cs typeface="Times New Roman"/>
              </a:rPr>
              <a:t>maintaining</a:t>
            </a:r>
            <a:r>
              <a:rPr spc="-20" dirty="0">
                <a:latin typeface="Times New Roman"/>
                <a:cs typeface="Times New Roman"/>
              </a:rPr>
              <a:t> </a:t>
            </a:r>
            <a:r>
              <a:rPr spc="10" dirty="0">
                <a:latin typeface="Times New Roman"/>
                <a:cs typeface="Times New Roman"/>
              </a:rPr>
              <a:t>patents.</a:t>
            </a:r>
            <a:endParaRPr dirty="0">
              <a:latin typeface="Times New Roman"/>
              <a:cs typeface="Times New Roman"/>
            </a:endParaRPr>
          </a:p>
          <a:p>
            <a:pPr marL="355600" indent="-342900" algn="just">
              <a:lnSpc>
                <a:spcPct val="100000"/>
              </a:lnSpc>
              <a:spcBef>
                <a:spcPts val="434"/>
              </a:spcBef>
              <a:buFont typeface="Arial MT"/>
              <a:buChar char="•"/>
              <a:tabLst>
                <a:tab pos="355600" algn="l"/>
              </a:tabLst>
            </a:pPr>
            <a:r>
              <a:rPr spc="65" dirty="0">
                <a:latin typeface="Times New Roman"/>
                <a:cs typeface="Times New Roman"/>
              </a:rPr>
              <a:t>The</a:t>
            </a:r>
            <a:r>
              <a:rPr dirty="0">
                <a:latin typeface="Times New Roman"/>
                <a:cs typeface="Times New Roman"/>
              </a:rPr>
              <a:t> </a:t>
            </a:r>
            <a:r>
              <a:rPr spc="55" dirty="0">
                <a:latin typeface="Times New Roman"/>
                <a:cs typeface="Times New Roman"/>
              </a:rPr>
              <a:t>PLT</a:t>
            </a:r>
            <a:r>
              <a:rPr spc="15" dirty="0">
                <a:latin typeface="Times New Roman"/>
                <a:cs typeface="Times New Roman"/>
              </a:rPr>
              <a:t> </a:t>
            </a:r>
            <a:r>
              <a:rPr spc="-15" dirty="0">
                <a:latin typeface="Times New Roman"/>
                <a:cs typeface="Times New Roman"/>
              </a:rPr>
              <a:t>is</a:t>
            </a:r>
            <a:r>
              <a:rPr spc="5" dirty="0">
                <a:latin typeface="Times New Roman"/>
                <a:cs typeface="Times New Roman"/>
              </a:rPr>
              <a:t> </a:t>
            </a:r>
            <a:r>
              <a:rPr spc="10" dirty="0">
                <a:latin typeface="Times New Roman"/>
                <a:cs typeface="Times New Roman"/>
              </a:rPr>
              <a:t>primarily</a:t>
            </a:r>
            <a:r>
              <a:rPr spc="15" dirty="0">
                <a:latin typeface="Times New Roman"/>
                <a:cs typeface="Times New Roman"/>
              </a:rPr>
              <a:t> </a:t>
            </a:r>
            <a:r>
              <a:rPr spc="5" dirty="0">
                <a:latin typeface="Times New Roman"/>
                <a:cs typeface="Times New Roman"/>
              </a:rPr>
              <a:t>concerned</a:t>
            </a:r>
            <a:r>
              <a:rPr spc="50" dirty="0">
                <a:latin typeface="Times New Roman"/>
                <a:cs typeface="Times New Roman"/>
              </a:rPr>
              <a:t> </a:t>
            </a:r>
            <a:r>
              <a:rPr spc="30" dirty="0">
                <a:latin typeface="Times New Roman"/>
                <a:cs typeface="Times New Roman"/>
              </a:rPr>
              <a:t>with</a:t>
            </a:r>
            <a:r>
              <a:rPr spc="5" dirty="0">
                <a:latin typeface="Times New Roman"/>
                <a:cs typeface="Times New Roman"/>
              </a:rPr>
              <a:t> </a:t>
            </a:r>
            <a:r>
              <a:rPr spc="35" dirty="0">
                <a:latin typeface="Times New Roman"/>
                <a:cs typeface="Times New Roman"/>
              </a:rPr>
              <a:t>patent</a:t>
            </a:r>
            <a:r>
              <a:rPr spc="15" dirty="0">
                <a:latin typeface="Times New Roman"/>
                <a:cs typeface="Times New Roman"/>
              </a:rPr>
              <a:t> </a:t>
            </a:r>
            <a:r>
              <a:rPr spc="-15" dirty="0">
                <a:latin typeface="Times New Roman"/>
                <a:cs typeface="Times New Roman"/>
              </a:rPr>
              <a:t>formalities.</a:t>
            </a:r>
            <a:endParaRPr dirty="0">
              <a:latin typeface="Times New Roman"/>
              <a:cs typeface="Times New Roman"/>
            </a:endParaRPr>
          </a:p>
          <a:p>
            <a:pPr marL="355600" marR="7620" indent="-342900" algn="just">
              <a:lnSpc>
                <a:spcPct val="100000"/>
              </a:lnSpc>
              <a:spcBef>
                <a:spcPts val="434"/>
              </a:spcBef>
              <a:buFont typeface="Arial MT"/>
              <a:buChar char="•"/>
              <a:tabLst>
                <a:tab pos="355600" algn="l"/>
              </a:tabLst>
            </a:pPr>
            <a:r>
              <a:rPr spc="65" dirty="0">
                <a:latin typeface="Times New Roman"/>
                <a:cs typeface="Times New Roman"/>
              </a:rPr>
              <a:t>The</a:t>
            </a:r>
            <a:r>
              <a:rPr spc="70" dirty="0">
                <a:latin typeface="Times New Roman"/>
                <a:cs typeface="Times New Roman"/>
              </a:rPr>
              <a:t> </a:t>
            </a:r>
            <a:r>
              <a:rPr spc="60" dirty="0">
                <a:latin typeface="Times New Roman"/>
                <a:cs typeface="Times New Roman"/>
              </a:rPr>
              <a:t>PLT</a:t>
            </a:r>
            <a:r>
              <a:rPr spc="65" dirty="0">
                <a:latin typeface="Times New Roman"/>
                <a:cs typeface="Times New Roman"/>
              </a:rPr>
              <a:t> </a:t>
            </a:r>
            <a:r>
              <a:rPr dirty="0">
                <a:latin typeface="Times New Roman"/>
                <a:cs typeface="Times New Roman"/>
              </a:rPr>
              <a:t>eliminates</a:t>
            </a:r>
            <a:r>
              <a:rPr spc="5" dirty="0">
                <a:latin typeface="Times New Roman"/>
                <a:cs typeface="Times New Roman"/>
              </a:rPr>
              <a:t> </a:t>
            </a:r>
            <a:r>
              <a:rPr spc="-10" dirty="0">
                <a:latin typeface="Times New Roman"/>
                <a:cs typeface="Times New Roman"/>
              </a:rPr>
              <a:t>overly</a:t>
            </a:r>
            <a:r>
              <a:rPr spc="-5" dirty="0">
                <a:latin typeface="Times New Roman"/>
                <a:cs typeface="Times New Roman"/>
              </a:rPr>
              <a:t> </a:t>
            </a:r>
            <a:r>
              <a:rPr spc="5" dirty="0">
                <a:latin typeface="Times New Roman"/>
                <a:cs typeface="Times New Roman"/>
              </a:rPr>
              <a:t>burdensome</a:t>
            </a:r>
            <a:r>
              <a:rPr spc="10" dirty="0">
                <a:latin typeface="Times New Roman"/>
                <a:cs typeface="Times New Roman"/>
              </a:rPr>
              <a:t> </a:t>
            </a:r>
            <a:r>
              <a:rPr spc="25" dirty="0">
                <a:latin typeface="Times New Roman"/>
                <a:cs typeface="Times New Roman"/>
              </a:rPr>
              <a:t>requirements</a:t>
            </a:r>
            <a:r>
              <a:rPr spc="30" dirty="0">
                <a:latin typeface="Times New Roman"/>
                <a:cs typeface="Times New Roman"/>
              </a:rPr>
              <a:t> </a:t>
            </a:r>
            <a:r>
              <a:rPr spc="20" dirty="0">
                <a:latin typeface="Times New Roman"/>
                <a:cs typeface="Times New Roman"/>
              </a:rPr>
              <a:t>and</a:t>
            </a:r>
            <a:r>
              <a:rPr spc="25" dirty="0">
                <a:latin typeface="Times New Roman"/>
                <a:cs typeface="Times New Roman"/>
              </a:rPr>
              <a:t> </a:t>
            </a:r>
            <a:r>
              <a:rPr dirty="0">
                <a:latin typeface="Times New Roman"/>
                <a:cs typeface="Times New Roman"/>
              </a:rPr>
              <a:t>establishes</a:t>
            </a:r>
            <a:r>
              <a:rPr spc="5" dirty="0">
                <a:latin typeface="Times New Roman"/>
                <a:cs typeface="Times New Roman"/>
              </a:rPr>
              <a:t> limits</a:t>
            </a:r>
            <a:r>
              <a:rPr spc="10" dirty="0">
                <a:latin typeface="Times New Roman"/>
                <a:cs typeface="Times New Roman"/>
              </a:rPr>
              <a:t> </a:t>
            </a:r>
            <a:r>
              <a:rPr spc="20" dirty="0">
                <a:latin typeface="Times New Roman"/>
                <a:cs typeface="Times New Roman"/>
              </a:rPr>
              <a:t>on</a:t>
            </a:r>
            <a:r>
              <a:rPr spc="25" dirty="0">
                <a:latin typeface="Times New Roman"/>
                <a:cs typeface="Times New Roman"/>
              </a:rPr>
              <a:t> </a:t>
            </a:r>
            <a:r>
              <a:rPr spc="45" dirty="0">
                <a:latin typeface="Times New Roman"/>
                <a:cs typeface="Times New Roman"/>
              </a:rPr>
              <a:t>the </a:t>
            </a:r>
            <a:r>
              <a:rPr spc="50" dirty="0">
                <a:latin typeface="Times New Roman"/>
                <a:cs typeface="Times New Roman"/>
              </a:rPr>
              <a:t> </a:t>
            </a:r>
            <a:r>
              <a:rPr spc="25" dirty="0">
                <a:latin typeface="Times New Roman"/>
                <a:cs typeface="Times New Roman"/>
              </a:rPr>
              <a:t>requirements </a:t>
            </a:r>
            <a:r>
              <a:rPr spc="55" dirty="0">
                <a:latin typeface="Times New Roman"/>
                <a:cs typeface="Times New Roman"/>
              </a:rPr>
              <a:t>that </a:t>
            </a:r>
            <a:r>
              <a:rPr spc="-5" dirty="0">
                <a:latin typeface="Times New Roman"/>
                <a:cs typeface="Times New Roman"/>
              </a:rPr>
              <a:t>can </a:t>
            </a:r>
            <a:r>
              <a:rPr spc="-15" dirty="0">
                <a:latin typeface="Times New Roman"/>
                <a:cs typeface="Times New Roman"/>
              </a:rPr>
              <a:t>be imposed by </a:t>
            </a:r>
            <a:r>
              <a:rPr spc="40" dirty="0">
                <a:latin typeface="Times New Roman"/>
                <a:cs typeface="Times New Roman"/>
              </a:rPr>
              <a:t>the </a:t>
            </a:r>
            <a:r>
              <a:rPr spc="5" dirty="0">
                <a:latin typeface="Times New Roman"/>
                <a:cs typeface="Times New Roman"/>
              </a:rPr>
              <a:t>various </a:t>
            </a:r>
            <a:r>
              <a:rPr spc="10" dirty="0">
                <a:latin typeface="Times New Roman"/>
                <a:cs typeface="Times New Roman"/>
              </a:rPr>
              <a:t>national </a:t>
            </a:r>
            <a:r>
              <a:rPr spc="35" dirty="0">
                <a:latin typeface="Times New Roman"/>
                <a:cs typeface="Times New Roman"/>
              </a:rPr>
              <a:t>patent </a:t>
            </a:r>
            <a:r>
              <a:rPr spc="-45" dirty="0">
                <a:latin typeface="Times New Roman"/>
                <a:cs typeface="Times New Roman"/>
              </a:rPr>
              <a:t>offices</a:t>
            </a:r>
            <a:r>
              <a:rPr spc="-40" dirty="0">
                <a:latin typeface="Times New Roman"/>
                <a:cs typeface="Times New Roman"/>
              </a:rPr>
              <a:t> </a:t>
            </a:r>
            <a:r>
              <a:rPr spc="45" dirty="0">
                <a:latin typeface="Times New Roman"/>
                <a:cs typeface="Times New Roman"/>
              </a:rPr>
              <a:t>throughout </a:t>
            </a:r>
            <a:r>
              <a:rPr spc="40" dirty="0">
                <a:latin typeface="Times New Roman"/>
                <a:cs typeface="Times New Roman"/>
              </a:rPr>
              <a:t>the </a:t>
            </a:r>
            <a:r>
              <a:rPr spc="45" dirty="0">
                <a:latin typeface="Times New Roman"/>
                <a:cs typeface="Times New Roman"/>
              </a:rPr>
              <a:t> </a:t>
            </a:r>
            <a:r>
              <a:rPr spc="5" dirty="0">
                <a:latin typeface="Times New Roman"/>
                <a:cs typeface="Times New Roman"/>
              </a:rPr>
              <a:t>world.</a:t>
            </a:r>
            <a:endParaRPr dirty="0">
              <a:latin typeface="Times New Roman"/>
              <a:cs typeface="Times New Roman"/>
            </a:endParaRPr>
          </a:p>
          <a:p>
            <a:pPr marL="355600" marR="5080" indent="-342900" algn="just">
              <a:lnSpc>
                <a:spcPct val="100000"/>
              </a:lnSpc>
              <a:spcBef>
                <a:spcPts val="430"/>
              </a:spcBef>
              <a:buFont typeface="Arial MT"/>
              <a:buChar char="•"/>
              <a:tabLst>
                <a:tab pos="355600" algn="l"/>
              </a:tabLst>
            </a:pPr>
            <a:r>
              <a:rPr spc="90" dirty="0">
                <a:latin typeface="Times New Roman"/>
                <a:cs typeface="Times New Roman"/>
              </a:rPr>
              <a:t>It </a:t>
            </a:r>
            <a:r>
              <a:rPr spc="-20" dirty="0">
                <a:latin typeface="Times New Roman"/>
                <a:cs typeface="Times New Roman"/>
              </a:rPr>
              <a:t>simplifies </a:t>
            </a:r>
            <a:r>
              <a:rPr spc="20" dirty="0">
                <a:latin typeface="Times New Roman"/>
                <a:cs typeface="Times New Roman"/>
              </a:rPr>
              <a:t>and standardizes </a:t>
            </a:r>
            <a:r>
              <a:rPr spc="-5" dirty="0">
                <a:latin typeface="Times New Roman"/>
                <a:cs typeface="Times New Roman"/>
              </a:rPr>
              <a:t>application </a:t>
            </a:r>
            <a:r>
              <a:rPr spc="15" dirty="0">
                <a:latin typeface="Times New Roman"/>
                <a:cs typeface="Times New Roman"/>
              </a:rPr>
              <a:t>procedures </a:t>
            </a:r>
            <a:r>
              <a:rPr spc="50" dirty="0">
                <a:latin typeface="Times New Roman"/>
                <a:cs typeface="Times New Roman"/>
              </a:rPr>
              <a:t>that </a:t>
            </a:r>
            <a:r>
              <a:rPr spc="30" dirty="0">
                <a:latin typeface="Times New Roman"/>
                <a:cs typeface="Times New Roman"/>
              </a:rPr>
              <a:t>at present vary </a:t>
            </a:r>
            <a:r>
              <a:rPr dirty="0">
                <a:latin typeface="Times New Roman"/>
                <a:cs typeface="Times New Roman"/>
              </a:rPr>
              <a:t>from </a:t>
            </a:r>
            <a:r>
              <a:rPr spc="15" dirty="0">
                <a:latin typeface="Times New Roman"/>
                <a:cs typeface="Times New Roman"/>
              </a:rPr>
              <a:t>nation </a:t>
            </a:r>
            <a:r>
              <a:rPr spc="75" dirty="0">
                <a:latin typeface="Times New Roman"/>
                <a:cs typeface="Times New Roman"/>
              </a:rPr>
              <a:t>to </a:t>
            </a:r>
            <a:r>
              <a:rPr spc="80" dirty="0">
                <a:latin typeface="Times New Roman"/>
                <a:cs typeface="Times New Roman"/>
              </a:rPr>
              <a:t> </a:t>
            </a:r>
            <a:r>
              <a:rPr spc="5" dirty="0">
                <a:latin typeface="Times New Roman"/>
                <a:cs typeface="Times New Roman"/>
              </a:rPr>
              <a:t>nation.</a:t>
            </a:r>
            <a:endParaRPr dirty="0">
              <a:latin typeface="Times New Roman"/>
              <a:cs typeface="Times New Roman"/>
            </a:endParaRPr>
          </a:p>
          <a:p>
            <a:pPr marL="355600" marR="6350" indent="-342900" algn="just">
              <a:lnSpc>
                <a:spcPct val="100000"/>
              </a:lnSpc>
              <a:spcBef>
                <a:spcPts val="434"/>
              </a:spcBef>
              <a:buFont typeface="Arial MT"/>
              <a:buChar char="•"/>
              <a:tabLst>
                <a:tab pos="355600" algn="l"/>
              </a:tabLst>
            </a:pPr>
            <a:r>
              <a:rPr spc="35" dirty="0">
                <a:latin typeface="Times New Roman"/>
                <a:cs typeface="Times New Roman"/>
              </a:rPr>
              <a:t>These </a:t>
            </a:r>
            <a:r>
              <a:rPr spc="-20" dirty="0">
                <a:latin typeface="Times New Roman"/>
                <a:cs typeface="Times New Roman"/>
              </a:rPr>
              <a:t>simplified </a:t>
            </a:r>
            <a:r>
              <a:rPr spc="10" dirty="0">
                <a:latin typeface="Times New Roman"/>
                <a:cs typeface="Times New Roman"/>
              </a:rPr>
              <a:t>procedures </a:t>
            </a:r>
            <a:r>
              <a:rPr spc="-25" dirty="0">
                <a:latin typeface="Times New Roman"/>
                <a:cs typeface="Times New Roman"/>
              </a:rPr>
              <a:t>make </a:t>
            </a:r>
            <a:r>
              <a:rPr spc="40" dirty="0">
                <a:latin typeface="Times New Roman"/>
                <a:cs typeface="Times New Roman"/>
              </a:rPr>
              <a:t>it </a:t>
            </a:r>
            <a:r>
              <a:rPr spc="-5" dirty="0">
                <a:latin typeface="Times New Roman"/>
                <a:cs typeface="Times New Roman"/>
              </a:rPr>
              <a:t>easier </a:t>
            </a:r>
            <a:r>
              <a:rPr spc="20" dirty="0">
                <a:latin typeface="Times New Roman"/>
                <a:cs typeface="Times New Roman"/>
              </a:rPr>
              <a:t>and </a:t>
            </a:r>
            <a:r>
              <a:rPr spc="-5" dirty="0">
                <a:latin typeface="Times New Roman"/>
                <a:cs typeface="Times New Roman"/>
              </a:rPr>
              <a:t>less expensive </a:t>
            </a:r>
            <a:r>
              <a:rPr spc="-10" dirty="0">
                <a:latin typeface="Times New Roman"/>
                <a:cs typeface="Times New Roman"/>
              </a:rPr>
              <a:t>for </a:t>
            </a:r>
            <a:r>
              <a:rPr spc="-5" dirty="0">
                <a:latin typeface="Times New Roman"/>
                <a:cs typeface="Times New Roman"/>
              </a:rPr>
              <a:t>individual </a:t>
            </a:r>
            <a:r>
              <a:rPr spc="20" dirty="0">
                <a:latin typeface="Times New Roman"/>
                <a:cs typeface="Times New Roman"/>
              </a:rPr>
              <a:t>inventors </a:t>
            </a:r>
            <a:r>
              <a:rPr spc="65" dirty="0">
                <a:latin typeface="Times New Roman"/>
                <a:cs typeface="Times New Roman"/>
              </a:rPr>
              <a:t>to </a:t>
            </a:r>
            <a:r>
              <a:rPr spc="70" dirty="0">
                <a:latin typeface="Times New Roman"/>
                <a:cs typeface="Times New Roman"/>
              </a:rPr>
              <a:t> </a:t>
            </a:r>
            <a:r>
              <a:rPr spc="-15" dirty="0">
                <a:latin typeface="Times New Roman"/>
                <a:cs typeface="Times New Roman"/>
              </a:rPr>
              <a:t>apply for</a:t>
            </a:r>
            <a:r>
              <a:rPr spc="20" dirty="0">
                <a:latin typeface="Times New Roman"/>
                <a:cs typeface="Times New Roman"/>
              </a:rPr>
              <a:t> </a:t>
            </a:r>
            <a:r>
              <a:rPr spc="10" dirty="0">
                <a:latin typeface="Times New Roman"/>
                <a:cs typeface="Times New Roman"/>
              </a:rPr>
              <a:t>patents.</a:t>
            </a:r>
            <a:endParaRPr dirty="0">
              <a:latin typeface="Times New Roman"/>
              <a:cs typeface="Times New Roman"/>
            </a:endParaRPr>
          </a:p>
          <a:p>
            <a:pPr marL="355600" indent="-342900" algn="just">
              <a:lnSpc>
                <a:spcPct val="100000"/>
              </a:lnSpc>
              <a:spcBef>
                <a:spcPts val="434"/>
              </a:spcBef>
              <a:buFont typeface="Arial MT"/>
              <a:buChar char="•"/>
              <a:tabLst>
                <a:tab pos="355600" algn="l"/>
              </a:tabLst>
            </a:pPr>
            <a:r>
              <a:rPr spc="-25" dirty="0">
                <a:latin typeface="Times New Roman"/>
                <a:cs typeface="Times New Roman"/>
              </a:rPr>
              <a:t>Finally,</a:t>
            </a:r>
            <a:r>
              <a:rPr spc="254" dirty="0">
                <a:latin typeface="Times New Roman"/>
                <a:cs typeface="Times New Roman"/>
              </a:rPr>
              <a:t> </a:t>
            </a:r>
            <a:r>
              <a:rPr spc="45" dirty="0">
                <a:latin typeface="Times New Roman"/>
                <a:cs typeface="Times New Roman"/>
              </a:rPr>
              <a:t>the</a:t>
            </a:r>
            <a:r>
              <a:rPr spc="250" dirty="0">
                <a:latin typeface="Times New Roman"/>
                <a:cs typeface="Times New Roman"/>
              </a:rPr>
              <a:t> </a:t>
            </a:r>
            <a:r>
              <a:rPr spc="65" dirty="0">
                <a:latin typeface="Times New Roman"/>
                <a:cs typeface="Times New Roman"/>
              </a:rPr>
              <a:t>PLT</a:t>
            </a:r>
            <a:r>
              <a:rPr spc="250" dirty="0">
                <a:latin typeface="Times New Roman"/>
                <a:cs typeface="Times New Roman"/>
              </a:rPr>
              <a:t> </a:t>
            </a:r>
            <a:r>
              <a:rPr spc="-10" dirty="0">
                <a:latin typeface="Times New Roman"/>
                <a:cs typeface="Times New Roman"/>
              </a:rPr>
              <a:t>does</a:t>
            </a:r>
            <a:r>
              <a:rPr spc="240" dirty="0">
                <a:latin typeface="Times New Roman"/>
                <a:cs typeface="Times New Roman"/>
              </a:rPr>
              <a:t> </a:t>
            </a:r>
            <a:r>
              <a:rPr spc="55" dirty="0">
                <a:latin typeface="Times New Roman"/>
                <a:cs typeface="Times New Roman"/>
              </a:rPr>
              <a:t>not</a:t>
            </a:r>
            <a:r>
              <a:rPr spc="265" dirty="0">
                <a:latin typeface="Times New Roman"/>
                <a:cs typeface="Times New Roman"/>
              </a:rPr>
              <a:t> </a:t>
            </a:r>
            <a:r>
              <a:rPr spc="20" dirty="0">
                <a:latin typeface="Times New Roman"/>
                <a:cs typeface="Times New Roman"/>
              </a:rPr>
              <a:t>require</a:t>
            </a:r>
            <a:r>
              <a:rPr spc="250" dirty="0">
                <a:latin typeface="Times New Roman"/>
                <a:cs typeface="Times New Roman"/>
              </a:rPr>
              <a:t> </a:t>
            </a:r>
            <a:r>
              <a:rPr spc="55" dirty="0">
                <a:latin typeface="Times New Roman"/>
                <a:cs typeface="Times New Roman"/>
              </a:rPr>
              <a:t>that</a:t>
            </a:r>
            <a:r>
              <a:rPr spc="254" dirty="0">
                <a:latin typeface="Times New Roman"/>
                <a:cs typeface="Times New Roman"/>
              </a:rPr>
              <a:t> </a:t>
            </a:r>
            <a:r>
              <a:rPr spc="-15" dirty="0">
                <a:latin typeface="Times New Roman"/>
                <a:cs typeface="Times New Roman"/>
              </a:rPr>
              <a:t>a</a:t>
            </a:r>
            <a:r>
              <a:rPr spc="250" dirty="0">
                <a:latin typeface="Times New Roman"/>
                <a:cs typeface="Times New Roman"/>
              </a:rPr>
              <a:t> </a:t>
            </a:r>
            <a:r>
              <a:rPr spc="20" dirty="0">
                <a:latin typeface="Times New Roman"/>
                <a:cs typeface="Times New Roman"/>
              </a:rPr>
              <a:t>representative</a:t>
            </a:r>
            <a:r>
              <a:rPr spc="254" dirty="0">
                <a:latin typeface="Times New Roman"/>
                <a:cs typeface="Times New Roman"/>
              </a:rPr>
              <a:t> </a:t>
            </a:r>
            <a:r>
              <a:rPr spc="-20" dirty="0">
                <a:latin typeface="Times New Roman"/>
                <a:cs typeface="Times New Roman"/>
              </a:rPr>
              <a:t>be</a:t>
            </a:r>
            <a:r>
              <a:rPr spc="260" dirty="0">
                <a:latin typeface="Times New Roman"/>
                <a:cs typeface="Times New Roman"/>
              </a:rPr>
              <a:t> </a:t>
            </a:r>
            <a:r>
              <a:rPr spc="-20" dirty="0">
                <a:latin typeface="Times New Roman"/>
                <a:cs typeface="Times New Roman"/>
              </a:rPr>
              <a:t>employed</a:t>
            </a:r>
            <a:r>
              <a:rPr spc="254" dirty="0">
                <a:latin typeface="Times New Roman"/>
                <a:cs typeface="Times New Roman"/>
              </a:rPr>
              <a:t> </a:t>
            </a:r>
            <a:r>
              <a:rPr spc="35" dirty="0">
                <a:latin typeface="Times New Roman"/>
                <a:cs typeface="Times New Roman"/>
              </a:rPr>
              <a:t>during</a:t>
            </a:r>
            <a:r>
              <a:rPr spc="245" dirty="0">
                <a:latin typeface="Times New Roman"/>
                <a:cs typeface="Times New Roman"/>
              </a:rPr>
              <a:t> </a:t>
            </a:r>
            <a:r>
              <a:rPr dirty="0">
                <a:latin typeface="Times New Roman"/>
                <a:cs typeface="Times New Roman"/>
              </a:rPr>
              <a:t>all</a:t>
            </a:r>
            <a:r>
              <a:rPr spc="254" dirty="0">
                <a:latin typeface="Times New Roman"/>
                <a:cs typeface="Times New Roman"/>
              </a:rPr>
              <a:t> </a:t>
            </a:r>
            <a:r>
              <a:rPr spc="20" dirty="0">
                <a:latin typeface="Times New Roman"/>
                <a:cs typeface="Times New Roman"/>
              </a:rPr>
              <a:t>stages</a:t>
            </a:r>
            <a:r>
              <a:rPr spc="254" dirty="0">
                <a:latin typeface="Times New Roman"/>
                <a:cs typeface="Times New Roman"/>
              </a:rPr>
              <a:t> </a:t>
            </a:r>
            <a:r>
              <a:rPr spc="-50" dirty="0">
                <a:latin typeface="Times New Roman"/>
                <a:cs typeface="Times New Roman"/>
              </a:rPr>
              <a:t>of</a:t>
            </a:r>
            <a:r>
              <a:rPr lang="en-US" dirty="0">
                <a:latin typeface="Times New Roman"/>
                <a:cs typeface="Times New Roman"/>
              </a:rPr>
              <a:t> </a:t>
            </a:r>
            <a:r>
              <a:rPr spc="5" dirty="0">
                <a:latin typeface="Times New Roman"/>
                <a:cs typeface="Times New Roman"/>
              </a:rPr>
              <a:t>prosecution.</a:t>
            </a:r>
            <a:endParaRPr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8761" y="99854"/>
            <a:ext cx="4586477" cy="498213"/>
          </a:xfrm>
          <a:prstGeom prst="rect">
            <a:avLst/>
          </a:prstGeom>
        </p:spPr>
        <p:txBody>
          <a:bodyPr vert="horz" wrap="square" lIns="0" tIns="13335" rIns="0" bIns="0" rtlCol="0">
            <a:spAutoFit/>
          </a:bodyPr>
          <a:lstStyle/>
          <a:p>
            <a:pPr marL="12700">
              <a:lnSpc>
                <a:spcPct val="100000"/>
              </a:lnSpc>
              <a:spcBef>
                <a:spcPts val="105"/>
              </a:spcBef>
            </a:pPr>
            <a:r>
              <a:rPr dirty="0"/>
              <a:t>Foreign Filing Licenses</a:t>
            </a:r>
          </a:p>
        </p:txBody>
      </p:sp>
      <p:sp>
        <p:nvSpPr>
          <p:cNvPr id="3" name="object 3"/>
          <p:cNvSpPr txBox="1"/>
          <p:nvPr/>
        </p:nvSpPr>
        <p:spPr>
          <a:xfrm>
            <a:off x="342899" y="971550"/>
            <a:ext cx="8458200" cy="3591368"/>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5600" algn="l"/>
              </a:tabLst>
            </a:pPr>
            <a:r>
              <a:rPr sz="2000" spc="35" dirty="0">
                <a:latin typeface="Times New Roman"/>
                <a:cs typeface="Times New Roman"/>
              </a:rPr>
              <a:t>To </a:t>
            </a:r>
            <a:r>
              <a:rPr sz="2000" spc="20" dirty="0">
                <a:latin typeface="Times New Roman"/>
                <a:cs typeface="Times New Roman"/>
              </a:rPr>
              <a:t>ensure </a:t>
            </a:r>
            <a:r>
              <a:rPr sz="2000" spc="50" dirty="0">
                <a:latin typeface="Times New Roman"/>
                <a:cs typeface="Times New Roman"/>
              </a:rPr>
              <a:t>that </a:t>
            </a:r>
            <a:r>
              <a:rPr sz="2000" spc="15" dirty="0">
                <a:latin typeface="Times New Roman"/>
                <a:cs typeface="Times New Roman"/>
              </a:rPr>
              <a:t>national security </a:t>
            </a:r>
            <a:r>
              <a:rPr sz="2000" spc="-15" dirty="0">
                <a:latin typeface="Times New Roman"/>
                <a:cs typeface="Times New Roman"/>
              </a:rPr>
              <a:t>is </a:t>
            </a:r>
            <a:r>
              <a:rPr sz="2000" spc="55" dirty="0">
                <a:latin typeface="Times New Roman"/>
                <a:cs typeface="Times New Roman"/>
              </a:rPr>
              <a:t>not </a:t>
            </a:r>
            <a:r>
              <a:rPr sz="2000" spc="-10" dirty="0">
                <a:latin typeface="Times New Roman"/>
                <a:cs typeface="Times New Roman"/>
              </a:rPr>
              <a:t>impaired, </a:t>
            </a:r>
            <a:r>
              <a:rPr sz="2000" spc="-15" dirty="0">
                <a:latin typeface="Times New Roman"/>
                <a:cs typeface="Times New Roman"/>
              </a:rPr>
              <a:t>a </a:t>
            </a:r>
            <a:r>
              <a:rPr sz="2000" spc="25" dirty="0">
                <a:latin typeface="Times New Roman"/>
                <a:cs typeface="Times New Roman"/>
              </a:rPr>
              <a:t>person </a:t>
            </a:r>
            <a:r>
              <a:rPr sz="2000" spc="-30" dirty="0">
                <a:latin typeface="Times New Roman"/>
                <a:cs typeface="Times New Roman"/>
              </a:rPr>
              <a:t>may </a:t>
            </a:r>
            <a:r>
              <a:rPr sz="2000" spc="55" dirty="0">
                <a:latin typeface="Times New Roman"/>
                <a:cs typeface="Times New Roman"/>
              </a:rPr>
              <a:t>not </a:t>
            </a:r>
            <a:r>
              <a:rPr sz="2000" spc="-50" dirty="0">
                <a:latin typeface="Times New Roman"/>
                <a:cs typeface="Times New Roman"/>
              </a:rPr>
              <a:t>file </a:t>
            </a:r>
            <a:r>
              <a:rPr sz="2000" spc="-15" dirty="0">
                <a:latin typeface="Times New Roman"/>
                <a:cs typeface="Times New Roman"/>
              </a:rPr>
              <a:t>a </a:t>
            </a:r>
            <a:r>
              <a:rPr sz="2000" spc="35" dirty="0">
                <a:latin typeface="Times New Roman"/>
                <a:cs typeface="Times New Roman"/>
              </a:rPr>
              <a:t>patent </a:t>
            </a:r>
            <a:r>
              <a:rPr sz="2000" spc="40" dirty="0">
                <a:latin typeface="Times New Roman"/>
                <a:cs typeface="Times New Roman"/>
              </a:rPr>
              <a:t> </a:t>
            </a:r>
            <a:r>
              <a:rPr sz="2000" spc="-5" dirty="0">
                <a:latin typeface="Times New Roman"/>
                <a:cs typeface="Times New Roman"/>
              </a:rPr>
              <a:t>application</a:t>
            </a:r>
            <a:r>
              <a:rPr sz="2000" dirty="0">
                <a:latin typeface="Times New Roman"/>
                <a:cs typeface="Times New Roman"/>
              </a:rPr>
              <a:t> </a:t>
            </a:r>
            <a:r>
              <a:rPr sz="2000" spc="10" dirty="0">
                <a:latin typeface="Times New Roman"/>
                <a:cs typeface="Times New Roman"/>
              </a:rPr>
              <a:t>in </a:t>
            </a:r>
            <a:r>
              <a:rPr sz="2000" spc="40" dirty="0">
                <a:latin typeface="Times New Roman"/>
                <a:cs typeface="Times New Roman"/>
              </a:rPr>
              <a:t>another country </a:t>
            </a:r>
            <a:r>
              <a:rPr sz="2000" spc="-15" dirty="0">
                <a:latin typeface="Times New Roman"/>
                <a:cs typeface="Times New Roman"/>
              </a:rPr>
              <a:t>for</a:t>
            </a:r>
            <a:r>
              <a:rPr sz="2000" spc="-10" dirty="0">
                <a:latin typeface="Times New Roman"/>
                <a:cs typeface="Times New Roman"/>
              </a:rPr>
              <a:t> </a:t>
            </a:r>
            <a:r>
              <a:rPr sz="2000" spc="25" dirty="0">
                <a:latin typeface="Times New Roman"/>
                <a:cs typeface="Times New Roman"/>
              </a:rPr>
              <a:t>an </a:t>
            </a:r>
            <a:r>
              <a:rPr sz="2000" spc="5" dirty="0">
                <a:latin typeface="Times New Roman"/>
                <a:cs typeface="Times New Roman"/>
              </a:rPr>
              <a:t>invention</a:t>
            </a:r>
            <a:r>
              <a:rPr sz="2000" spc="10" dirty="0">
                <a:latin typeface="Times New Roman"/>
                <a:cs typeface="Times New Roman"/>
              </a:rPr>
              <a:t> </a:t>
            </a:r>
            <a:r>
              <a:rPr sz="2000" spc="-5" dirty="0">
                <a:latin typeface="Times New Roman"/>
                <a:cs typeface="Times New Roman"/>
              </a:rPr>
              <a:t>made</a:t>
            </a:r>
            <a:r>
              <a:rPr sz="2000" dirty="0">
                <a:latin typeface="Times New Roman"/>
                <a:cs typeface="Times New Roman"/>
              </a:rPr>
              <a:t> </a:t>
            </a:r>
            <a:r>
              <a:rPr sz="2000" spc="10" dirty="0">
                <a:latin typeface="Times New Roman"/>
                <a:cs typeface="Times New Roman"/>
              </a:rPr>
              <a:t>in  </a:t>
            </a:r>
            <a:r>
              <a:rPr sz="2000" spc="45" dirty="0">
                <a:latin typeface="Times New Roman"/>
                <a:cs typeface="Times New Roman"/>
              </a:rPr>
              <a:t>the </a:t>
            </a:r>
            <a:r>
              <a:rPr sz="2000" spc="30" dirty="0">
                <a:latin typeface="Times New Roman"/>
                <a:cs typeface="Times New Roman"/>
              </a:rPr>
              <a:t>United </a:t>
            </a:r>
            <a:r>
              <a:rPr sz="2000" spc="10" dirty="0">
                <a:latin typeface="Times New Roman"/>
                <a:cs typeface="Times New Roman"/>
              </a:rPr>
              <a:t>States unless </a:t>
            </a:r>
            <a:r>
              <a:rPr sz="2000" spc="-484" dirty="0">
                <a:latin typeface="Times New Roman"/>
                <a:cs typeface="Times New Roman"/>
              </a:rPr>
              <a:t> </a:t>
            </a:r>
            <a:r>
              <a:rPr sz="2000" spc="45" dirty="0">
                <a:latin typeface="Times New Roman"/>
                <a:cs typeface="Times New Roman"/>
              </a:rPr>
              <a:t>the </a:t>
            </a:r>
            <a:r>
              <a:rPr sz="2000" dirty="0">
                <a:latin typeface="Times New Roman"/>
                <a:cs typeface="Times New Roman"/>
              </a:rPr>
              <a:t>Commissioner </a:t>
            </a:r>
            <a:r>
              <a:rPr sz="2000" spc="-70" dirty="0">
                <a:latin typeface="Times New Roman"/>
                <a:cs typeface="Times New Roman"/>
              </a:rPr>
              <a:t>of</a:t>
            </a:r>
            <a:r>
              <a:rPr sz="2000" spc="790" dirty="0">
                <a:latin typeface="Times New Roman"/>
                <a:cs typeface="Times New Roman"/>
              </a:rPr>
              <a:t> </a:t>
            </a:r>
            <a:r>
              <a:rPr sz="2000" spc="35" dirty="0">
                <a:latin typeface="Times New Roman"/>
                <a:cs typeface="Times New Roman"/>
              </a:rPr>
              <a:t>Patents </a:t>
            </a:r>
            <a:r>
              <a:rPr sz="2000" spc="80" dirty="0">
                <a:latin typeface="Times New Roman"/>
                <a:cs typeface="Times New Roman"/>
              </a:rPr>
              <a:t>grants </a:t>
            </a:r>
            <a:r>
              <a:rPr sz="2000" spc="-15" dirty="0">
                <a:latin typeface="Times New Roman"/>
                <a:cs typeface="Times New Roman"/>
              </a:rPr>
              <a:t>a license </a:t>
            </a:r>
            <a:r>
              <a:rPr sz="2000" spc="5" dirty="0">
                <a:latin typeface="Times New Roman"/>
                <a:cs typeface="Times New Roman"/>
              </a:rPr>
              <a:t>allowing </a:t>
            </a:r>
            <a:r>
              <a:rPr sz="2000" spc="40" dirty="0">
                <a:latin typeface="Times New Roman"/>
                <a:cs typeface="Times New Roman"/>
              </a:rPr>
              <a:t>the </a:t>
            </a:r>
            <a:r>
              <a:rPr sz="2000" spc="5" dirty="0">
                <a:latin typeface="Times New Roman"/>
                <a:cs typeface="Times New Roman"/>
              </a:rPr>
              <a:t>foreign </a:t>
            </a:r>
            <a:r>
              <a:rPr sz="2000" spc="-10" dirty="0">
                <a:latin typeface="Times New Roman"/>
                <a:cs typeface="Times New Roman"/>
              </a:rPr>
              <a:t>filing </a:t>
            </a:r>
            <a:r>
              <a:rPr sz="2000" spc="50" dirty="0">
                <a:latin typeface="Times New Roman"/>
                <a:cs typeface="Times New Roman"/>
              </a:rPr>
              <a:t>or </a:t>
            </a:r>
            <a:r>
              <a:rPr sz="2000" spc="30" dirty="0">
                <a:latin typeface="Times New Roman"/>
                <a:cs typeface="Times New Roman"/>
              </a:rPr>
              <a:t>until </a:t>
            </a:r>
            <a:r>
              <a:rPr sz="2000" spc="35" dirty="0">
                <a:latin typeface="Times New Roman"/>
                <a:cs typeface="Times New Roman"/>
              </a:rPr>
              <a:t> </a:t>
            </a:r>
            <a:r>
              <a:rPr sz="2000" spc="10" dirty="0">
                <a:latin typeface="Times New Roman"/>
                <a:cs typeface="Times New Roman"/>
              </a:rPr>
              <a:t>six</a:t>
            </a:r>
            <a:r>
              <a:rPr sz="2000" spc="-10" dirty="0">
                <a:latin typeface="Times New Roman"/>
                <a:cs typeface="Times New Roman"/>
              </a:rPr>
              <a:t> </a:t>
            </a:r>
            <a:r>
              <a:rPr sz="2000" spc="35" dirty="0">
                <a:latin typeface="Times New Roman"/>
                <a:cs typeface="Times New Roman"/>
              </a:rPr>
              <a:t>months</a:t>
            </a:r>
            <a:r>
              <a:rPr sz="2000" spc="-25" dirty="0">
                <a:latin typeface="Times New Roman"/>
                <a:cs typeface="Times New Roman"/>
              </a:rPr>
              <a:t> </a:t>
            </a:r>
            <a:r>
              <a:rPr sz="2000" spc="20" dirty="0">
                <a:latin typeface="Times New Roman"/>
                <a:cs typeface="Times New Roman"/>
              </a:rPr>
              <a:t>after</a:t>
            </a:r>
            <a:r>
              <a:rPr sz="2000" spc="-15" dirty="0">
                <a:latin typeface="Times New Roman"/>
                <a:cs typeface="Times New Roman"/>
              </a:rPr>
              <a:t> </a:t>
            </a:r>
            <a:r>
              <a:rPr sz="2000" spc="45" dirty="0">
                <a:latin typeface="Times New Roman"/>
                <a:cs typeface="Times New Roman"/>
              </a:rPr>
              <a:t>the</a:t>
            </a:r>
            <a:r>
              <a:rPr sz="2000" spc="-20" dirty="0">
                <a:latin typeface="Times New Roman"/>
                <a:cs typeface="Times New Roman"/>
              </a:rPr>
              <a:t> </a:t>
            </a:r>
            <a:r>
              <a:rPr sz="2000" spc="-10" dirty="0">
                <a:latin typeface="Times New Roman"/>
                <a:cs typeface="Times New Roman"/>
              </a:rPr>
              <a:t>filing</a:t>
            </a:r>
            <a:r>
              <a:rPr sz="2000" spc="20" dirty="0">
                <a:latin typeface="Times New Roman"/>
                <a:cs typeface="Times New Roman"/>
              </a:rPr>
              <a:t> </a:t>
            </a:r>
            <a:r>
              <a:rPr sz="2000" spc="-65" dirty="0">
                <a:latin typeface="Times New Roman"/>
                <a:cs typeface="Times New Roman"/>
              </a:rPr>
              <a:t>of</a:t>
            </a:r>
            <a:r>
              <a:rPr sz="2000" spc="20" dirty="0">
                <a:latin typeface="Times New Roman"/>
                <a:cs typeface="Times New Roman"/>
              </a:rPr>
              <a:t> </a:t>
            </a:r>
            <a:r>
              <a:rPr sz="2000" spc="45" dirty="0">
                <a:latin typeface="Times New Roman"/>
                <a:cs typeface="Times New Roman"/>
              </a:rPr>
              <a:t>the</a:t>
            </a:r>
            <a:r>
              <a:rPr sz="2000" spc="-20" dirty="0">
                <a:latin typeface="Times New Roman"/>
                <a:cs typeface="Times New Roman"/>
              </a:rPr>
              <a:t> </a:t>
            </a:r>
            <a:r>
              <a:rPr sz="2000" spc="-75" dirty="0">
                <a:latin typeface="Times New Roman"/>
                <a:cs typeface="Times New Roman"/>
              </a:rPr>
              <a:t>U.S.</a:t>
            </a:r>
            <a:r>
              <a:rPr sz="2000" spc="-10" dirty="0">
                <a:latin typeface="Times New Roman"/>
                <a:cs typeface="Times New Roman"/>
              </a:rPr>
              <a:t> </a:t>
            </a:r>
            <a:r>
              <a:rPr sz="2000" spc="-5" dirty="0">
                <a:latin typeface="Times New Roman"/>
                <a:cs typeface="Times New Roman"/>
              </a:rPr>
              <a:t>application</a:t>
            </a:r>
            <a:r>
              <a:rPr sz="2000" dirty="0">
                <a:latin typeface="Times New Roman"/>
                <a:cs typeface="Times New Roman"/>
              </a:rPr>
              <a:t> </a:t>
            </a:r>
            <a:r>
              <a:rPr sz="2000" spc="-10" dirty="0">
                <a:latin typeface="Times New Roman"/>
                <a:cs typeface="Times New Roman"/>
              </a:rPr>
              <a:t>for</a:t>
            </a:r>
            <a:r>
              <a:rPr sz="2000" spc="-15" dirty="0">
                <a:latin typeface="Times New Roman"/>
                <a:cs typeface="Times New Roman"/>
              </a:rPr>
              <a:t> </a:t>
            </a:r>
            <a:r>
              <a:rPr sz="2000" spc="45" dirty="0">
                <a:latin typeface="Times New Roman"/>
                <a:cs typeface="Times New Roman"/>
              </a:rPr>
              <a:t>the</a:t>
            </a:r>
            <a:r>
              <a:rPr sz="2000" spc="-20" dirty="0">
                <a:latin typeface="Times New Roman"/>
                <a:cs typeface="Times New Roman"/>
              </a:rPr>
              <a:t> </a:t>
            </a:r>
            <a:r>
              <a:rPr sz="2000" dirty="0">
                <a:latin typeface="Times New Roman"/>
                <a:cs typeface="Times New Roman"/>
              </a:rPr>
              <a:t>invention.</a:t>
            </a:r>
          </a:p>
          <a:p>
            <a:pPr marL="355600" marR="6350" indent="-342900" algn="just">
              <a:lnSpc>
                <a:spcPct val="100000"/>
              </a:lnSpc>
              <a:spcBef>
                <a:spcPts val="480"/>
              </a:spcBef>
              <a:buFont typeface="Arial MT"/>
              <a:buChar char="•"/>
              <a:tabLst>
                <a:tab pos="355600" algn="l"/>
              </a:tabLst>
            </a:pPr>
            <a:r>
              <a:rPr sz="2000" spc="70" dirty="0">
                <a:latin typeface="Times New Roman"/>
                <a:cs typeface="Times New Roman"/>
              </a:rPr>
              <a:t>The </a:t>
            </a:r>
            <a:r>
              <a:rPr sz="2000" spc="25" dirty="0">
                <a:latin typeface="Times New Roman"/>
                <a:cs typeface="Times New Roman"/>
              </a:rPr>
              <a:t>six-month</a:t>
            </a:r>
            <a:r>
              <a:rPr sz="2000" spc="30" dirty="0">
                <a:latin typeface="Times New Roman"/>
                <a:cs typeface="Times New Roman"/>
              </a:rPr>
              <a:t> </a:t>
            </a:r>
            <a:r>
              <a:rPr sz="2000" spc="25" dirty="0">
                <a:latin typeface="Times New Roman"/>
                <a:cs typeface="Times New Roman"/>
              </a:rPr>
              <a:t>waiting</a:t>
            </a:r>
            <a:r>
              <a:rPr sz="2000" spc="30" dirty="0">
                <a:latin typeface="Times New Roman"/>
                <a:cs typeface="Times New Roman"/>
              </a:rPr>
              <a:t> </a:t>
            </a:r>
            <a:r>
              <a:rPr sz="2000" spc="5" dirty="0">
                <a:latin typeface="Times New Roman"/>
                <a:cs typeface="Times New Roman"/>
              </a:rPr>
              <a:t>period</a:t>
            </a:r>
            <a:r>
              <a:rPr sz="2000" spc="10" dirty="0">
                <a:latin typeface="Times New Roman"/>
                <a:cs typeface="Times New Roman"/>
              </a:rPr>
              <a:t> </a:t>
            </a:r>
            <a:r>
              <a:rPr sz="2000" spc="-10" dirty="0">
                <a:latin typeface="Times New Roman"/>
                <a:cs typeface="Times New Roman"/>
              </a:rPr>
              <a:t>allows</a:t>
            </a:r>
            <a:r>
              <a:rPr sz="2000" spc="-5" dirty="0">
                <a:latin typeface="Times New Roman"/>
                <a:cs typeface="Times New Roman"/>
              </a:rPr>
              <a:t> </a:t>
            </a:r>
            <a:r>
              <a:rPr sz="2000" spc="35" dirty="0">
                <a:latin typeface="Times New Roman"/>
                <a:cs typeface="Times New Roman"/>
              </a:rPr>
              <a:t>the</a:t>
            </a:r>
            <a:r>
              <a:rPr sz="2000" spc="40" dirty="0">
                <a:latin typeface="Times New Roman"/>
                <a:cs typeface="Times New Roman"/>
              </a:rPr>
              <a:t> </a:t>
            </a:r>
            <a:r>
              <a:rPr sz="2000" spc="60" dirty="0">
                <a:latin typeface="Times New Roman"/>
                <a:cs typeface="Times New Roman"/>
              </a:rPr>
              <a:t>USPTO </a:t>
            </a:r>
            <a:r>
              <a:rPr sz="2000" spc="50" dirty="0">
                <a:latin typeface="Times New Roman"/>
                <a:cs typeface="Times New Roman"/>
              </a:rPr>
              <a:t>to </a:t>
            </a:r>
            <a:r>
              <a:rPr sz="2000" spc="-10" dirty="0">
                <a:latin typeface="Times New Roman"/>
                <a:cs typeface="Times New Roman"/>
              </a:rPr>
              <a:t>review</a:t>
            </a:r>
            <a:r>
              <a:rPr sz="2000" spc="480" dirty="0">
                <a:latin typeface="Times New Roman"/>
                <a:cs typeface="Times New Roman"/>
              </a:rPr>
              <a:t> </a:t>
            </a:r>
            <a:r>
              <a:rPr sz="2000" spc="-5" dirty="0">
                <a:latin typeface="Times New Roman"/>
                <a:cs typeface="Times New Roman"/>
              </a:rPr>
              <a:t>applications</a:t>
            </a:r>
            <a:r>
              <a:rPr sz="2000" spc="490" dirty="0">
                <a:latin typeface="Times New Roman"/>
                <a:cs typeface="Times New Roman"/>
              </a:rPr>
              <a:t> </a:t>
            </a:r>
            <a:r>
              <a:rPr sz="2000" spc="55" dirty="0">
                <a:latin typeface="Times New Roman"/>
                <a:cs typeface="Times New Roman"/>
              </a:rPr>
              <a:t>that </a:t>
            </a:r>
            <a:r>
              <a:rPr sz="2000" spc="60" dirty="0">
                <a:latin typeface="Times New Roman"/>
                <a:cs typeface="Times New Roman"/>
              </a:rPr>
              <a:t> </a:t>
            </a:r>
            <a:r>
              <a:rPr sz="2000" spc="40" dirty="0">
                <a:latin typeface="Times New Roman"/>
                <a:cs typeface="Times New Roman"/>
              </a:rPr>
              <a:t>might</a:t>
            </a:r>
            <a:r>
              <a:rPr sz="2000" spc="-5" dirty="0">
                <a:latin typeface="Times New Roman"/>
                <a:cs typeface="Times New Roman"/>
              </a:rPr>
              <a:t> </a:t>
            </a:r>
            <a:r>
              <a:rPr sz="2000" spc="-30" dirty="0">
                <a:latin typeface="Times New Roman"/>
                <a:cs typeface="Times New Roman"/>
              </a:rPr>
              <a:t>affect</a:t>
            </a:r>
            <a:r>
              <a:rPr sz="2000" spc="-20" dirty="0">
                <a:latin typeface="Times New Roman"/>
                <a:cs typeface="Times New Roman"/>
              </a:rPr>
              <a:t> </a:t>
            </a:r>
            <a:r>
              <a:rPr sz="2000" spc="45" dirty="0">
                <a:latin typeface="Times New Roman"/>
                <a:cs typeface="Times New Roman"/>
              </a:rPr>
              <a:t>matters</a:t>
            </a:r>
            <a:r>
              <a:rPr sz="2000" spc="5" dirty="0">
                <a:latin typeface="Times New Roman"/>
                <a:cs typeface="Times New Roman"/>
              </a:rPr>
              <a:t> </a:t>
            </a:r>
            <a:r>
              <a:rPr sz="2000" spc="-65" dirty="0">
                <a:latin typeface="Times New Roman"/>
                <a:cs typeface="Times New Roman"/>
              </a:rPr>
              <a:t>of</a:t>
            </a:r>
            <a:r>
              <a:rPr sz="2000" spc="5" dirty="0">
                <a:latin typeface="Times New Roman"/>
                <a:cs typeface="Times New Roman"/>
              </a:rPr>
              <a:t> </a:t>
            </a:r>
            <a:r>
              <a:rPr sz="2000" spc="15" dirty="0">
                <a:latin typeface="Times New Roman"/>
                <a:cs typeface="Times New Roman"/>
              </a:rPr>
              <a:t>national</a:t>
            </a:r>
            <a:r>
              <a:rPr sz="2000" spc="-5" dirty="0">
                <a:latin typeface="Times New Roman"/>
                <a:cs typeface="Times New Roman"/>
              </a:rPr>
              <a:t> </a:t>
            </a:r>
            <a:r>
              <a:rPr sz="2000" spc="-15" dirty="0">
                <a:latin typeface="Times New Roman"/>
                <a:cs typeface="Times New Roman"/>
              </a:rPr>
              <a:t>security.</a:t>
            </a:r>
            <a:endParaRPr sz="2000" dirty="0">
              <a:latin typeface="Times New Roman"/>
              <a:cs typeface="Times New Roman"/>
            </a:endParaRPr>
          </a:p>
          <a:p>
            <a:pPr marL="355600" marR="5715" indent="-342900" algn="just">
              <a:lnSpc>
                <a:spcPct val="100000"/>
              </a:lnSpc>
              <a:spcBef>
                <a:spcPts val="480"/>
              </a:spcBef>
              <a:buFont typeface="Arial MT"/>
              <a:buChar char="•"/>
              <a:tabLst>
                <a:tab pos="355600" algn="l"/>
              </a:tabLst>
            </a:pPr>
            <a:r>
              <a:rPr sz="2000" spc="35" dirty="0">
                <a:latin typeface="Times New Roman"/>
                <a:cs typeface="Times New Roman"/>
              </a:rPr>
              <a:t>Filing </a:t>
            </a:r>
            <a:r>
              <a:rPr sz="2000" spc="-15" dirty="0">
                <a:latin typeface="Times New Roman"/>
                <a:cs typeface="Times New Roman"/>
              </a:rPr>
              <a:t>a </a:t>
            </a:r>
            <a:r>
              <a:rPr sz="2000" spc="35" dirty="0">
                <a:latin typeface="Times New Roman"/>
                <a:cs typeface="Times New Roman"/>
              </a:rPr>
              <a:t>patent </a:t>
            </a:r>
            <a:r>
              <a:rPr sz="2000" spc="-5" dirty="0">
                <a:latin typeface="Times New Roman"/>
                <a:cs typeface="Times New Roman"/>
              </a:rPr>
              <a:t>application </a:t>
            </a:r>
            <a:r>
              <a:rPr sz="2000" spc="30" dirty="0">
                <a:latin typeface="Times New Roman"/>
                <a:cs typeface="Times New Roman"/>
              </a:rPr>
              <a:t>with </a:t>
            </a:r>
            <a:r>
              <a:rPr sz="2000" spc="45" dirty="0">
                <a:latin typeface="Times New Roman"/>
                <a:cs typeface="Times New Roman"/>
              </a:rPr>
              <a:t>the </a:t>
            </a:r>
            <a:r>
              <a:rPr sz="2000" spc="60" dirty="0">
                <a:latin typeface="Times New Roman"/>
                <a:cs typeface="Times New Roman"/>
              </a:rPr>
              <a:t>USPTO </a:t>
            </a:r>
            <a:r>
              <a:rPr sz="2000" spc="-15" dirty="0">
                <a:latin typeface="Times New Roman"/>
                <a:cs typeface="Times New Roman"/>
              </a:rPr>
              <a:t>is deemed </a:t>
            </a:r>
            <a:r>
              <a:rPr sz="2000" spc="50" dirty="0">
                <a:latin typeface="Times New Roman"/>
                <a:cs typeface="Times New Roman"/>
              </a:rPr>
              <a:t>to </a:t>
            </a:r>
            <a:r>
              <a:rPr sz="2000" spc="-15" dirty="0">
                <a:latin typeface="Times New Roman"/>
                <a:cs typeface="Times New Roman"/>
              </a:rPr>
              <a:t>be a </a:t>
            </a:r>
            <a:r>
              <a:rPr sz="2000" spc="30" dirty="0">
                <a:latin typeface="Times New Roman"/>
                <a:cs typeface="Times New Roman"/>
              </a:rPr>
              <a:t>request </a:t>
            </a:r>
            <a:r>
              <a:rPr sz="2000" spc="50" dirty="0">
                <a:latin typeface="Times New Roman"/>
                <a:cs typeface="Times New Roman"/>
              </a:rPr>
              <a:t>to </a:t>
            </a:r>
            <a:r>
              <a:rPr sz="2000" spc="45" dirty="0">
                <a:latin typeface="Times New Roman"/>
                <a:cs typeface="Times New Roman"/>
              </a:rPr>
              <a:t>the </a:t>
            </a:r>
            <a:r>
              <a:rPr sz="2000" spc="50" dirty="0">
                <a:latin typeface="Times New Roman"/>
                <a:cs typeface="Times New Roman"/>
              </a:rPr>
              <a:t> </a:t>
            </a:r>
            <a:r>
              <a:rPr sz="2000" dirty="0">
                <a:latin typeface="Times New Roman"/>
                <a:cs typeface="Times New Roman"/>
              </a:rPr>
              <a:t>Commissioner</a:t>
            </a:r>
            <a:r>
              <a:rPr sz="2000" spc="-35" dirty="0">
                <a:latin typeface="Times New Roman"/>
                <a:cs typeface="Times New Roman"/>
              </a:rPr>
              <a:t> </a:t>
            </a:r>
            <a:r>
              <a:rPr sz="2000" spc="-10" dirty="0">
                <a:latin typeface="Times New Roman"/>
                <a:cs typeface="Times New Roman"/>
              </a:rPr>
              <a:t>for</a:t>
            </a:r>
            <a:r>
              <a:rPr sz="2000" spc="-20" dirty="0">
                <a:latin typeface="Times New Roman"/>
                <a:cs typeface="Times New Roman"/>
              </a:rPr>
              <a:t> </a:t>
            </a:r>
            <a:r>
              <a:rPr sz="2000" spc="-15" dirty="0">
                <a:latin typeface="Times New Roman"/>
                <a:cs typeface="Times New Roman"/>
              </a:rPr>
              <a:t>a</a:t>
            </a:r>
            <a:r>
              <a:rPr sz="2000" spc="-10" dirty="0">
                <a:latin typeface="Times New Roman"/>
                <a:cs typeface="Times New Roman"/>
              </a:rPr>
              <a:t> </a:t>
            </a:r>
            <a:r>
              <a:rPr sz="2000" spc="-15" dirty="0">
                <a:latin typeface="Times New Roman"/>
                <a:cs typeface="Times New Roman"/>
              </a:rPr>
              <a:t>license</a:t>
            </a:r>
            <a:r>
              <a:rPr sz="2000" spc="-5" dirty="0">
                <a:latin typeface="Times New Roman"/>
                <a:cs typeface="Times New Roman"/>
              </a:rPr>
              <a:t> </a:t>
            </a:r>
            <a:r>
              <a:rPr sz="2000" spc="50" dirty="0">
                <a:latin typeface="Times New Roman"/>
                <a:cs typeface="Times New Roman"/>
              </a:rPr>
              <a:t>to</a:t>
            </a:r>
            <a:r>
              <a:rPr sz="2000" spc="5" dirty="0">
                <a:latin typeface="Times New Roman"/>
                <a:cs typeface="Times New Roman"/>
              </a:rPr>
              <a:t> </a:t>
            </a:r>
            <a:r>
              <a:rPr sz="2000" spc="-45" dirty="0">
                <a:latin typeface="Times New Roman"/>
                <a:cs typeface="Times New Roman"/>
              </a:rPr>
              <a:t>file</a:t>
            </a:r>
            <a:r>
              <a:rPr sz="2000" spc="-5" dirty="0">
                <a:latin typeface="Times New Roman"/>
                <a:cs typeface="Times New Roman"/>
              </a:rPr>
              <a:t> </a:t>
            </a:r>
            <a:r>
              <a:rPr sz="2000" spc="20" dirty="0">
                <a:latin typeface="Times New Roman"/>
                <a:cs typeface="Times New Roman"/>
              </a:rPr>
              <a:t>an</a:t>
            </a:r>
            <a:r>
              <a:rPr sz="2000" dirty="0">
                <a:latin typeface="Times New Roman"/>
                <a:cs typeface="Times New Roman"/>
              </a:rPr>
              <a:t> </a:t>
            </a:r>
            <a:r>
              <a:rPr sz="2000" spc="-5" dirty="0">
                <a:latin typeface="Times New Roman"/>
                <a:cs typeface="Times New Roman"/>
              </a:rPr>
              <a:t>application</a:t>
            </a:r>
            <a:r>
              <a:rPr sz="2000" spc="-15" dirty="0">
                <a:latin typeface="Times New Roman"/>
                <a:cs typeface="Times New Roman"/>
              </a:rPr>
              <a:t> </a:t>
            </a:r>
            <a:r>
              <a:rPr sz="2000" spc="10" dirty="0">
                <a:latin typeface="Times New Roman"/>
                <a:cs typeface="Times New Roman"/>
              </a:rPr>
              <a:t>in</a:t>
            </a:r>
            <a:r>
              <a:rPr sz="2000" spc="5" dirty="0">
                <a:latin typeface="Times New Roman"/>
                <a:cs typeface="Times New Roman"/>
              </a:rPr>
              <a:t> </a:t>
            </a:r>
            <a:r>
              <a:rPr sz="2000" spc="-15" dirty="0">
                <a:latin typeface="Times New Roman"/>
                <a:cs typeface="Times New Roman"/>
              </a:rPr>
              <a:t>a</a:t>
            </a:r>
            <a:r>
              <a:rPr sz="2000" spc="-10" dirty="0">
                <a:latin typeface="Times New Roman"/>
                <a:cs typeface="Times New Roman"/>
              </a:rPr>
              <a:t> </a:t>
            </a:r>
            <a:r>
              <a:rPr sz="2000" spc="5" dirty="0">
                <a:latin typeface="Times New Roman"/>
                <a:cs typeface="Times New Roman"/>
              </a:rPr>
              <a:t>foreign</a:t>
            </a:r>
            <a:r>
              <a:rPr sz="2000" dirty="0">
                <a:latin typeface="Times New Roman"/>
                <a:cs typeface="Times New Roman"/>
              </a:rPr>
              <a:t> country.</a:t>
            </a:r>
          </a:p>
          <a:p>
            <a:pPr marL="355600" indent="-342900" algn="just">
              <a:lnSpc>
                <a:spcPct val="100000"/>
              </a:lnSpc>
              <a:spcBef>
                <a:spcPts val="484"/>
              </a:spcBef>
              <a:buFont typeface="Arial MT"/>
              <a:buChar char="•"/>
              <a:tabLst>
                <a:tab pos="355600" algn="l"/>
              </a:tabLst>
            </a:pPr>
            <a:r>
              <a:rPr sz="2000" spc="75" dirty="0">
                <a:latin typeface="Times New Roman"/>
                <a:cs typeface="Times New Roman"/>
              </a:rPr>
              <a:t>The</a:t>
            </a:r>
            <a:r>
              <a:rPr sz="2000" spc="45" dirty="0">
                <a:latin typeface="Times New Roman"/>
                <a:cs typeface="Times New Roman"/>
              </a:rPr>
              <a:t> </a:t>
            </a:r>
            <a:r>
              <a:rPr sz="2000" spc="-45" dirty="0">
                <a:latin typeface="Times New Roman"/>
                <a:cs typeface="Times New Roman"/>
              </a:rPr>
              <a:t>official</a:t>
            </a:r>
            <a:r>
              <a:rPr sz="2000" spc="60" dirty="0">
                <a:latin typeface="Times New Roman"/>
                <a:cs typeface="Times New Roman"/>
              </a:rPr>
              <a:t> USPTO</a:t>
            </a:r>
            <a:r>
              <a:rPr sz="2000" spc="75" dirty="0">
                <a:latin typeface="Times New Roman"/>
                <a:cs typeface="Times New Roman"/>
              </a:rPr>
              <a:t> </a:t>
            </a:r>
            <a:r>
              <a:rPr sz="2000" spc="-10" dirty="0">
                <a:latin typeface="Times New Roman"/>
                <a:cs typeface="Times New Roman"/>
              </a:rPr>
              <a:t>filing</a:t>
            </a:r>
            <a:r>
              <a:rPr sz="2000" spc="65" dirty="0">
                <a:latin typeface="Times New Roman"/>
                <a:cs typeface="Times New Roman"/>
              </a:rPr>
              <a:t> </a:t>
            </a:r>
            <a:r>
              <a:rPr sz="2000" spc="10" dirty="0">
                <a:latin typeface="Times New Roman"/>
                <a:cs typeface="Times New Roman"/>
              </a:rPr>
              <a:t>receipt</a:t>
            </a:r>
            <a:r>
              <a:rPr sz="2000" spc="65" dirty="0">
                <a:latin typeface="Times New Roman"/>
                <a:cs typeface="Times New Roman"/>
              </a:rPr>
              <a:t> </a:t>
            </a:r>
            <a:r>
              <a:rPr sz="2000" spc="-10" dirty="0">
                <a:latin typeface="Times New Roman"/>
                <a:cs typeface="Times New Roman"/>
              </a:rPr>
              <a:t>will</a:t>
            </a:r>
            <a:r>
              <a:rPr sz="2000" spc="70" dirty="0">
                <a:latin typeface="Times New Roman"/>
                <a:cs typeface="Times New Roman"/>
              </a:rPr>
              <a:t> </a:t>
            </a:r>
            <a:r>
              <a:rPr sz="2000" spc="-5" dirty="0">
                <a:latin typeface="Times New Roman"/>
                <a:cs typeface="Times New Roman"/>
              </a:rPr>
              <a:t>indicate</a:t>
            </a:r>
            <a:r>
              <a:rPr sz="2000" spc="65" dirty="0">
                <a:latin typeface="Times New Roman"/>
                <a:cs typeface="Times New Roman"/>
              </a:rPr>
              <a:t> </a:t>
            </a:r>
            <a:r>
              <a:rPr sz="2000" spc="50" dirty="0">
                <a:latin typeface="Times New Roman"/>
                <a:cs typeface="Times New Roman"/>
              </a:rPr>
              <a:t>to</a:t>
            </a:r>
            <a:r>
              <a:rPr sz="2000" spc="70" dirty="0">
                <a:latin typeface="Times New Roman"/>
                <a:cs typeface="Times New Roman"/>
              </a:rPr>
              <a:t> </a:t>
            </a:r>
            <a:r>
              <a:rPr sz="2000" spc="45" dirty="0">
                <a:latin typeface="Times New Roman"/>
                <a:cs typeface="Times New Roman"/>
              </a:rPr>
              <a:t>the</a:t>
            </a:r>
            <a:r>
              <a:rPr sz="2000" spc="65" dirty="0">
                <a:latin typeface="Times New Roman"/>
                <a:cs typeface="Times New Roman"/>
              </a:rPr>
              <a:t> </a:t>
            </a:r>
            <a:r>
              <a:rPr sz="2000" spc="5" dirty="0">
                <a:latin typeface="Times New Roman"/>
                <a:cs typeface="Times New Roman"/>
              </a:rPr>
              <a:t>applicant</a:t>
            </a:r>
            <a:r>
              <a:rPr sz="2000" spc="65" dirty="0">
                <a:latin typeface="Times New Roman"/>
                <a:cs typeface="Times New Roman"/>
              </a:rPr>
              <a:t> </a:t>
            </a:r>
            <a:r>
              <a:rPr sz="2000" spc="35" dirty="0">
                <a:latin typeface="Times New Roman"/>
                <a:cs typeface="Times New Roman"/>
              </a:rPr>
              <a:t>whether</a:t>
            </a:r>
            <a:r>
              <a:rPr sz="2000" spc="60" dirty="0">
                <a:latin typeface="Times New Roman"/>
                <a:cs typeface="Times New Roman"/>
              </a:rPr>
              <a:t> </a:t>
            </a:r>
            <a:r>
              <a:rPr sz="2000" spc="40" dirty="0">
                <a:latin typeface="Times New Roman"/>
                <a:cs typeface="Times New Roman"/>
              </a:rPr>
              <a:t>the</a:t>
            </a:r>
            <a:r>
              <a:rPr sz="2000" spc="65" dirty="0">
                <a:latin typeface="Times New Roman"/>
                <a:cs typeface="Times New Roman"/>
              </a:rPr>
              <a:t> </a:t>
            </a:r>
            <a:r>
              <a:rPr sz="2000" spc="-15" dirty="0">
                <a:latin typeface="Times New Roman"/>
                <a:cs typeface="Times New Roman"/>
              </a:rPr>
              <a:t>license</a:t>
            </a:r>
            <a:r>
              <a:rPr lang="en-US" sz="2000" dirty="0">
                <a:latin typeface="Times New Roman"/>
                <a:cs typeface="Times New Roman"/>
              </a:rPr>
              <a:t> </a:t>
            </a:r>
            <a:r>
              <a:rPr sz="2000" spc="-15" dirty="0">
                <a:latin typeface="Times New Roman"/>
                <a:cs typeface="Times New Roman"/>
              </a:rPr>
              <a:t>is</a:t>
            </a:r>
            <a:r>
              <a:rPr sz="2000" spc="-25" dirty="0">
                <a:latin typeface="Times New Roman"/>
                <a:cs typeface="Times New Roman"/>
              </a:rPr>
              <a:t> </a:t>
            </a:r>
            <a:r>
              <a:rPr sz="2000" spc="65" dirty="0">
                <a:latin typeface="Times New Roman"/>
                <a:cs typeface="Times New Roman"/>
              </a:rPr>
              <a:t>granted</a:t>
            </a:r>
            <a:r>
              <a:rPr sz="2000" spc="-15" dirty="0">
                <a:latin typeface="Times New Roman"/>
                <a:cs typeface="Times New Roman"/>
              </a:rPr>
              <a:t> </a:t>
            </a:r>
            <a:r>
              <a:rPr sz="2000" spc="50" dirty="0">
                <a:latin typeface="Times New Roman"/>
                <a:cs typeface="Times New Roman"/>
              </a:rPr>
              <a:t>or</a:t>
            </a:r>
            <a:r>
              <a:rPr sz="2000" spc="-35" dirty="0">
                <a:latin typeface="Times New Roman"/>
                <a:cs typeface="Times New Roman"/>
              </a:rPr>
              <a:t> </a:t>
            </a:r>
            <a:r>
              <a:rPr sz="2000" spc="-15" dirty="0">
                <a:latin typeface="Times New Roman"/>
                <a:cs typeface="Times New Roman"/>
              </a:rPr>
              <a:t>denied.</a:t>
            </a:r>
            <a:endParaRPr sz="20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1976"/>
            <a:ext cx="8305800" cy="982961"/>
          </a:xfrm>
          <a:prstGeom prst="rect">
            <a:avLst/>
          </a:prstGeom>
        </p:spPr>
        <p:txBody>
          <a:bodyPr vert="horz" wrap="square" lIns="0" tIns="13335" rIns="0" bIns="0" rtlCol="0">
            <a:spAutoFit/>
          </a:bodyPr>
          <a:lstStyle/>
          <a:p>
            <a:pPr marL="12700">
              <a:lnSpc>
                <a:spcPct val="100000"/>
              </a:lnSpc>
              <a:spcBef>
                <a:spcPts val="105"/>
              </a:spcBef>
            </a:pPr>
            <a:r>
              <a:rPr dirty="0"/>
              <a:t>Applications</a:t>
            </a:r>
            <a:r>
              <a:rPr lang="en-US" dirty="0"/>
              <a:t> </a:t>
            </a:r>
            <a:r>
              <a:rPr dirty="0"/>
              <a:t>for U.S. Patents</a:t>
            </a:r>
            <a:r>
              <a:rPr lang="en-US" dirty="0"/>
              <a:t> </a:t>
            </a:r>
            <a:r>
              <a:rPr dirty="0"/>
              <a:t>by Foreign Applicants</a:t>
            </a:r>
            <a:r>
              <a:rPr lang="en-US" dirty="0"/>
              <a:t>:</a:t>
            </a:r>
            <a:endParaRPr dirty="0"/>
          </a:p>
        </p:txBody>
      </p:sp>
      <p:sp>
        <p:nvSpPr>
          <p:cNvPr id="3" name="object 3"/>
          <p:cNvSpPr txBox="1"/>
          <p:nvPr/>
        </p:nvSpPr>
        <p:spPr>
          <a:xfrm>
            <a:off x="228600" y="1088461"/>
            <a:ext cx="8610600" cy="3997889"/>
          </a:xfrm>
          <a:prstGeom prst="rect">
            <a:avLst/>
          </a:prstGeom>
        </p:spPr>
        <p:txBody>
          <a:bodyPr vert="horz" wrap="square" lIns="0" tIns="12065" rIns="0" bIns="0" rtlCol="0">
            <a:spAutoFit/>
          </a:bodyPr>
          <a:lstStyle/>
          <a:p>
            <a:pPr marL="355600" indent="-342900" algn="just">
              <a:lnSpc>
                <a:spcPct val="100000"/>
              </a:lnSpc>
              <a:spcBef>
                <a:spcPts val="95"/>
              </a:spcBef>
              <a:buFont typeface="Arial MT"/>
              <a:buChar char="•"/>
              <a:tabLst>
                <a:tab pos="355600" algn="l"/>
              </a:tabLst>
            </a:pPr>
            <a:r>
              <a:rPr spc="65" dirty="0">
                <a:latin typeface="Times New Roman"/>
                <a:cs typeface="Times New Roman"/>
              </a:rPr>
              <a:t>The</a:t>
            </a:r>
            <a:r>
              <a:rPr spc="-15" dirty="0">
                <a:latin typeface="Times New Roman"/>
                <a:cs typeface="Times New Roman"/>
              </a:rPr>
              <a:t> </a:t>
            </a:r>
            <a:r>
              <a:rPr spc="30" dirty="0">
                <a:latin typeface="Times New Roman"/>
                <a:cs typeface="Times New Roman"/>
              </a:rPr>
              <a:t>patent</a:t>
            </a:r>
            <a:r>
              <a:rPr spc="15" dirty="0">
                <a:latin typeface="Times New Roman"/>
                <a:cs typeface="Times New Roman"/>
              </a:rPr>
              <a:t> </a:t>
            </a:r>
            <a:r>
              <a:rPr spc="-15" dirty="0">
                <a:latin typeface="Times New Roman"/>
                <a:cs typeface="Times New Roman"/>
              </a:rPr>
              <a:t>laws</a:t>
            </a:r>
            <a:r>
              <a:rPr spc="15" dirty="0">
                <a:latin typeface="Times New Roman"/>
                <a:cs typeface="Times New Roman"/>
              </a:rPr>
              <a:t> </a:t>
            </a:r>
            <a:r>
              <a:rPr spc="-65" dirty="0">
                <a:latin typeface="Times New Roman"/>
                <a:cs typeface="Times New Roman"/>
              </a:rPr>
              <a:t>of</a:t>
            </a:r>
            <a:r>
              <a:rPr spc="20" dirty="0">
                <a:latin typeface="Times New Roman"/>
                <a:cs typeface="Times New Roman"/>
              </a:rPr>
              <a:t> </a:t>
            </a:r>
            <a:r>
              <a:rPr spc="35" dirty="0">
                <a:latin typeface="Times New Roman"/>
                <a:cs typeface="Times New Roman"/>
              </a:rPr>
              <a:t>the</a:t>
            </a:r>
            <a:r>
              <a:rPr spc="5" dirty="0">
                <a:latin typeface="Times New Roman"/>
                <a:cs typeface="Times New Roman"/>
              </a:rPr>
              <a:t> </a:t>
            </a:r>
            <a:r>
              <a:rPr spc="25" dirty="0">
                <a:latin typeface="Times New Roman"/>
                <a:cs typeface="Times New Roman"/>
              </a:rPr>
              <a:t>United</a:t>
            </a:r>
            <a:r>
              <a:rPr spc="20" dirty="0">
                <a:latin typeface="Times New Roman"/>
                <a:cs typeface="Times New Roman"/>
              </a:rPr>
              <a:t> </a:t>
            </a:r>
            <a:r>
              <a:rPr spc="10" dirty="0">
                <a:latin typeface="Times New Roman"/>
                <a:cs typeface="Times New Roman"/>
              </a:rPr>
              <a:t>States</a:t>
            </a:r>
            <a:r>
              <a:rPr spc="20" dirty="0">
                <a:latin typeface="Times New Roman"/>
                <a:cs typeface="Times New Roman"/>
              </a:rPr>
              <a:t> </a:t>
            </a:r>
            <a:r>
              <a:rPr spc="-35" dirty="0">
                <a:latin typeface="Times New Roman"/>
                <a:cs typeface="Times New Roman"/>
              </a:rPr>
              <a:t>make</a:t>
            </a:r>
            <a:r>
              <a:rPr spc="20" dirty="0">
                <a:latin typeface="Times New Roman"/>
                <a:cs typeface="Times New Roman"/>
              </a:rPr>
              <a:t> </a:t>
            </a:r>
            <a:r>
              <a:rPr spc="15" dirty="0">
                <a:latin typeface="Times New Roman"/>
                <a:cs typeface="Times New Roman"/>
              </a:rPr>
              <a:t>no</a:t>
            </a:r>
            <a:r>
              <a:rPr spc="-5" dirty="0">
                <a:latin typeface="Times New Roman"/>
                <a:cs typeface="Times New Roman"/>
              </a:rPr>
              <a:t> </a:t>
            </a:r>
            <a:r>
              <a:rPr spc="5" dirty="0">
                <a:latin typeface="Times New Roman"/>
                <a:cs typeface="Times New Roman"/>
              </a:rPr>
              <a:t>discrimination</a:t>
            </a:r>
            <a:r>
              <a:rPr spc="50" dirty="0">
                <a:latin typeface="Times New Roman"/>
                <a:cs typeface="Times New Roman"/>
              </a:rPr>
              <a:t> </a:t>
            </a:r>
            <a:r>
              <a:rPr spc="25" dirty="0">
                <a:latin typeface="Times New Roman"/>
                <a:cs typeface="Times New Roman"/>
              </a:rPr>
              <a:t>with</a:t>
            </a:r>
            <a:r>
              <a:rPr dirty="0">
                <a:latin typeface="Times New Roman"/>
                <a:cs typeface="Times New Roman"/>
              </a:rPr>
              <a:t> </a:t>
            </a:r>
            <a:r>
              <a:rPr spc="20" dirty="0">
                <a:latin typeface="Times New Roman"/>
                <a:cs typeface="Times New Roman"/>
              </a:rPr>
              <a:t>respect</a:t>
            </a:r>
            <a:r>
              <a:rPr spc="-20" dirty="0">
                <a:latin typeface="Times New Roman"/>
                <a:cs typeface="Times New Roman"/>
              </a:rPr>
              <a:t> </a:t>
            </a:r>
            <a:r>
              <a:rPr spc="50" dirty="0">
                <a:latin typeface="Times New Roman"/>
                <a:cs typeface="Times New Roman"/>
              </a:rPr>
              <a:t>to</a:t>
            </a:r>
            <a:endParaRPr dirty="0">
              <a:latin typeface="Times New Roman"/>
              <a:cs typeface="Times New Roman"/>
            </a:endParaRPr>
          </a:p>
          <a:p>
            <a:pPr marL="355600" algn="just">
              <a:lnSpc>
                <a:spcPct val="100000"/>
              </a:lnSpc>
            </a:pPr>
            <a:r>
              <a:rPr dirty="0">
                <a:latin typeface="Times New Roman"/>
                <a:cs typeface="Times New Roman"/>
              </a:rPr>
              <a:t>citizenship</a:t>
            </a:r>
            <a:r>
              <a:rPr spc="-15" dirty="0">
                <a:latin typeface="Times New Roman"/>
                <a:cs typeface="Times New Roman"/>
              </a:rPr>
              <a:t> </a:t>
            </a:r>
            <a:r>
              <a:rPr spc="-60" dirty="0">
                <a:latin typeface="Times New Roman"/>
                <a:cs typeface="Times New Roman"/>
              </a:rPr>
              <a:t>of</a:t>
            </a:r>
            <a:r>
              <a:rPr spc="-5" dirty="0">
                <a:latin typeface="Times New Roman"/>
                <a:cs typeface="Times New Roman"/>
              </a:rPr>
              <a:t> </a:t>
            </a:r>
            <a:r>
              <a:rPr spc="40" dirty="0">
                <a:latin typeface="Times New Roman"/>
                <a:cs typeface="Times New Roman"/>
              </a:rPr>
              <a:t>the</a:t>
            </a:r>
            <a:r>
              <a:rPr spc="-5" dirty="0">
                <a:latin typeface="Times New Roman"/>
                <a:cs typeface="Times New Roman"/>
              </a:rPr>
              <a:t> inventor.</a:t>
            </a:r>
            <a:endParaRPr dirty="0">
              <a:latin typeface="Times New Roman"/>
              <a:cs typeface="Times New Roman"/>
            </a:endParaRPr>
          </a:p>
          <a:p>
            <a:pPr marL="355600" marR="7620" indent="-342900" algn="just">
              <a:lnSpc>
                <a:spcPct val="100000"/>
              </a:lnSpc>
              <a:spcBef>
                <a:spcPts val="459"/>
              </a:spcBef>
              <a:buFont typeface="Arial MT"/>
              <a:buChar char="•"/>
              <a:tabLst>
                <a:tab pos="355600" algn="l"/>
              </a:tabLst>
            </a:pPr>
            <a:r>
              <a:rPr spc="-5" dirty="0">
                <a:latin typeface="Times New Roman"/>
                <a:cs typeface="Times New Roman"/>
              </a:rPr>
              <a:t>Any inventor, </a:t>
            </a:r>
            <a:r>
              <a:rPr spc="20" dirty="0">
                <a:latin typeface="Times New Roman"/>
                <a:cs typeface="Times New Roman"/>
              </a:rPr>
              <a:t>regardless </a:t>
            </a:r>
            <a:r>
              <a:rPr spc="-65" dirty="0">
                <a:latin typeface="Times New Roman"/>
                <a:cs typeface="Times New Roman"/>
              </a:rPr>
              <a:t>of</a:t>
            </a:r>
            <a:r>
              <a:rPr spc="-60" dirty="0">
                <a:latin typeface="Times New Roman"/>
                <a:cs typeface="Times New Roman"/>
              </a:rPr>
              <a:t> </a:t>
            </a:r>
            <a:r>
              <a:rPr spc="5" dirty="0">
                <a:latin typeface="Times New Roman"/>
                <a:cs typeface="Times New Roman"/>
              </a:rPr>
              <a:t>his </a:t>
            </a:r>
            <a:r>
              <a:rPr spc="45" dirty="0">
                <a:latin typeface="Times New Roman"/>
                <a:cs typeface="Times New Roman"/>
              </a:rPr>
              <a:t>or </a:t>
            </a:r>
            <a:r>
              <a:rPr spc="40" dirty="0">
                <a:latin typeface="Times New Roman"/>
                <a:cs typeface="Times New Roman"/>
              </a:rPr>
              <a:t>her </a:t>
            </a:r>
            <a:r>
              <a:rPr spc="-10" dirty="0">
                <a:latin typeface="Times New Roman"/>
                <a:cs typeface="Times New Roman"/>
              </a:rPr>
              <a:t>citizenship, </a:t>
            </a:r>
            <a:r>
              <a:rPr spc="-25" dirty="0">
                <a:latin typeface="Times New Roman"/>
                <a:cs typeface="Times New Roman"/>
              </a:rPr>
              <a:t>may </a:t>
            </a:r>
            <a:r>
              <a:rPr spc="-15" dirty="0">
                <a:latin typeface="Times New Roman"/>
                <a:cs typeface="Times New Roman"/>
              </a:rPr>
              <a:t>apply for a </a:t>
            </a:r>
            <a:r>
              <a:rPr spc="35" dirty="0">
                <a:latin typeface="Times New Roman"/>
                <a:cs typeface="Times New Roman"/>
              </a:rPr>
              <a:t>patent </a:t>
            </a:r>
            <a:r>
              <a:rPr spc="15" dirty="0">
                <a:latin typeface="Times New Roman"/>
                <a:cs typeface="Times New Roman"/>
              </a:rPr>
              <a:t>in </a:t>
            </a:r>
            <a:r>
              <a:rPr spc="35" dirty="0">
                <a:latin typeface="Times New Roman"/>
                <a:cs typeface="Times New Roman"/>
              </a:rPr>
              <a:t>the </a:t>
            </a:r>
            <a:r>
              <a:rPr spc="30" dirty="0">
                <a:latin typeface="Times New Roman"/>
                <a:cs typeface="Times New Roman"/>
              </a:rPr>
              <a:t>United </a:t>
            </a:r>
            <a:r>
              <a:rPr spc="35" dirty="0">
                <a:latin typeface="Times New Roman"/>
                <a:cs typeface="Times New Roman"/>
              </a:rPr>
              <a:t> </a:t>
            </a:r>
            <a:r>
              <a:rPr spc="10" dirty="0">
                <a:latin typeface="Times New Roman"/>
                <a:cs typeface="Times New Roman"/>
              </a:rPr>
              <a:t>States</a:t>
            </a:r>
            <a:r>
              <a:rPr spc="-5" dirty="0">
                <a:latin typeface="Times New Roman"/>
                <a:cs typeface="Times New Roman"/>
              </a:rPr>
              <a:t> </a:t>
            </a:r>
            <a:r>
              <a:rPr spc="15" dirty="0">
                <a:latin typeface="Times New Roman"/>
                <a:cs typeface="Times New Roman"/>
              </a:rPr>
              <a:t>on</a:t>
            </a:r>
            <a:r>
              <a:rPr spc="5" dirty="0">
                <a:latin typeface="Times New Roman"/>
                <a:cs typeface="Times New Roman"/>
              </a:rPr>
              <a:t> </a:t>
            </a:r>
            <a:r>
              <a:rPr spc="35" dirty="0">
                <a:latin typeface="Times New Roman"/>
                <a:cs typeface="Times New Roman"/>
              </a:rPr>
              <a:t>the</a:t>
            </a:r>
            <a:r>
              <a:rPr spc="10" dirty="0">
                <a:latin typeface="Times New Roman"/>
                <a:cs typeface="Times New Roman"/>
              </a:rPr>
              <a:t> </a:t>
            </a:r>
            <a:r>
              <a:rPr spc="-10" dirty="0">
                <a:latin typeface="Times New Roman"/>
                <a:cs typeface="Times New Roman"/>
              </a:rPr>
              <a:t>same</a:t>
            </a:r>
            <a:r>
              <a:rPr spc="20" dirty="0">
                <a:latin typeface="Times New Roman"/>
                <a:cs typeface="Times New Roman"/>
              </a:rPr>
              <a:t> </a:t>
            </a:r>
            <a:r>
              <a:rPr spc="-10" dirty="0">
                <a:latin typeface="Times New Roman"/>
                <a:cs typeface="Times New Roman"/>
              </a:rPr>
              <a:t>basis</a:t>
            </a:r>
            <a:r>
              <a:rPr spc="15" dirty="0">
                <a:latin typeface="Times New Roman"/>
                <a:cs typeface="Times New Roman"/>
              </a:rPr>
              <a:t> </a:t>
            </a:r>
            <a:r>
              <a:rPr spc="-5" dirty="0">
                <a:latin typeface="Times New Roman"/>
                <a:cs typeface="Times New Roman"/>
              </a:rPr>
              <a:t>as</a:t>
            </a:r>
            <a:r>
              <a:rPr spc="10" dirty="0">
                <a:latin typeface="Times New Roman"/>
                <a:cs typeface="Times New Roman"/>
              </a:rPr>
              <a:t> </a:t>
            </a:r>
            <a:r>
              <a:rPr spc="-15" dirty="0">
                <a:latin typeface="Times New Roman"/>
                <a:cs typeface="Times New Roman"/>
              </a:rPr>
              <a:t>a</a:t>
            </a:r>
            <a:r>
              <a:rPr dirty="0">
                <a:latin typeface="Times New Roman"/>
                <a:cs typeface="Times New Roman"/>
              </a:rPr>
              <a:t> </a:t>
            </a:r>
            <a:r>
              <a:rPr spc="-70" dirty="0">
                <a:latin typeface="Times New Roman"/>
                <a:cs typeface="Times New Roman"/>
              </a:rPr>
              <a:t>U.S.</a:t>
            </a:r>
            <a:r>
              <a:rPr spc="10" dirty="0">
                <a:latin typeface="Times New Roman"/>
                <a:cs typeface="Times New Roman"/>
              </a:rPr>
              <a:t> </a:t>
            </a:r>
            <a:r>
              <a:rPr spc="-5" dirty="0">
                <a:latin typeface="Times New Roman"/>
                <a:cs typeface="Times New Roman"/>
              </a:rPr>
              <a:t>citizen.</a:t>
            </a:r>
            <a:endParaRPr dirty="0">
              <a:latin typeface="Times New Roman"/>
              <a:cs typeface="Times New Roman"/>
            </a:endParaRPr>
          </a:p>
          <a:p>
            <a:pPr marL="355600" marR="6985" indent="-342900" algn="just">
              <a:lnSpc>
                <a:spcPct val="100000"/>
              </a:lnSpc>
              <a:spcBef>
                <a:spcPts val="455"/>
              </a:spcBef>
              <a:buFont typeface="Arial MT"/>
              <a:buChar char="•"/>
              <a:tabLst>
                <a:tab pos="355600" algn="l"/>
              </a:tabLst>
            </a:pPr>
            <a:r>
              <a:rPr spc="65" dirty="0">
                <a:latin typeface="Times New Roman"/>
                <a:cs typeface="Times New Roman"/>
              </a:rPr>
              <a:t>In </a:t>
            </a:r>
            <a:r>
              <a:rPr spc="-20" dirty="0">
                <a:latin typeface="Times New Roman"/>
                <a:cs typeface="Times New Roman"/>
              </a:rPr>
              <a:t>fact, </a:t>
            </a:r>
            <a:r>
              <a:rPr dirty="0">
                <a:latin typeface="Times New Roman"/>
                <a:cs typeface="Times New Roman"/>
              </a:rPr>
              <a:t>approximately 50 </a:t>
            </a:r>
            <a:r>
              <a:rPr spc="20" dirty="0">
                <a:latin typeface="Times New Roman"/>
                <a:cs typeface="Times New Roman"/>
              </a:rPr>
              <a:t>percent </a:t>
            </a:r>
            <a:r>
              <a:rPr spc="-65" dirty="0">
                <a:latin typeface="Times New Roman"/>
                <a:cs typeface="Times New Roman"/>
              </a:rPr>
              <a:t>of</a:t>
            </a:r>
            <a:r>
              <a:rPr spc="-60" dirty="0">
                <a:latin typeface="Times New Roman"/>
                <a:cs typeface="Times New Roman"/>
              </a:rPr>
              <a:t> </a:t>
            </a:r>
            <a:r>
              <a:rPr spc="35" dirty="0">
                <a:latin typeface="Times New Roman"/>
                <a:cs typeface="Times New Roman"/>
              </a:rPr>
              <a:t>the </a:t>
            </a:r>
            <a:r>
              <a:rPr spc="30" dirty="0">
                <a:latin typeface="Times New Roman"/>
                <a:cs typeface="Times New Roman"/>
              </a:rPr>
              <a:t>patent </a:t>
            </a:r>
            <a:r>
              <a:rPr spc="-5" dirty="0">
                <a:latin typeface="Times New Roman"/>
                <a:cs typeface="Times New Roman"/>
              </a:rPr>
              <a:t>applications </a:t>
            </a:r>
            <a:r>
              <a:rPr spc="-15" dirty="0">
                <a:latin typeface="Times New Roman"/>
                <a:cs typeface="Times New Roman"/>
              </a:rPr>
              <a:t>received by </a:t>
            </a:r>
            <a:r>
              <a:rPr spc="35" dirty="0">
                <a:latin typeface="Times New Roman"/>
                <a:cs typeface="Times New Roman"/>
              </a:rPr>
              <a:t>the </a:t>
            </a:r>
            <a:r>
              <a:rPr spc="55" dirty="0">
                <a:latin typeface="Times New Roman"/>
                <a:cs typeface="Times New Roman"/>
              </a:rPr>
              <a:t>USPTO </a:t>
            </a:r>
            <a:r>
              <a:rPr spc="60" dirty="0">
                <a:latin typeface="Times New Roman"/>
                <a:cs typeface="Times New Roman"/>
              </a:rPr>
              <a:t> </a:t>
            </a:r>
            <a:r>
              <a:rPr spc="-30" dirty="0">
                <a:latin typeface="Times New Roman"/>
                <a:cs typeface="Times New Roman"/>
              </a:rPr>
              <a:t>come</a:t>
            </a:r>
            <a:r>
              <a:rPr spc="-10" dirty="0">
                <a:latin typeface="Times New Roman"/>
                <a:cs typeface="Times New Roman"/>
              </a:rPr>
              <a:t> </a:t>
            </a:r>
            <a:r>
              <a:rPr spc="-5" dirty="0">
                <a:latin typeface="Times New Roman"/>
                <a:cs typeface="Times New Roman"/>
              </a:rPr>
              <a:t>from</a:t>
            </a:r>
            <a:r>
              <a:rPr spc="5" dirty="0">
                <a:latin typeface="Times New Roman"/>
                <a:cs typeface="Times New Roman"/>
              </a:rPr>
              <a:t> </a:t>
            </a:r>
            <a:r>
              <a:rPr spc="-5" dirty="0">
                <a:latin typeface="Times New Roman"/>
                <a:cs typeface="Times New Roman"/>
              </a:rPr>
              <a:t>abroad.</a:t>
            </a:r>
            <a:endParaRPr dirty="0">
              <a:latin typeface="Times New Roman"/>
              <a:cs typeface="Times New Roman"/>
            </a:endParaRPr>
          </a:p>
          <a:p>
            <a:pPr marL="355600" marR="5080" indent="-342900" algn="just">
              <a:lnSpc>
                <a:spcPct val="100000"/>
              </a:lnSpc>
              <a:spcBef>
                <a:spcPts val="455"/>
              </a:spcBef>
              <a:buFont typeface="Arial MT"/>
              <a:buChar char="•"/>
              <a:tabLst>
                <a:tab pos="355600" algn="l"/>
              </a:tabLst>
            </a:pPr>
            <a:r>
              <a:rPr spc="-15" dirty="0">
                <a:latin typeface="Times New Roman"/>
                <a:cs typeface="Times New Roman"/>
              </a:rPr>
              <a:t>If</a:t>
            </a:r>
            <a:r>
              <a:rPr spc="-10" dirty="0">
                <a:latin typeface="Times New Roman"/>
                <a:cs typeface="Times New Roman"/>
              </a:rPr>
              <a:t> </a:t>
            </a:r>
            <a:r>
              <a:rPr spc="35" dirty="0">
                <a:latin typeface="Times New Roman"/>
                <a:cs typeface="Times New Roman"/>
              </a:rPr>
              <a:t>the</a:t>
            </a:r>
            <a:r>
              <a:rPr spc="40" dirty="0">
                <a:latin typeface="Times New Roman"/>
                <a:cs typeface="Times New Roman"/>
              </a:rPr>
              <a:t> </a:t>
            </a:r>
            <a:r>
              <a:rPr spc="5" dirty="0">
                <a:latin typeface="Times New Roman"/>
                <a:cs typeface="Times New Roman"/>
              </a:rPr>
              <a:t>applicant</a:t>
            </a:r>
            <a:r>
              <a:rPr spc="10" dirty="0">
                <a:latin typeface="Times New Roman"/>
                <a:cs typeface="Times New Roman"/>
              </a:rPr>
              <a:t> </a:t>
            </a:r>
            <a:r>
              <a:rPr spc="-15" dirty="0">
                <a:latin typeface="Times New Roman"/>
                <a:cs typeface="Times New Roman"/>
              </a:rPr>
              <a:t>is</a:t>
            </a:r>
            <a:r>
              <a:rPr spc="-10" dirty="0">
                <a:latin typeface="Times New Roman"/>
                <a:cs typeface="Times New Roman"/>
              </a:rPr>
              <a:t> </a:t>
            </a:r>
            <a:r>
              <a:rPr spc="-15" dirty="0">
                <a:latin typeface="Times New Roman"/>
                <a:cs typeface="Times New Roman"/>
              </a:rPr>
              <a:t>a</a:t>
            </a:r>
            <a:r>
              <a:rPr spc="-10" dirty="0">
                <a:latin typeface="Times New Roman"/>
                <a:cs typeface="Times New Roman"/>
              </a:rPr>
              <a:t> </a:t>
            </a:r>
            <a:r>
              <a:rPr dirty="0">
                <a:latin typeface="Times New Roman"/>
                <a:cs typeface="Times New Roman"/>
              </a:rPr>
              <a:t>citizen</a:t>
            </a:r>
            <a:r>
              <a:rPr spc="5" dirty="0">
                <a:latin typeface="Times New Roman"/>
                <a:cs typeface="Times New Roman"/>
              </a:rPr>
              <a:t> </a:t>
            </a:r>
            <a:r>
              <a:rPr spc="-65" dirty="0">
                <a:latin typeface="Times New Roman"/>
                <a:cs typeface="Times New Roman"/>
              </a:rPr>
              <a:t>of</a:t>
            </a:r>
            <a:r>
              <a:rPr spc="-60" dirty="0">
                <a:latin typeface="Times New Roman"/>
                <a:cs typeface="Times New Roman"/>
              </a:rPr>
              <a:t> </a:t>
            </a:r>
            <a:r>
              <a:rPr spc="-15" dirty="0">
                <a:latin typeface="Times New Roman"/>
                <a:cs typeface="Times New Roman"/>
              </a:rPr>
              <a:t>a</a:t>
            </a:r>
            <a:r>
              <a:rPr spc="-10" dirty="0">
                <a:latin typeface="Times New Roman"/>
                <a:cs typeface="Times New Roman"/>
              </a:rPr>
              <a:t> </a:t>
            </a:r>
            <a:r>
              <a:rPr spc="20" dirty="0">
                <a:latin typeface="Times New Roman"/>
                <a:cs typeface="Times New Roman"/>
              </a:rPr>
              <a:t>Paris</a:t>
            </a:r>
            <a:r>
              <a:rPr spc="25" dirty="0">
                <a:latin typeface="Times New Roman"/>
                <a:cs typeface="Times New Roman"/>
              </a:rPr>
              <a:t> </a:t>
            </a:r>
            <a:r>
              <a:rPr dirty="0">
                <a:latin typeface="Times New Roman"/>
                <a:cs typeface="Times New Roman"/>
              </a:rPr>
              <a:t>Convention</a:t>
            </a:r>
            <a:r>
              <a:rPr spc="5" dirty="0">
                <a:latin typeface="Times New Roman"/>
                <a:cs typeface="Times New Roman"/>
              </a:rPr>
              <a:t> </a:t>
            </a:r>
            <a:r>
              <a:rPr spc="20" dirty="0">
                <a:latin typeface="Times New Roman"/>
                <a:cs typeface="Times New Roman"/>
              </a:rPr>
              <a:t>nation</a:t>
            </a:r>
            <a:r>
              <a:rPr spc="25" dirty="0">
                <a:latin typeface="Times New Roman"/>
                <a:cs typeface="Times New Roman"/>
              </a:rPr>
              <a:t> </a:t>
            </a:r>
            <a:r>
              <a:rPr spc="20" dirty="0">
                <a:latin typeface="Times New Roman"/>
                <a:cs typeface="Times New Roman"/>
              </a:rPr>
              <a:t>and</a:t>
            </a:r>
            <a:r>
              <a:rPr spc="25" dirty="0">
                <a:latin typeface="Times New Roman"/>
                <a:cs typeface="Times New Roman"/>
              </a:rPr>
              <a:t> </a:t>
            </a:r>
            <a:r>
              <a:rPr spc="5" dirty="0">
                <a:latin typeface="Times New Roman"/>
                <a:cs typeface="Times New Roman"/>
              </a:rPr>
              <a:t>has</a:t>
            </a:r>
            <a:r>
              <a:rPr spc="10" dirty="0">
                <a:latin typeface="Times New Roman"/>
                <a:cs typeface="Times New Roman"/>
              </a:rPr>
              <a:t> </a:t>
            </a:r>
            <a:r>
              <a:rPr spc="30" dirty="0">
                <a:latin typeface="Times New Roman"/>
                <a:cs typeface="Times New Roman"/>
              </a:rPr>
              <a:t>first</a:t>
            </a:r>
            <a:r>
              <a:rPr spc="35" dirty="0">
                <a:latin typeface="Times New Roman"/>
                <a:cs typeface="Times New Roman"/>
              </a:rPr>
              <a:t> </a:t>
            </a:r>
            <a:r>
              <a:rPr spc="-35" dirty="0">
                <a:latin typeface="Times New Roman"/>
                <a:cs typeface="Times New Roman"/>
              </a:rPr>
              <a:t>filed</a:t>
            </a:r>
            <a:r>
              <a:rPr spc="405" dirty="0">
                <a:latin typeface="Times New Roman"/>
                <a:cs typeface="Times New Roman"/>
              </a:rPr>
              <a:t> </a:t>
            </a:r>
            <a:r>
              <a:rPr spc="35" dirty="0">
                <a:latin typeface="Times New Roman"/>
                <a:cs typeface="Times New Roman"/>
              </a:rPr>
              <a:t>the </a:t>
            </a:r>
            <a:r>
              <a:rPr spc="40" dirty="0">
                <a:latin typeface="Times New Roman"/>
                <a:cs typeface="Times New Roman"/>
              </a:rPr>
              <a:t> </a:t>
            </a:r>
            <a:r>
              <a:rPr spc="-5" dirty="0">
                <a:latin typeface="Times New Roman"/>
                <a:cs typeface="Times New Roman"/>
              </a:rPr>
              <a:t>application </a:t>
            </a:r>
            <a:r>
              <a:rPr spc="5" dirty="0">
                <a:latin typeface="Times New Roman"/>
                <a:cs typeface="Times New Roman"/>
              </a:rPr>
              <a:t>in </a:t>
            </a:r>
            <a:r>
              <a:rPr spc="-15" dirty="0">
                <a:latin typeface="Times New Roman"/>
                <a:cs typeface="Times New Roman"/>
              </a:rPr>
              <a:t>a </a:t>
            </a:r>
            <a:r>
              <a:rPr dirty="0">
                <a:latin typeface="Times New Roman"/>
                <a:cs typeface="Times New Roman"/>
              </a:rPr>
              <a:t>foreign </a:t>
            </a:r>
            <a:r>
              <a:rPr spc="-5" dirty="0">
                <a:latin typeface="Times New Roman"/>
                <a:cs typeface="Times New Roman"/>
              </a:rPr>
              <a:t>country, </a:t>
            </a:r>
            <a:r>
              <a:rPr spc="35" dirty="0">
                <a:latin typeface="Times New Roman"/>
                <a:cs typeface="Times New Roman"/>
              </a:rPr>
              <a:t>the </a:t>
            </a:r>
            <a:r>
              <a:rPr spc="5" dirty="0">
                <a:latin typeface="Times New Roman"/>
                <a:cs typeface="Times New Roman"/>
              </a:rPr>
              <a:t>applicant </a:t>
            </a:r>
            <a:r>
              <a:rPr spc="-25" dirty="0">
                <a:latin typeface="Times New Roman"/>
                <a:cs typeface="Times New Roman"/>
              </a:rPr>
              <a:t>may </a:t>
            </a:r>
            <a:r>
              <a:rPr spc="-20" dirty="0">
                <a:latin typeface="Times New Roman"/>
                <a:cs typeface="Times New Roman"/>
              </a:rPr>
              <a:t>claim </a:t>
            </a:r>
            <a:r>
              <a:rPr spc="35" dirty="0">
                <a:latin typeface="Times New Roman"/>
                <a:cs typeface="Times New Roman"/>
              </a:rPr>
              <a:t>the </a:t>
            </a:r>
            <a:r>
              <a:rPr spc="-10" dirty="0">
                <a:latin typeface="Times New Roman"/>
                <a:cs typeface="Times New Roman"/>
              </a:rPr>
              <a:t>filing </a:t>
            </a:r>
            <a:r>
              <a:rPr spc="10" dirty="0">
                <a:latin typeface="Times New Roman"/>
                <a:cs typeface="Times New Roman"/>
              </a:rPr>
              <a:t>date </a:t>
            </a:r>
            <a:r>
              <a:rPr spc="-65" dirty="0">
                <a:latin typeface="Times New Roman"/>
                <a:cs typeface="Times New Roman"/>
              </a:rPr>
              <a:t>of</a:t>
            </a:r>
            <a:r>
              <a:rPr spc="345" dirty="0">
                <a:latin typeface="Times New Roman"/>
                <a:cs typeface="Times New Roman"/>
              </a:rPr>
              <a:t> </a:t>
            </a:r>
            <a:r>
              <a:rPr spc="35" dirty="0">
                <a:latin typeface="Times New Roman"/>
                <a:cs typeface="Times New Roman"/>
              </a:rPr>
              <a:t>the </a:t>
            </a:r>
            <a:r>
              <a:rPr spc="15" dirty="0">
                <a:latin typeface="Times New Roman"/>
                <a:cs typeface="Times New Roman"/>
              </a:rPr>
              <a:t>earlier </a:t>
            </a:r>
            <a:r>
              <a:rPr spc="20" dirty="0">
                <a:latin typeface="Times New Roman"/>
                <a:cs typeface="Times New Roman"/>
              </a:rPr>
              <a:t> </a:t>
            </a:r>
            <a:r>
              <a:rPr spc="-35" dirty="0">
                <a:latin typeface="Times New Roman"/>
                <a:cs typeface="Times New Roman"/>
              </a:rPr>
              <a:t>filed</a:t>
            </a:r>
            <a:r>
              <a:rPr spc="20" dirty="0">
                <a:latin typeface="Times New Roman"/>
                <a:cs typeface="Times New Roman"/>
              </a:rPr>
              <a:t> </a:t>
            </a:r>
            <a:r>
              <a:rPr spc="-15" dirty="0">
                <a:latin typeface="Times New Roman"/>
                <a:cs typeface="Times New Roman"/>
              </a:rPr>
              <a:t>application.</a:t>
            </a:r>
            <a:endParaRPr dirty="0">
              <a:latin typeface="Times New Roman"/>
              <a:cs typeface="Times New Roman"/>
            </a:endParaRPr>
          </a:p>
          <a:p>
            <a:pPr marL="355600" indent="-342900" algn="just">
              <a:lnSpc>
                <a:spcPct val="100000"/>
              </a:lnSpc>
              <a:spcBef>
                <a:spcPts val="459"/>
              </a:spcBef>
              <a:buFont typeface="Arial MT"/>
              <a:buChar char="•"/>
              <a:tabLst>
                <a:tab pos="355600" algn="l"/>
              </a:tabLst>
            </a:pPr>
            <a:r>
              <a:rPr spc="65" dirty="0">
                <a:latin typeface="Times New Roman"/>
                <a:cs typeface="Times New Roman"/>
              </a:rPr>
              <a:t>The</a:t>
            </a:r>
            <a:r>
              <a:rPr spc="-15" dirty="0">
                <a:latin typeface="Times New Roman"/>
                <a:cs typeface="Times New Roman"/>
              </a:rPr>
              <a:t> </a:t>
            </a:r>
            <a:r>
              <a:rPr spc="-70" dirty="0">
                <a:latin typeface="Times New Roman"/>
                <a:cs typeface="Times New Roman"/>
              </a:rPr>
              <a:t>U.S.</a:t>
            </a:r>
            <a:r>
              <a:rPr spc="10" dirty="0">
                <a:latin typeface="Times New Roman"/>
                <a:cs typeface="Times New Roman"/>
              </a:rPr>
              <a:t> </a:t>
            </a:r>
            <a:r>
              <a:rPr spc="-10" dirty="0">
                <a:latin typeface="Times New Roman"/>
                <a:cs typeface="Times New Roman"/>
              </a:rPr>
              <a:t>application</a:t>
            </a:r>
            <a:r>
              <a:rPr spc="55" dirty="0">
                <a:latin typeface="Times New Roman"/>
                <a:cs typeface="Times New Roman"/>
              </a:rPr>
              <a:t> </a:t>
            </a:r>
            <a:r>
              <a:rPr spc="-10" dirty="0">
                <a:latin typeface="Times New Roman"/>
                <a:cs typeface="Times New Roman"/>
              </a:rPr>
              <a:t>will</a:t>
            </a:r>
            <a:r>
              <a:rPr spc="15" dirty="0">
                <a:latin typeface="Times New Roman"/>
                <a:cs typeface="Times New Roman"/>
              </a:rPr>
              <a:t> </a:t>
            </a:r>
            <a:r>
              <a:rPr spc="40" dirty="0">
                <a:latin typeface="Times New Roman"/>
                <a:cs typeface="Times New Roman"/>
              </a:rPr>
              <a:t>then</a:t>
            </a:r>
            <a:r>
              <a:rPr spc="10" dirty="0">
                <a:latin typeface="Times New Roman"/>
                <a:cs typeface="Times New Roman"/>
              </a:rPr>
              <a:t> </a:t>
            </a:r>
            <a:r>
              <a:rPr spc="-20" dirty="0">
                <a:latin typeface="Times New Roman"/>
                <a:cs typeface="Times New Roman"/>
              </a:rPr>
              <a:t>be</a:t>
            </a:r>
            <a:r>
              <a:rPr dirty="0">
                <a:latin typeface="Times New Roman"/>
                <a:cs typeface="Times New Roman"/>
              </a:rPr>
              <a:t> </a:t>
            </a:r>
            <a:r>
              <a:rPr spc="35" dirty="0">
                <a:latin typeface="Times New Roman"/>
                <a:cs typeface="Times New Roman"/>
              </a:rPr>
              <a:t>treated</a:t>
            </a:r>
            <a:r>
              <a:rPr spc="15" dirty="0">
                <a:latin typeface="Times New Roman"/>
                <a:cs typeface="Times New Roman"/>
              </a:rPr>
              <a:t> </a:t>
            </a:r>
            <a:r>
              <a:rPr spc="-5" dirty="0">
                <a:latin typeface="Times New Roman"/>
                <a:cs typeface="Times New Roman"/>
              </a:rPr>
              <a:t>as</a:t>
            </a:r>
            <a:r>
              <a:rPr spc="15" dirty="0">
                <a:latin typeface="Times New Roman"/>
                <a:cs typeface="Times New Roman"/>
              </a:rPr>
              <a:t> </a:t>
            </a:r>
            <a:r>
              <a:rPr spc="-70" dirty="0">
                <a:latin typeface="Times New Roman"/>
                <a:cs typeface="Times New Roman"/>
              </a:rPr>
              <a:t>if</a:t>
            </a:r>
            <a:r>
              <a:rPr spc="45" dirty="0">
                <a:latin typeface="Times New Roman"/>
                <a:cs typeface="Times New Roman"/>
              </a:rPr>
              <a:t> </a:t>
            </a:r>
            <a:r>
              <a:rPr spc="40" dirty="0">
                <a:latin typeface="Times New Roman"/>
                <a:cs typeface="Times New Roman"/>
              </a:rPr>
              <a:t>it</a:t>
            </a:r>
            <a:r>
              <a:rPr spc="10" dirty="0">
                <a:latin typeface="Times New Roman"/>
                <a:cs typeface="Times New Roman"/>
              </a:rPr>
              <a:t> </a:t>
            </a:r>
            <a:r>
              <a:rPr spc="5" dirty="0">
                <a:latin typeface="Times New Roman"/>
                <a:cs typeface="Times New Roman"/>
              </a:rPr>
              <a:t>were</a:t>
            </a:r>
            <a:r>
              <a:rPr spc="-15" dirty="0">
                <a:latin typeface="Times New Roman"/>
                <a:cs typeface="Times New Roman"/>
              </a:rPr>
              <a:t> </a:t>
            </a:r>
            <a:r>
              <a:rPr spc="-35" dirty="0">
                <a:latin typeface="Times New Roman"/>
                <a:cs typeface="Times New Roman"/>
              </a:rPr>
              <a:t>filed</a:t>
            </a:r>
            <a:r>
              <a:rPr spc="40" dirty="0">
                <a:latin typeface="Times New Roman"/>
                <a:cs typeface="Times New Roman"/>
              </a:rPr>
              <a:t> </a:t>
            </a:r>
            <a:r>
              <a:rPr spc="15" dirty="0">
                <a:latin typeface="Times New Roman"/>
                <a:cs typeface="Times New Roman"/>
              </a:rPr>
              <a:t>on</a:t>
            </a:r>
            <a:r>
              <a:rPr spc="10" dirty="0">
                <a:latin typeface="Times New Roman"/>
                <a:cs typeface="Times New Roman"/>
              </a:rPr>
              <a:t> </a:t>
            </a:r>
            <a:r>
              <a:rPr spc="35" dirty="0">
                <a:latin typeface="Times New Roman"/>
                <a:cs typeface="Times New Roman"/>
              </a:rPr>
              <a:t>the</a:t>
            </a:r>
            <a:r>
              <a:rPr spc="15" dirty="0">
                <a:latin typeface="Times New Roman"/>
                <a:cs typeface="Times New Roman"/>
              </a:rPr>
              <a:t> earlier </a:t>
            </a:r>
            <a:r>
              <a:rPr spc="-15" dirty="0">
                <a:latin typeface="Times New Roman"/>
                <a:cs typeface="Times New Roman"/>
              </a:rPr>
              <a:t>filing</a:t>
            </a:r>
            <a:r>
              <a:rPr spc="50" dirty="0">
                <a:latin typeface="Times New Roman"/>
                <a:cs typeface="Times New Roman"/>
              </a:rPr>
              <a:t> </a:t>
            </a:r>
            <a:r>
              <a:rPr spc="-10" dirty="0">
                <a:latin typeface="Times New Roman"/>
                <a:cs typeface="Times New Roman"/>
              </a:rPr>
              <a:t>date.</a:t>
            </a:r>
            <a:endParaRPr dirty="0">
              <a:latin typeface="Times New Roman"/>
              <a:cs typeface="Times New Roman"/>
            </a:endParaRPr>
          </a:p>
          <a:p>
            <a:pPr marL="355600" indent="-342900" algn="just">
              <a:lnSpc>
                <a:spcPct val="100000"/>
              </a:lnSpc>
              <a:spcBef>
                <a:spcPts val="455"/>
              </a:spcBef>
              <a:buFont typeface="Arial MT"/>
              <a:buChar char="•"/>
              <a:tabLst>
                <a:tab pos="355600" algn="l"/>
              </a:tabLst>
            </a:pPr>
            <a:r>
              <a:rPr spc="-10" dirty="0">
                <a:latin typeface="Times New Roman"/>
                <a:cs typeface="Times New Roman"/>
              </a:rPr>
              <a:t>An</a:t>
            </a:r>
            <a:r>
              <a:rPr dirty="0">
                <a:latin typeface="Times New Roman"/>
                <a:cs typeface="Times New Roman"/>
              </a:rPr>
              <a:t> </a:t>
            </a:r>
            <a:r>
              <a:rPr spc="15" dirty="0">
                <a:latin typeface="Times New Roman"/>
                <a:cs typeface="Times New Roman"/>
              </a:rPr>
              <a:t>oath</a:t>
            </a:r>
            <a:r>
              <a:rPr spc="5" dirty="0">
                <a:latin typeface="Times New Roman"/>
                <a:cs typeface="Times New Roman"/>
              </a:rPr>
              <a:t> </a:t>
            </a:r>
            <a:r>
              <a:rPr spc="45" dirty="0">
                <a:latin typeface="Times New Roman"/>
                <a:cs typeface="Times New Roman"/>
              </a:rPr>
              <a:t>or</a:t>
            </a:r>
            <a:r>
              <a:rPr spc="-5" dirty="0">
                <a:latin typeface="Times New Roman"/>
                <a:cs typeface="Times New Roman"/>
              </a:rPr>
              <a:t> </a:t>
            </a:r>
            <a:r>
              <a:rPr spc="5" dirty="0">
                <a:latin typeface="Times New Roman"/>
                <a:cs typeface="Times New Roman"/>
              </a:rPr>
              <a:t>declaration</a:t>
            </a:r>
            <a:r>
              <a:rPr spc="35" dirty="0">
                <a:latin typeface="Times New Roman"/>
                <a:cs typeface="Times New Roman"/>
              </a:rPr>
              <a:t> must</a:t>
            </a:r>
            <a:r>
              <a:rPr dirty="0">
                <a:latin typeface="Times New Roman"/>
                <a:cs typeface="Times New Roman"/>
              </a:rPr>
              <a:t> </a:t>
            </a:r>
            <a:r>
              <a:rPr spc="-20" dirty="0">
                <a:latin typeface="Times New Roman"/>
                <a:cs typeface="Times New Roman"/>
              </a:rPr>
              <a:t>be</a:t>
            </a:r>
            <a:r>
              <a:rPr spc="10" dirty="0">
                <a:latin typeface="Times New Roman"/>
                <a:cs typeface="Times New Roman"/>
              </a:rPr>
              <a:t> </a:t>
            </a:r>
            <a:r>
              <a:rPr spc="-15" dirty="0">
                <a:latin typeface="Times New Roman"/>
                <a:cs typeface="Times New Roman"/>
              </a:rPr>
              <a:t>made</a:t>
            </a:r>
            <a:r>
              <a:rPr spc="20" dirty="0">
                <a:latin typeface="Times New Roman"/>
                <a:cs typeface="Times New Roman"/>
              </a:rPr>
              <a:t> </a:t>
            </a:r>
            <a:r>
              <a:rPr spc="25" dirty="0">
                <a:latin typeface="Times New Roman"/>
                <a:cs typeface="Times New Roman"/>
              </a:rPr>
              <a:t>with</a:t>
            </a:r>
            <a:r>
              <a:rPr spc="-5" dirty="0">
                <a:latin typeface="Times New Roman"/>
                <a:cs typeface="Times New Roman"/>
              </a:rPr>
              <a:t> </a:t>
            </a:r>
            <a:r>
              <a:rPr spc="20" dirty="0">
                <a:latin typeface="Times New Roman"/>
                <a:cs typeface="Times New Roman"/>
              </a:rPr>
              <a:t>respect</a:t>
            </a:r>
            <a:r>
              <a:rPr spc="-15" dirty="0">
                <a:latin typeface="Times New Roman"/>
                <a:cs typeface="Times New Roman"/>
              </a:rPr>
              <a:t> </a:t>
            </a:r>
            <a:r>
              <a:rPr spc="50" dirty="0">
                <a:latin typeface="Times New Roman"/>
                <a:cs typeface="Times New Roman"/>
              </a:rPr>
              <a:t>to</a:t>
            </a:r>
            <a:r>
              <a:rPr spc="-10" dirty="0">
                <a:latin typeface="Times New Roman"/>
                <a:cs typeface="Times New Roman"/>
              </a:rPr>
              <a:t> </a:t>
            </a:r>
            <a:r>
              <a:rPr spc="35" dirty="0">
                <a:latin typeface="Times New Roman"/>
                <a:cs typeface="Times New Roman"/>
              </a:rPr>
              <a:t>the</a:t>
            </a:r>
            <a:r>
              <a:rPr spc="5" dirty="0">
                <a:latin typeface="Times New Roman"/>
                <a:cs typeface="Times New Roman"/>
              </a:rPr>
              <a:t> </a:t>
            </a:r>
            <a:r>
              <a:rPr spc="-70" dirty="0">
                <a:latin typeface="Times New Roman"/>
                <a:cs typeface="Times New Roman"/>
              </a:rPr>
              <a:t>U.S.</a:t>
            </a:r>
            <a:r>
              <a:rPr dirty="0">
                <a:latin typeface="Times New Roman"/>
                <a:cs typeface="Times New Roman"/>
              </a:rPr>
              <a:t> </a:t>
            </a:r>
            <a:r>
              <a:rPr spc="-10" dirty="0">
                <a:latin typeface="Times New Roman"/>
                <a:cs typeface="Times New Roman"/>
              </a:rPr>
              <a:t>application.</a:t>
            </a:r>
            <a:endParaRPr dirty="0">
              <a:latin typeface="Times New Roman"/>
              <a:cs typeface="Times New Roman"/>
            </a:endParaRPr>
          </a:p>
          <a:p>
            <a:pPr marL="355600" indent="-342900" algn="just">
              <a:lnSpc>
                <a:spcPct val="100000"/>
              </a:lnSpc>
              <a:spcBef>
                <a:spcPts val="459"/>
              </a:spcBef>
              <a:buFont typeface="Arial MT"/>
              <a:buChar char="•"/>
              <a:tabLst>
                <a:tab pos="355600" algn="l"/>
              </a:tabLst>
            </a:pPr>
            <a:r>
              <a:rPr spc="55" dirty="0">
                <a:latin typeface="Times New Roman"/>
                <a:cs typeface="Times New Roman"/>
              </a:rPr>
              <a:t>This</a:t>
            </a:r>
            <a:r>
              <a:rPr spc="-5" dirty="0">
                <a:latin typeface="Times New Roman"/>
                <a:cs typeface="Times New Roman"/>
              </a:rPr>
              <a:t> </a:t>
            </a:r>
            <a:r>
              <a:rPr spc="25" dirty="0">
                <a:latin typeface="Times New Roman"/>
                <a:cs typeface="Times New Roman"/>
              </a:rPr>
              <a:t>requirement</a:t>
            </a:r>
            <a:r>
              <a:rPr dirty="0">
                <a:latin typeface="Times New Roman"/>
                <a:cs typeface="Times New Roman"/>
              </a:rPr>
              <a:t> </a:t>
            </a:r>
            <a:r>
              <a:rPr spc="-15" dirty="0">
                <a:latin typeface="Times New Roman"/>
                <a:cs typeface="Times New Roman"/>
              </a:rPr>
              <a:t>imposed</a:t>
            </a:r>
            <a:r>
              <a:rPr spc="25" dirty="0">
                <a:latin typeface="Times New Roman"/>
                <a:cs typeface="Times New Roman"/>
              </a:rPr>
              <a:t> </a:t>
            </a:r>
            <a:r>
              <a:rPr spc="10" dirty="0">
                <a:latin typeface="Times New Roman"/>
                <a:cs typeface="Times New Roman"/>
              </a:rPr>
              <a:t>on</a:t>
            </a:r>
            <a:r>
              <a:rPr dirty="0">
                <a:latin typeface="Times New Roman"/>
                <a:cs typeface="Times New Roman"/>
              </a:rPr>
              <a:t> </a:t>
            </a:r>
            <a:r>
              <a:rPr spc="-5" dirty="0">
                <a:latin typeface="Times New Roman"/>
                <a:cs typeface="Times New Roman"/>
              </a:rPr>
              <a:t>all</a:t>
            </a:r>
            <a:r>
              <a:rPr spc="25" dirty="0">
                <a:latin typeface="Times New Roman"/>
                <a:cs typeface="Times New Roman"/>
              </a:rPr>
              <a:t> </a:t>
            </a:r>
            <a:r>
              <a:rPr spc="5" dirty="0">
                <a:latin typeface="Times New Roman"/>
                <a:cs typeface="Times New Roman"/>
              </a:rPr>
              <a:t>applicants</a:t>
            </a:r>
            <a:r>
              <a:rPr spc="45" dirty="0">
                <a:latin typeface="Times New Roman"/>
                <a:cs typeface="Times New Roman"/>
              </a:rPr>
              <a:t> </a:t>
            </a:r>
            <a:r>
              <a:rPr spc="-15" dirty="0">
                <a:latin typeface="Times New Roman"/>
                <a:cs typeface="Times New Roman"/>
              </a:rPr>
              <a:t>for</a:t>
            </a:r>
            <a:r>
              <a:rPr spc="5" dirty="0">
                <a:latin typeface="Times New Roman"/>
                <a:cs typeface="Times New Roman"/>
              </a:rPr>
              <a:t> </a:t>
            </a:r>
            <a:r>
              <a:rPr spc="-75" dirty="0">
                <a:latin typeface="Times New Roman"/>
                <a:cs typeface="Times New Roman"/>
              </a:rPr>
              <a:t>U.S.</a:t>
            </a:r>
            <a:r>
              <a:rPr spc="10" dirty="0">
                <a:latin typeface="Times New Roman"/>
                <a:cs typeface="Times New Roman"/>
              </a:rPr>
              <a:t> </a:t>
            </a:r>
            <a:r>
              <a:rPr spc="30" dirty="0">
                <a:latin typeface="Times New Roman"/>
                <a:cs typeface="Times New Roman"/>
              </a:rPr>
              <a:t>patents</a:t>
            </a:r>
            <a:r>
              <a:rPr spc="5" dirty="0">
                <a:latin typeface="Times New Roman"/>
                <a:cs typeface="Times New Roman"/>
              </a:rPr>
              <a:t> </a:t>
            </a:r>
            <a:r>
              <a:rPr spc="-15" dirty="0">
                <a:latin typeface="Times New Roman"/>
                <a:cs typeface="Times New Roman"/>
              </a:rPr>
              <a:t>is</a:t>
            </a:r>
            <a:r>
              <a:rPr spc="10" dirty="0">
                <a:latin typeface="Times New Roman"/>
                <a:cs typeface="Times New Roman"/>
              </a:rPr>
              <a:t> </a:t>
            </a:r>
            <a:r>
              <a:rPr dirty="0">
                <a:latin typeface="Times New Roman"/>
                <a:cs typeface="Times New Roman"/>
              </a:rPr>
              <a:t>somewhat</a:t>
            </a:r>
            <a:r>
              <a:rPr spc="15" dirty="0">
                <a:latin typeface="Times New Roman"/>
                <a:cs typeface="Times New Roman"/>
              </a:rPr>
              <a:t> </a:t>
            </a:r>
            <a:r>
              <a:rPr spc="-5" dirty="0">
                <a:latin typeface="Times New Roman"/>
                <a:cs typeface="Times New Roman"/>
              </a:rPr>
              <a:t>different</a:t>
            </a:r>
            <a:r>
              <a:rPr spc="35" dirty="0">
                <a:latin typeface="Times New Roman"/>
                <a:cs typeface="Times New Roman"/>
              </a:rPr>
              <a:t> </a:t>
            </a:r>
            <a:r>
              <a:rPr spc="-5" dirty="0">
                <a:latin typeface="Times New Roman"/>
                <a:cs typeface="Times New Roman"/>
              </a:rPr>
              <a:t>from</a:t>
            </a:r>
            <a:endParaRPr dirty="0">
              <a:latin typeface="Times New Roman"/>
              <a:cs typeface="Times New Roman"/>
            </a:endParaRPr>
          </a:p>
          <a:p>
            <a:pPr marL="355600" algn="just">
              <a:lnSpc>
                <a:spcPct val="100000"/>
              </a:lnSpc>
            </a:pPr>
            <a:r>
              <a:rPr spc="50" dirty="0">
                <a:latin typeface="Times New Roman"/>
                <a:cs typeface="Times New Roman"/>
              </a:rPr>
              <a:t>that</a:t>
            </a:r>
            <a:r>
              <a:rPr spc="-5" dirty="0">
                <a:latin typeface="Times New Roman"/>
                <a:cs typeface="Times New Roman"/>
              </a:rPr>
              <a:t> </a:t>
            </a:r>
            <a:r>
              <a:rPr spc="-65" dirty="0">
                <a:latin typeface="Times New Roman"/>
                <a:cs typeface="Times New Roman"/>
              </a:rPr>
              <a:t>of</a:t>
            </a:r>
            <a:r>
              <a:rPr spc="25" dirty="0">
                <a:latin typeface="Times New Roman"/>
                <a:cs typeface="Times New Roman"/>
              </a:rPr>
              <a:t> </a:t>
            </a:r>
            <a:r>
              <a:rPr spc="5" dirty="0">
                <a:latin typeface="Times New Roman"/>
                <a:cs typeface="Times New Roman"/>
              </a:rPr>
              <a:t>many</a:t>
            </a:r>
            <a:r>
              <a:rPr spc="30" dirty="0">
                <a:latin typeface="Times New Roman"/>
                <a:cs typeface="Times New Roman"/>
              </a:rPr>
              <a:t> </a:t>
            </a:r>
            <a:r>
              <a:rPr dirty="0">
                <a:latin typeface="Times New Roman"/>
                <a:cs typeface="Times New Roman"/>
              </a:rPr>
              <a:t>foreign</a:t>
            </a:r>
            <a:r>
              <a:rPr spc="10" dirty="0">
                <a:latin typeface="Times New Roman"/>
                <a:cs typeface="Times New Roman"/>
              </a:rPr>
              <a:t> </a:t>
            </a:r>
            <a:r>
              <a:rPr spc="15" dirty="0">
                <a:latin typeface="Times New Roman"/>
                <a:cs typeface="Times New Roman"/>
              </a:rPr>
              <a:t>nations</a:t>
            </a:r>
            <a:r>
              <a:rPr spc="35" dirty="0">
                <a:latin typeface="Times New Roman"/>
                <a:cs typeface="Times New Roman"/>
              </a:rPr>
              <a:t> </a:t>
            </a:r>
            <a:r>
              <a:rPr spc="5" dirty="0">
                <a:latin typeface="Times New Roman"/>
                <a:cs typeface="Times New Roman"/>
              </a:rPr>
              <a:t>in</a:t>
            </a:r>
            <a:r>
              <a:rPr dirty="0">
                <a:latin typeface="Times New Roman"/>
                <a:cs typeface="Times New Roman"/>
              </a:rPr>
              <a:t> </a:t>
            </a:r>
            <a:r>
              <a:rPr spc="50" dirty="0">
                <a:latin typeface="Times New Roman"/>
                <a:cs typeface="Times New Roman"/>
              </a:rPr>
              <a:t>that</a:t>
            </a:r>
            <a:r>
              <a:rPr spc="15" dirty="0">
                <a:latin typeface="Times New Roman"/>
                <a:cs typeface="Times New Roman"/>
              </a:rPr>
              <a:t> </a:t>
            </a:r>
            <a:r>
              <a:rPr dirty="0">
                <a:latin typeface="Times New Roman"/>
                <a:cs typeface="Times New Roman"/>
              </a:rPr>
              <a:t>foreign</a:t>
            </a:r>
            <a:r>
              <a:rPr spc="20" dirty="0">
                <a:latin typeface="Times New Roman"/>
                <a:cs typeface="Times New Roman"/>
              </a:rPr>
              <a:t> </a:t>
            </a:r>
            <a:r>
              <a:rPr spc="15" dirty="0">
                <a:latin typeface="Times New Roman"/>
                <a:cs typeface="Times New Roman"/>
              </a:rPr>
              <a:t>nations</a:t>
            </a:r>
            <a:r>
              <a:rPr spc="20" dirty="0">
                <a:latin typeface="Times New Roman"/>
                <a:cs typeface="Times New Roman"/>
              </a:rPr>
              <a:t> </a:t>
            </a:r>
            <a:r>
              <a:rPr dirty="0">
                <a:latin typeface="Times New Roman"/>
                <a:cs typeface="Times New Roman"/>
              </a:rPr>
              <a:t>often</a:t>
            </a:r>
            <a:r>
              <a:rPr spc="15" dirty="0">
                <a:latin typeface="Times New Roman"/>
                <a:cs typeface="Times New Roman"/>
              </a:rPr>
              <a:t> </a:t>
            </a:r>
            <a:r>
              <a:rPr spc="20" dirty="0">
                <a:latin typeface="Times New Roman"/>
                <a:cs typeface="Times New Roman"/>
              </a:rPr>
              <a:t>require</a:t>
            </a:r>
            <a:r>
              <a:rPr spc="5" dirty="0">
                <a:latin typeface="Times New Roman"/>
                <a:cs typeface="Times New Roman"/>
              </a:rPr>
              <a:t> </a:t>
            </a:r>
            <a:r>
              <a:rPr spc="30" dirty="0">
                <a:latin typeface="Times New Roman"/>
                <a:cs typeface="Times New Roman"/>
              </a:rPr>
              <a:t>neither</a:t>
            </a:r>
            <a:r>
              <a:rPr spc="10" dirty="0">
                <a:latin typeface="Times New Roman"/>
                <a:cs typeface="Times New Roman"/>
              </a:rPr>
              <a:t> </a:t>
            </a:r>
            <a:r>
              <a:rPr spc="35" dirty="0">
                <a:latin typeface="Times New Roman"/>
                <a:cs typeface="Times New Roman"/>
              </a:rPr>
              <a:t>the</a:t>
            </a:r>
            <a:r>
              <a:rPr spc="10" dirty="0">
                <a:latin typeface="Times New Roman"/>
                <a:cs typeface="Times New Roman"/>
              </a:rPr>
              <a:t> </a:t>
            </a:r>
            <a:r>
              <a:rPr spc="30" dirty="0">
                <a:latin typeface="Times New Roman"/>
                <a:cs typeface="Times New Roman"/>
              </a:rPr>
              <a:t>signature</a:t>
            </a:r>
            <a:endParaRPr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8BB62-C618-A10C-651D-C8E388EA9F08}"/>
              </a:ext>
            </a:extLst>
          </p:cNvPr>
          <p:cNvSpPr txBox="1">
            <a:spLocks/>
          </p:cNvSpPr>
          <p:nvPr/>
        </p:nvSpPr>
        <p:spPr>
          <a:xfrm>
            <a:off x="533400" y="336550"/>
            <a:ext cx="7053542" cy="1050398"/>
          </a:xfrm>
          <a:prstGeom prst="rect">
            <a:avLst/>
          </a:prstGeom>
        </p:spPr>
        <p:txBody>
          <a:bodyPr vert="horz" lIns="91440" tIns="45720" rIns="91440" bIns="45720" rtlCol="0" anchor="t">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International Trademark law:</a:t>
            </a:r>
          </a:p>
        </p:txBody>
      </p:sp>
      <p:sp>
        <p:nvSpPr>
          <p:cNvPr id="5" name="Content Placeholder 2">
            <a:extLst>
              <a:ext uri="{FF2B5EF4-FFF2-40B4-BE49-F238E27FC236}">
                <a16:creationId xmlns:a16="http://schemas.microsoft.com/office/drawing/2014/main" id="{7A871A94-442B-D4F7-D561-C65F70256368}"/>
              </a:ext>
            </a:extLst>
          </p:cNvPr>
          <p:cNvSpPr txBox="1">
            <a:spLocks/>
          </p:cNvSpPr>
          <p:nvPr/>
        </p:nvSpPr>
        <p:spPr>
          <a:xfrm>
            <a:off x="533400" y="1123950"/>
            <a:ext cx="7924800" cy="365760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algn="just">
              <a:lnSpc>
                <a:spcPct val="150000"/>
              </a:lnSpc>
            </a:pPr>
            <a:r>
              <a:rPr lang="en-US" sz="2400" dirty="0">
                <a:latin typeface="Segoe UI" panose="020B0502040204020203" pitchFamily="34" charset="0"/>
                <a:ea typeface="Times New Roman" panose="02020603050405020304" pitchFamily="18" charset="0"/>
                <a:cs typeface="Times New Roman" panose="02020603050405020304" pitchFamily="18" charset="0"/>
              </a:rPr>
              <a:t>International trademark law involves a set of principles, treaties, and conventions that govern the protection and registration of trademarks across multiple countries. The goal of these international agreements is to provide a framework for trademark owners to secure and enforce their rights in foreign markets.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67256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FE6153-C0B9-0D16-0696-891E472B8275}"/>
              </a:ext>
            </a:extLst>
          </p:cNvPr>
          <p:cNvSpPr>
            <a:spLocks noGrp="1"/>
          </p:cNvSpPr>
          <p:nvPr>
            <p:ph type="title"/>
          </p:nvPr>
        </p:nvSpPr>
        <p:spPr>
          <a:xfrm>
            <a:off x="484584" y="133350"/>
            <a:ext cx="7897416" cy="1050398"/>
          </a:xfrm>
        </p:spPr>
        <p:txBody>
          <a:bodyPr/>
          <a:lstStyle/>
          <a:p>
            <a:r>
              <a:rPr lang="en-US" sz="2000" b="1" dirty="0">
                <a:latin typeface="Segoe UI" panose="020B0502040204020203" pitchFamily="34" charset="0"/>
                <a:ea typeface="Times New Roman" panose="02020603050405020304" pitchFamily="18" charset="0"/>
                <a:cs typeface="Times New Roman" panose="02020603050405020304" pitchFamily="18" charset="0"/>
              </a:rPr>
              <a:t>Here are some key aspects of international trademark law:</a:t>
            </a:r>
            <a:br>
              <a:rPr lang="en-US" sz="2400" dirty="0"/>
            </a:br>
            <a:endParaRPr lang="en-US" sz="2400" dirty="0"/>
          </a:p>
        </p:txBody>
      </p:sp>
      <p:sp>
        <p:nvSpPr>
          <p:cNvPr id="7" name="Content Placeholder 6">
            <a:extLst>
              <a:ext uri="{FF2B5EF4-FFF2-40B4-BE49-F238E27FC236}">
                <a16:creationId xmlns:a16="http://schemas.microsoft.com/office/drawing/2014/main" id="{3B32CFB7-487F-FE0A-D823-E1446BF52DED}"/>
              </a:ext>
            </a:extLst>
          </p:cNvPr>
          <p:cNvSpPr>
            <a:spLocks noGrp="1"/>
          </p:cNvSpPr>
          <p:nvPr>
            <p:ph idx="1"/>
          </p:nvPr>
        </p:nvSpPr>
        <p:spPr>
          <a:xfrm>
            <a:off x="127992" y="658548"/>
            <a:ext cx="8531424" cy="4656402"/>
          </a:xfrm>
        </p:spPr>
        <p:txBody>
          <a:bodyPr>
            <a:normAutofit fontScale="92500" lnSpcReduction="20000"/>
          </a:bodyPr>
          <a:lstStyle/>
          <a:p>
            <a:pPr algn="just">
              <a:lnSpc>
                <a:spcPct val="150000"/>
              </a:lnSpc>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Paris Convention for the Protection of Industrial Property</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Paris Convention is one of the oldest and most important international agreements related to intellectual property, including trademarks. It establishes minimum standards for the protection of trademarks and other intellectual property rights. The convention includes the principle of "priority rights," which allows trademark owners to claim the same filing date in multiple member countries as their original application, making it easier to protect their marks globally.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Madrid System for the International Registration of Trademarks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Administered by the World Intellectual Property Organization (WIPO), the Madrid System simplifies the process of seeking trademark protection in multiple countries. Trademark owners can file a single international application to seek protection in one or more member countries. This system streamlines the registration process and provides cost savings and efficiency.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379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52CA8-A763-B11A-C91D-0AF7B9B5A382}"/>
              </a:ext>
            </a:extLst>
          </p:cNvPr>
          <p:cNvSpPr>
            <a:spLocks noGrp="1"/>
          </p:cNvSpPr>
          <p:nvPr>
            <p:ph idx="1"/>
          </p:nvPr>
        </p:nvSpPr>
        <p:spPr>
          <a:xfrm>
            <a:off x="304800" y="762000"/>
            <a:ext cx="8534400" cy="4552950"/>
          </a:xfrm>
        </p:spPr>
        <p:txBody>
          <a:bodyPr>
            <a:normAutofit/>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The Agreement on Trade-Related Aspects of Intellectual Property Rights (TRIPS)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Part of the World Trade Organization (WTO) agreements, TRIPS sets minimum standards for the protection of intellectual property rights, including trademarks. It requires member countries to provide effective trademark protection and enforcement mechanisms.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The European Union Trade Mark (EUTM)</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EU has established a unified trademark system, the EUTM, which provides protection across all EU member states. It simplifies the process of obtaining trademark protection within the European Union and is governed by the European Union Intellectual Property Office (EUIPO).</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endParaRPr lang="en-US" dirty="0"/>
          </a:p>
        </p:txBody>
      </p:sp>
    </p:spTree>
    <p:extLst>
      <p:ext uri="{BB962C8B-B14F-4D97-AF65-F5344CB8AC3E}">
        <p14:creationId xmlns:p14="http://schemas.microsoft.com/office/powerpoint/2010/main" val="20905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9A532-A1EB-EC55-2D66-C946DF2326DC}"/>
              </a:ext>
            </a:extLst>
          </p:cNvPr>
          <p:cNvSpPr>
            <a:spLocks noGrp="1"/>
          </p:cNvSpPr>
          <p:nvPr>
            <p:ph idx="1"/>
          </p:nvPr>
        </p:nvSpPr>
        <p:spPr>
          <a:xfrm>
            <a:off x="304800" y="361950"/>
            <a:ext cx="8382000" cy="4781550"/>
          </a:xfrm>
        </p:spPr>
        <p:txBody>
          <a:bodyPr>
            <a:normAutofit lnSpcReduction="10000"/>
          </a:bodyPr>
          <a:lstStyle/>
          <a:p>
            <a:pPr marL="0" marR="0" lvl="0" indent="0" algn="just">
              <a:lnSpc>
                <a:spcPct val="150000"/>
              </a:lnSpc>
              <a:spcBef>
                <a:spcPts val="0"/>
              </a:spcBef>
              <a:spcAft>
                <a:spcPts val="0"/>
              </a:spcAft>
              <a:buNone/>
              <a:tabLst>
                <a:tab pos="457200" algn="l"/>
              </a:tabLst>
            </a:pPr>
            <a:endParaRPr lang="en-US" sz="1800" b="1"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0"/>
              </a:spcBef>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African Regional Intellectual Property Organization (ARIPO)</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ARIPO is an intergovernmental organization that allows its member states to register trademarks in multiple African countries through a single application process.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Regional Agreements and Bilateral Treaties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Some regions have their own agreements and organizations governing trademark protection, such as the Andean Community, which includes countries like Colombia and Peru. Additionally, many countries have bilateral or regional agreements that include provisions for trademark protection.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National Trademark Laws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In addition to international agreements, national trademark laws remain essential, as they provide the specific legal framework for trademark protection in individual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endParaRPr lang="en-US" dirty="0"/>
          </a:p>
        </p:txBody>
      </p:sp>
    </p:spTree>
    <p:extLst>
      <p:ext uri="{BB962C8B-B14F-4D97-AF65-F5344CB8AC3E}">
        <p14:creationId xmlns:p14="http://schemas.microsoft.com/office/powerpoint/2010/main" val="149430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8012" y="153729"/>
            <a:ext cx="4887976" cy="498213"/>
          </a:xfrm>
          <a:prstGeom prst="rect">
            <a:avLst/>
          </a:prstGeom>
        </p:spPr>
        <p:txBody>
          <a:bodyPr vert="horz" wrap="square" lIns="0" tIns="13335" rIns="0" bIns="0" rtlCol="0">
            <a:spAutoFit/>
          </a:bodyPr>
          <a:lstStyle/>
          <a:p>
            <a:pPr marL="12700">
              <a:lnSpc>
                <a:spcPct val="100000"/>
              </a:lnSpc>
              <a:spcBef>
                <a:spcPts val="105"/>
              </a:spcBef>
            </a:pPr>
            <a:r>
              <a:rPr dirty="0"/>
              <a:t>International Patent Law</a:t>
            </a:r>
          </a:p>
        </p:txBody>
      </p:sp>
      <p:sp>
        <p:nvSpPr>
          <p:cNvPr id="3" name="object 3"/>
          <p:cNvSpPr txBox="1"/>
          <p:nvPr/>
        </p:nvSpPr>
        <p:spPr>
          <a:xfrm>
            <a:off x="496569" y="818286"/>
            <a:ext cx="8150861" cy="3963264"/>
          </a:xfrm>
          <a:prstGeom prst="rect">
            <a:avLst/>
          </a:prstGeom>
        </p:spPr>
        <p:txBody>
          <a:bodyPr vert="horz" wrap="square" lIns="0" tIns="13335" rIns="0" bIns="0" rtlCol="0">
            <a:spAutoFit/>
          </a:bodyPr>
          <a:lstStyle/>
          <a:p>
            <a:pPr marL="469900" indent="-457200" algn="just">
              <a:lnSpc>
                <a:spcPct val="100000"/>
              </a:lnSpc>
              <a:spcBef>
                <a:spcPts val="105"/>
              </a:spcBef>
              <a:buFont typeface="Arial MT"/>
              <a:buChar char="•"/>
              <a:tabLst>
                <a:tab pos="469900" algn="l"/>
              </a:tabLst>
            </a:pPr>
            <a:r>
              <a:rPr sz="2000" spc="75" dirty="0">
                <a:latin typeface="Times New Roman"/>
                <a:cs typeface="Times New Roman"/>
              </a:rPr>
              <a:t>The</a:t>
            </a:r>
            <a:r>
              <a:rPr sz="2000" spc="270" dirty="0">
                <a:latin typeface="Times New Roman"/>
                <a:cs typeface="Times New Roman"/>
              </a:rPr>
              <a:t> </a:t>
            </a:r>
            <a:r>
              <a:rPr sz="2000" spc="55" dirty="0">
                <a:latin typeface="Times New Roman"/>
                <a:cs typeface="Times New Roman"/>
              </a:rPr>
              <a:t>rights</a:t>
            </a:r>
            <a:r>
              <a:rPr sz="2000" spc="290" dirty="0">
                <a:latin typeface="Times New Roman"/>
                <a:cs typeface="Times New Roman"/>
              </a:rPr>
              <a:t> </a:t>
            </a:r>
            <a:r>
              <a:rPr sz="2000" spc="60" dirty="0">
                <a:latin typeface="Times New Roman"/>
                <a:cs typeface="Times New Roman"/>
              </a:rPr>
              <a:t>granted</a:t>
            </a:r>
            <a:r>
              <a:rPr sz="2000" spc="285" dirty="0">
                <a:latin typeface="Times New Roman"/>
                <a:cs typeface="Times New Roman"/>
              </a:rPr>
              <a:t> </a:t>
            </a:r>
            <a:r>
              <a:rPr sz="2000" spc="-15" dirty="0">
                <a:latin typeface="Times New Roman"/>
                <a:cs typeface="Times New Roman"/>
              </a:rPr>
              <a:t>by</a:t>
            </a:r>
            <a:r>
              <a:rPr sz="2000" spc="285" dirty="0">
                <a:latin typeface="Times New Roman"/>
                <a:cs typeface="Times New Roman"/>
              </a:rPr>
              <a:t> </a:t>
            </a:r>
            <a:r>
              <a:rPr sz="2000" spc="-10" dirty="0">
                <a:latin typeface="Times New Roman"/>
                <a:cs typeface="Times New Roman"/>
              </a:rPr>
              <a:t>a</a:t>
            </a:r>
            <a:r>
              <a:rPr sz="2000" spc="295" dirty="0">
                <a:latin typeface="Times New Roman"/>
                <a:cs typeface="Times New Roman"/>
              </a:rPr>
              <a:t> </a:t>
            </a:r>
            <a:r>
              <a:rPr sz="2000" spc="-75" dirty="0">
                <a:latin typeface="Times New Roman"/>
                <a:cs typeface="Times New Roman"/>
              </a:rPr>
              <a:t>U.S.</a:t>
            </a:r>
            <a:r>
              <a:rPr sz="2000" spc="290" dirty="0">
                <a:latin typeface="Times New Roman"/>
                <a:cs typeface="Times New Roman"/>
              </a:rPr>
              <a:t> </a:t>
            </a:r>
            <a:r>
              <a:rPr sz="2000" spc="35" dirty="0">
                <a:latin typeface="Times New Roman"/>
                <a:cs typeface="Times New Roman"/>
              </a:rPr>
              <a:t>patent</a:t>
            </a:r>
            <a:r>
              <a:rPr sz="2000" spc="280" dirty="0">
                <a:latin typeface="Times New Roman"/>
                <a:cs typeface="Times New Roman"/>
              </a:rPr>
              <a:t> </a:t>
            </a:r>
            <a:r>
              <a:rPr sz="2000" spc="35" dirty="0">
                <a:latin typeface="Times New Roman"/>
                <a:cs typeface="Times New Roman"/>
              </a:rPr>
              <a:t>extend</a:t>
            </a:r>
            <a:r>
              <a:rPr sz="2000" spc="295" dirty="0">
                <a:latin typeface="Times New Roman"/>
                <a:cs typeface="Times New Roman"/>
              </a:rPr>
              <a:t> </a:t>
            </a:r>
            <a:r>
              <a:rPr sz="2000" spc="-5" dirty="0">
                <a:latin typeface="Times New Roman"/>
                <a:cs typeface="Times New Roman"/>
              </a:rPr>
              <a:t>only</a:t>
            </a:r>
            <a:r>
              <a:rPr sz="2000" spc="300" dirty="0">
                <a:latin typeface="Times New Roman"/>
                <a:cs typeface="Times New Roman"/>
              </a:rPr>
              <a:t> </a:t>
            </a:r>
            <a:r>
              <a:rPr sz="2000" spc="50" dirty="0">
                <a:latin typeface="Times New Roman"/>
                <a:cs typeface="Times New Roman"/>
              </a:rPr>
              <a:t>throughout</a:t>
            </a:r>
            <a:r>
              <a:rPr sz="2000" spc="285" dirty="0">
                <a:latin typeface="Times New Roman"/>
                <a:cs typeface="Times New Roman"/>
              </a:rPr>
              <a:t> </a:t>
            </a:r>
            <a:r>
              <a:rPr sz="2000" spc="45" dirty="0">
                <a:latin typeface="Times New Roman"/>
                <a:cs typeface="Times New Roman"/>
              </a:rPr>
              <a:t>the</a:t>
            </a:r>
            <a:r>
              <a:rPr sz="2000" spc="290" dirty="0">
                <a:latin typeface="Times New Roman"/>
                <a:cs typeface="Times New Roman"/>
              </a:rPr>
              <a:t> </a:t>
            </a:r>
            <a:r>
              <a:rPr sz="2000" spc="30" dirty="0">
                <a:latin typeface="Times New Roman"/>
                <a:cs typeface="Times New Roman"/>
              </a:rPr>
              <a:t>United</a:t>
            </a:r>
            <a:r>
              <a:rPr sz="2000" spc="290" dirty="0">
                <a:latin typeface="Times New Roman"/>
                <a:cs typeface="Times New Roman"/>
              </a:rPr>
              <a:t> </a:t>
            </a:r>
            <a:r>
              <a:rPr sz="2000" spc="15" dirty="0">
                <a:latin typeface="Times New Roman"/>
                <a:cs typeface="Times New Roman"/>
              </a:rPr>
              <a:t>States</a:t>
            </a:r>
            <a:r>
              <a:rPr lang="en-US" sz="2000" dirty="0">
                <a:latin typeface="Times New Roman"/>
                <a:cs typeface="Times New Roman"/>
              </a:rPr>
              <a:t> </a:t>
            </a:r>
            <a:r>
              <a:rPr sz="2000" spc="25" dirty="0">
                <a:latin typeface="Times New Roman"/>
                <a:cs typeface="Times New Roman"/>
              </a:rPr>
              <a:t>and</a:t>
            </a:r>
            <a:r>
              <a:rPr sz="2000" spc="-15" dirty="0">
                <a:latin typeface="Times New Roman"/>
                <a:cs typeface="Times New Roman"/>
              </a:rPr>
              <a:t> </a:t>
            </a:r>
            <a:r>
              <a:rPr sz="2000" spc="-25" dirty="0">
                <a:latin typeface="Times New Roman"/>
                <a:cs typeface="Times New Roman"/>
              </a:rPr>
              <a:t>have </a:t>
            </a:r>
            <a:r>
              <a:rPr sz="2000" spc="20" dirty="0">
                <a:latin typeface="Times New Roman"/>
                <a:cs typeface="Times New Roman"/>
              </a:rPr>
              <a:t>no</a:t>
            </a:r>
            <a:r>
              <a:rPr sz="2000" spc="-20" dirty="0">
                <a:latin typeface="Times New Roman"/>
                <a:cs typeface="Times New Roman"/>
              </a:rPr>
              <a:t> </a:t>
            </a:r>
            <a:r>
              <a:rPr sz="2000" spc="-40" dirty="0">
                <a:latin typeface="Times New Roman"/>
                <a:cs typeface="Times New Roman"/>
              </a:rPr>
              <a:t>effect</a:t>
            </a:r>
            <a:r>
              <a:rPr sz="2000" spc="-15" dirty="0">
                <a:latin typeface="Times New Roman"/>
                <a:cs typeface="Times New Roman"/>
              </a:rPr>
              <a:t> </a:t>
            </a:r>
            <a:r>
              <a:rPr sz="2000" spc="10" dirty="0">
                <a:latin typeface="Times New Roman"/>
                <a:cs typeface="Times New Roman"/>
              </a:rPr>
              <a:t>in</a:t>
            </a:r>
            <a:r>
              <a:rPr sz="2000" spc="5" dirty="0">
                <a:latin typeface="Times New Roman"/>
                <a:cs typeface="Times New Roman"/>
              </a:rPr>
              <a:t> </a:t>
            </a:r>
            <a:r>
              <a:rPr sz="2000" spc="-15" dirty="0">
                <a:latin typeface="Times New Roman"/>
                <a:cs typeface="Times New Roman"/>
              </a:rPr>
              <a:t>a</a:t>
            </a:r>
            <a:r>
              <a:rPr sz="2000" spc="5" dirty="0">
                <a:latin typeface="Times New Roman"/>
                <a:cs typeface="Times New Roman"/>
              </a:rPr>
              <a:t> foreign</a:t>
            </a:r>
            <a:r>
              <a:rPr sz="2000" spc="-10" dirty="0">
                <a:latin typeface="Times New Roman"/>
                <a:cs typeface="Times New Roman"/>
              </a:rPr>
              <a:t> </a:t>
            </a:r>
            <a:r>
              <a:rPr sz="2000" dirty="0">
                <a:latin typeface="Times New Roman"/>
                <a:cs typeface="Times New Roman"/>
              </a:rPr>
              <a:t>country.</a:t>
            </a:r>
          </a:p>
          <a:p>
            <a:pPr marL="469900" marR="5715" indent="-457200" algn="just">
              <a:lnSpc>
                <a:spcPct val="100000"/>
              </a:lnSpc>
              <a:spcBef>
                <a:spcPts val="480"/>
              </a:spcBef>
              <a:buFont typeface="Arial MT"/>
              <a:buChar char="•"/>
              <a:tabLst>
                <a:tab pos="469900" algn="l"/>
              </a:tabLst>
            </a:pPr>
            <a:r>
              <a:rPr sz="2000" spc="10" dirty="0">
                <a:latin typeface="Times New Roman"/>
                <a:cs typeface="Times New Roman"/>
              </a:rPr>
              <a:t>Therefore, </a:t>
            </a:r>
            <a:r>
              <a:rPr sz="2000" spc="-15" dirty="0">
                <a:latin typeface="Times New Roman"/>
                <a:cs typeface="Times New Roman"/>
              </a:rPr>
              <a:t>generally, </a:t>
            </a:r>
            <a:r>
              <a:rPr sz="2000" spc="15" dirty="0">
                <a:latin typeface="Times New Roman"/>
                <a:cs typeface="Times New Roman"/>
              </a:rPr>
              <a:t>an </a:t>
            </a:r>
            <a:r>
              <a:rPr sz="2000" spc="20" dirty="0">
                <a:latin typeface="Times New Roman"/>
                <a:cs typeface="Times New Roman"/>
              </a:rPr>
              <a:t>inventor </a:t>
            </a:r>
            <a:r>
              <a:rPr sz="2000" spc="-5" dirty="0">
                <a:latin typeface="Times New Roman"/>
                <a:cs typeface="Times New Roman"/>
              </a:rPr>
              <a:t>who </a:t>
            </a:r>
            <a:r>
              <a:rPr sz="2000" spc="5" dirty="0">
                <a:latin typeface="Times New Roman"/>
                <a:cs typeface="Times New Roman"/>
              </a:rPr>
              <a:t>desires </a:t>
            </a:r>
            <a:r>
              <a:rPr sz="2000" spc="35" dirty="0">
                <a:latin typeface="Times New Roman"/>
                <a:cs typeface="Times New Roman"/>
              </a:rPr>
              <a:t>patent </a:t>
            </a:r>
            <a:r>
              <a:rPr sz="2000" spc="25" dirty="0">
                <a:latin typeface="Times New Roman"/>
                <a:cs typeface="Times New Roman"/>
              </a:rPr>
              <a:t>protection </a:t>
            </a:r>
            <a:r>
              <a:rPr sz="2000" spc="10" dirty="0">
                <a:latin typeface="Times New Roman"/>
                <a:cs typeface="Times New Roman"/>
              </a:rPr>
              <a:t>in </a:t>
            </a:r>
            <a:r>
              <a:rPr sz="2000" spc="45" dirty="0">
                <a:latin typeface="Times New Roman"/>
                <a:cs typeface="Times New Roman"/>
              </a:rPr>
              <a:t>other </a:t>
            </a:r>
            <a:r>
              <a:rPr sz="2000" spc="20" dirty="0">
                <a:latin typeface="Times New Roman"/>
                <a:cs typeface="Times New Roman"/>
              </a:rPr>
              <a:t>countries </a:t>
            </a:r>
            <a:r>
              <a:rPr sz="2000" spc="25" dirty="0">
                <a:latin typeface="Times New Roman"/>
                <a:cs typeface="Times New Roman"/>
              </a:rPr>
              <a:t> </a:t>
            </a:r>
            <a:r>
              <a:rPr sz="2000" spc="40" dirty="0">
                <a:latin typeface="Times New Roman"/>
                <a:cs typeface="Times New Roman"/>
              </a:rPr>
              <a:t>must</a:t>
            </a:r>
            <a:r>
              <a:rPr sz="2000" spc="-15" dirty="0">
                <a:latin typeface="Times New Roman"/>
                <a:cs typeface="Times New Roman"/>
              </a:rPr>
              <a:t> </a:t>
            </a:r>
            <a:r>
              <a:rPr sz="2000" spc="-10" dirty="0">
                <a:latin typeface="Times New Roman"/>
                <a:cs typeface="Times New Roman"/>
              </a:rPr>
              <a:t>apply</a:t>
            </a:r>
            <a:r>
              <a:rPr sz="2000" spc="-25" dirty="0">
                <a:latin typeface="Times New Roman"/>
                <a:cs typeface="Times New Roman"/>
              </a:rPr>
              <a:t> </a:t>
            </a:r>
            <a:r>
              <a:rPr sz="2000" spc="-10" dirty="0">
                <a:latin typeface="Times New Roman"/>
                <a:cs typeface="Times New Roman"/>
              </a:rPr>
              <a:t>for</a:t>
            </a:r>
            <a:r>
              <a:rPr sz="2000" spc="-5" dirty="0">
                <a:latin typeface="Times New Roman"/>
                <a:cs typeface="Times New Roman"/>
              </a:rPr>
              <a:t> </a:t>
            </a:r>
            <a:r>
              <a:rPr sz="2000" spc="-15" dirty="0">
                <a:latin typeface="Times New Roman"/>
                <a:cs typeface="Times New Roman"/>
              </a:rPr>
              <a:t>a</a:t>
            </a:r>
            <a:r>
              <a:rPr sz="2000" spc="-5" dirty="0">
                <a:latin typeface="Times New Roman"/>
                <a:cs typeface="Times New Roman"/>
              </a:rPr>
              <a:t> </a:t>
            </a:r>
            <a:r>
              <a:rPr sz="2000" spc="35" dirty="0">
                <a:latin typeface="Times New Roman"/>
                <a:cs typeface="Times New Roman"/>
              </a:rPr>
              <a:t>patent</a:t>
            </a:r>
            <a:r>
              <a:rPr sz="2000" spc="-5" dirty="0">
                <a:latin typeface="Times New Roman"/>
                <a:cs typeface="Times New Roman"/>
              </a:rPr>
              <a:t> </a:t>
            </a:r>
            <a:r>
              <a:rPr sz="2000" spc="10" dirty="0">
                <a:latin typeface="Times New Roman"/>
                <a:cs typeface="Times New Roman"/>
              </a:rPr>
              <a:t>in </a:t>
            </a:r>
            <a:r>
              <a:rPr sz="2000" spc="-20" dirty="0">
                <a:latin typeface="Times New Roman"/>
                <a:cs typeface="Times New Roman"/>
              </a:rPr>
              <a:t>each</a:t>
            </a:r>
            <a:r>
              <a:rPr sz="2000" spc="-5" dirty="0">
                <a:latin typeface="Times New Roman"/>
                <a:cs typeface="Times New Roman"/>
              </a:rPr>
              <a:t> </a:t>
            </a:r>
            <a:r>
              <a:rPr sz="2000" spc="-65" dirty="0">
                <a:latin typeface="Times New Roman"/>
                <a:cs typeface="Times New Roman"/>
              </a:rPr>
              <a:t>of</a:t>
            </a:r>
            <a:r>
              <a:rPr sz="2000" spc="15" dirty="0">
                <a:latin typeface="Times New Roman"/>
                <a:cs typeface="Times New Roman"/>
              </a:rPr>
              <a:t> </a:t>
            </a:r>
            <a:r>
              <a:rPr sz="2000" spc="45" dirty="0">
                <a:latin typeface="Times New Roman"/>
                <a:cs typeface="Times New Roman"/>
              </a:rPr>
              <a:t>the</a:t>
            </a:r>
            <a:r>
              <a:rPr sz="2000" spc="-15" dirty="0">
                <a:latin typeface="Times New Roman"/>
                <a:cs typeface="Times New Roman"/>
              </a:rPr>
              <a:t> </a:t>
            </a:r>
            <a:r>
              <a:rPr sz="2000" spc="45" dirty="0">
                <a:latin typeface="Times New Roman"/>
                <a:cs typeface="Times New Roman"/>
              </a:rPr>
              <a:t>other</a:t>
            </a:r>
            <a:r>
              <a:rPr sz="2000" spc="-20" dirty="0">
                <a:latin typeface="Times New Roman"/>
                <a:cs typeface="Times New Roman"/>
              </a:rPr>
              <a:t> </a:t>
            </a:r>
            <a:r>
              <a:rPr sz="2000" spc="20" dirty="0">
                <a:latin typeface="Times New Roman"/>
                <a:cs typeface="Times New Roman"/>
              </a:rPr>
              <a:t>countries</a:t>
            </a:r>
            <a:r>
              <a:rPr sz="2000" spc="-10" dirty="0">
                <a:latin typeface="Times New Roman"/>
                <a:cs typeface="Times New Roman"/>
              </a:rPr>
              <a:t> </a:t>
            </a:r>
            <a:r>
              <a:rPr sz="2000" spc="50" dirty="0">
                <a:latin typeface="Times New Roman"/>
                <a:cs typeface="Times New Roman"/>
              </a:rPr>
              <a:t>or</a:t>
            </a:r>
            <a:r>
              <a:rPr sz="2000" spc="-5" dirty="0">
                <a:latin typeface="Times New Roman"/>
                <a:cs typeface="Times New Roman"/>
              </a:rPr>
              <a:t> </a:t>
            </a:r>
            <a:r>
              <a:rPr sz="2000" spc="10" dirty="0">
                <a:latin typeface="Times New Roman"/>
                <a:cs typeface="Times New Roman"/>
              </a:rPr>
              <a:t>in</a:t>
            </a:r>
            <a:r>
              <a:rPr sz="2000" spc="15" dirty="0">
                <a:latin typeface="Times New Roman"/>
                <a:cs typeface="Times New Roman"/>
              </a:rPr>
              <a:t> </a:t>
            </a:r>
            <a:r>
              <a:rPr sz="2000" spc="20" dirty="0">
                <a:latin typeface="Times New Roman"/>
                <a:cs typeface="Times New Roman"/>
              </a:rPr>
              <a:t>regional</a:t>
            </a:r>
            <a:r>
              <a:rPr sz="2000" spc="-15" dirty="0">
                <a:latin typeface="Times New Roman"/>
                <a:cs typeface="Times New Roman"/>
              </a:rPr>
              <a:t> </a:t>
            </a:r>
            <a:r>
              <a:rPr sz="2000" spc="35" dirty="0">
                <a:latin typeface="Times New Roman"/>
                <a:cs typeface="Times New Roman"/>
              </a:rPr>
              <a:t>patent</a:t>
            </a:r>
            <a:r>
              <a:rPr sz="2000" spc="-10" dirty="0">
                <a:latin typeface="Times New Roman"/>
                <a:cs typeface="Times New Roman"/>
              </a:rPr>
              <a:t> </a:t>
            </a:r>
            <a:r>
              <a:rPr sz="2000" spc="-60" dirty="0">
                <a:latin typeface="Times New Roman"/>
                <a:cs typeface="Times New Roman"/>
              </a:rPr>
              <a:t>offices.</a:t>
            </a:r>
            <a:endParaRPr sz="2000" dirty="0">
              <a:latin typeface="Times New Roman"/>
              <a:cs typeface="Times New Roman"/>
            </a:endParaRPr>
          </a:p>
          <a:p>
            <a:pPr marL="469900" marR="6985" indent="-457200" algn="just">
              <a:lnSpc>
                <a:spcPct val="100000"/>
              </a:lnSpc>
              <a:spcBef>
                <a:spcPts val="480"/>
              </a:spcBef>
              <a:buFont typeface="Arial MT"/>
              <a:buChar char="•"/>
              <a:tabLst>
                <a:tab pos="469900" algn="l"/>
              </a:tabLst>
            </a:pPr>
            <a:r>
              <a:rPr sz="2000" spc="10" dirty="0">
                <a:latin typeface="Times New Roman"/>
                <a:cs typeface="Times New Roman"/>
              </a:rPr>
              <a:t>Nearly </a:t>
            </a:r>
            <a:r>
              <a:rPr sz="2000" spc="-5" dirty="0">
                <a:latin typeface="Times New Roman"/>
                <a:cs typeface="Times New Roman"/>
              </a:rPr>
              <a:t>every </a:t>
            </a:r>
            <a:r>
              <a:rPr sz="2000" spc="40" dirty="0">
                <a:latin typeface="Times New Roman"/>
                <a:cs typeface="Times New Roman"/>
              </a:rPr>
              <a:t>country </a:t>
            </a:r>
            <a:r>
              <a:rPr sz="2000" spc="15" dirty="0">
                <a:latin typeface="Times New Roman"/>
                <a:cs typeface="Times New Roman"/>
              </a:rPr>
              <a:t>has </a:t>
            </a:r>
            <a:r>
              <a:rPr sz="2000" spc="30" dirty="0">
                <a:latin typeface="Times New Roman"/>
                <a:cs typeface="Times New Roman"/>
              </a:rPr>
              <a:t>its </a:t>
            </a:r>
            <a:r>
              <a:rPr sz="2000" dirty="0">
                <a:latin typeface="Times New Roman"/>
                <a:cs typeface="Times New Roman"/>
              </a:rPr>
              <a:t>own </a:t>
            </a:r>
            <a:r>
              <a:rPr sz="2000" spc="35" dirty="0">
                <a:latin typeface="Times New Roman"/>
                <a:cs typeface="Times New Roman"/>
              </a:rPr>
              <a:t>patent </a:t>
            </a:r>
            <a:r>
              <a:rPr sz="2000" spc="-90" dirty="0">
                <a:latin typeface="Times New Roman"/>
                <a:cs typeface="Times New Roman"/>
              </a:rPr>
              <a:t>law, </a:t>
            </a:r>
            <a:r>
              <a:rPr sz="2000" spc="25" dirty="0">
                <a:latin typeface="Times New Roman"/>
                <a:cs typeface="Times New Roman"/>
              </a:rPr>
              <a:t>and </a:t>
            </a:r>
            <a:r>
              <a:rPr sz="2000" spc="-15" dirty="0">
                <a:latin typeface="Times New Roman"/>
                <a:cs typeface="Times New Roman"/>
              </a:rPr>
              <a:t>a </a:t>
            </a:r>
            <a:r>
              <a:rPr sz="2000" spc="25" dirty="0">
                <a:latin typeface="Times New Roman"/>
                <a:cs typeface="Times New Roman"/>
              </a:rPr>
              <a:t>person </a:t>
            </a:r>
            <a:r>
              <a:rPr sz="2000" spc="-5" dirty="0">
                <a:latin typeface="Times New Roman"/>
                <a:cs typeface="Times New Roman"/>
              </a:rPr>
              <a:t>who wishes </a:t>
            </a:r>
            <a:r>
              <a:rPr sz="2000" spc="50" dirty="0">
                <a:latin typeface="Times New Roman"/>
                <a:cs typeface="Times New Roman"/>
              </a:rPr>
              <a:t>to </a:t>
            </a:r>
            <a:r>
              <a:rPr sz="2000" spc="20" dirty="0">
                <a:latin typeface="Times New Roman"/>
                <a:cs typeface="Times New Roman"/>
              </a:rPr>
              <a:t>obtain </a:t>
            </a:r>
            <a:r>
              <a:rPr sz="2000" spc="-15" dirty="0">
                <a:latin typeface="Times New Roman"/>
                <a:cs typeface="Times New Roman"/>
              </a:rPr>
              <a:t>a </a:t>
            </a:r>
            <a:r>
              <a:rPr sz="2000" spc="-10" dirty="0">
                <a:latin typeface="Times New Roman"/>
                <a:cs typeface="Times New Roman"/>
              </a:rPr>
              <a:t> </a:t>
            </a:r>
            <a:r>
              <a:rPr sz="2000" spc="35" dirty="0">
                <a:latin typeface="Times New Roman"/>
                <a:cs typeface="Times New Roman"/>
              </a:rPr>
              <a:t>patent </a:t>
            </a:r>
            <a:r>
              <a:rPr sz="2000" spc="10" dirty="0">
                <a:latin typeface="Times New Roman"/>
                <a:cs typeface="Times New Roman"/>
              </a:rPr>
              <a:t>in </a:t>
            </a:r>
            <a:r>
              <a:rPr sz="2000" spc="-15" dirty="0">
                <a:latin typeface="Times New Roman"/>
                <a:cs typeface="Times New Roman"/>
              </a:rPr>
              <a:t>a </a:t>
            </a:r>
            <a:r>
              <a:rPr sz="2000" spc="30" dirty="0">
                <a:latin typeface="Times New Roman"/>
                <a:cs typeface="Times New Roman"/>
              </a:rPr>
              <a:t>particular </a:t>
            </a:r>
            <a:r>
              <a:rPr sz="2000" spc="40" dirty="0">
                <a:latin typeface="Times New Roman"/>
                <a:cs typeface="Times New Roman"/>
              </a:rPr>
              <a:t>country must </a:t>
            </a:r>
            <a:r>
              <a:rPr sz="2000" spc="-30" dirty="0">
                <a:latin typeface="Times New Roman"/>
                <a:cs typeface="Times New Roman"/>
              </a:rPr>
              <a:t>make </a:t>
            </a:r>
            <a:r>
              <a:rPr sz="2000" spc="20" dirty="0">
                <a:latin typeface="Times New Roman"/>
                <a:cs typeface="Times New Roman"/>
              </a:rPr>
              <a:t>an </a:t>
            </a:r>
            <a:r>
              <a:rPr sz="2000" spc="-5" dirty="0">
                <a:latin typeface="Times New Roman"/>
                <a:cs typeface="Times New Roman"/>
              </a:rPr>
              <a:t>application </a:t>
            </a:r>
            <a:r>
              <a:rPr sz="2000" spc="-15" dirty="0">
                <a:latin typeface="Times New Roman"/>
                <a:cs typeface="Times New Roman"/>
              </a:rPr>
              <a:t>for </a:t>
            </a:r>
            <a:r>
              <a:rPr sz="2000" spc="35" dirty="0">
                <a:latin typeface="Times New Roman"/>
                <a:cs typeface="Times New Roman"/>
              </a:rPr>
              <a:t>patent </a:t>
            </a:r>
            <a:r>
              <a:rPr sz="2000" spc="10" dirty="0">
                <a:latin typeface="Times New Roman"/>
                <a:cs typeface="Times New Roman"/>
              </a:rPr>
              <a:t>in </a:t>
            </a:r>
            <a:r>
              <a:rPr sz="2000" spc="55" dirty="0">
                <a:latin typeface="Times New Roman"/>
                <a:cs typeface="Times New Roman"/>
              </a:rPr>
              <a:t>that </a:t>
            </a:r>
            <a:r>
              <a:rPr sz="2000" spc="-5" dirty="0">
                <a:latin typeface="Times New Roman"/>
                <a:cs typeface="Times New Roman"/>
              </a:rPr>
              <a:t>country, </a:t>
            </a:r>
            <a:r>
              <a:rPr sz="2000" dirty="0">
                <a:latin typeface="Times New Roman"/>
                <a:cs typeface="Times New Roman"/>
              </a:rPr>
              <a:t> </a:t>
            </a:r>
            <a:r>
              <a:rPr sz="2000" spc="10" dirty="0">
                <a:latin typeface="Times New Roman"/>
                <a:cs typeface="Times New Roman"/>
              </a:rPr>
              <a:t>in</a:t>
            </a:r>
            <a:r>
              <a:rPr sz="2000" spc="-5" dirty="0">
                <a:latin typeface="Times New Roman"/>
                <a:cs typeface="Times New Roman"/>
              </a:rPr>
              <a:t> accordance</a:t>
            </a:r>
            <a:r>
              <a:rPr sz="2000" spc="-30" dirty="0">
                <a:latin typeface="Times New Roman"/>
                <a:cs typeface="Times New Roman"/>
              </a:rPr>
              <a:t> </a:t>
            </a:r>
            <a:r>
              <a:rPr sz="2000" spc="30" dirty="0">
                <a:latin typeface="Times New Roman"/>
                <a:cs typeface="Times New Roman"/>
              </a:rPr>
              <a:t>with</a:t>
            </a:r>
            <a:r>
              <a:rPr sz="2000" dirty="0">
                <a:latin typeface="Times New Roman"/>
                <a:cs typeface="Times New Roman"/>
              </a:rPr>
              <a:t> </a:t>
            </a:r>
            <a:r>
              <a:rPr sz="2000" spc="30" dirty="0">
                <a:latin typeface="Times New Roman"/>
                <a:cs typeface="Times New Roman"/>
              </a:rPr>
              <a:t>its</a:t>
            </a:r>
            <a:r>
              <a:rPr sz="2000" spc="15" dirty="0">
                <a:latin typeface="Times New Roman"/>
                <a:cs typeface="Times New Roman"/>
              </a:rPr>
              <a:t> </a:t>
            </a:r>
            <a:r>
              <a:rPr sz="2000" spc="10" dirty="0">
                <a:latin typeface="Times New Roman"/>
                <a:cs typeface="Times New Roman"/>
              </a:rPr>
              <a:t>requirements.</a:t>
            </a:r>
            <a:endParaRPr sz="2000" dirty="0">
              <a:latin typeface="Times New Roman"/>
              <a:cs typeface="Times New Roman"/>
            </a:endParaRPr>
          </a:p>
          <a:p>
            <a:pPr marL="469900" marR="6985" indent="-457200" algn="just">
              <a:lnSpc>
                <a:spcPct val="100000"/>
              </a:lnSpc>
              <a:spcBef>
                <a:spcPts val="484"/>
              </a:spcBef>
              <a:buFont typeface="Arial MT"/>
              <a:buChar char="•"/>
              <a:tabLst>
                <a:tab pos="469900" algn="l"/>
              </a:tabLst>
            </a:pPr>
            <a:r>
              <a:rPr sz="2000" spc="-70" dirty="0">
                <a:latin typeface="Times New Roman"/>
                <a:cs typeface="Times New Roman"/>
              </a:rPr>
              <a:t>A</a:t>
            </a:r>
            <a:r>
              <a:rPr sz="2000" spc="-65" dirty="0">
                <a:latin typeface="Times New Roman"/>
                <a:cs typeface="Times New Roman"/>
              </a:rPr>
              <a:t> </a:t>
            </a:r>
            <a:r>
              <a:rPr sz="2000" spc="30" dirty="0">
                <a:latin typeface="Times New Roman"/>
                <a:cs typeface="Times New Roman"/>
              </a:rPr>
              <a:t>directory </a:t>
            </a:r>
            <a:r>
              <a:rPr sz="2000" spc="-70" dirty="0">
                <a:latin typeface="Times New Roman"/>
                <a:cs typeface="Times New Roman"/>
              </a:rPr>
              <a:t>of</a:t>
            </a:r>
            <a:r>
              <a:rPr sz="2000" spc="-65" dirty="0">
                <a:latin typeface="Times New Roman"/>
                <a:cs typeface="Times New Roman"/>
              </a:rPr>
              <a:t> </a:t>
            </a:r>
            <a:r>
              <a:rPr sz="2000" spc="15" dirty="0">
                <a:latin typeface="Times New Roman"/>
                <a:cs typeface="Times New Roman"/>
              </a:rPr>
              <a:t>and </a:t>
            </a:r>
            <a:r>
              <a:rPr sz="2000" spc="5" dirty="0">
                <a:latin typeface="Times New Roman"/>
                <a:cs typeface="Times New Roman"/>
              </a:rPr>
              <a:t>links </a:t>
            </a:r>
            <a:r>
              <a:rPr sz="2000" spc="45" dirty="0">
                <a:latin typeface="Times New Roman"/>
                <a:cs typeface="Times New Roman"/>
              </a:rPr>
              <a:t>to </a:t>
            </a:r>
            <a:r>
              <a:rPr sz="2000" dirty="0">
                <a:latin typeface="Times New Roman"/>
                <a:cs typeface="Times New Roman"/>
              </a:rPr>
              <a:t>worldwide </a:t>
            </a:r>
            <a:r>
              <a:rPr sz="2000" spc="35" dirty="0">
                <a:latin typeface="Times New Roman"/>
                <a:cs typeface="Times New Roman"/>
              </a:rPr>
              <a:t>patent </a:t>
            </a:r>
            <a:r>
              <a:rPr sz="2000" spc="-55" dirty="0">
                <a:latin typeface="Times New Roman"/>
                <a:cs typeface="Times New Roman"/>
              </a:rPr>
              <a:t>offices</a:t>
            </a:r>
            <a:r>
              <a:rPr sz="2000" spc="-50" dirty="0">
                <a:latin typeface="Times New Roman"/>
                <a:cs typeface="Times New Roman"/>
              </a:rPr>
              <a:t> </a:t>
            </a:r>
            <a:r>
              <a:rPr sz="2000" dirty="0">
                <a:latin typeface="Times New Roman"/>
                <a:cs typeface="Times New Roman"/>
              </a:rPr>
              <a:t>can </a:t>
            </a:r>
            <a:r>
              <a:rPr sz="2000" spc="-15" dirty="0">
                <a:latin typeface="Times New Roman"/>
                <a:cs typeface="Times New Roman"/>
              </a:rPr>
              <a:t>be found </a:t>
            </a:r>
            <a:r>
              <a:rPr sz="2000" spc="35" dirty="0">
                <a:latin typeface="Times New Roman"/>
                <a:cs typeface="Times New Roman"/>
              </a:rPr>
              <a:t>at </a:t>
            </a:r>
            <a:r>
              <a:rPr sz="2000" spc="145" dirty="0">
                <a:latin typeface="Times New Roman"/>
                <a:cs typeface="Times New Roman"/>
              </a:rPr>
              <a:t>http:// </a:t>
            </a:r>
            <a:r>
              <a:rPr sz="2000" spc="150" dirty="0">
                <a:latin typeface="Times New Roman"/>
                <a:cs typeface="Times New Roman"/>
              </a:rPr>
              <a:t> </a:t>
            </a:r>
            <a:r>
              <a:rPr sz="2000" spc="30" dirty="0">
                <a:latin typeface="Times New Roman"/>
                <a:cs typeface="Times New Roman"/>
                <a:hlinkClick r:id="rId2"/>
              </a:rPr>
              <a:t>www.wipo.int/directory/en/urls.jsp.</a:t>
            </a:r>
            <a:endParaRPr sz="2000" dirty="0">
              <a:latin typeface="Times New Roman"/>
              <a:cs typeface="Times New Roman"/>
            </a:endParaRPr>
          </a:p>
          <a:p>
            <a:pPr marL="469900" marR="6985" indent="-457200" algn="just">
              <a:lnSpc>
                <a:spcPct val="100000"/>
              </a:lnSpc>
              <a:spcBef>
                <a:spcPts val="480"/>
              </a:spcBef>
              <a:buFont typeface="Arial MT"/>
              <a:buChar char="•"/>
              <a:tabLst>
                <a:tab pos="469900" algn="l"/>
              </a:tabLst>
            </a:pPr>
            <a:r>
              <a:rPr sz="2000" spc="70" dirty="0">
                <a:latin typeface="Times New Roman"/>
                <a:cs typeface="Times New Roman"/>
              </a:rPr>
              <a:t>The </a:t>
            </a:r>
            <a:r>
              <a:rPr sz="2000" spc="-15" dirty="0">
                <a:latin typeface="Times New Roman"/>
                <a:cs typeface="Times New Roman"/>
              </a:rPr>
              <a:t>laws</a:t>
            </a:r>
            <a:r>
              <a:rPr sz="2000" spc="470" dirty="0">
                <a:latin typeface="Times New Roman"/>
                <a:cs typeface="Times New Roman"/>
              </a:rPr>
              <a:t> </a:t>
            </a:r>
            <a:r>
              <a:rPr sz="2000" spc="-70" dirty="0">
                <a:latin typeface="Times New Roman"/>
                <a:cs typeface="Times New Roman"/>
              </a:rPr>
              <a:t>of</a:t>
            </a:r>
            <a:r>
              <a:rPr sz="2000" spc="365" dirty="0">
                <a:latin typeface="Times New Roman"/>
                <a:cs typeface="Times New Roman"/>
              </a:rPr>
              <a:t> </a:t>
            </a:r>
            <a:r>
              <a:rPr sz="2000" spc="10" dirty="0">
                <a:latin typeface="Times New Roman"/>
                <a:cs typeface="Times New Roman"/>
              </a:rPr>
              <a:t>many </a:t>
            </a:r>
            <a:r>
              <a:rPr sz="2000" spc="45" dirty="0">
                <a:latin typeface="Times New Roman"/>
                <a:cs typeface="Times New Roman"/>
              </a:rPr>
              <a:t>other </a:t>
            </a:r>
            <a:r>
              <a:rPr sz="2000" spc="15" dirty="0">
                <a:latin typeface="Times New Roman"/>
                <a:cs typeface="Times New Roman"/>
              </a:rPr>
              <a:t>countries </a:t>
            </a:r>
            <a:r>
              <a:rPr sz="2000" spc="-25" dirty="0">
                <a:latin typeface="Times New Roman"/>
                <a:cs typeface="Times New Roman"/>
              </a:rPr>
              <a:t>differ</a:t>
            </a:r>
            <a:r>
              <a:rPr sz="2000" spc="450" dirty="0">
                <a:latin typeface="Times New Roman"/>
                <a:cs typeface="Times New Roman"/>
              </a:rPr>
              <a:t> </a:t>
            </a:r>
            <a:r>
              <a:rPr sz="2000" spc="10" dirty="0">
                <a:latin typeface="Times New Roman"/>
                <a:cs typeface="Times New Roman"/>
              </a:rPr>
              <a:t>in various </a:t>
            </a:r>
            <a:r>
              <a:rPr sz="2000" spc="15" dirty="0">
                <a:latin typeface="Times New Roman"/>
                <a:cs typeface="Times New Roman"/>
              </a:rPr>
              <a:t>respects </a:t>
            </a:r>
            <a:r>
              <a:rPr sz="2000" dirty="0">
                <a:latin typeface="Times New Roman"/>
                <a:cs typeface="Times New Roman"/>
              </a:rPr>
              <a:t>from </a:t>
            </a:r>
            <a:r>
              <a:rPr sz="2000" spc="45" dirty="0">
                <a:latin typeface="Times New Roman"/>
                <a:cs typeface="Times New Roman"/>
              </a:rPr>
              <a:t>the </a:t>
            </a:r>
            <a:r>
              <a:rPr sz="2000" spc="35" dirty="0">
                <a:latin typeface="Times New Roman"/>
                <a:cs typeface="Times New Roman"/>
              </a:rPr>
              <a:t>patent </a:t>
            </a:r>
            <a:r>
              <a:rPr sz="2000" spc="-25" dirty="0">
                <a:latin typeface="Times New Roman"/>
                <a:cs typeface="Times New Roman"/>
              </a:rPr>
              <a:t>law </a:t>
            </a:r>
            <a:r>
              <a:rPr sz="2000" spc="-20" dirty="0">
                <a:latin typeface="Times New Roman"/>
                <a:cs typeface="Times New Roman"/>
              </a:rPr>
              <a:t> </a:t>
            </a:r>
            <a:r>
              <a:rPr sz="2000" spc="-65" dirty="0">
                <a:latin typeface="Times New Roman"/>
                <a:cs typeface="Times New Roman"/>
              </a:rPr>
              <a:t>of</a:t>
            </a:r>
            <a:r>
              <a:rPr sz="2000" spc="-10" dirty="0">
                <a:latin typeface="Times New Roman"/>
                <a:cs typeface="Times New Roman"/>
              </a:rPr>
              <a:t> </a:t>
            </a:r>
            <a:r>
              <a:rPr sz="2000" spc="45" dirty="0">
                <a:latin typeface="Times New Roman"/>
                <a:cs typeface="Times New Roman"/>
              </a:rPr>
              <a:t>the</a:t>
            </a:r>
            <a:r>
              <a:rPr sz="2000" spc="-10" dirty="0">
                <a:latin typeface="Times New Roman"/>
                <a:cs typeface="Times New Roman"/>
              </a:rPr>
              <a:t> </a:t>
            </a:r>
            <a:r>
              <a:rPr sz="2000" spc="30" dirty="0">
                <a:latin typeface="Times New Roman"/>
                <a:cs typeface="Times New Roman"/>
              </a:rPr>
              <a:t>United</a:t>
            </a:r>
            <a:r>
              <a:rPr sz="2000" dirty="0">
                <a:latin typeface="Times New Roman"/>
                <a:cs typeface="Times New Roman"/>
              </a:rPr>
              <a:t> </a:t>
            </a:r>
            <a:r>
              <a:rPr sz="2000" spc="-10" dirty="0">
                <a:latin typeface="Times New Roman"/>
                <a:cs typeface="Times New Roman"/>
              </a:rPr>
              <a:t>States.</a:t>
            </a:r>
            <a:endParaRPr sz="20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5EEA-E6EE-02D3-73E8-8DE2813CAD51}"/>
              </a:ext>
            </a:extLst>
          </p:cNvPr>
          <p:cNvSpPr>
            <a:spLocks noGrp="1"/>
          </p:cNvSpPr>
          <p:nvPr>
            <p:ph type="title"/>
          </p:nvPr>
        </p:nvSpPr>
        <p:spPr>
          <a:xfrm>
            <a:off x="533400" y="285750"/>
            <a:ext cx="7053542" cy="1050398"/>
          </a:xfrm>
        </p:spPr>
        <p:txBody>
          <a:bodyPr/>
          <a:lstStyle/>
          <a:p>
            <a:r>
              <a:rPr lang="en-US" sz="3200" dirty="0"/>
              <a:t>International copyright law:</a:t>
            </a:r>
          </a:p>
        </p:txBody>
      </p:sp>
      <p:sp>
        <p:nvSpPr>
          <p:cNvPr id="3" name="Content Placeholder 2">
            <a:extLst>
              <a:ext uri="{FF2B5EF4-FFF2-40B4-BE49-F238E27FC236}">
                <a16:creationId xmlns:a16="http://schemas.microsoft.com/office/drawing/2014/main" id="{06427D10-4364-29C6-CF1D-8826572EFC36}"/>
              </a:ext>
            </a:extLst>
          </p:cNvPr>
          <p:cNvSpPr>
            <a:spLocks noGrp="1"/>
          </p:cNvSpPr>
          <p:nvPr>
            <p:ph idx="1"/>
          </p:nvPr>
        </p:nvSpPr>
        <p:spPr>
          <a:xfrm>
            <a:off x="381000" y="1092042"/>
            <a:ext cx="8153400" cy="3876676"/>
          </a:xfrm>
        </p:spPr>
        <p:txBody>
          <a:bodyPr>
            <a:normAutofit/>
          </a:bodyPr>
          <a:lstStyle/>
          <a:p>
            <a:pPr marL="0" indent="0" algn="just">
              <a:buNone/>
            </a:pP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International copyright law encompasses a set of principles and agreements that govern the protection of copyrighted works across multiple countries. The primary objective is to provide creators and authors with the means to protect their creative works in foreign markets.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Here are some key aspects of international copyright law:</a:t>
            </a:r>
          </a:p>
          <a:p>
            <a:pPr algn="just"/>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Berne Convention for the Protection of Literary and Artistic Works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Berne Convention is one of the foundational treaties in international copyright law. It sets out basic principles for copyright protection, including the principle of "national treatment," which ensures that foreign works are granted the same copyright protection as domestic works. It also mandates minimum copyright terms.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0760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45D0-8A2C-A8F4-46EB-002CA207F70C}"/>
              </a:ext>
            </a:extLst>
          </p:cNvPr>
          <p:cNvSpPr>
            <a:spLocks noGrp="1"/>
          </p:cNvSpPr>
          <p:nvPr>
            <p:ph type="title"/>
          </p:nvPr>
        </p:nvSpPr>
        <p:spPr/>
        <p:txBody>
          <a:bodyPr/>
          <a:lstStyle/>
          <a:p>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Here are some key aspects of international copyright law:</a:t>
            </a:r>
            <a:endParaRPr lang="en-US" sz="2000" b="1" dirty="0"/>
          </a:p>
        </p:txBody>
      </p:sp>
      <p:sp>
        <p:nvSpPr>
          <p:cNvPr id="3" name="Content Placeholder 2">
            <a:extLst>
              <a:ext uri="{FF2B5EF4-FFF2-40B4-BE49-F238E27FC236}">
                <a16:creationId xmlns:a16="http://schemas.microsoft.com/office/drawing/2014/main" id="{8E63B674-BFD0-C9EE-6739-F2BC6DF858B0}"/>
              </a:ext>
            </a:extLst>
          </p:cNvPr>
          <p:cNvSpPr>
            <a:spLocks noGrp="1"/>
          </p:cNvSpPr>
          <p:nvPr>
            <p:ph idx="1"/>
          </p:nvPr>
        </p:nvSpPr>
        <p:spPr>
          <a:xfrm>
            <a:off x="136305" y="962461"/>
            <a:ext cx="8534400" cy="4145056"/>
          </a:xfrm>
        </p:spPr>
        <p:txBody>
          <a:bodyPr>
            <a:normAutofit/>
          </a:bodyPr>
          <a:lstStyle/>
          <a:p>
            <a:pPr marL="342900" marR="0" lvl="0" indent="-342900" algn="just">
              <a:lnSpc>
                <a:spcPct val="16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Universal Copyright Convention (UCC)</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UCC, also administered by the World Intellectual Property Organization (WIPO), provides an alternative framework for copyright protection. It is often chosen by countries that are not party to the Berne Convention.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6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Agreement on Trade-Related Aspects of Intellectual Property Rights (TRIPS)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TRIPS, a part of the World Trade Organization (WTO) agreements, sets out minimum standards for copyright protection. It requires member countries to provide protection for copyrights and related rights, including enforcement mechanisms.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4235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686AA-2691-AF55-14D3-2E470B3A5219}"/>
              </a:ext>
            </a:extLst>
          </p:cNvPr>
          <p:cNvSpPr>
            <a:spLocks noGrp="1"/>
          </p:cNvSpPr>
          <p:nvPr>
            <p:ph idx="1"/>
          </p:nvPr>
        </p:nvSpPr>
        <p:spPr>
          <a:xfrm>
            <a:off x="228600" y="590550"/>
            <a:ext cx="8534400" cy="4552950"/>
          </a:xfrm>
        </p:spPr>
        <p:txBody>
          <a:bodyPr>
            <a:normAutofit fontScale="92500" lnSpcReduction="10000"/>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WIPO Copyright Treaty (WCT) and WIPO Performances and Phonograms Treaty (WPPT)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These two WIPO-administered treaties address digital copyright issues and the rights of performers and producers of phonograms. They set minimum standards for the protection of copyright in the digital environment.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Marrakesh Treaty to Facilitate Access to Published Works for Persons Who Are Blind, Visually Impaired, or Otherwise Print Disabled</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Administered by WIPO, this treaty focuses on providing access to published works in accessible formats for individuals with print disabilities. It allows for the cross-border exchange of accessible-format books.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European Union Copyright Law</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European Union has harmonized copyright law across its member states, establishing a common legal framework that includes the Directive on Copyright in the Digital Single Market.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9643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A6004-0F76-D5B4-6CFC-4A611D5723BD}"/>
              </a:ext>
            </a:extLst>
          </p:cNvPr>
          <p:cNvSpPr>
            <a:spLocks noGrp="1"/>
          </p:cNvSpPr>
          <p:nvPr>
            <p:ph idx="1"/>
          </p:nvPr>
        </p:nvSpPr>
        <p:spPr>
          <a:xfrm>
            <a:off x="228600" y="762000"/>
            <a:ext cx="8610600" cy="4476750"/>
          </a:xfrm>
        </p:spPr>
        <p:txBody>
          <a:bodyPr>
            <a:normAutofit lnSpcReduction="10000"/>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National Copyright Laws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In addition to international agreements, individual countries have their own copyright laws and regulations, which determine the specific details of copyright protection, duration, and exceptions.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Fair Use and Fair Dealing</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concept of fair use (in the United States) and fair dealing (in many other countries) is an essential part of copyright law, allowing limited use of copyrighted materials without the need for permission or payment. The specific scope of these exceptions varies from one country to another.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Enforcement and Anti-Piracy Measures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International copyright law also covers enforcement mechanisms, anti-piracy efforts, and legal remedies for copyright infringement.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412917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E3C7-8045-DFB7-A379-B2E780BD6842}"/>
              </a:ext>
            </a:extLst>
          </p:cNvPr>
          <p:cNvSpPr>
            <a:spLocks noGrp="1"/>
          </p:cNvSpPr>
          <p:nvPr>
            <p:ph type="title"/>
          </p:nvPr>
        </p:nvSpPr>
        <p:spPr>
          <a:xfrm>
            <a:off x="304800" y="149752"/>
            <a:ext cx="7897416" cy="1050398"/>
          </a:xfrm>
        </p:spPr>
        <p:txBody>
          <a:bodyPr/>
          <a:lstStyle/>
          <a:p>
            <a:r>
              <a:rPr lang="en-US" dirty="0"/>
              <a:t>New developments in trademark law:</a:t>
            </a:r>
          </a:p>
        </p:txBody>
      </p:sp>
      <p:sp>
        <p:nvSpPr>
          <p:cNvPr id="3" name="Content Placeholder 2">
            <a:extLst>
              <a:ext uri="{FF2B5EF4-FFF2-40B4-BE49-F238E27FC236}">
                <a16:creationId xmlns:a16="http://schemas.microsoft.com/office/drawing/2014/main" id="{97AACD03-D801-4A01-14E9-A3B951B6AE68}"/>
              </a:ext>
            </a:extLst>
          </p:cNvPr>
          <p:cNvSpPr>
            <a:spLocks noGrp="1"/>
          </p:cNvSpPr>
          <p:nvPr>
            <p:ph idx="1"/>
          </p:nvPr>
        </p:nvSpPr>
        <p:spPr>
          <a:xfrm>
            <a:off x="304801" y="800100"/>
            <a:ext cx="8382000" cy="4193648"/>
          </a:xfrm>
        </p:spPr>
        <p:txBody>
          <a:bodyPr>
            <a:normAutofit/>
          </a:bodyPr>
          <a:lstStyle/>
          <a:p>
            <a:pPr marL="0" indent="0" algn="just">
              <a:buNone/>
            </a:pPr>
            <a:r>
              <a:rPr lang="en-US" sz="1800" dirty="0">
                <a:effectLst/>
                <a:latin typeface="Segoe UI" panose="020B0502040204020203" pitchFamily="34" charset="0"/>
                <a:ea typeface="Times New Roman" panose="02020603050405020304" pitchFamily="18" charset="0"/>
              </a:rPr>
              <a:t>An overview of some general trends and developments in trademark law:</a:t>
            </a: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Online Brand Protection: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With the growth of e-commerce and online business, trademark holders have been increasingly concerned about protecting their brands in the digital space. This includes dealing with issues like domain name disputes, counterfeit products, and online trademark infringement.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Geographic Indicators and Appellations of Origin:</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protection of geographical indications (GIs) and appellations of origin has become a significant area of trademark law. Many countries have been strengthening the protection of GIs for products like wine, cheese, and agricultural products.</a:t>
            </a:r>
          </a:p>
          <a:p>
            <a:pPr marL="0" indent="0" algn="just">
              <a:buNone/>
            </a:pPr>
            <a:endParaRPr lang="en-US" sz="1800" dirty="0">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169961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2F70-0143-146E-1215-8064C4C444F4}"/>
              </a:ext>
            </a:extLst>
          </p:cNvPr>
          <p:cNvSpPr>
            <a:spLocks noGrp="1"/>
          </p:cNvSpPr>
          <p:nvPr>
            <p:ph idx="1"/>
          </p:nvPr>
        </p:nvSpPr>
        <p:spPr>
          <a:xfrm>
            <a:off x="381000" y="590550"/>
            <a:ext cx="8458200" cy="4648200"/>
          </a:xfrm>
        </p:spPr>
        <p:txBody>
          <a:bodyPr>
            <a:normAutofit fontScale="92500" lnSpcReduction="10000"/>
          </a:bodyPr>
          <a:lstStyle/>
          <a:p>
            <a:pPr marL="342900" indent="-342900" algn="just">
              <a:lnSpc>
                <a:spcPct val="150000"/>
              </a:lnSpc>
              <a:spcBef>
                <a:spcPts val="0"/>
              </a:spcBef>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Non-Traditional Trademarks:</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Courts and trademark offices have been addressing the registration and protection of non-traditional trademarks, such as sound marks, scent marks, and color marks. These cases have led to evolving jurisprudence in many jurisdictions.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Navigating International Trademark Systems: </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With globalization, international trademark registration systems like the Madrid Protocol have become more important. Trademark owners are looking for ways to protect their brands in multiple countries efficiently.</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Trademark Opposition and Cancellation Proceedings: </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Trademark offices continue to refine their processes for opposition and cancellation proceedings to resolve disputes between trademark owners efficiently.</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lnSpc>
                <a:spcPct val="150000"/>
              </a:lnSpc>
              <a:buNone/>
            </a:pPr>
            <a:endParaRPr lang="en-US" sz="1200" dirty="0"/>
          </a:p>
        </p:txBody>
      </p:sp>
    </p:spTree>
    <p:extLst>
      <p:ext uri="{BB962C8B-B14F-4D97-AF65-F5344CB8AC3E}">
        <p14:creationId xmlns:p14="http://schemas.microsoft.com/office/powerpoint/2010/main" val="3188798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C939C-A20B-6762-DCF3-19D1452A34BC}"/>
              </a:ext>
            </a:extLst>
          </p:cNvPr>
          <p:cNvSpPr>
            <a:spLocks noGrp="1"/>
          </p:cNvSpPr>
          <p:nvPr>
            <p:ph idx="1"/>
          </p:nvPr>
        </p:nvSpPr>
        <p:spPr>
          <a:xfrm>
            <a:off x="304800" y="895350"/>
            <a:ext cx="8534400" cy="4191000"/>
          </a:xfrm>
        </p:spPr>
        <p:txBody>
          <a:bodyPr>
            <a:normAutofit fontScale="92500" lnSpcReduction="10000"/>
          </a:bodyPr>
          <a:lstStyle/>
          <a:p>
            <a:pPr marL="342900" indent="-342900" algn="just">
              <a:lnSpc>
                <a:spcPct val="150000"/>
              </a:lnSpc>
              <a:spcBef>
                <a:spcPts val="0"/>
              </a:spcBef>
              <a:tabLst>
                <a:tab pos="457200" algn="l"/>
              </a:tabLst>
            </a:pPr>
            <a:r>
              <a:rPr lang="en-US" sz="1900" b="1" dirty="0">
                <a:effectLst/>
                <a:latin typeface="Segoe UI" panose="020B0502040204020203" pitchFamily="34" charset="0"/>
                <a:ea typeface="Times New Roman" panose="02020603050405020304" pitchFamily="18" charset="0"/>
                <a:cs typeface="Times New Roman" panose="02020603050405020304" pitchFamily="18" charset="0"/>
              </a:rPr>
              <a:t>AI and Trademarks: </a:t>
            </a:r>
            <a:r>
              <a:rPr lang="en-US" sz="1900" dirty="0">
                <a:effectLst/>
                <a:latin typeface="Segoe UI" panose="020B0502040204020203" pitchFamily="34" charset="0"/>
                <a:ea typeface="Times New Roman" panose="02020603050405020304" pitchFamily="18" charset="0"/>
                <a:cs typeface="Times New Roman" panose="02020603050405020304" pitchFamily="18" charset="0"/>
              </a:rPr>
              <a:t>The use of artificial intelligence (AI) in trademark searches and brand monitoring has raised interesting legal questions regarding ownership, infringement, and liability.</a:t>
            </a:r>
            <a:endParaRPr lang="en-US" sz="19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900" b="1" dirty="0">
                <a:effectLst/>
                <a:latin typeface="Segoe UI" panose="020B0502040204020203" pitchFamily="34" charset="0"/>
                <a:ea typeface="Times New Roman" panose="02020603050405020304" pitchFamily="18" charset="0"/>
                <a:cs typeface="Times New Roman" panose="02020603050405020304" pitchFamily="18" charset="0"/>
              </a:rPr>
              <a:t>Counterfeiting and Anti-Counterfeiting Measures: </a:t>
            </a:r>
            <a:r>
              <a:rPr lang="en-US" sz="1900" dirty="0">
                <a:effectLst/>
                <a:latin typeface="Segoe UI" panose="020B0502040204020203" pitchFamily="34" charset="0"/>
                <a:ea typeface="Times New Roman" panose="02020603050405020304" pitchFamily="18" charset="0"/>
                <a:cs typeface="Times New Roman" panose="02020603050405020304" pitchFamily="18" charset="0"/>
              </a:rPr>
              <a:t>The battle against counterfeit products remains a top concern for trademark owners and governments. Both are exploring new strategies and technologies to combat counterfeiting.</a:t>
            </a:r>
            <a:endParaRPr lang="en-US" sz="19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900" b="1" dirty="0">
                <a:effectLst/>
                <a:latin typeface="Segoe UI" panose="020B0502040204020203" pitchFamily="34" charset="0"/>
                <a:ea typeface="Times New Roman" panose="02020603050405020304" pitchFamily="18" charset="0"/>
                <a:cs typeface="Times New Roman" panose="02020603050405020304" pitchFamily="18" charset="0"/>
              </a:rPr>
              <a:t>Fair Use and Parody: </a:t>
            </a:r>
            <a:r>
              <a:rPr lang="en-US" sz="1900" dirty="0">
                <a:effectLst/>
                <a:latin typeface="Segoe UI" panose="020B0502040204020203" pitchFamily="34" charset="0"/>
                <a:ea typeface="Times New Roman" panose="02020603050405020304" pitchFamily="18" charset="0"/>
                <a:cs typeface="Times New Roman" panose="02020603050405020304" pitchFamily="18" charset="0"/>
              </a:rPr>
              <a:t>Courts have been dealing with cases that involve the delicate balance between protecting trademarks and allowing for fair use and parody, especially in the context of the internet and social media.</a:t>
            </a:r>
            <a:endParaRPr lang="en-US" sz="19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572146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42B3-8D3C-65AA-022F-AACF2F0932E9}"/>
              </a:ext>
            </a:extLst>
          </p:cNvPr>
          <p:cNvSpPr>
            <a:spLocks noGrp="1"/>
          </p:cNvSpPr>
          <p:nvPr>
            <p:ph type="title"/>
          </p:nvPr>
        </p:nvSpPr>
        <p:spPr>
          <a:xfrm>
            <a:off x="484584" y="209550"/>
            <a:ext cx="7053542" cy="1050398"/>
          </a:xfrm>
        </p:spPr>
        <p:txBody>
          <a:bodyPr/>
          <a:lstStyle/>
          <a:p>
            <a:r>
              <a:rPr lang="en-US" dirty="0"/>
              <a:t>New developments in patents law:</a:t>
            </a:r>
          </a:p>
        </p:txBody>
      </p:sp>
      <p:sp>
        <p:nvSpPr>
          <p:cNvPr id="3" name="Content Placeholder 2">
            <a:extLst>
              <a:ext uri="{FF2B5EF4-FFF2-40B4-BE49-F238E27FC236}">
                <a16:creationId xmlns:a16="http://schemas.microsoft.com/office/drawing/2014/main" id="{A0D54979-548D-23EA-015A-DC27DC162259}"/>
              </a:ext>
            </a:extLst>
          </p:cNvPr>
          <p:cNvSpPr>
            <a:spLocks noGrp="1"/>
          </p:cNvSpPr>
          <p:nvPr>
            <p:ph idx="1"/>
          </p:nvPr>
        </p:nvSpPr>
        <p:spPr>
          <a:xfrm>
            <a:off x="304800" y="998444"/>
            <a:ext cx="8354616" cy="3935506"/>
          </a:xfrm>
        </p:spPr>
        <p:txBody>
          <a:bodyPr>
            <a:normAutofit fontScale="92500"/>
          </a:bodyPr>
          <a:lstStyle/>
          <a:p>
            <a:pPr marL="0" indent="0" algn="just">
              <a:buNone/>
            </a:pPr>
            <a:r>
              <a:rPr lang="en-US" sz="2200" dirty="0">
                <a:effectLst/>
                <a:latin typeface="Segoe UI" panose="020B0502040204020203" pitchFamily="34" charset="0"/>
                <a:ea typeface="Times New Roman" panose="02020603050405020304" pitchFamily="18" charset="0"/>
              </a:rPr>
              <a:t>Here are some trends and issues in patent law:</a:t>
            </a:r>
          </a:p>
          <a:p>
            <a:pPr marL="342900" marR="0" lvl="0" indent="-342900" algn="just">
              <a:lnSpc>
                <a:spcPct val="15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Patent Eligibility: </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One of the most significant ongoing issues in patent law involved determining the eligibility of certain inventions for patent protection, particularly in the fields of software and biotechnology. The criteria for patent-eligible subject matter continued to evolve through court decisions and legislative efforts.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Artificial Intelligence and Patents: </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The use of artificial intelligence (AI) in inventing and patenting processes raised complex questions about inventorship and the criteria for patenting AI-generated inventions.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2283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B6EA5-C246-719E-2B68-A27335672761}"/>
              </a:ext>
            </a:extLst>
          </p:cNvPr>
          <p:cNvSpPr>
            <a:spLocks noGrp="1"/>
          </p:cNvSpPr>
          <p:nvPr>
            <p:ph idx="1"/>
          </p:nvPr>
        </p:nvSpPr>
        <p:spPr>
          <a:xfrm>
            <a:off x="152400" y="514350"/>
            <a:ext cx="8534400" cy="4629150"/>
          </a:xfrm>
        </p:spPr>
        <p:txBody>
          <a:bodyPr>
            <a:normAutofit/>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Patent Examination and Quality: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Patent offices worldwide were working to improve the quality and efficiency of the patent examination process, including the use of AI and machine learning to enhance patent searches and evaluations.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International Harmonization: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Efforts to harmonize patent laws and procedures across different countries and regions were ongoing. The global patent community continued to work toward simplifying and streamlining international patent protection.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Patent Litigation: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Patent litigation, particularly in the technology sector, remained a prominent issue. Ongoing discussions and reforms aimed at curbing patent assertion entities (sometimes referred to as "patent trolls") and patent infringement lawsuits.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4420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BF6DF-D8FD-B896-6985-6FB4199AA6F9}"/>
              </a:ext>
            </a:extLst>
          </p:cNvPr>
          <p:cNvSpPr>
            <a:spLocks noGrp="1"/>
          </p:cNvSpPr>
          <p:nvPr>
            <p:ph idx="1"/>
          </p:nvPr>
        </p:nvSpPr>
        <p:spPr>
          <a:xfrm>
            <a:off x="304800" y="666750"/>
            <a:ext cx="8534400" cy="4267200"/>
          </a:xfrm>
        </p:spPr>
        <p:txBody>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Biosimilars and Pharmaceutical Patents: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pharmaceutical industry continued to deal with issues related to the approval and litigation of biosimilar drugs and the associated patent disputes.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Trade Secrets and Patents: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interaction between trade secrets and patents became a subject of discussion, especially in cases where companies choose to keep certain innovations as trade secrets rather than pursuing patent protection.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Environmental and Green Technology Patents: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An increasing focus on environmental and green technologies led to an emphasis on patenting inventions related to clean energy, sustainability, and eco-friendly solutions.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41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361950"/>
            <a:ext cx="8458200" cy="4578818"/>
          </a:xfrm>
          <a:prstGeom prst="rect">
            <a:avLst/>
          </a:prstGeom>
        </p:spPr>
        <p:txBody>
          <a:bodyPr vert="horz" wrap="square" lIns="0" tIns="13335" rIns="0" bIns="0" rtlCol="0">
            <a:spAutoFit/>
          </a:bodyPr>
          <a:lstStyle/>
          <a:p>
            <a:pPr marL="527685" marR="5715" indent="-515620" algn="just">
              <a:lnSpc>
                <a:spcPct val="100000"/>
              </a:lnSpc>
              <a:spcBef>
                <a:spcPts val="105"/>
              </a:spcBef>
              <a:buFont typeface="Arial MT"/>
              <a:buChar char="•"/>
              <a:tabLst>
                <a:tab pos="528320" algn="l"/>
              </a:tabLst>
            </a:pPr>
            <a:r>
              <a:rPr sz="2000" spc="75" dirty="0">
                <a:latin typeface="Times New Roman"/>
                <a:cs typeface="Times New Roman"/>
              </a:rPr>
              <a:t>In </a:t>
            </a:r>
            <a:r>
              <a:rPr sz="2000" spc="45" dirty="0">
                <a:latin typeface="Times New Roman"/>
                <a:cs typeface="Times New Roman"/>
              </a:rPr>
              <a:t>the </a:t>
            </a:r>
            <a:r>
              <a:rPr sz="2000" spc="30" dirty="0">
                <a:latin typeface="Times New Roman"/>
                <a:cs typeface="Times New Roman"/>
              </a:rPr>
              <a:t>United </a:t>
            </a:r>
            <a:r>
              <a:rPr sz="2000" spc="-10" dirty="0">
                <a:latin typeface="Times New Roman"/>
                <a:cs typeface="Times New Roman"/>
              </a:rPr>
              <a:t>States, </a:t>
            </a:r>
            <a:r>
              <a:rPr sz="2000" spc="-35" dirty="0">
                <a:latin typeface="Times New Roman"/>
                <a:cs typeface="Times New Roman"/>
              </a:rPr>
              <a:t>however, </a:t>
            </a:r>
            <a:r>
              <a:rPr sz="2000" spc="-40" dirty="0">
                <a:latin typeface="Times New Roman"/>
                <a:cs typeface="Times New Roman"/>
              </a:rPr>
              <a:t>effective </a:t>
            </a:r>
            <a:r>
              <a:rPr sz="2000" spc="35" dirty="0">
                <a:latin typeface="Times New Roman"/>
                <a:cs typeface="Times New Roman"/>
              </a:rPr>
              <a:t>under </a:t>
            </a:r>
            <a:r>
              <a:rPr sz="2000" spc="45" dirty="0">
                <a:latin typeface="Times New Roman"/>
                <a:cs typeface="Times New Roman"/>
              </a:rPr>
              <a:t>the </a:t>
            </a:r>
            <a:r>
              <a:rPr sz="2000" spc="-20" dirty="0">
                <a:latin typeface="Times New Roman"/>
                <a:cs typeface="Times New Roman"/>
              </a:rPr>
              <a:t>AIA </a:t>
            </a:r>
            <a:r>
              <a:rPr sz="2000" spc="15" dirty="0">
                <a:latin typeface="Times New Roman"/>
                <a:cs typeface="Times New Roman"/>
              </a:rPr>
              <a:t>on </a:t>
            </a:r>
            <a:r>
              <a:rPr sz="2000" spc="30" dirty="0">
                <a:latin typeface="Times New Roman"/>
                <a:cs typeface="Times New Roman"/>
              </a:rPr>
              <a:t>March </a:t>
            </a:r>
            <a:r>
              <a:rPr sz="2000" spc="-25" dirty="0">
                <a:latin typeface="Times New Roman"/>
                <a:cs typeface="Times New Roman"/>
              </a:rPr>
              <a:t>16, </a:t>
            </a:r>
            <a:r>
              <a:rPr sz="2000" spc="-15" dirty="0">
                <a:latin typeface="Times New Roman"/>
                <a:cs typeface="Times New Roman"/>
              </a:rPr>
              <a:t>2013, </a:t>
            </a:r>
            <a:r>
              <a:rPr sz="2000" spc="35" dirty="0">
                <a:latin typeface="Times New Roman"/>
                <a:cs typeface="Times New Roman"/>
              </a:rPr>
              <a:t>the </a:t>
            </a:r>
            <a:r>
              <a:rPr sz="2000" spc="40" dirty="0">
                <a:latin typeface="Times New Roman"/>
                <a:cs typeface="Times New Roman"/>
              </a:rPr>
              <a:t> </a:t>
            </a:r>
            <a:r>
              <a:rPr sz="2000" spc="5" dirty="0">
                <a:latin typeface="Times New Roman"/>
                <a:cs typeface="Times New Roman"/>
              </a:rPr>
              <a:t>one-year</a:t>
            </a:r>
            <a:r>
              <a:rPr sz="2000" spc="-50" dirty="0">
                <a:latin typeface="Times New Roman"/>
                <a:cs typeface="Times New Roman"/>
              </a:rPr>
              <a:t> </a:t>
            </a:r>
            <a:r>
              <a:rPr sz="2000" spc="40" dirty="0">
                <a:latin typeface="Times New Roman"/>
                <a:cs typeface="Times New Roman"/>
              </a:rPr>
              <a:t>grace</a:t>
            </a:r>
            <a:r>
              <a:rPr sz="2000" spc="-10" dirty="0">
                <a:latin typeface="Times New Roman"/>
                <a:cs typeface="Times New Roman"/>
              </a:rPr>
              <a:t> </a:t>
            </a:r>
            <a:r>
              <a:rPr sz="2000" spc="10" dirty="0">
                <a:latin typeface="Times New Roman"/>
                <a:cs typeface="Times New Roman"/>
              </a:rPr>
              <a:t>period</a:t>
            </a:r>
            <a:r>
              <a:rPr sz="2000" spc="-10" dirty="0">
                <a:latin typeface="Times New Roman"/>
                <a:cs typeface="Times New Roman"/>
              </a:rPr>
              <a:t> applies</a:t>
            </a:r>
            <a:r>
              <a:rPr sz="2000" spc="-25" dirty="0">
                <a:latin typeface="Times New Roman"/>
                <a:cs typeface="Times New Roman"/>
              </a:rPr>
              <a:t> </a:t>
            </a:r>
            <a:r>
              <a:rPr sz="2000" spc="-5" dirty="0">
                <a:latin typeface="Times New Roman"/>
                <a:cs typeface="Times New Roman"/>
              </a:rPr>
              <a:t>as </a:t>
            </a:r>
            <a:r>
              <a:rPr sz="2000" spc="50" dirty="0">
                <a:latin typeface="Times New Roman"/>
                <a:cs typeface="Times New Roman"/>
              </a:rPr>
              <a:t>to</a:t>
            </a:r>
            <a:r>
              <a:rPr sz="2000" spc="5" dirty="0">
                <a:latin typeface="Times New Roman"/>
                <a:cs typeface="Times New Roman"/>
              </a:rPr>
              <a:t> </a:t>
            </a:r>
            <a:r>
              <a:rPr sz="2000" spc="45" dirty="0">
                <a:latin typeface="Times New Roman"/>
                <a:cs typeface="Times New Roman"/>
              </a:rPr>
              <a:t>the</a:t>
            </a:r>
            <a:r>
              <a:rPr sz="2000" spc="-15" dirty="0">
                <a:latin typeface="Times New Roman"/>
                <a:cs typeface="Times New Roman"/>
              </a:rPr>
              <a:t> </a:t>
            </a:r>
            <a:r>
              <a:rPr sz="2000" spc="-75" dirty="0">
                <a:latin typeface="Georgia"/>
                <a:cs typeface="Georgia"/>
              </a:rPr>
              <a:t>inventor’s</a:t>
            </a:r>
            <a:r>
              <a:rPr sz="2000" spc="-15" dirty="0">
                <a:latin typeface="Georgia"/>
                <a:cs typeface="Georgia"/>
              </a:rPr>
              <a:t> </a:t>
            </a:r>
            <a:r>
              <a:rPr sz="2000" spc="5" dirty="0">
                <a:latin typeface="Times New Roman"/>
                <a:cs typeface="Times New Roman"/>
              </a:rPr>
              <a:t>own</a:t>
            </a:r>
            <a:r>
              <a:rPr sz="2000" spc="-15" dirty="0">
                <a:latin typeface="Times New Roman"/>
                <a:cs typeface="Times New Roman"/>
              </a:rPr>
              <a:t> </a:t>
            </a:r>
            <a:r>
              <a:rPr sz="2000" spc="-5" dirty="0">
                <a:latin typeface="Times New Roman"/>
                <a:cs typeface="Times New Roman"/>
              </a:rPr>
              <a:t>publication</a:t>
            </a:r>
            <a:r>
              <a:rPr sz="2000" dirty="0">
                <a:latin typeface="Times New Roman"/>
                <a:cs typeface="Times New Roman"/>
              </a:rPr>
              <a:t> </a:t>
            </a:r>
            <a:r>
              <a:rPr sz="2000" spc="50" dirty="0">
                <a:latin typeface="Times New Roman"/>
                <a:cs typeface="Times New Roman"/>
              </a:rPr>
              <a:t>or</a:t>
            </a:r>
            <a:r>
              <a:rPr sz="2000" spc="-20" dirty="0">
                <a:latin typeface="Times New Roman"/>
                <a:cs typeface="Times New Roman"/>
              </a:rPr>
              <a:t> </a:t>
            </a:r>
            <a:r>
              <a:rPr sz="2000" spc="-5" dirty="0">
                <a:latin typeface="Times New Roman"/>
                <a:cs typeface="Times New Roman"/>
              </a:rPr>
              <a:t>disclosure.</a:t>
            </a:r>
            <a:endParaRPr sz="2000" dirty="0">
              <a:latin typeface="Times New Roman"/>
              <a:cs typeface="Times New Roman"/>
            </a:endParaRPr>
          </a:p>
          <a:p>
            <a:pPr marL="527685" marR="5715" indent="-515620" algn="just">
              <a:lnSpc>
                <a:spcPct val="100000"/>
              </a:lnSpc>
              <a:spcBef>
                <a:spcPts val="480"/>
              </a:spcBef>
              <a:buFont typeface="Arial MT"/>
              <a:buChar char="•"/>
              <a:tabLst>
                <a:tab pos="528320" algn="l"/>
              </a:tabLst>
            </a:pPr>
            <a:r>
              <a:rPr sz="2000" spc="45" dirty="0">
                <a:latin typeface="Times New Roman"/>
                <a:cs typeface="Times New Roman"/>
              </a:rPr>
              <a:t>Most</a:t>
            </a:r>
            <a:r>
              <a:rPr sz="2000" spc="50" dirty="0">
                <a:latin typeface="Times New Roman"/>
                <a:cs typeface="Times New Roman"/>
              </a:rPr>
              <a:t> </a:t>
            </a:r>
            <a:r>
              <a:rPr sz="2000" spc="5" dirty="0">
                <a:latin typeface="Times New Roman"/>
                <a:cs typeface="Times New Roman"/>
              </a:rPr>
              <a:t>foreign</a:t>
            </a:r>
            <a:r>
              <a:rPr sz="2000" spc="10" dirty="0">
                <a:latin typeface="Times New Roman"/>
                <a:cs typeface="Times New Roman"/>
              </a:rPr>
              <a:t> </a:t>
            </a:r>
            <a:r>
              <a:rPr sz="2000" spc="20" dirty="0">
                <a:latin typeface="Times New Roman"/>
                <a:cs typeface="Times New Roman"/>
              </a:rPr>
              <a:t>countries</a:t>
            </a:r>
            <a:r>
              <a:rPr sz="2000" spc="25" dirty="0">
                <a:latin typeface="Times New Roman"/>
                <a:cs typeface="Times New Roman"/>
              </a:rPr>
              <a:t> </a:t>
            </a:r>
            <a:r>
              <a:rPr sz="2000" spc="20" dirty="0">
                <a:latin typeface="Times New Roman"/>
                <a:cs typeface="Times New Roman"/>
              </a:rPr>
              <a:t>require</a:t>
            </a:r>
            <a:r>
              <a:rPr sz="2000" spc="25" dirty="0">
                <a:latin typeface="Times New Roman"/>
                <a:cs typeface="Times New Roman"/>
              </a:rPr>
              <a:t> </a:t>
            </a:r>
            <a:r>
              <a:rPr sz="2000" spc="55" dirty="0">
                <a:latin typeface="Times New Roman"/>
                <a:cs typeface="Times New Roman"/>
              </a:rPr>
              <a:t>that</a:t>
            </a:r>
            <a:r>
              <a:rPr sz="2000" spc="60" dirty="0">
                <a:latin typeface="Times New Roman"/>
                <a:cs typeface="Times New Roman"/>
              </a:rPr>
              <a:t> </a:t>
            </a:r>
            <a:r>
              <a:rPr sz="2000" spc="45" dirty="0">
                <a:latin typeface="Times New Roman"/>
                <a:cs typeface="Times New Roman"/>
              </a:rPr>
              <a:t>the</a:t>
            </a:r>
            <a:r>
              <a:rPr sz="2000" spc="50" dirty="0">
                <a:latin typeface="Times New Roman"/>
                <a:cs typeface="Times New Roman"/>
              </a:rPr>
              <a:t> </a:t>
            </a:r>
            <a:r>
              <a:rPr sz="2000" spc="10" dirty="0">
                <a:latin typeface="Times New Roman"/>
                <a:cs typeface="Times New Roman"/>
              </a:rPr>
              <a:t>invention</a:t>
            </a:r>
            <a:r>
              <a:rPr sz="2000" spc="15" dirty="0">
                <a:latin typeface="Times New Roman"/>
                <a:cs typeface="Times New Roman"/>
              </a:rPr>
              <a:t> </a:t>
            </a:r>
            <a:r>
              <a:rPr sz="2000" spc="-20" dirty="0">
                <a:latin typeface="Times New Roman"/>
                <a:cs typeface="Times New Roman"/>
              </a:rPr>
              <a:t>be</a:t>
            </a:r>
            <a:r>
              <a:rPr sz="2000" spc="-15" dirty="0">
                <a:latin typeface="Times New Roman"/>
                <a:cs typeface="Times New Roman"/>
              </a:rPr>
              <a:t> </a:t>
            </a:r>
            <a:r>
              <a:rPr sz="2000" spc="10" dirty="0">
                <a:latin typeface="Times New Roman"/>
                <a:cs typeface="Times New Roman"/>
              </a:rPr>
              <a:t>manufactured</a:t>
            </a:r>
            <a:r>
              <a:rPr sz="2000" spc="15" dirty="0">
                <a:latin typeface="Times New Roman"/>
                <a:cs typeface="Times New Roman"/>
              </a:rPr>
              <a:t> </a:t>
            </a:r>
            <a:r>
              <a:rPr sz="2000" spc="10" dirty="0">
                <a:latin typeface="Times New Roman"/>
                <a:cs typeface="Times New Roman"/>
              </a:rPr>
              <a:t>in  </a:t>
            </a:r>
            <a:r>
              <a:rPr sz="2000" spc="55" dirty="0">
                <a:latin typeface="Times New Roman"/>
                <a:cs typeface="Times New Roman"/>
              </a:rPr>
              <a:t>that </a:t>
            </a:r>
            <a:r>
              <a:rPr sz="2000" spc="60" dirty="0">
                <a:latin typeface="Times New Roman"/>
                <a:cs typeface="Times New Roman"/>
              </a:rPr>
              <a:t> </a:t>
            </a:r>
            <a:r>
              <a:rPr sz="2000" spc="40" dirty="0">
                <a:latin typeface="Times New Roman"/>
                <a:cs typeface="Times New Roman"/>
              </a:rPr>
              <a:t>country </a:t>
            </a:r>
            <a:r>
              <a:rPr sz="2000" spc="25" dirty="0">
                <a:latin typeface="Times New Roman"/>
                <a:cs typeface="Times New Roman"/>
              </a:rPr>
              <a:t>within </a:t>
            </a:r>
            <a:r>
              <a:rPr sz="2000" spc="-15" dirty="0">
                <a:latin typeface="Times New Roman"/>
                <a:cs typeface="Times New Roman"/>
              </a:rPr>
              <a:t>a </a:t>
            </a:r>
            <a:r>
              <a:rPr sz="2000" spc="30" dirty="0">
                <a:latin typeface="Times New Roman"/>
                <a:cs typeface="Times New Roman"/>
              </a:rPr>
              <a:t>certain </a:t>
            </a:r>
            <a:r>
              <a:rPr sz="2000" spc="5" dirty="0">
                <a:latin typeface="Times New Roman"/>
                <a:cs typeface="Times New Roman"/>
              </a:rPr>
              <a:t>period </a:t>
            </a:r>
            <a:r>
              <a:rPr sz="2000" spc="-65" dirty="0">
                <a:latin typeface="Times New Roman"/>
                <a:cs typeface="Times New Roman"/>
              </a:rPr>
              <a:t>of</a:t>
            </a:r>
            <a:r>
              <a:rPr sz="2000" spc="-60" dirty="0">
                <a:latin typeface="Times New Roman"/>
                <a:cs typeface="Times New Roman"/>
              </a:rPr>
              <a:t> </a:t>
            </a:r>
            <a:r>
              <a:rPr sz="2000" spc="-10" dirty="0">
                <a:latin typeface="Times New Roman"/>
                <a:cs typeface="Times New Roman"/>
              </a:rPr>
              <a:t>time, </a:t>
            </a:r>
            <a:r>
              <a:rPr sz="2000" spc="-5" dirty="0">
                <a:latin typeface="Times New Roman"/>
                <a:cs typeface="Times New Roman"/>
              </a:rPr>
              <a:t>usually </a:t>
            </a:r>
            <a:r>
              <a:rPr sz="2000" spc="40" dirty="0">
                <a:latin typeface="Times New Roman"/>
                <a:cs typeface="Times New Roman"/>
              </a:rPr>
              <a:t>three </a:t>
            </a:r>
            <a:r>
              <a:rPr sz="2000" spc="-20" dirty="0">
                <a:latin typeface="Times New Roman"/>
                <a:cs typeface="Times New Roman"/>
              </a:rPr>
              <a:t>years, </a:t>
            </a:r>
            <a:r>
              <a:rPr sz="2000" spc="20" dirty="0">
                <a:latin typeface="Times New Roman"/>
                <a:cs typeface="Times New Roman"/>
              </a:rPr>
              <a:t>after </a:t>
            </a:r>
            <a:r>
              <a:rPr sz="2000" spc="90" dirty="0">
                <a:latin typeface="Times New Roman"/>
                <a:cs typeface="Times New Roman"/>
              </a:rPr>
              <a:t>grant </a:t>
            </a:r>
            <a:r>
              <a:rPr sz="2000" spc="-65" dirty="0">
                <a:latin typeface="Times New Roman"/>
                <a:cs typeface="Times New Roman"/>
              </a:rPr>
              <a:t>of</a:t>
            </a:r>
            <a:r>
              <a:rPr sz="2000" spc="-60" dirty="0">
                <a:latin typeface="Times New Roman"/>
                <a:cs typeface="Times New Roman"/>
              </a:rPr>
              <a:t> </a:t>
            </a:r>
            <a:r>
              <a:rPr sz="2000" spc="35" dirty="0">
                <a:latin typeface="Times New Roman"/>
                <a:cs typeface="Times New Roman"/>
              </a:rPr>
              <a:t>the </a:t>
            </a:r>
            <a:r>
              <a:rPr sz="2000" spc="40" dirty="0">
                <a:latin typeface="Times New Roman"/>
                <a:cs typeface="Times New Roman"/>
              </a:rPr>
              <a:t> </a:t>
            </a:r>
            <a:r>
              <a:rPr sz="2000" spc="20" dirty="0">
                <a:latin typeface="Times New Roman"/>
                <a:cs typeface="Times New Roman"/>
              </a:rPr>
              <a:t>patent.</a:t>
            </a:r>
            <a:endParaRPr sz="2000" dirty="0">
              <a:latin typeface="Times New Roman"/>
              <a:cs typeface="Times New Roman"/>
            </a:endParaRPr>
          </a:p>
          <a:p>
            <a:pPr marL="527685" marR="5080" indent="-515620" algn="just">
              <a:lnSpc>
                <a:spcPct val="100000"/>
              </a:lnSpc>
              <a:spcBef>
                <a:spcPts val="480"/>
              </a:spcBef>
              <a:buFont typeface="Arial MT"/>
              <a:buChar char="•"/>
              <a:tabLst>
                <a:tab pos="528320" algn="l"/>
              </a:tabLst>
            </a:pPr>
            <a:r>
              <a:rPr sz="2000" spc="-25" dirty="0">
                <a:latin typeface="Times New Roman"/>
                <a:cs typeface="Times New Roman"/>
              </a:rPr>
              <a:t>Additionally, </a:t>
            </a:r>
            <a:r>
              <a:rPr sz="2000" spc="10" dirty="0">
                <a:latin typeface="Times New Roman"/>
                <a:cs typeface="Times New Roman"/>
              </a:rPr>
              <a:t>nearly </a:t>
            </a:r>
            <a:r>
              <a:rPr sz="2000" spc="-5" dirty="0">
                <a:latin typeface="Times New Roman"/>
                <a:cs typeface="Times New Roman"/>
              </a:rPr>
              <a:t>all </a:t>
            </a:r>
            <a:r>
              <a:rPr sz="2000" spc="5" dirty="0">
                <a:latin typeface="Times New Roman"/>
                <a:cs typeface="Times New Roman"/>
              </a:rPr>
              <a:t>foreign </a:t>
            </a:r>
            <a:r>
              <a:rPr sz="2000" spc="20" dirty="0">
                <a:latin typeface="Times New Roman"/>
                <a:cs typeface="Times New Roman"/>
              </a:rPr>
              <a:t>countries </a:t>
            </a:r>
            <a:r>
              <a:rPr sz="2000" spc="95" dirty="0">
                <a:latin typeface="Times New Roman"/>
                <a:cs typeface="Times New Roman"/>
              </a:rPr>
              <a:t>grant </a:t>
            </a:r>
            <a:r>
              <a:rPr sz="2000" spc="30" dirty="0">
                <a:latin typeface="Times New Roman"/>
                <a:cs typeface="Times New Roman"/>
              </a:rPr>
              <a:t>patents </a:t>
            </a:r>
            <a:r>
              <a:rPr sz="2000" spc="50" dirty="0">
                <a:latin typeface="Times New Roman"/>
                <a:cs typeface="Times New Roman"/>
              </a:rPr>
              <a:t>to </a:t>
            </a:r>
            <a:r>
              <a:rPr sz="2000" spc="40" dirty="0">
                <a:latin typeface="Times New Roman"/>
                <a:cs typeface="Times New Roman"/>
              </a:rPr>
              <a:t>the </a:t>
            </a:r>
            <a:r>
              <a:rPr sz="2000" spc="-60" dirty="0">
                <a:latin typeface="Georgia"/>
                <a:cs typeface="Georgia"/>
              </a:rPr>
              <a:t>“first </a:t>
            </a:r>
            <a:r>
              <a:rPr sz="2000" spc="45" dirty="0">
                <a:latin typeface="Times New Roman"/>
                <a:cs typeface="Times New Roman"/>
              </a:rPr>
              <a:t>to </a:t>
            </a:r>
            <a:r>
              <a:rPr sz="2000" spc="-85" dirty="0">
                <a:latin typeface="Georgia"/>
                <a:cs typeface="Georgia"/>
              </a:rPr>
              <a:t>file”</a:t>
            </a:r>
            <a:r>
              <a:rPr sz="2000" spc="-80" dirty="0">
                <a:latin typeface="Georgia"/>
                <a:cs typeface="Georgia"/>
              </a:rPr>
              <a:t> </a:t>
            </a:r>
            <a:r>
              <a:rPr sz="2000" spc="45" dirty="0">
                <a:latin typeface="Times New Roman"/>
                <a:cs typeface="Times New Roman"/>
              </a:rPr>
              <a:t>the </a:t>
            </a:r>
            <a:r>
              <a:rPr sz="2000" spc="50" dirty="0">
                <a:latin typeface="Times New Roman"/>
                <a:cs typeface="Times New Roman"/>
              </a:rPr>
              <a:t> </a:t>
            </a:r>
            <a:r>
              <a:rPr sz="2000" spc="-10" dirty="0">
                <a:latin typeface="Times New Roman"/>
                <a:cs typeface="Times New Roman"/>
              </a:rPr>
              <a:t>application.</a:t>
            </a:r>
            <a:endParaRPr sz="2000" dirty="0">
              <a:latin typeface="Times New Roman"/>
              <a:cs typeface="Times New Roman"/>
            </a:endParaRPr>
          </a:p>
          <a:p>
            <a:pPr marL="527685" marR="6985" indent="-515620" algn="just">
              <a:lnSpc>
                <a:spcPct val="100000"/>
              </a:lnSpc>
              <a:spcBef>
                <a:spcPts val="484"/>
              </a:spcBef>
              <a:buFont typeface="Arial MT"/>
              <a:buChar char="•"/>
              <a:tabLst>
                <a:tab pos="528320" algn="l"/>
              </a:tabLst>
            </a:pPr>
            <a:r>
              <a:rPr sz="2000" spc="70" dirty="0">
                <a:latin typeface="Times New Roman"/>
                <a:cs typeface="Times New Roman"/>
              </a:rPr>
              <a:t>The </a:t>
            </a:r>
            <a:r>
              <a:rPr sz="2000" spc="30" dirty="0">
                <a:latin typeface="Times New Roman"/>
                <a:cs typeface="Times New Roman"/>
              </a:rPr>
              <a:t>United </a:t>
            </a:r>
            <a:r>
              <a:rPr sz="2000" spc="15" dirty="0">
                <a:latin typeface="Times New Roman"/>
                <a:cs typeface="Times New Roman"/>
              </a:rPr>
              <a:t>States has </a:t>
            </a:r>
            <a:r>
              <a:rPr sz="2000" spc="-35" dirty="0">
                <a:latin typeface="Times New Roman"/>
                <a:cs typeface="Times New Roman"/>
              </a:rPr>
              <a:t>followed </a:t>
            </a:r>
            <a:r>
              <a:rPr sz="2000" spc="-15" dirty="0">
                <a:latin typeface="Times New Roman"/>
                <a:cs typeface="Times New Roman"/>
              </a:rPr>
              <a:t>a </a:t>
            </a:r>
            <a:r>
              <a:rPr sz="2000" spc="-60" dirty="0">
                <a:latin typeface="Georgia"/>
                <a:cs typeface="Georgia"/>
              </a:rPr>
              <a:t>“first </a:t>
            </a:r>
            <a:r>
              <a:rPr sz="2000" spc="45" dirty="0">
                <a:latin typeface="Times New Roman"/>
                <a:cs typeface="Times New Roman"/>
              </a:rPr>
              <a:t>to </a:t>
            </a:r>
            <a:r>
              <a:rPr sz="2000" spc="-95" dirty="0">
                <a:latin typeface="Georgia"/>
                <a:cs typeface="Georgia"/>
              </a:rPr>
              <a:t>invent” </a:t>
            </a:r>
            <a:r>
              <a:rPr sz="2000" spc="20" dirty="0">
                <a:latin typeface="Times New Roman"/>
                <a:cs typeface="Times New Roman"/>
              </a:rPr>
              <a:t>system </a:t>
            </a:r>
            <a:r>
              <a:rPr sz="2000" spc="-10" dirty="0">
                <a:latin typeface="Times New Roman"/>
                <a:cs typeface="Times New Roman"/>
              </a:rPr>
              <a:t>for </a:t>
            </a:r>
            <a:r>
              <a:rPr sz="2000" dirty="0">
                <a:latin typeface="Times New Roman"/>
                <a:cs typeface="Times New Roman"/>
              </a:rPr>
              <a:t>200 </a:t>
            </a:r>
            <a:r>
              <a:rPr sz="2000" spc="-20" dirty="0">
                <a:latin typeface="Times New Roman"/>
                <a:cs typeface="Times New Roman"/>
              </a:rPr>
              <a:t>years, </a:t>
            </a:r>
            <a:r>
              <a:rPr sz="2000" spc="35" dirty="0">
                <a:latin typeface="Times New Roman"/>
                <a:cs typeface="Times New Roman"/>
              </a:rPr>
              <a:t>although </a:t>
            </a:r>
            <a:r>
              <a:rPr sz="2000" spc="40" dirty="0">
                <a:latin typeface="Times New Roman"/>
                <a:cs typeface="Times New Roman"/>
              </a:rPr>
              <a:t> </a:t>
            </a:r>
            <a:r>
              <a:rPr sz="2000" spc="35" dirty="0">
                <a:latin typeface="Times New Roman"/>
                <a:cs typeface="Times New Roman"/>
              </a:rPr>
              <a:t>under </a:t>
            </a:r>
            <a:r>
              <a:rPr sz="2000" spc="45" dirty="0">
                <a:latin typeface="Times New Roman"/>
                <a:cs typeface="Times New Roman"/>
              </a:rPr>
              <a:t>the </a:t>
            </a:r>
            <a:r>
              <a:rPr sz="2000" spc="-35" dirty="0">
                <a:latin typeface="Times New Roman"/>
                <a:cs typeface="Times New Roman"/>
              </a:rPr>
              <a:t>AIA, </a:t>
            </a:r>
            <a:r>
              <a:rPr sz="2000" spc="-40" dirty="0">
                <a:latin typeface="Times New Roman"/>
                <a:cs typeface="Times New Roman"/>
              </a:rPr>
              <a:t>effective </a:t>
            </a:r>
            <a:r>
              <a:rPr sz="2000" spc="30" dirty="0">
                <a:latin typeface="Times New Roman"/>
                <a:cs typeface="Times New Roman"/>
              </a:rPr>
              <a:t>March </a:t>
            </a:r>
            <a:r>
              <a:rPr sz="2000" spc="-25" dirty="0">
                <a:latin typeface="Times New Roman"/>
                <a:cs typeface="Times New Roman"/>
              </a:rPr>
              <a:t>16, </a:t>
            </a:r>
            <a:r>
              <a:rPr sz="2000" spc="-15" dirty="0">
                <a:latin typeface="Times New Roman"/>
                <a:cs typeface="Times New Roman"/>
              </a:rPr>
              <a:t>2013, </a:t>
            </a:r>
            <a:r>
              <a:rPr sz="2000" spc="40" dirty="0">
                <a:latin typeface="Times New Roman"/>
                <a:cs typeface="Times New Roman"/>
              </a:rPr>
              <a:t>the </a:t>
            </a:r>
            <a:r>
              <a:rPr sz="2000" spc="30" dirty="0">
                <a:latin typeface="Times New Roman"/>
                <a:cs typeface="Times New Roman"/>
              </a:rPr>
              <a:t>United </a:t>
            </a:r>
            <a:r>
              <a:rPr sz="2000" spc="15" dirty="0">
                <a:latin typeface="Times New Roman"/>
                <a:cs typeface="Times New Roman"/>
              </a:rPr>
              <a:t>States </a:t>
            </a:r>
            <a:r>
              <a:rPr sz="2000" spc="-10" dirty="0">
                <a:latin typeface="Times New Roman"/>
                <a:cs typeface="Times New Roman"/>
              </a:rPr>
              <a:t>will </a:t>
            </a:r>
            <a:r>
              <a:rPr sz="2000" spc="25" dirty="0">
                <a:latin typeface="Times New Roman"/>
                <a:cs typeface="Times New Roman"/>
              </a:rPr>
              <a:t>adopt </a:t>
            </a:r>
            <a:r>
              <a:rPr sz="2000" spc="-15" dirty="0">
                <a:latin typeface="Times New Roman"/>
                <a:cs typeface="Times New Roman"/>
              </a:rPr>
              <a:t>a </a:t>
            </a:r>
            <a:r>
              <a:rPr sz="2000" spc="-60" dirty="0">
                <a:latin typeface="Georgia"/>
                <a:cs typeface="Georgia"/>
              </a:rPr>
              <a:t>“first </a:t>
            </a:r>
            <a:r>
              <a:rPr sz="2000" spc="50" dirty="0">
                <a:latin typeface="Times New Roman"/>
                <a:cs typeface="Times New Roman"/>
              </a:rPr>
              <a:t>to </a:t>
            </a:r>
            <a:r>
              <a:rPr sz="2000" spc="55" dirty="0">
                <a:latin typeface="Times New Roman"/>
                <a:cs typeface="Times New Roman"/>
              </a:rPr>
              <a:t> </a:t>
            </a:r>
            <a:r>
              <a:rPr sz="2000" spc="-85" dirty="0">
                <a:latin typeface="Georgia"/>
                <a:cs typeface="Georgia"/>
              </a:rPr>
              <a:t>file”</a:t>
            </a:r>
            <a:r>
              <a:rPr sz="2000" spc="40" dirty="0">
                <a:latin typeface="Georgia"/>
                <a:cs typeface="Georgia"/>
              </a:rPr>
              <a:t> </a:t>
            </a:r>
            <a:r>
              <a:rPr sz="2000" spc="5" dirty="0">
                <a:latin typeface="Times New Roman"/>
                <a:cs typeface="Times New Roman"/>
              </a:rPr>
              <a:t>system.</a:t>
            </a:r>
            <a:endParaRPr sz="2000" dirty="0">
              <a:latin typeface="Times New Roman"/>
              <a:cs typeface="Times New Roman"/>
            </a:endParaRPr>
          </a:p>
          <a:p>
            <a:pPr marL="527685" marR="6350" indent="-515620" algn="just">
              <a:lnSpc>
                <a:spcPct val="100299"/>
              </a:lnSpc>
              <a:spcBef>
                <a:spcPts val="475"/>
              </a:spcBef>
              <a:buFont typeface="Arial MT"/>
              <a:buChar char="•"/>
              <a:tabLst>
                <a:tab pos="528320" algn="l"/>
              </a:tabLst>
            </a:pPr>
            <a:r>
              <a:rPr sz="2000" spc="60" dirty="0">
                <a:latin typeface="Times New Roman"/>
                <a:cs typeface="Times New Roman"/>
              </a:rPr>
              <a:t>There</a:t>
            </a:r>
            <a:r>
              <a:rPr sz="2000" spc="65" dirty="0">
                <a:latin typeface="Times New Roman"/>
                <a:cs typeface="Times New Roman"/>
              </a:rPr>
              <a:t> </a:t>
            </a:r>
            <a:r>
              <a:rPr sz="2000" spc="20" dirty="0">
                <a:latin typeface="Times New Roman"/>
                <a:cs typeface="Times New Roman"/>
              </a:rPr>
              <a:t>are</a:t>
            </a:r>
            <a:r>
              <a:rPr sz="2000" spc="25" dirty="0">
                <a:latin typeface="Times New Roman"/>
                <a:cs typeface="Times New Roman"/>
              </a:rPr>
              <a:t> </a:t>
            </a:r>
            <a:r>
              <a:rPr sz="2000" spc="-5" dirty="0">
                <a:latin typeface="Times New Roman"/>
                <a:cs typeface="Times New Roman"/>
              </a:rPr>
              <a:t>several</a:t>
            </a:r>
            <a:r>
              <a:rPr sz="2000" dirty="0">
                <a:latin typeface="Times New Roman"/>
                <a:cs typeface="Times New Roman"/>
              </a:rPr>
              <a:t> </a:t>
            </a:r>
            <a:r>
              <a:rPr sz="2000" spc="30" dirty="0">
                <a:latin typeface="Times New Roman"/>
                <a:cs typeface="Times New Roman"/>
              </a:rPr>
              <a:t>international</a:t>
            </a:r>
            <a:r>
              <a:rPr sz="2000" spc="35" dirty="0">
                <a:latin typeface="Times New Roman"/>
                <a:cs typeface="Times New Roman"/>
              </a:rPr>
              <a:t> patent</a:t>
            </a:r>
            <a:r>
              <a:rPr sz="2000" spc="40" dirty="0">
                <a:latin typeface="Times New Roman"/>
                <a:cs typeface="Times New Roman"/>
              </a:rPr>
              <a:t> </a:t>
            </a:r>
            <a:r>
              <a:rPr sz="2000" spc="25" dirty="0">
                <a:latin typeface="Times New Roman"/>
                <a:cs typeface="Times New Roman"/>
              </a:rPr>
              <a:t>treaties</a:t>
            </a:r>
            <a:r>
              <a:rPr sz="2000" spc="30" dirty="0">
                <a:latin typeface="Times New Roman"/>
                <a:cs typeface="Times New Roman"/>
              </a:rPr>
              <a:t> </a:t>
            </a:r>
            <a:r>
              <a:rPr sz="2000" spc="50" dirty="0">
                <a:latin typeface="Times New Roman"/>
                <a:cs typeface="Times New Roman"/>
              </a:rPr>
              <a:t>to</a:t>
            </a:r>
            <a:r>
              <a:rPr sz="2000" spc="55" dirty="0">
                <a:latin typeface="Times New Roman"/>
                <a:cs typeface="Times New Roman"/>
              </a:rPr>
              <a:t> </a:t>
            </a:r>
            <a:r>
              <a:rPr sz="2000" spc="-10" dirty="0">
                <a:latin typeface="Times New Roman"/>
                <a:cs typeface="Times New Roman"/>
              </a:rPr>
              <a:t>which</a:t>
            </a:r>
            <a:r>
              <a:rPr sz="2000" spc="-5" dirty="0">
                <a:latin typeface="Times New Roman"/>
                <a:cs typeface="Times New Roman"/>
              </a:rPr>
              <a:t> </a:t>
            </a:r>
            <a:r>
              <a:rPr sz="2000" spc="45" dirty="0">
                <a:latin typeface="Times New Roman"/>
                <a:cs typeface="Times New Roman"/>
              </a:rPr>
              <a:t>the</a:t>
            </a:r>
            <a:r>
              <a:rPr sz="2000" spc="50" dirty="0">
                <a:latin typeface="Times New Roman"/>
                <a:cs typeface="Times New Roman"/>
              </a:rPr>
              <a:t> </a:t>
            </a:r>
            <a:r>
              <a:rPr sz="2000" spc="30" dirty="0">
                <a:latin typeface="Times New Roman"/>
                <a:cs typeface="Times New Roman"/>
              </a:rPr>
              <a:t>United  </a:t>
            </a:r>
            <a:r>
              <a:rPr sz="2000" spc="15" dirty="0">
                <a:latin typeface="Times New Roman"/>
                <a:cs typeface="Times New Roman"/>
              </a:rPr>
              <a:t>States </a:t>
            </a:r>
            <a:r>
              <a:rPr sz="2000" spc="20" dirty="0">
                <a:latin typeface="Times New Roman"/>
                <a:cs typeface="Times New Roman"/>
              </a:rPr>
              <a:t> </a:t>
            </a:r>
            <a:r>
              <a:rPr sz="2000" spc="-10" dirty="0">
                <a:latin typeface="Times New Roman"/>
                <a:cs typeface="Times New Roman"/>
              </a:rPr>
              <a:t>adheres,</a:t>
            </a:r>
            <a:r>
              <a:rPr sz="2000" spc="-5" dirty="0">
                <a:latin typeface="Times New Roman"/>
                <a:cs typeface="Times New Roman"/>
              </a:rPr>
              <a:t> </a:t>
            </a:r>
            <a:r>
              <a:rPr sz="2000" spc="10" dirty="0">
                <a:latin typeface="Times New Roman"/>
                <a:cs typeface="Times New Roman"/>
              </a:rPr>
              <a:t>primarily</a:t>
            </a:r>
            <a:r>
              <a:rPr sz="2000" spc="15" dirty="0">
                <a:latin typeface="Times New Roman"/>
                <a:cs typeface="Times New Roman"/>
              </a:rPr>
              <a:t> </a:t>
            </a:r>
            <a:r>
              <a:rPr sz="2000" spc="40" dirty="0">
                <a:latin typeface="Times New Roman"/>
                <a:cs typeface="Times New Roman"/>
              </a:rPr>
              <a:t>the </a:t>
            </a:r>
            <a:r>
              <a:rPr sz="2000" b="1" spc="-5" dirty="0">
                <a:latin typeface="Times New Roman"/>
                <a:cs typeface="Times New Roman"/>
              </a:rPr>
              <a:t>Paris</a:t>
            </a:r>
            <a:r>
              <a:rPr sz="2000" b="1" dirty="0">
                <a:latin typeface="Times New Roman"/>
                <a:cs typeface="Times New Roman"/>
              </a:rPr>
              <a:t> </a:t>
            </a:r>
            <a:r>
              <a:rPr sz="2000" b="1" spc="-5" dirty="0">
                <a:latin typeface="Times New Roman"/>
                <a:cs typeface="Times New Roman"/>
              </a:rPr>
              <a:t>Convention</a:t>
            </a:r>
            <a:r>
              <a:rPr sz="2000" spc="-5" dirty="0">
                <a:latin typeface="Times New Roman"/>
                <a:cs typeface="Times New Roman"/>
              </a:rPr>
              <a:t>,</a:t>
            </a:r>
            <a:r>
              <a:rPr sz="2000" dirty="0">
                <a:latin typeface="Times New Roman"/>
                <a:cs typeface="Times New Roman"/>
              </a:rPr>
              <a:t> </a:t>
            </a:r>
            <a:r>
              <a:rPr sz="2000" spc="45" dirty="0">
                <a:latin typeface="Times New Roman"/>
                <a:cs typeface="Times New Roman"/>
              </a:rPr>
              <a:t>the </a:t>
            </a:r>
            <a:r>
              <a:rPr sz="2000" b="1" spc="15" dirty="0">
                <a:latin typeface="Times New Roman"/>
                <a:cs typeface="Times New Roman"/>
              </a:rPr>
              <a:t>PCT</a:t>
            </a:r>
            <a:r>
              <a:rPr sz="2000" spc="15" dirty="0">
                <a:latin typeface="Times New Roman"/>
                <a:cs typeface="Times New Roman"/>
              </a:rPr>
              <a:t>,</a:t>
            </a:r>
            <a:r>
              <a:rPr sz="2000" spc="20" dirty="0">
                <a:latin typeface="Times New Roman"/>
                <a:cs typeface="Times New Roman"/>
              </a:rPr>
              <a:t> and</a:t>
            </a:r>
            <a:r>
              <a:rPr sz="2000" spc="25" dirty="0">
                <a:latin typeface="Times New Roman"/>
                <a:cs typeface="Times New Roman"/>
              </a:rPr>
              <a:t> </a:t>
            </a:r>
            <a:r>
              <a:rPr sz="2000" spc="45" dirty="0">
                <a:latin typeface="Times New Roman"/>
                <a:cs typeface="Times New Roman"/>
              </a:rPr>
              <a:t>the </a:t>
            </a:r>
            <a:r>
              <a:rPr sz="2000" b="1" spc="25" dirty="0">
                <a:latin typeface="Times New Roman"/>
                <a:cs typeface="Times New Roman"/>
              </a:rPr>
              <a:t>Agreement</a:t>
            </a:r>
            <a:r>
              <a:rPr sz="2000" b="1" spc="30" dirty="0">
                <a:latin typeface="Times New Roman"/>
                <a:cs typeface="Times New Roman"/>
              </a:rPr>
              <a:t> on </a:t>
            </a:r>
            <a:r>
              <a:rPr sz="2000" b="1" spc="35" dirty="0">
                <a:latin typeface="Times New Roman"/>
                <a:cs typeface="Times New Roman"/>
              </a:rPr>
              <a:t> </a:t>
            </a:r>
            <a:r>
              <a:rPr sz="2000" b="1" spc="15" dirty="0">
                <a:latin typeface="Times New Roman"/>
                <a:cs typeface="Times New Roman"/>
              </a:rPr>
              <a:t>TRIPS.</a:t>
            </a:r>
            <a:endParaRPr sz="20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C29DE-2EAE-E4C0-8554-F8B35FF0C1D4}"/>
              </a:ext>
            </a:extLst>
          </p:cNvPr>
          <p:cNvSpPr>
            <a:spLocks noGrp="1"/>
          </p:cNvSpPr>
          <p:nvPr>
            <p:ph idx="1"/>
          </p:nvPr>
        </p:nvSpPr>
        <p:spPr>
          <a:xfrm>
            <a:off x="381000" y="895350"/>
            <a:ext cx="8382000" cy="4191000"/>
          </a:xfrm>
        </p:spPr>
        <p:txBody>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Standard-Essential Patents: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Legal issues concerning the use of standard-essential patents in the context of technology standards and the obligations of patent holders in licensing their essential patents were subjects of ongoing litigation and regulatory scrutiny.</a:t>
            </a:r>
          </a:p>
          <a:p>
            <a:pPr marL="342900" marR="0" lvl="0" indent="-342900" algn="just">
              <a:lnSpc>
                <a:spcPct val="150000"/>
              </a:lnSpc>
              <a:spcBef>
                <a:spcPts val="0"/>
              </a:spcBef>
              <a:spcAft>
                <a:spcPts val="0"/>
              </a:spcAft>
              <a:tabLst>
                <a:tab pos="457200" algn="l"/>
              </a:tabLst>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Patent Office Backlogs and Pendency:</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Many patent offices worldwide were grappling with backlogs and long pendency times for patent applications. Efforts to streamline and expedite the patent examination process were being explored.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202540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BC5A-10BB-979A-02B2-0A0BAE12C974}"/>
              </a:ext>
            </a:extLst>
          </p:cNvPr>
          <p:cNvSpPr>
            <a:spLocks noGrp="1"/>
          </p:cNvSpPr>
          <p:nvPr>
            <p:ph type="title"/>
          </p:nvPr>
        </p:nvSpPr>
        <p:spPr>
          <a:xfrm>
            <a:off x="304800" y="225952"/>
            <a:ext cx="7516416" cy="1050398"/>
          </a:xfrm>
        </p:spPr>
        <p:txBody>
          <a:bodyPr/>
          <a:lstStyle/>
          <a:p>
            <a:r>
              <a:rPr lang="en-US" dirty="0"/>
              <a:t>New developments in copyright law:</a:t>
            </a:r>
          </a:p>
        </p:txBody>
      </p:sp>
      <p:sp>
        <p:nvSpPr>
          <p:cNvPr id="3" name="Content Placeholder 2">
            <a:extLst>
              <a:ext uri="{FF2B5EF4-FFF2-40B4-BE49-F238E27FC236}">
                <a16:creationId xmlns:a16="http://schemas.microsoft.com/office/drawing/2014/main" id="{1EC92CA1-77A9-A240-D558-B5A51FDC1947}"/>
              </a:ext>
            </a:extLst>
          </p:cNvPr>
          <p:cNvSpPr>
            <a:spLocks noGrp="1"/>
          </p:cNvSpPr>
          <p:nvPr>
            <p:ph idx="1"/>
          </p:nvPr>
        </p:nvSpPr>
        <p:spPr>
          <a:xfrm>
            <a:off x="304800" y="835552"/>
            <a:ext cx="8382000" cy="4326998"/>
          </a:xfrm>
        </p:spPr>
        <p:txBody>
          <a:bodyPr>
            <a:normAutofit/>
          </a:bodyPr>
          <a:lstStyle/>
          <a:p>
            <a:pPr marL="0" indent="0" algn="just">
              <a:lnSpc>
                <a:spcPct val="150000"/>
              </a:lnSpc>
              <a:buNone/>
            </a:pPr>
            <a:r>
              <a:rPr lang="en-US" sz="1800" dirty="0">
                <a:effectLst/>
                <a:latin typeface="Segoe UI" panose="020B0502040204020203" pitchFamily="34" charset="0"/>
                <a:ea typeface="Times New Roman" panose="02020603050405020304" pitchFamily="18" charset="0"/>
              </a:rPr>
              <a:t>Here are some of the key trends and issues in copyright law :</a:t>
            </a: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Digital Copyright and Streaming Services: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continued growth of digital content distribution and streaming services raised questions about licensing, fair use, and copyright enforcement in the digital era. Issues related to the rights of content creators, streaming platforms, and consumers remained a topic of discussion.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Fair Use: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interpretation and application of the fair use doctrine in copyright law continued to be the subject of litigation and debate, especially in cases involving user-generated content, parody, and transformative uses of copyrighted material.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519384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3184E-5DE0-D681-717A-C2DB3E777261}"/>
              </a:ext>
            </a:extLst>
          </p:cNvPr>
          <p:cNvSpPr>
            <a:spLocks noGrp="1"/>
          </p:cNvSpPr>
          <p:nvPr>
            <p:ph idx="1"/>
          </p:nvPr>
        </p:nvSpPr>
        <p:spPr>
          <a:xfrm>
            <a:off x="228600" y="742950"/>
            <a:ext cx="8534400" cy="4267200"/>
          </a:xfrm>
        </p:spPr>
        <p:txBody>
          <a:bodyPr>
            <a:normAutofit fontScale="92500" lnSpcReduction="20000"/>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EU Copyright Directive: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European Union's Copyright Directive, which was adopted in 2019 and subsequently implemented by member states, introduced significant changes to copyright law, including provisions related to user-generated content, content platforms, and the responsibility of online service providers for copyright infringement.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Orphan Works: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Legislation and initiatives aimed at addressing the issue of orphan works, where the copyright owner is unknown or cannot be located, were introduced in various jurisdictions to enable the use of these works while protecting the rights of creators.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Artificial Intelligence and Copyright: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Questions about the copyright ownership of creative works generated by artificial intelligence and the legal status of AI-generated content were being considered in different legal systems.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endParaRPr lang="en-US" dirty="0"/>
          </a:p>
        </p:txBody>
      </p:sp>
    </p:spTree>
    <p:extLst>
      <p:ext uri="{BB962C8B-B14F-4D97-AF65-F5344CB8AC3E}">
        <p14:creationId xmlns:p14="http://schemas.microsoft.com/office/powerpoint/2010/main" val="1843820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6B11A-ED94-7495-60B4-46B5D4581B04}"/>
              </a:ext>
            </a:extLst>
          </p:cNvPr>
          <p:cNvSpPr>
            <a:spLocks noGrp="1"/>
          </p:cNvSpPr>
          <p:nvPr>
            <p:ph idx="1"/>
          </p:nvPr>
        </p:nvSpPr>
        <p:spPr>
          <a:xfrm>
            <a:off x="304800" y="666750"/>
            <a:ext cx="8458200" cy="4476750"/>
          </a:xfrm>
        </p:spPr>
        <p:txBody>
          <a:bodyPr>
            <a:normAutofit lnSpcReduction="10000"/>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DMCA Safe Harbor: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Digital Millennium Copyright Act (DMCA) safe harbor provisions, which provide liability protection to online service providers for copyright infringement by users, continued to be a topic of debate and potential reform.</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Copyright and Education: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Copyright issues related to the use of digital materials in educational settings, especially during the COVID-19 pandemic, were discussed and addressed through temporary measures.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Public Domain and Creative Commons: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use of public domain works and Creative Commons licenses for sharing and collaborating on creative content continued to be popular, with an increasing emphasis on open access and open educational resources.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471722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380E7-DD02-0E70-769F-8B970C55C294}"/>
              </a:ext>
            </a:extLst>
          </p:cNvPr>
          <p:cNvSpPr>
            <a:spLocks noGrp="1"/>
          </p:cNvSpPr>
          <p:nvPr>
            <p:ph idx="1"/>
          </p:nvPr>
        </p:nvSpPr>
        <p:spPr>
          <a:xfrm>
            <a:off x="228600" y="1047750"/>
            <a:ext cx="8305800" cy="3962400"/>
          </a:xfrm>
        </p:spPr>
        <p:txBody>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Copyright Enforcement and Anti-Piracy Efforts: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Ongoing efforts to combat online piracy and copyright infringement included site blocking, takedown requests, and legal action against infringing platforms and individuals.</a:t>
            </a:r>
          </a:p>
          <a:p>
            <a:pPr marL="342900" marR="0" lvl="0" indent="-342900" algn="just">
              <a:lnSpc>
                <a:spcPct val="150000"/>
              </a:lnSpc>
              <a:spcBef>
                <a:spcPts val="0"/>
              </a:spcBef>
              <a:spcAft>
                <a:spcPts val="0"/>
              </a:spcAft>
              <a:tabLst>
                <a:tab pos="457200" algn="l"/>
              </a:tabLst>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International Copyright Treaties: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International agreements and treaties, such as the Marrakesh Treaty for the visually impaired and the WIPO Copyright Treaty, continued to shape global copyright law and policy.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532529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4F0B-AF05-9568-8321-BCA46DE3FE70}"/>
              </a:ext>
            </a:extLst>
          </p:cNvPr>
          <p:cNvSpPr>
            <a:spLocks noGrp="1"/>
          </p:cNvSpPr>
          <p:nvPr>
            <p:ph type="title"/>
          </p:nvPr>
        </p:nvSpPr>
        <p:spPr>
          <a:xfrm>
            <a:off x="484584" y="209550"/>
            <a:ext cx="7053542" cy="1050398"/>
          </a:xfrm>
        </p:spPr>
        <p:txBody>
          <a:bodyPr/>
          <a:lstStyle/>
          <a:p>
            <a:r>
              <a:rPr lang="en-US" dirty="0"/>
              <a:t>Intellectual property Audits:</a:t>
            </a:r>
          </a:p>
        </p:txBody>
      </p:sp>
      <p:sp>
        <p:nvSpPr>
          <p:cNvPr id="3" name="Content Placeholder 2">
            <a:extLst>
              <a:ext uri="{FF2B5EF4-FFF2-40B4-BE49-F238E27FC236}">
                <a16:creationId xmlns:a16="http://schemas.microsoft.com/office/drawing/2014/main" id="{5112AA0B-ECE8-BE01-E67A-FDC8C17279CC}"/>
              </a:ext>
            </a:extLst>
          </p:cNvPr>
          <p:cNvSpPr>
            <a:spLocks noGrp="1"/>
          </p:cNvSpPr>
          <p:nvPr>
            <p:ph idx="1"/>
          </p:nvPr>
        </p:nvSpPr>
        <p:spPr>
          <a:xfrm>
            <a:off x="484584" y="819150"/>
            <a:ext cx="8278416" cy="4572000"/>
          </a:xfrm>
        </p:spPr>
        <p:txBody>
          <a:bodyPr>
            <a:normAutofit/>
          </a:bodyPr>
          <a:lstStyle/>
          <a:p>
            <a:pPr algn="just"/>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An intellectual property (IP) audit, also known as an IP due diligence or IP assessment, is a comprehensive review of an organization's intellectual property assets and their management. Intellectual property includes patents, trademarks, copyrights, trade secrets, and other intangible assets that can provide a competitive advantage.</a:t>
            </a:r>
          </a:p>
          <a:p>
            <a:pPr marL="0" indent="0" algn="just">
              <a:buNone/>
            </a:pPr>
            <a:endParaRPr lang="en-US" sz="800" dirty="0">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lgn="just">
              <a:buNone/>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Conducting an IP audit is essential for various reasons:</a:t>
            </a:r>
          </a:p>
          <a:p>
            <a:pPr marL="0" indent="0" algn="just">
              <a:buNone/>
            </a:pPr>
            <a:endParaRPr lang="en-US" sz="800" b="1"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Asset Identification</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An IP audit helps identify and catalog all intellectual property assets owned or used by the organization. This includes patents, trademarks, copyrights, domain names, trade secrets, and even contractual IP rights.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Valuation</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By understanding the value of your intellectual property, you can make informed decisions about licensing, selling, or using it as collateral for loans or investments.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buNone/>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706876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1E272-2180-E432-E028-2560FC495603}"/>
              </a:ext>
            </a:extLst>
          </p:cNvPr>
          <p:cNvSpPr>
            <a:spLocks noGrp="1"/>
          </p:cNvSpPr>
          <p:nvPr>
            <p:ph idx="1"/>
          </p:nvPr>
        </p:nvSpPr>
        <p:spPr>
          <a:xfrm>
            <a:off x="381000" y="895350"/>
            <a:ext cx="8458200" cy="3886200"/>
          </a:xfrm>
        </p:spPr>
        <p:txBody>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Risk Management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It helps identify and mitigate the risks associated with IP, such as potential infringement claims, gaps in protection, or the risk of losing valuable IP rights.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Compliance</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Ensuring that the organization complies with legal requirements related to IP, such as renewing trademarks and copyrights, is a crucial aspect of an IP audit.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Cost Management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An IP audit helps in optimizing IP-related expenses. This can include assessing the need for certain patents or trademarks and deciding when to abandon or maintain them.</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147036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A6B99-B76A-5E22-E4A7-361B858B6301}"/>
              </a:ext>
            </a:extLst>
          </p:cNvPr>
          <p:cNvSpPr>
            <a:spLocks noGrp="1"/>
          </p:cNvSpPr>
          <p:nvPr>
            <p:ph idx="1"/>
          </p:nvPr>
        </p:nvSpPr>
        <p:spPr>
          <a:xfrm>
            <a:off x="457200" y="998444"/>
            <a:ext cx="8229600" cy="3859306"/>
          </a:xfrm>
        </p:spPr>
        <p:txBody>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Strategic Planning</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Understanding your IP portfolio and its strengths and weaknesses can inform your business strategy. It can help you identify areas where you should invest in new IP, and where you may want to divest.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Licensing and Monetization</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An IP audit can identify opportunities for licensing your IP to generate revenue or cross-licensing with others for mutual benefit.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IP Policies and Procedures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Reviewing existing IP policies and procedures and making necessary adjustments to protect and manage IP assets effectively.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508025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2338-01FC-C877-D31E-3D08D701C0E1}"/>
              </a:ext>
            </a:extLst>
          </p:cNvPr>
          <p:cNvSpPr>
            <a:spLocks noGrp="1"/>
          </p:cNvSpPr>
          <p:nvPr>
            <p:ph type="title"/>
          </p:nvPr>
        </p:nvSpPr>
        <p:spPr>
          <a:xfrm>
            <a:off x="228600" y="57150"/>
            <a:ext cx="7848600" cy="1050398"/>
          </a:xfrm>
        </p:spPr>
        <p:txBody>
          <a:bodyPr/>
          <a:lstStyle/>
          <a:p>
            <a:r>
              <a:rPr lang="en-US" sz="2800" dirty="0"/>
              <a:t>Here are some common steps involved in conducting an IP Audit:</a:t>
            </a:r>
          </a:p>
        </p:txBody>
      </p:sp>
      <p:sp>
        <p:nvSpPr>
          <p:cNvPr id="3" name="Content Placeholder 2">
            <a:extLst>
              <a:ext uri="{FF2B5EF4-FFF2-40B4-BE49-F238E27FC236}">
                <a16:creationId xmlns:a16="http://schemas.microsoft.com/office/drawing/2014/main" id="{53245E42-3D4D-006B-21B0-0F0BB71B7B26}"/>
              </a:ext>
            </a:extLst>
          </p:cNvPr>
          <p:cNvSpPr>
            <a:spLocks noGrp="1"/>
          </p:cNvSpPr>
          <p:nvPr>
            <p:ph idx="1"/>
          </p:nvPr>
        </p:nvSpPr>
        <p:spPr>
          <a:xfrm>
            <a:off x="381000" y="1047750"/>
            <a:ext cx="8382000" cy="4419600"/>
          </a:xfrm>
        </p:spPr>
        <p:txBody>
          <a:bodyPr>
            <a:normAutofit fontScale="70000" lnSpcReduction="20000"/>
          </a:bodyPr>
          <a:lstStyle/>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Define the Scope</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Determine the scope of the audit, including which IP assets and related documents will be reviewed.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Gather Information</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Collect all relevant IP documentation, including patents, trademarks, copyrights, contracts, and other IP-related agreements.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Review Documentation</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Examine each IP asset's documentation to confirm ownership, status, and compliance with legal requirements.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Assess Value</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Determine the value of each IP asset and assess its potential for revenue generation.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Identify Risks</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Identify any risks or potential issues related to IP, such as infringement claims.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Compliance Check</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Verify that the organization is in compliance with relevant IP laws and regulations.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Report and Recommendations</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Compile the findings of the audit into a report and provide recommendations for optimizing the management of intellectual property assets.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70000"/>
              </a:lnSpc>
              <a:spcBef>
                <a:spcPts val="0"/>
              </a:spcBef>
              <a:spcAft>
                <a:spcPts val="0"/>
              </a:spcAft>
              <a:tabLst>
                <a:tab pos="457200" algn="l"/>
              </a:tabLst>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Implementation</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After the audit, it's essential to act on the recommendations and make necessary changes to protect, manage, and monetize your IP assets effectively.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8989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DD95-F668-A09F-D2DC-CADC5F3A5346}"/>
              </a:ext>
            </a:extLst>
          </p:cNvPr>
          <p:cNvSpPr>
            <a:spLocks noGrp="1"/>
          </p:cNvSpPr>
          <p:nvPr>
            <p:ph type="title"/>
          </p:nvPr>
        </p:nvSpPr>
        <p:spPr>
          <a:xfrm>
            <a:off x="457200" y="285750"/>
            <a:ext cx="7821216" cy="1050398"/>
          </a:xfrm>
        </p:spPr>
        <p:txBody>
          <a:bodyPr/>
          <a:lstStyle/>
          <a:p>
            <a:r>
              <a:rPr lang="en-US" sz="2400" dirty="0"/>
              <a:t>International overview on Intellectual property:</a:t>
            </a:r>
          </a:p>
        </p:txBody>
      </p:sp>
      <p:sp>
        <p:nvSpPr>
          <p:cNvPr id="3" name="Content Placeholder 2">
            <a:extLst>
              <a:ext uri="{FF2B5EF4-FFF2-40B4-BE49-F238E27FC236}">
                <a16:creationId xmlns:a16="http://schemas.microsoft.com/office/drawing/2014/main" id="{1942B232-ADBB-C7A3-54E9-7D543F2BEA41}"/>
              </a:ext>
            </a:extLst>
          </p:cNvPr>
          <p:cNvSpPr>
            <a:spLocks noGrp="1"/>
          </p:cNvSpPr>
          <p:nvPr>
            <p:ph idx="1"/>
          </p:nvPr>
        </p:nvSpPr>
        <p:spPr>
          <a:xfrm>
            <a:off x="381000" y="998444"/>
            <a:ext cx="8305800" cy="4087906"/>
          </a:xfrm>
        </p:spPr>
        <p:txBody>
          <a:bodyPr>
            <a:normAutofit fontScale="92500" lnSpcReduction="10000"/>
          </a:bodyPr>
          <a:lstStyle/>
          <a:p>
            <a:pPr marL="0" marR="0" indent="0" algn="just">
              <a:spcBef>
                <a:spcPts val="0"/>
              </a:spcBef>
              <a:spcAft>
                <a:spcPts val="1500"/>
              </a:spcAft>
              <a:buNone/>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Intellectual property (IP) is a critical aspect of the global economy, and international treaties and agreements play a significant role in providing protection for creators and innovators worldwide. </a:t>
            </a:r>
          </a:p>
          <a:p>
            <a:pPr marL="0" marR="0" indent="0" algn="just">
              <a:spcBef>
                <a:spcPts val="0"/>
              </a:spcBef>
              <a:spcAft>
                <a:spcPts val="1500"/>
              </a:spcAft>
              <a:buNone/>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Here's an international overview of key aspects of intellectual property: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World Intellectual Property Organization (WIPO)</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WIPO is a specialized agency of the United Nations responsible for promoting the protection of intellectual property worldwide. It administers various international treaties and agreements related to IP, conducts research, provides IP services, and supports capacity-building in member states.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Paris Convention for the Protection of Industrial Property</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This treaty, administered by WIPO, establishes minimum standards for the protection of industrial property, including patents, trademarks, and industrial designs. It provides for national treatment, meaning that creators and inventors from member countries are treated equally in terms of IP protection.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87487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168537"/>
            <a:ext cx="3925316" cy="498213"/>
          </a:xfrm>
          <a:prstGeom prst="rect">
            <a:avLst/>
          </a:prstGeom>
        </p:spPr>
        <p:txBody>
          <a:bodyPr vert="horz" wrap="square" lIns="0" tIns="13335" rIns="0" bIns="0" rtlCol="0">
            <a:spAutoFit/>
          </a:bodyPr>
          <a:lstStyle/>
          <a:p>
            <a:pPr marL="12700">
              <a:lnSpc>
                <a:spcPct val="100000"/>
              </a:lnSpc>
              <a:spcBef>
                <a:spcPts val="105"/>
              </a:spcBef>
            </a:pPr>
            <a:r>
              <a:rPr spc="-1045" dirty="0"/>
              <a:t>1</a:t>
            </a:r>
            <a:r>
              <a:rPr dirty="0"/>
              <a:t>. Paris</a:t>
            </a:r>
            <a:r>
              <a:rPr lang="en-US" dirty="0"/>
              <a:t> </a:t>
            </a:r>
            <a:r>
              <a:rPr dirty="0"/>
              <a:t>Convention</a:t>
            </a:r>
          </a:p>
        </p:txBody>
      </p:sp>
      <p:sp>
        <p:nvSpPr>
          <p:cNvPr id="3" name="object 3"/>
          <p:cNvSpPr txBox="1"/>
          <p:nvPr/>
        </p:nvSpPr>
        <p:spPr>
          <a:xfrm>
            <a:off x="152400" y="818286"/>
            <a:ext cx="8608061" cy="3963264"/>
          </a:xfrm>
          <a:prstGeom prst="rect">
            <a:avLst/>
          </a:prstGeom>
        </p:spPr>
        <p:txBody>
          <a:bodyPr vert="horz" wrap="square" lIns="0" tIns="13335" rIns="0" bIns="0" rtlCol="0">
            <a:spAutoFit/>
          </a:bodyPr>
          <a:lstStyle/>
          <a:p>
            <a:pPr marL="355600" marR="6985" indent="-342900" algn="just">
              <a:lnSpc>
                <a:spcPct val="100000"/>
              </a:lnSpc>
              <a:spcBef>
                <a:spcPts val="105"/>
              </a:spcBef>
              <a:buFont typeface="Arial MT"/>
              <a:buChar char="•"/>
              <a:tabLst>
                <a:tab pos="355600" algn="l"/>
              </a:tabLst>
            </a:pPr>
            <a:r>
              <a:rPr sz="2000" spc="70" dirty="0">
                <a:latin typeface="Times New Roman"/>
                <a:cs typeface="Times New Roman"/>
              </a:rPr>
              <a:t>The </a:t>
            </a:r>
            <a:r>
              <a:rPr sz="2000" spc="25" dirty="0">
                <a:latin typeface="Times New Roman"/>
                <a:cs typeface="Times New Roman"/>
              </a:rPr>
              <a:t>Paris </a:t>
            </a:r>
            <a:r>
              <a:rPr sz="2000" spc="5" dirty="0">
                <a:latin typeface="Times New Roman"/>
                <a:cs typeface="Times New Roman"/>
              </a:rPr>
              <a:t>Convention </a:t>
            </a:r>
            <a:r>
              <a:rPr sz="2000" spc="-15" dirty="0">
                <a:latin typeface="Times New Roman"/>
                <a:cs typeface="Times New Roman"/>
              </a:rPr>
              <a:t>for </a:t>
            </a:r>
            <a:r>
              <a:rPr sz="2000" spc="40" dirty="0">
                <a:latin typeface="Times New Roman"/>
                <a:cs typeface="Times New Roman"/>
              </a:rPr>
              <a:t>the </a:t>
            </a:r>
            <a:r>
              <a:rPr sz="2000" spc="35" dirty="0">
                <a:latin typeface="Times New Roman"/>
                <a:cs typeface="Times New Roman"/>
              </a:rPr>
              <a:t>Protection </a:t>
            </a:r>
            <a:r>
              <a:rPr sz="2000" spc="-65" dirty="0">
                <a:latin typeface="Times New Roman"/>
                <a:cs typeface="Times New Roman"/>
              </a:rPr>
              <a:t>of</a:t>
            </a:r>
            <a:r>
              <a:rPr sz="2000" spc="375" dirty="0">
                <a:latin typeface="Times New Roman"/>
                <a:cs typeface="Times New Roman"/>
              </a:rPr>
              <a:t> </a:t>
            </a:r>
            <a:r>
              <a:rPr sz="2000" spc="25" dirty="0">
                <a:latin typeface="Times New Roman"/>
                <a:cs typeface="Times New Roman"/>
              </a:rPr>
              <a:t>Intellectual </a:t>
            </a:r>
            <a:r>
              <a:rPr sz="2000" spc="55" dirty="0">
                <a:latin typeface="Times New Roman"/>
                <a:cs typeface="Times New Roman"/>
              </a:rPr>
              <a:t>Property </a:t>
            </a:r>
            <a:r>
              <a:rPr sz="2000" spc="-70" dirty="0">
                <a:latin typeface="Times New Roman"/>
                <a:cs typeface="Times New Roman"/>
              </a:rPr>
              <a:t>of</a:t>
            </a:r>
            <a:r>
              <a:rPr sz="2000" spc="365" dirty="0">
                <a:latin typeface="Times New Roman"/>
                <a:cs typeface="Times New Roman"/>
              </a:rPr>
              <a:t> </a:t>
            </a:r>
            <a:r>
              <a:rPr sz="2000" dirty="0">
                <a:latin typeface="Times New Roman"/>
                <a:cs typeface="Times New Roman"/>
              </a:rPr>
              <a:t>1883 </a:t>
            </a:r>
            <a:r>
              <a:rPr sz="2000" spc="-15" dirty="0">
                <a:latin typeface="Times New Roman"/>
                <a:cs typeface="Times New Roman"/>
              </a:rPr>
              <a:t>is a </a:t>
            </a:r>
            <a:r>
              <a:rPr sz="2000" spc="-10" dirty="0">
                <a:latin typeface="Times New Roman"/>
                <a:cs typeface="Times New Roman"/>
              </a:rPr>
              <a:t> </a:t>
            </a:r>
            <a:r>
              <a:rPr sz="2000" spc="45" dirty="0">
                <a:latin typeface="Times New Roman"/>
                <a:cs typeface="Times New Roman"/>
              </a:rPr>
              <a:t>treaty</a:t>
            </a:r>
            <a:r>
              <a:rPr sz="2000" spc="-20" dirty="0">
                <a:latin typeface="Times New Roman"/>
                <a:cs typeface="Times New Roman"/>
              </a:rPr>
              <a:t> </a:t>
            </a:r>
            <a:r>
              <a:rPr sz="2000" spc="15" dirty="0">
                <a:latin typeface="Times New Roman"/>
                <a:cs typeface="Times New Roman"/>
              </a:rPr>
              <a:t>adhered</a:t>
            </a:r>
            <a:r>
              <a:rPr sz="2000" spc="-25" dirty="0">
                <a:latin typeface="Times New Roman"/>
                <a:cs typeface="Times New Roman"/>
              </a:rPr>
              <a:t> </a:t>
            </a:r>
            <a:r>
              <a:rPr sz="2000" spc="50" dirty="0">
                <a:latin typeface="Times New Roman"/>
                <a:cs typeface="Times New Roman"/>
              </a:rPr>
              <a:t>to</a:t>
            </a:r>
            <a:r>
              <a:rPr sz="2000" spc="-10" dirty="0">
                <a:latin typeface="Times New Roman"/>
                <a:cs typeface="Times New Roman"/>
              </a:rPr>
              <a:t> by</a:t>
            </a:r>
            <a:r>
              <a:rPr sz="2000" spc="-15" dirty="0">
                <a:latin typeface="Times New Roman"/>
                <a:cs typeface="Times New Roman"/>
              </a:rPr>
              <a:t> </a:t>
            </a:r>
            <a:r>
              <a:rPr sz="2000" spc="15" dirty="0">
                <a:latin typeface="Times New Roman"/>
                <a:cs typeface="Times New Roman"/>
              </a:rPr>
              <a:t>more</a:t>
            </a:r>
            <a:r>
              <a:rPr sz="2000" spc="-15" dirty="0">
                <a:latin typeface="Times New Roman"/>
                <a:cs typeface="Times New Roman"/>
              </a:rPr>
              <a:t> </a:t>
            </a:r>
            <a:r>
              <a:rPr sz="2000" spc="55" dirty="0">
                <a:latin typeface="Times New Roman"/>
                <a:cs typeface="Times New Roman"/>
              </a:rPr>
              <a:t>than</a:t>
            </a:r>
            <a:r>
              <a:rPr sz="2000" spc="-5" dirty="0">
                <a:latin typeface="Times New Roman"/>
                <a:cs typeface="Times New Roman"/>
              </a:rPr>
              <a:t> </a:t>
            </a:r>
            <a:r>
              <a:rPr sz="2000" spc="5" dirty="0">
                <a:latin typeface="Times New Roman"/>
                <a:cs typeface="Times New Roman"/>
              </a:rPr>
              <a:t>170</a:t>
            </a:r>
            <a:r>
              <a:rPr sz="2000" spc="-25" dirty="0">
                <a:latin typeface="Times New Roman"/>
                <a:cs typeface="Times New Roman"/>
              </a:rPr>
              <a:t> </a:t>
            </a:r>
            <a:r>
              <a:rPr sz="2000" spc="20" dirty="0">
                <a:latin typeface="Times New Roman"/>
                <a:cs typeface="Times New Roman"/>
              </a:rPr>
              <a:t>nations</a:t>
            </a:r>
            <a:r>
              <a:rPr sz="2000" spc="-5" dirty="0">
                <a:latin typeface="Times New Roman"/>
                <a:cs typeface="Times New Roman"/>
              </a:rPr>
              <a:t> </a:t>
            </a:r>
            <a:r>
              <a:rPr sz="2000" spc="25" dirty="0">
                <a:latin typeface="Times New Roman"/>
                <a:cs typeface="Times New Roman"/>
              </a:rPr>
              <a:t>and</a:t>
            </a:r>
            <a:r>
              <a:rPr sz="2000" spc="-10" dirty="0">
                <a:latin typeface="Times New Roman"/>
                <a:cs typeface="Times New Roman"/>
              </a:rPr>
              <a:t> </a:t>
            </a:r>
            <a:r>
              <a:rPr sz="2000" spc="-15" dirty="0">
                <a:latin typeface="Times New Roman"/>
                <a:cs typeface="Times New Roman"/>
              </a:rPr>
              <a:t>is</a:t>
            </a:r>
            <a:r>
              <a:rPr sz="2000" dirty="0">
                <a:latin typeface="Times New Roman"/>
                <a:cs typeface="Times New Roman"/>
              </a:rPr>
              <a:t> </a:t>
            </a:r>
            <a:r>
              <a:rPr sz="2000" spc="15" dirty="0">
                <a:latin typeface="Times New Roman"/>
                <a:cs typeface="Times New Roman"/>
              </a:rPr>
              <a:t>administered</a:t>
            </a:r>
            <a:r>
              <a:rPr sz="2000" spc="10" dirty="0">
                <a:latin typeface="Times New Roman"/>
                <a:cs typeface="Times New Roman"/>
              </a:rPr>
              <a:t> </a:t>
            </a:r>
            <a:r>
              <a:rPr sz="2000" spc="-10" dirty="0">
                <a:latin typeface="Times New Roman"/>
                <a:cs typeface="Times New Roman"/>
              </a:rPr>
              <a:t>by</a:t>
            </a:r>
            <a:r>
              <a:rPr sz="2000" spc="-15" dirty="0">
                <a:latin typeface="Times New Roman"/>
                <a:cs typeface="Times New Roman"/>
              </a:rPr>
              <a:t> </a:t>
            </a:r>
            <a:r>
              <a:rPr sz="2000" spc="30" dirty="0">
                <a:latin typeface="Times New Roman"/>
                <a:cs typeface="Times New Roman"/>
              </a:rPr>
              <a:t>WIPO.</a:t>
            </a:r>
            <a:endParaRPr sz="2000" dirty="0">
              <a:latin typeface="Times New Roman"/>
              <a:cs typeface="Times New Roman"/>
            </a:endParaRPr>
          </a:p>
          <a:p>
            <a:pPr marL="355600" marR="5715" indent="-342900" algn="just">
              <a:lnSpc>
                <a:spcPct val="100000"/>
              </a:lnSpc>
              <a:spcBef>
                <a:spcPts val="480"/>
              </a:spcBef>
              <a:buFont typeface="Arial MT"/>
              <a:buChar char="•"/>
              <a:tabLst>
                <a:tab pos="355600" algn="l"/>
              </a:tabLst>
            </a:pPr>
            <a:r>
              <a:rPr sz="2000" spc="70" dirty="0">
                <a:latin typeface="Times New Roman"/>
                <a:cs typeface="Times New Roman"/>
              </a:rPr>
              <a:t>The </a:t>
            </a:r>
            <a:r>
              <a:rPr sz="2000" spc="20" dirty="0">
                <a:latin typeface="Times New Roman"/>
                <a:cs typeface="Times New Roman"/>
              </a:rPr>
              <a:t>Paris </a:t>
            </a:r>
            <a:r>
              <a:rPr sz="2000" spc="5" dirty="0">
                <a:latin typeface="Times New Roman"/>
                <a:cs typeface="Times New Roman"/>
              </a:rPr>
              <a:t>Convention </a:t>
            </a:r>
            <a:r>
              <a:rPr sz="2000" spc="20" dirty="0">
                <a:latin typeface="Times New Roman"/>
                <a:cs typeface="Times New Roman"/>
              </a:rPr>
              <a:t>requires </a:t>
            </a:r>
            <a:r>
              <a:rPr sz="2000" spc="55" dirty="0">
                <a:latin typeface="Times New Roman"/>
                <a:cs typeface="Times New Roman"/>
              </a:rPr>
              <a:t>that </a:t>
            </a:r>
            <a:r>
              <a:rPr sz="2000" spc="-20" dirty="0">
                <a:latin typeface="Times New Roman"/>
                <a:cs typeface="Times New Roman"/>
              </a:rPr>
              <a:t>each </a:t>
            </a:r>
            <a:r>
              <a:rPr sz="2000" spc="5" dirty="0">
                <a:latin typeface="Times New Roman"/>
                <a:cs typeface="Times New Roman"/>
              </a:rPr>
              <a:t>member </a:t>
            </a:r>
            <a:r>
              <a:rPr sz="2000" spc="40" dirty="0">
                <a:latin typeface="Times New Roman"/>
                <a:cs typeface="Times New Roman"/>
              </a:rPr>
              <a:t>country </a:t>
            </a:r>
            <a:r>
              <a:rPr sz="2000" spc="35" dirty="0">
                <a:latin typeface="Times New Roman"/>
                <a:cs typeface="Times New Roman"/>
              </a:rPr>
              <a:t>guarantee </a:t>
            </a:r>
            <a:r>
              <a:rPr sz="2000" spc="50" dirty="0">
                <a:latin typeface="Times New Roman"/>
                <a:cs typeface="Times New Roman"/>
              </a:rPr>
              <a:t>to </a:t>
            </a:r>
            <a:r>
              <a:rPr sz="2000" spc="45" dirty="0">
                <a:latin typeface="Times New Roman"/>
                <a:cs typeface="Times New Roman"/>
              </a:rPr>
              <a:t>the </a:t>
            </a:r>
            <a:r>
              <a:rPr sz="2000" dirty="0">
                <a:latin typeface="Times New Roman"/>
                <a:cs typeface="Times New Roman"/>
              </a:rPr>
              <a:t>citizens </a:t>
            </a:r>
            <a:r>
              <a:rPr sz="2000" spc="-484" dirty="0">
                <a:latin typeface="Times New Roman"/>
                <a:cs typeface="Times New Roman"/>
              </a:rPr>
              <a:t> </a:t>
            </a:r>
            <a:r>
              <a:rPr sz="2000" spc="-60" dirty="0">
                <a:latin typeface="Times New Roman"/>
                <a:cs typeface="Times New Roman"/>
              </a:rPr>
              <a:t>of</a:t>
            </a:r>
            <a:r>
              <a:rPr sz="2000" spc="-55" dirty="0">
                <a:latin typeface="Times New Roman"/>
                <a:cs typeface="Times New Roman"/>
              </a:rPr>
              <a:t> </a:t>
            </a:r>
            <a:r>
              <a:rPr sz="2000" spc="45" dirty="0">
                <a:latin typeface="Times New Roman"/>
                <a:cs typeface="Times New Roman"/>
              </a:rPr>
              <a:t>the other </a:t>
            </a:r>
            <a:r>
              <a:rPr sz="2000" spc="10" dirty="0">
                <a:latin typeface="Times New Roman"/>
                <a:cs typeface="Times New Roman"/>
              </a:rPr>
              <a:t>member </a:t>
            </a:r>
            <a:r>
              <a:rPr sz="2000" spc="30" dirty="0">
                <a:latin typeface="Times New Roman"/>
                <a:cs typeface="Times New Roman"/>
              </a:rPr>
              <a:t>adherents </a:t>
            </a:r>
            <a:r>
              <a:rPr sz="2000" spc="45" dirty="0">
                <a:latin typeface="Times New Roman"/>
                <a:cs typeface="Times New Roman"/>
              </a:rPr>
              <a:t>the </a:t>
            </a:r>
            <a:r>
              <a:rPr sz="2000" spc="-10" dirty="0">
                <a:latin typeface="Times New Roman"/>
                <a:cs typeface="Times New Roman"/>
              </a:rPr>
              <a:t>same </a:t>
            </a:r>
            <a:r>
              <a:rPr sz="2000" spc="55" dirty="0">
                <a:latin typeface="Times New Roman"/>
                <a:cs typeface="Times New Roman"/>
              </a:rPr>
              <a:t>rights </a:t>
            </a:r>
            <a:r>
              <a:rPr sz="2000" spc="10" dirty="0">
                <a:latin typeface="Times New Roman"/>
                <a:cs typeface="Times New Roman"/>
              </a:rPr>
              <a:t>in </a:t>
            </a:r>
            <a:r>
              <a:rPr sz="2000" spc="35" dirty="0">
                <a:latin typeface="Times New Roman"/>
                <a:cs typeface="Times New Roman"/>
              </a:rPr>
              <a:t>patent </a:t>
            </a:r>
            <a:r>
              <a:rPr sz="2000" spc="25" dirty="0">
                <a:latin typeface="Times New Roman"/>
                <a:cs typeface="Times New Roman"/>
              </a:rPr>
              <a:t>and </a:t>
            </a:r>
            <a:r>
              <a:rPr sz="2000" spc="40" dirty="0">
                <a:latin typeface="Times New Roman"/>
                <a:cs typeface="Times New Roman"/>
              </a:rPr>
              <a:t>trademark matters </a:t>
            </a:r>
            <a:r>
              <a:rPr sz="2000" spc="45" dirty="0">
                <a:latin typeface="Times New Roman"/>
                <a:cs typeface="Times New Roman"/>
              </a:rPr>
              <a:t> </a:t>
            </a:r>
            <a:r>
              <a:rPr sz="2000" spc="55" dirty="0">
                <a:latin typeface="Times New Roman"/>
                <a:cs typeface="Times New Roman"/>
              </a:rPr>
              <a:t>that</a:t>
            </a:r>
            <a:r>
              <a:rPr sz="2000" spc="-30" dirty="0">
                <a:latin typeface="Times New Roman"/>
                <a:cs typeface="Times New Roman"/>
              </a:rPr>
              <a:t> </a:t>
            </a:r>
            <a:r>
              <a:rPr sz="2000" spc="40" dirty="0">
                <a:latin typeface="Times New Roman"/>
                <a:cs typeface="Times New Roman"/>
              </a:rPr>
              <a:t>it</a:t>
            </a:r>
            <a:r>
              <a:rPr sz="2000" spc="10" dirty="0">
                <a:latin typeface="Times New Roman"/>
                <a:cs typeface="Times New Roman"/>
              </a:rPr>
              <a:t> </a:t>
            </a:r>
            <a:r>
              <a:rPr sz="2000" spc="5" dirty="0">
                <a:latin typeface="Times New Roman"/>
                <a:cs typeface="Times New Roman"/>
              </a:rPr>
              <a:t>provides</a:t>
            </a:r>
            <a:r>
              <a:rPr sz="2000" spc="-30" dirty="0">
                <a:latin typeface="Times New Roman"/>
                <a:cs typeface="Times New Roman"/>
              </a:rPr>
              <a:t> </a:t>
            </a:r>
            <a:r>
              <a:rPr sz="2000" spc="50" dirty="0">
                <a:latin typeface="Times New Roman"/>
                <a:cs typeface="Times New Roman"/>
              </a:rPr>
              <a:t>to</a:t>
            </a:r>
            <a:r>
              <a:rPr sz="2000" spc="-10" dirty="0">
                <a:latin typeface="Times New Roman"/>
                <a:cs typeface="Times New Roman"/>
              </a:rPr>
              <a:t> </a:t>
            </a:r>
            <a:r>
              <a:rPr sz="2000" spc="30" dirty="0">
                <a:latin typeface="Times New Roman"/>
                <a:cs typeface="Times New Roman"/>
              </a:rPr>
              <a:t>its</a:t>
            </a:r>
            <a:r>
              <a:rPr sz="2000" dirty="0">
                <a:latin typeface="Times New Roman"/>
                <a:cs typeface="Times New Roman"/>
              </a:rPr>
              <a:t> </a:t>
            </a:r>
            <a:r>
              <a:rPr sz="2000" spc="5" dirty="0">
                <a:latin typeface="Times New Roman"/>
                <a:cs typeface="Times New Roman"/>
              </a:rPr>
              <a:t>own</a:t>
            </a:r>
            <a:r>
              <a:rPr sz="2000" spc="-15" dirty="0">
                <a:latin typeface="Times New Roman"/>
                <a:cs typeface="Times New Roman"/>
              </a:rPr>
              <a:t> citizens.</a:t>
            </a:r>
            <a:endParaRPr sz="2000" dirty="0">
              <a:latin typeface="Times New Roman"/>
              <a:cs typeface="Times New Roman"/>
            </a:endParaRPr>
          </a:p>
          <a:p>
            <a:pPr marL="355600" indent="-342900" algn="just">
              <a:lnSpc>
                <a:spcPct val="100000"/>
              </a:lnSpc>
              <a:spcBef>
                <a:spcPts val="480"/>
              </a:spcBef>
              <a:buFont typeface="Arial MT"/>
              <a:buChar char="•"/>
              <a:tabLst>
                <a:tab pos="355600" algn="l"/>
              </a:tabLst>
            </a:pPr>
            <a:r>
              <a:rPr sz="2000" spc="70" dirty="0">
                <a:latin typeface="Times New Roman"/>
                <a:cs typeface="Times New Roman"/>
              </a:rPr>
              <a:t>The </a:t>
            </a:r>
            <a:r>
              <a:rPr sz="2000" spc="204" dirty="0">
                <a:latin typeface="Times New Roman"/>
                <a:cs typeface="Times New Roman"/>
              </a:rPr>
              <a:t> </a:t>
            </a:r>
            <a:r>
              <a:rPr sz="2000" spc="40" dirty="0">
                <a:latin typeface="Times New Roman"/>
                <a:cs typeface="Times New Roman"/>
              </a:rPr>
              <a:t>treaty </a:t>
            </a:r>
            <a:r>
              <a:rPr sz="2000" spc="240" dirty="0">
                <a:latin typeface="Times New Roman"/>
                <a:cs typeface="Times New Roman"/>
              </a:rPr>
              <a:t> </a:t>
            </a:r>
            <a:r>
              <a:rPr sz="2000" spc="-10" dirty="0">
                <a:latin typeface="Times New Roman"/>
                <a:cs typeface="Times New Roman"/>
              </a:rPr>
              <a:t>also</a:t>
            </a:r>
            <a:r>
              <a:rPr sz="2000" spc="760" dirty="0">
                <a:latin typeface="Times New Roman"/>
                <a:cs typeface="Times New Roman"/>
              </a:rPr>
              <a:t> </a:t>
            </a:r>
            <a:r>
              <a:rPr sz="2000" dirty="0">
                <a:latin typeface="Times New Roman"/>
                <a:cs typeface="Times New Roman"/>
              </a:rPr>
              <a:t>provides</a:t>
            </a:r>
            <a:r>
              <a:rPr sz="2000" spc="770" dirty="0">
                <a:latin typeface="Times New Roman"/>
                <a:cs typeface="Times New Roman"/>
              </a:rPr>
              <a:t> </a:t>
            </a:r>
            <a:r>
              <a:rPr sz="2000" spc="-10" dirty="0">
                <a:latin typeface="Times New Roman"/>
                <a:cs typeface="Times New Roman"/>
              </a:rPr>
              <a:t>for</a:t>
            </a:r>
            <a:r>
              <a:rPr sz="2000" spc="780" dirty="0">
                <a:latin typeface="Times New Roman"/>
                <a:cs typeface="Times New Roman"/>
              </a:rPr>
              <a:t> </a:t>
            </a:r>
            <a:r>
              <a:rPr sz="2000" spc="40" dirty="0">
                <a:latin typeface="Times New Roman"/>
                <a:cs typeface="Times New Roman"/>
              </a:rPr>
              <a:t>the </a:t>
            </a:r>
            <a:r>
              <a:rPr sz="2000" spc="229" dirty="0">
                <a:latin typeface="Times New Roman"/>
                <a:cs typeface="Times New Roman"/>
              </a:rPr>
              <a:t> </a:t>
            </a:r>
            <a:r>
              <a:rPr sz="2000" spc="65" dirty="0">
                <a:latin typeface="Times New Roman"/>
                <a:cs typeface="Times New Roman"/>
              </a:rPr>
              <a:t>right </a:t>
            </a:r>
            <a:r>
              <a:rPr sz="2000" spc="204" dirty="0">
                <a:latin typeface="Times New Roman"/>
                <a:cs typeface="Times New Roman"/>
              </a:rPr>
              <a:t> </a:t>
            </a:r>
            <a:r>
              <a:rPr sz="2000" spc="-65" dirty="0">
                <a:latin typeface="Times New Roman"/>
                <a:cs typeface="Times New Roman"/>
              </a:rPr>
              <a:t>of</a:t>
            </a:r>
            <a:r>
              <a:rPr sz="2000" spc="1225" dirty="0">
                <a:latin typeface="Times New Roman"/>
                <a:cs typeface="Times New Roman"/>
              </a:rPr>
              <a:t> </a:t>
            </a:r>
            <a:r>
              <a:rPr sz="2000" spc="35" dirty="0">
                <a:latin typeface="Times New Roman"/>
                <a:cs typeface="Times New Roman"/>
              </a:rPr>
              <a:t>priority </a:t>
            </a:r>
            <a:r>
              <a:rPr sz="2000" spc="240" dirty="0">
                <a:latin typeface="Times New Roman"/>
                <a:cs typeface="Times New Roman"/>
              </a:rPr>
              <a:t> </a:t>
            </a:r>
            <a:r>
              <a:rPr sz="2000" spc="15" dirty="0">
                <a:latin typeface="Times New Roman"/>
                <a:cs typeface="Times New Roman"/>
              </a:rPr>
              <a:t>in </a:t>
            </a:r>
            <a:r>
              <a:rPr sz="2000" spc="265" dirty="0">
                <a:latin typeface="Times New Roman"/>
                <a:cs typeface="Times New Roman"/>
              </a:rPr>
              <a:t> </a:t>
            </a:r>
            <a:r>
              <a:rPr sz="2000" spc="45" dirty="0">
                <a:latin typeface="Times New Roman"/>
                <a:cs typeface="Times New Roman"/>
              </a:rPr>
              <a:t>the </a:t>
            </a:r>
            <a:r>
              <a:rPr sz="2000" spc="225" dirty="0">
                <a:latin typeface="Times New Roman"/>
                <a:cs typeface="Times New Roman"/>
              </a:rPr>
              <a:t> </a:t>
            </a:r>
            <a:r>
              <a:rPr sz="2000" spc="-25" dirty="0">
                <a:latin typeface="Times New Roman"/>
                <a:cs typeface="Times New Roman"/>
              </a:rPr>
              <a:t>case</a:t>
            </a:r>
            <a:r>
              <a:rPr sz="2000" spc="770" dirty="0">
                <a:latin typeface="Times New Roman"/>
                <a:cs typeface="Times New Roman"/>
              </a:rPr>
              <a:t> </a:t>
            </a:r>
            <a:r>
              <a:rPr sz="2000" spc="-70" dirty="0">
                <a:latin typeface="Times New Roman"/>
                <a:cs typeface="Times New Roman"/>
              </a:rPr>
              <a:t>of</a:t>
            </a:r>
            <a:r>
              <a:rPr sz="2000" spc="365" dirty="0">
                <a:latin typeface="Times New Roman"/>
                <a:cs typeface="Times New Roman"/>
              </a:rPr>
              <a:t>  </a:t>
            </a:r>
            <a:r>
              <a:rPr sz="2000" spc="5" dirty="0">
                <a:latin typeface="Times New Roman"/>
                <a:cs typeface="Times New Roman"/>
              </a:rPr>
              <a:t>patents,</a:t>
            </a:r>
            <a:r>
              <a:rPr lang="en-US" sz="2000" dirty="0">
                <a:latin typeface="Times New Roman"/>
                <a:cs typeface="Times New Roman"/>
              </a:rPr>
              <a:t> </a:t>
            </a:r>
            <a:r>
              <a:rPr sz="2000" spc="20" dirty="0">
                <a:latin typeface="Times New Roman"/>
                <a:cs typeface="Times New Roman"/>
              </a:rPr>
              <a:t>trademarks,</a:t>
            </a:r>
            <a:r>
              <a:rPr sz="2000" spc="-35" dirty="0">
                <a:latin typeface="Times New Roman"/>
                <a:cs typeface="Times New Roman"/>
              </a:rPr>
              <a:t> </a:t>
            </a:r>
            <a:r>
              <a:rPr sz="2000" spc="25" dirty="0">
                <a:latin typeface="Times New Roman"/>
                <a:cs typeface="Times New Roman"/>
              </a:rPr>
              <a:t>and</a:t>
            </a:r>
            <a:r>
              <a:rPr sz="2000" spc="-5" dirty="0">
                <a:latin typeface="Times New Roman"/>
                <a:cs typeface="Times New Roman"/>
              </a:rPr>
              <a:t> </a:t>
            </a:r>
            <a:r>
              <a:rPr sz="2000" spc="25" dirty="0">
                <a:latin typeface="Times New Roman"/>
                <a:cs typeface="Times New Roman"/>
              </a:rPr>
              <a:t>industrial</a:t>
            </a:r>
            <a:r>
              <a:rPr sz="2000" spc="15" dirty="0">
                <a:latin typeface="Times New Roman"/>
                <a:cs typeface="Times New Roman"/>
              </a:rPr>
              <a:t> </a:t>
            </a:r>
            <a:r>
              <a:rPr sz="2000" spc="10" dirty="0">
                <a:latin typeface="Times New Roman"/>
                <a:cs typeface="Times New Roman"/>
              </a:rPr>
              <a:t>designs</a:t>
            </a:r>
            <a:r>
              <a:rPr sz="2000" dirty="0">
                <a:latin typeface="Times New Roman"/>
                <a:cs typeface="Times New Roman"/>
              </a:rPr>
              <a:t> (design</a:t>
            </a:r>
            <a:r>
              <a:rPr sz="2000" spc="10" dirty="0">
                <a:latin typeface="Times New Roman"/>
                <a:cs typeface="Times New Roman"/>
              </a:rPr>
              <a:t> patents).</a:t>
            </a:r>
            <a:endParaRPr sz="2000" dirty="0">
              <a:latin typeface="Times New Roman"/>
              <a:cs typeface="Times New Roman"/>
            </a:endParaRPr>
          </a:p>
          <a:p>
            <a:pPr marL="355600" marR="5080" indent="-342900" algn="just">
              <a:lnSpc>
                <a:spcPct val="100000"/>
              </a:lnSpc>
              <a:spcBef>
                <a:spcPts val="480"/>
              </a:spcBef>
              <a:buFont typeface="Arial MT"/>
              <a:buChar char="•"/>
              <a:tabLst>
                <a:tab pos="355600" algn="l"/>
              </a:tabLst>
            </a:pPr>
            <a:r>
              <a:rPr sz="2000" spc="70" dirty="0">
                <a:latin typeface="Times New Roman"/>
                <a:cs typeface="Times New Roman"/>
              </a:rPr>
              <a:t>The </a:t>
            </a:r>
            <a:r>
              <a:rPr sz="2000" spc="65" dirty="0">
                <a:latin typeface="Times New Roman"/>
                <a:cs typeface="Times New Roman"/>
              </a:rPr>
              <a:t>right </a:t>
            </a:r>
            <a:r>
              <a:rPr sz="2000" spc="-70" dirty="0">
                <a:latin typeface="Times New Roman"/>
                <a:cs typeface="Times New Roman"/>
              </a:rPr>
              <a:t>of</a:t>
            </a:r>
            <a:r>
              <a:rPr sz="2000" spc="790" dirty="0">
                <a:latin typeface="Times New Roman"/>
                <a:cs typeface="Times New Roman"/>
              </a:rPr>
              <a:t> </a:t>
            </a:r>
            <a:r>
              <a:rPr sz="2000" spc="35" dirty="0">
                <a:latin typeface="Times New Roman"/>
                <a:cs typeface="Times New Roman"/>
              </a:rPr>
              <a:t>priority </a:t>
            </a:r>
            <a:r>
              <a:rPr sz="2000" dirty="0">
                <a:latin typeface="Times New Roman"/>
                <a:cs typeface="Times New Roman"/>
              </a:rPr>
              <a:t>means </a:t>
            </a:r>
            <a:r>
              <a:rPr sz="2000" spc="35" dirty="0">
                <a:latin typeface="Times New Roman"/>
                <a:cs typeface="Times New Roman"/>
              </a:rPr>
              <a:t>that, </a:t>
            </a:r>
            <a:r>
              <a:rPr sz="2000" spc="20" dirty="0">
                <a:latin typeface="Times New Roman"/>
                <a:cs typeface="Times New Roman"/>
              </a:rPr>
              <a:t>on </a:t>
            </a:r>
            <a:r>
              <a:rPr sz="2000" spc="40" dirty="0">
                <a:latin typeface="Times New Roman"/>
                <a:cs typeface="Times New Roman"/>
              </a:rPr>
              <a:t>the </a:t>
            </a:r>
            <a:r>
              <a:rPr sz="2000" spc="-10" dirty="0">
                <a:latin typeface="Times New Roman"/>
                <a:cs typeface="Times New Roman"/>
              </a:rPr>
              <a:t>basis </a:t>
            </a:r>
            <a:r>
              <a:rPr sz="2000" spc="-65" dirty="0">
                <a:latin typeface="Times New Roman"/>
                <a:cs typeface="Times New Roman"/>
              </a:rPr>
              <a:t>of</a:t>
            </a:r>
            <a:r>
              <a:rPr sz="2000" spc="805" dirty="0">
                <a:latin typeface="Times New Roman"/>
                <a:cs typeface="Times New Roman"/>
              </a:rPr>
              <a:t> </a:t>
            </a:r>
            <a:r>
              <a:rPr sz="2000" spc="-15" dirty="0">
                <a:latin typeface="Times New Roman"/>
                <a:cs typeface="Times New Roman"/>
              </a:rPr>
              <a:t>a </a:t>
            </a:r>
            <a:r>
              <a:rPr sz="2000" spc="35" dirty="0">
                <a:latin typeface="Times New Roman"/>
                <a:cs typeface="Times New Roman"/>
              </a:rPr>
              <a:t>patent </a:t>
            </a:r>
            <a:r>
              <a:rPr sz="2000" spc="-5" dirty="0">
                <a:latin typeface="Times New Roman"/>
                <a:cs typeface="Times New Roman"/>
              </a:rPr>
              <a:t>application </a:t>
            </a:r>
            <a:r>
              <a:rPr sz="2000" spc="-35" dirty="0">
                <a:latin typeface="Times New Roman"/>
                <a:cs typeface="Times New Roman"/>
              </a:rPr>
              <a:t>filed</a:t>
            </a:r>
            <a:r>
              <a:rPr sz="2000" spc="430" dirty="0">
                <a:latin typeface="Times New Roman"/>
                <a:cs typeface="Times New Roman"/>
              </a:rPr>
              <a:t> </a:t>
            </a:r>
            <a:r>
              <a:rPr sz="2000" spc="10" dirty="0">
                <a:latin typeface="Times New Roman"/>
                <a:cs typeface="Times New Roman"/>
              </a:rPr>
              <a:t>in </a:t>
            </a:r>
            <a:r>
              <a:rPr sz="2000" dirty="0">
                <a:latin typeface="Times New Roman"/>
                <a:cs typeface="Times New Roman"/>
              </a:rPr>
              <a:t>one </a:t>
            </a:r>
            <a:r>
              <a:rPr sz="2000" spc="5" dirty="0">
                <a:latin typeface="Times New Roman"/>
                <a:cs typeface="Times New Roman"/>
              </a:rPr>
              <a:t> </a:t>
            </a:r>
            <a:r>
              <a:rPr sz="2000" spc="-65" dirty="0">
                <a:latin typeface="Times New Roman"/>
                <a:cs typeface="Times New Roman"/>
              </a:rPr>
              <a:t>of</a:t>
            </a:r>
            <a:r>
              <a:rPr sz="2000" spc="-60" dirty="0">
                <a:latin typeface="Times New Roman"/>
                <a:cs typeface="Times New Roman"/>
              </a:rPr>
              <a:t> </a:t>
            </a:r>
            <a:r>
              <a:rPr sz="2000" spc="40" dirty="0">
                <a:latin typeface="Times New Roman"/>
                <a:cs typeface="Times New Roman"/>
              </a:rPr>
              <a:t>the </a:t>
            </a:r>
            <a:r>
              <a:rPr sz="2000" spc="5" dirty="0">
                <a:latin typeface="Times New Roman"/>
                <a:cs typeface="Times New Roman"/>
              </a:rPr>
              <a:t>member </a:t>
            </a:r>
            <a:r>
              <a:rPr sz="2000" dirty="0">
                <a:latin typeface="Times New Roman"/>
                <a:cs typeface="Times New Roman"/>
              </a:rPr>
              <a:t>countries,</a:t>
            </a:r>
            <a:r>
              <a:rPr sz="2000" spc="5" dirty="0">
                <a:latin typeface="Times New Roman"/>
                <a:cs typeface="Times New Roman"/>
              </a:rPr>
              <a:t> </a:t>
            </a:r>
            <a:r>
              <a:rPr sz="2000" spc="40" dirty="0">
                <a:latin typeface="Times New Roman"/>
                <a:cs typeface="Times New Roman"/>
              </a:rPr>
              <a:t>the </a:t>
            </a:r>
            <a:r>
              <a:rPr sz="2000" spc="5" dirty="0">
                <a:latin typeface="Times New Roman"/>
                <a:cs typeface="Times New Roman"/>
              </a:rPr>
              <a:t>applicant </a:t>
            </a:r>
            <a:r>
              <a:rPr sz="2000" spc="-95" dirty="0">
                <a:latin typeface="Times New Roman"/>
                <a:cs typeface="Times New Roman"/>
              </a:rPr>
              <a:t>may,</a:t>
            </a:r>
            <a:r>
              <a:rPr sz="2000" spc="-90" dirty="0">
                <a:latin typeface="Times New Roman"/>
                <a:cs typeface="Times New Roman"/>
              </a:rPr>
              <a:t> </a:t>
            </a:r>
            <a:r>
              <a:rPr sz="2000" spc="25" dirty="0">
                <a:latin typeface="Times New Roman"/>
                <a:cs typeface="Times New Roman"/>
              </a:rPr>
              <a:t>within </a:t>
            </a:r>
            <a:r>
              <a:rPr sz="2000" spc="-5" dirty="0">
                <a:latin typeface="Times New Roman"/>
                <a:cs typeface="Times New Roman"/>
              </a:rPr>
              <a:t>one</a:t>
            </a:r>
            <a:r>
              <a:rPr sz="2000" dirty="0">
                <a:latin typeface="Times New Roman"/>
                <a:cs typeface="Times New Roman"/>
              </a:rPr>
              <a:t> </a:t>
            </a:r>
            <a:r>
              <a:rPr sz="2000" spc="-40" dirty="0">
                <a:latin typeface="Times New Roman"/>
                <a:cs typeface="Times New Roman"/>
              </a:rPr>
              <a:t>year,</a:t>
            </a:r>
            <a:r>
              <a:rPr sz="2000" spc="-35" dirty="0">
                <a:latin typeface="Times New Roman"/>
                <a:cs typeface="Times New Roman"/>
              </a:rPr>
              <a:t> </a:t>
            </a:r>
            <a:r>
              <a:rPr sz="2000" spc="-20" dirty="0">
                <a:latin typeface="Times New Roman"/>
                <a:cs typeface="Times New Roman"/>
              </a:rPr>
              <a:t>apply</a:t>
            </a:r>
            <a:r>
              <a:rPr sz="2000" spc="-15" dirty="0">
                <a:latin typeface="Times New Roman"/>
                <a:cs typeface="Times New Roman"/>
              </a:rPr>
              <a:t> </a:t>
            </a:r>
            <a:r>
              <a:rPr sz="2000" spc="-10" dirty="0">
                <a:latin typeface="Times New Roman"/>
                <a:cs typeface="Times New Roman"/>
              </a:rPr>
              <a:t>for</a:t>
            </a:r>
            <a:r>
              <a:rPr sz="2000" spc="-5" dirty="0">
                <a:latin typeface="Times New Roman"/>
                <a:cs typeface="Times New Roman"/>
              </a:rPr>
              <a:t> </a:t>
            </a:r>
            <a:r>
              <a:rPr sz="2000" spc="35" dirty="0">
                <a:latin typeface="Times New Roman"/>
                <a:cs typeface="Times New Roman"/>
              </a:rPr>
              <a:t>patent </a:t>
            </a:r>
            <a:r>
              <a:rPr sz="2000" spc="40" dirty="0">
                <a:latin typeface="Times New Roman"/>
                <a:cs typeface="Times New Roman"/>
              </a:rPr>
              <a:t> </a:t>
            </a:r>
            <a:r>
              <a:rPr sz="2000" spc="25" dirty="0">
                <a:latin typeface="Times New Roman"/>
                <a:cs typeface="Times New Roman"/>
              </a:rPr>
              <a:t>protection</a:t>
            </a:r>
            <a:r>
              <a:rPr sz="2000" spc="-30" dirty="0">
                <a:latin typeface="Times New Roman"/>
                <a:cs typeface="Times New Roman"/>
              </a:rPr>
              <a:t> </a:t>
            </a:r>
            <a:r>
              <a:rPr sz="2000" spc="10" dirty="0">
                <a:latin typeface="Times New Roman"/>
                <a:cs typeface="Times New Roman"/>
              </a:rPr>
              <a:t>in</a:t>
            </a:r>
            <a:r>
              <a:rPr sz="2000" spc="5" dirty="0">
                <a:latin typeface="Times New Roman"/>
                <a:cs typeface="Times New Roman"/>
              </a:rPr>
              <a:t> </a:t>
            </a:r>
            <a:r>
              <a:rPr sz="2000" spc="15" dirty="0">
                <a:latin typeface="Times New Roman"/>
                <a:cs typeface="Times New Roman"/>
              </a:rPr>
              <a:t>any</a:t>
            </a:r>
            <a:r>
              <a:rPr sz="2000" spc="-20" dirty="0">
                <a:latin typeface="Times New Roman"/>
                <a:cs typeface="Times New Roman"/>
              </a:rPr>
              <a:t> </a:t>
            </a:r>
            <a:r>
              <a:rPr sz="2000" spc="-60" dirty="0">
                <a:latin typeface="Times New Roman"/>
                <a:cs typeface="Times New Roman"/>
              </a:rPr>
              <a:t>of</a:t>
            </a:r>
            <a:r>
              <a:rPr sz="2000" spc="10" dirty="0">
                <a:latin typeface="Times New Roman"/>
                <a:cs typeface="Times New Roman"/>
              </a:rPr>
              <a:t> </a:t>
            </a:r>
            <a:r>
              <a:rPr sz="2000" spc="45" dirty="0">
                <a:latin typeface="Times New Roman"/>
                <a:cs typeface="Times New Roman"/>
              </a:rPr>
              <a:t>the</a:t>
            </a:r>
            <a:r>
              <a:rPr sz="2000" spc="-15" dirty="0">
                <a:latin typeface="Times New Roman"/>
                <a:cs typeface="Times New Roman"/>
              </a:rPr>
              <a:t> </a:t>
            </a:r>
            <a:r>
              <a:rPr sz="2000" spc="45" dirty="0">
                <a:latin typeface="Times New Roman"/>
                <a:cs typeface="Times New Roman"/>
              </a:rPr>
              <a:t>other</a:t>
            </a:r>
            <a:r>
              <a:rPr sz="2000" spc="-30" dirty="0">
                <a:latin typeface="Times New Roman"/>
                <a:cs typeface="Times New Roman"/>
              </a:rPr>
              <a:t> </a:t>
            </a:r>
            <a:r>
              <a:rPr sz="2000" spc="10" dirty="0">
                <a:latin typeface="Times New Roman"/>
                <a:cs typeface="Times New Roman"/>
              </a:rPr>
              <a:t>member</a:t>
            </a:r>
            <a:r>
              <a:rPr sz="2000" spc="-15" dirty="0">
                <a:latin typeface="Times New Roman"/>
                <a:cs typeface="Times New Roman"/>
              </a:rPr>
              <a:t> </a:t>
            </a:r>
            <a:r>
              <a:rPr sz="2000" spc="5" dirty="0">
                <a:latin typeface="Times New Roman"/>
                <a:cs typeface="Times New Roman"/>
              </a:rPr>
              <a:t>countries.</a:t>
            </a:r>
            <a:endParaRPr sz="2000" dirty="0">
              <a:latin typeface="Times New Roman"/>
              <a:cs typeface="Times New Roman"/>
            </a:endParaRPr>
          </a:p>
          <a:p>
            <a:pPr marL="355600" marR="5080" indent="-342900" algn="just">
              <a:lnSpc>
                <a:spcPct val="100000"/>
              </a:lnSpc>
              <a:spcBef>
                <a:spcPts val="480"/>
              </a:spcBef>
              <a:buFont typeface="Arial MT"/>
              <a:buChar char="•"/>
              <a:tabLst>
                <a:tab pos="355600" algn="l"/>
              </a:tabLst>
            </a:pPr>
            <a:r>
              <a:rPr sz="2000" spc="40" dirty="0">
                <a:latin typeface="Times New Roman"/>
                <a:cs typeface="Times New Roman"/>
              </a:rPr>
              <a:t>These </a:t>
            </a:r>
            <a:r>
              <a:rPr sz="2000" spc="30" dirty="0">
                <a:latin typeface="Times New Roman"/>
                <a:cs typeface="Times New Roman"/>
              </a:rPr>
              <a:t>later </a:t>
            </a:r>
            <a:r>
              <a:rPr sz="2000" spc="-5" dirty="0">
                <a:latin typeface="Times New Roman"/>
                <a:cs typeface="Times New Roman"/>
              </a:rPr>
              <a:t>applications </a:t>
            </a:r>
            <a:r>
              <a:rPr sz="2000" spc="-10" dirty="0">
                <a:latin typeface="Times New Roman"/>
                <a:cs typeface="Times New Roman"/>
              </a:rPr>
              <a:t>will </a:t>
            </a:r>
            <a:r>
              <a:rPr sz="2000" spc="50" dirty="0">
                <a:latin typeface="Times New Roman"/>
                <a:cs typeface="Times New Roman"/>
              </a:rPr>
              <a:t>then </a:t>
            </a:r>
            <a:r>
              <a:rPr sz="2000" spc="-15" dirty="0">
                <a:latin typeface="Times New Roman"/>
                <a:cs typeface="Times New Roman"/>
              </a:rPr>
              <a:t>be </a:t>
            </a:r>
            <a:r>
              <a:rPr sz="2000" spc="30" dirty="0">
                <a:latin typeface="Times New Roman"/>
                <a:cs typeface="Times New Roman"/>
              </a:rPr>
              <a:t>regarded </a:t>
            </a:r>
            <a:r>
              <a:rPr sz="2000" spc="-5" dirty="0">
                <a:latin typeface="Times New Roman"/>
                <a:cs typeface="Times New Roman"/>
              </a:rPr>
              <a:t>as </a:t>
            </a:r>
            <a:r>
              <a:rPr sz="2000" spc="-75" dirty="0">
                <a:latin typeface="Times New Roman"/>
                <a:cs typeface="Times New Roman"/>
              </a:rPr>
              <a:t>if</a:t>
            </a:r>
            <a:r>
              <a:rPr sz="2000" spc="-70" dirty="0">
                <a:latin typeface="Times New Roman"/>
                <a:cs typeface="Times New Roman"/>
              </a:rPr>
              <a:t> </a:t>
            </a:r>
            <a:r>
              <a:rPr sz="2000" spc="30" dirty="0">
                <a:latin typeface="Times New Roman"/>
                <a:cs typeface="Times New Roman"/>
              </a:rPr>
              <a:t>they </a:t>
            </a:r>
            <a:r>
              <a:rPr sz="2000" spc="10" dirty="0">
                <a:latin typeface="Times New Roman"/>
                <a:cs typeface="Times New Roman"/>
              </a:rPr>
              <a:t>had </a:t>
            </a:r>
            <a:r>
              <a:rPr sz="2000" spc="-5" dirty="0">
                <a:latin typeface="Times New Roman"/>
                <a:cs typeface="Times New Roman"/>
              </a:rPr>
              <a:t>been </a:t>
            </a:r>
            <a:r>
              <a:rPr sz="2000" spc="-35" dirty="0">
                <a:latin typeface="Times New Roman"/>
                <a:cs typeface="Times New Roman"/>
              </a:rPr>
              <a:t>filed </a:t>
            </a:r>
            <a:r>
              <a:rPr sz="2000" spc="15" dirty="0">
                <a:latin typeface="Times New Roman"/>
                <a:cs typeface="Times New Roman"/>
              </a:rPr>
              <a:t>on </a:t>
            </a:r>
            <a:r>
              <a:rPr sz="2000" spc="40" dirty="0">
                <a:latin typeface="Times New Roman"/>
                <a:cs typeface="Times New Roman"/>
              </a:rPr>
              <a:t>the </a:t>
            </a:r>
            <a:r>
              <a:rPr sz="2000" spc="-10" dirty="0">
                <a:latin typeface="Times New Roman"/>
                <a:cs typeface="Times New Roman"/>
              </a:rPr>
              <a:t>same </a:t>
            </a:r>
            <a:r>
              <a:rPr sz="2000" spc="-5" dirty="0">
                <a:latin typeface="Times New Roman"/>
                <a:cs typeface="Times New Roman"/>
              </a:rPr>
              <a:t> </a:t>
            </a:r>
            <a:r>
              <a:rPr sz="2000" spc="-20" dirty="0">
                <a:latin typeface="Times New Roman"/>
                <a:cs typeface="Times New Roman"/>
              </a:rPr>
              <a:t>day</a:t>
            </a:r>
            <a:r>
              <a:rPr sz="2000" spc="-5" dirty="0">
                <a:latin typeface="Times New Roman"/>
                <a:cs typeface="Times New Roman"/>
              </a:rPr>
              <a:t> as</a:t>
            </a:r>
            <a:r>
              <a:rPr sz="2000" spc="-10" dirty="0">
                <a:latin typeface="Times New Roman"/>
                <a:cs typeface="Times New Roman"/>
              </a:rPr>
              <a:t> </a:t>
            </a:r>
            <a:r>
              <a:rPr sz="2000" spc="45" dirty="0">
                <a:latin typeface="Times New Roman"/>
                <a:cs typeface="Times New Roman"/>
              </a:rPr>
              <a:t>the</a:t>
            </a:r>
            <a:r>
              <a:rPr sz="2000" spc="-20" dirty="0">
                <a:latin typeface="Times New Roman"/>
                <a:cs typeface="Times New Roman"/>
              </a:rPr>
              <a:t> </a:t>
            </a:r>
            <a:r>
              <a:rPr sz="2000" spc="25" dirty="0">
                <a:latin typeface="Times New Roman"/>
                <a:cs typeface="Times New Roman"/>
              </a:rPr>
              <a:t>first</a:t>
            </a:r>
            <a:r>
              <a:rPr sz="2000" dirty="0">
                <a:latin typeface="Times New Roman"/>
                <a:cs typeface="Times New Roman"/>
              </a:rPr>
              <a:t> </a:t>
            </a:r>
            <a:r>
              <a:rPr sz="2000" spc="-5" dirty="0">
                <a:latin typeface="Times New Roman"/>
                <a:cs typeface="Times New Roman"/>
              </a:rPr>
              <a:t>application</a:t>
            </a:r>
            <a:r>
              <a:rPr sz="2000" spc="-10" dirty="0">
                <a:latin typeface="Times New Roman"/>
                <a:cs typeface="Times New Roman"/>
              </a:rPr>
              <a:t> </a:t>
            </a:r>
            <a:r>
              <a:rPr sz="2000" spc="10" dirty="0">
                <a:latin typeface="Times New Roman"/>
                <a:cs typeface="Times New Roman"/>
              </a:rPr>
              <a:t>in</a:t>
            </a:r>
            <a:r>
              <a:rPr sz="2000" spc="5" dirty="0">
                <a:latin typeface="Times New Roman"/>
                <a:cs typeface="Times New Roman"/>
              </a:rPr>
              <a:t> </a:t>
            </a:r>
            <a:r>
              <a:rPr sz="2000" spc="45" dirty="0">
                <a:latin typeface="Times New Roman"/>
                <a:cs typeface="Times New Roman"/>
              </a:rPr>
              <a:t>the</a:t>
            </a:r>
            <a:r>
              <a:rPr sz="2000" spc="-10" dirty="0">
                <a:latin typeface="Times New Roman"/>
                <a:cs typeface="Times New Roman"/>
              </a:rPr>
              <a:t> </a:t>
            </a:r>
            <a:r>
              <a:rPr sz="2000" spc="25" dirty="0">
                <a:latin typeface="Times New Roman"/>
                <a:cs typeface="Times New Roman"/>
              </a:rPr>
              <a:t>first</a:t>
            </a:r>
            <a:r>
              <a:rPr sz="2000" dirty="0">
                <a:latin typeface="Times New Roman"/>
                <a:cs typeface="Times New Roman"/>
              </a:rPr>
              <a:t> country.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62538-9E98-9074-EFE2-E0C964334133}"/>
              </a:ext>
            </a:extLst>
          </p:cNvPr>
          <p:cNvSpPr>
            <a:spLocks noGrp="1"/>
          </p:cNvSpPr>
          <p:nvPr>
            <p:ph idx="1"/>
          </p:nvPr>
        </p:nvSpPr>
        <p:spPr>
          <a:xfrm>
            <a:off x="381000" y="590550"/>
            <a:ext cx="8382000" cy="4572000"/>
          </a:xfrm>
        </p:spPr>
        <p:txBody>
          <a:bodyPr>
            <a:normAutofit fontScale="92500" lnSpcReduction="20000"/>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Berne Convention for the Protection of Literary and Artistic Works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Berne Convention, also administered by WIPO, sets out the basic principles for copyright protection. It establishes the principle of automatic protection upon the creation of a work and ensures that the copyright of a work is recognized in all member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Patent Cooperation Treaty (PCT)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The PCT is an international treaty that simplifies the process of filing patent applications in multiple countries. It provides a centralized filing system, allowing applicants to seek patent protection in many member states through a single international application.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Madrid System for the International Registration of Trademarks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Administered by WIPO, the Madrid System simplifies the process of protecting trademarks in multiple countries. Trademark owners can file a single international application to seek protection in multiple member states.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endParaRPr lang="en-US" dirty="0"/>
          </a:p>
        </p:txBody>
      </p:sp>
    </p:spTree>
    <p:extLst>
      <p:ext uri="{BB962C8B-B14F-4D97-AF65-F5344CB8AC3E}">
        <p14:creationId xmlns:p14="http://schemas.microsoft.com/office/powerpoint/2010/main" val="1870935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A6C20-FBF2-820E-3325-9F30100E6B69}"/>
              </a:ext>
            </a:extLst>
          </p:cNvPr>
          <p:cNvSpPr>
            <a:spLocks noGrp="1"/>
          </p:cNvSpPr>
          <p:nvPr>
            <p:ph idx="1"/>
          </p:nvPr>
        </p:nvSpPr>
        <p:spPr>
          <a:xfrm>
            <a:off x="381000" y="838200"/>
            <a:ext cx="8382000" cy="4324350"/>
          </a:xfrm>
        </p:spPr>
        <p:txBody>
          <a:bodyPr>
            <a:normAutofit/>
          </a:bodyPr>
          <a:lstStyle/>
          <a:p>
            <a:pPr marL="342900" marR="0" lvl="0" indent="-342900" algn="just">
              <a:lnSpc>
                <a:spcPct val="150000"/>
              </a:lnSpc>
              <a:spcBef>
                <a:spcPts val="0"/>
              </a:spcBef>
              <a:spcAft>
                <a:spcPts val="0"/>
              </a:spcAft>
              <a:tabLst>
                <a:tab pos="457200" algn="l"/>
              </a:tabLst>
            </a:pPr>
            <a:r>
              <a:rPr lang="en-US" b="1" dirty="0">
                <a:effectLst/>
                <a:latin typeface="Segoe UI" panose="020B0502040204020203" pitchFamily="34" charset="0"/>
                <a:ea typeface="Times New Roman" panose="02020603050405020304" pitchFamily="18" charset="0"/>
                <a:cs typeface="Times New Roman" panose="02020603050405020304" pitchFamily="18" charset="0"/>
              </a:rPr>
              <a:t>Trade-Related Aspects of Intellectual Property Rights (TRIPS)</a:t>
            </a:r>
            <a:r>
              <a:rPr lang="en-US" dirty="0">
                <a:effectLst/>
                <a:latin typeface="Segoe UI" panose="020B0502040204020203" pitchFamily="34" charset="0"/>
                <a:ea typeface="Times New Roman" panose="02020603050405020304" pitchFamily="18" charset="0"/>
                <a:cs typeface="Times New Roman" panose="02020603050405020304" pitchFamily="18" charset="0"/>
              </a:rPr>
              <a:t>: TRIPS is an agreement under the World Trade Organization (WTO) that sets out minimum standards for the protection of intellectual property rights, including patents, trademarks, copyrights, and trade secrets. All WTO members are required to comply with TRIPS.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b="1" dirty="0">
                <a:effectLst/>
                <a:latin typeface="Segoe UI" panose="020B0502040204020203" pitchFamily="34" charset="0"/>
                <a:ea typeface="Times New Roman" panose="02020603050405020304" pitchFamily="18" charset="0"/>
                <a:cs typeface="Times New Roman" panose="02020603050405020304" pitchFamily="18" charset="0"/>
              </a:rPr>
              <a:t>Marrakesh Treaty to Facilitate Access to Published Works for Persons Who Are Blind, Visually Impaired, or Otherwise Print Disabled</a:t>
            </a:r>
            <a:r>
              <a:rPr lang="en-US" dirty="0">
                <a:effectLst/>
                <a:latin typeface="Segoe UI" panose="020B0502040204020203" pitchFamily="34" charset="0"/>
                <a:ea typeface="Times New Roman" panose="02020603050405020304" pitchFamily="18" charset="0"/>
                <a:cs typeface="Times New Roman" panose="02020603050405020304" pitchFamily="18" charset="0"/>
              </a:rPr>
              <a:t>: This treaty, administered by WIPO, aims to ensure that individuals with print disabilities have access to published works in accessible formats. It facilitates cross-border exchange of accessible-format books and other materials.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b="1" dirty="0">
                <a:effectLst/>
                <a:latin typeface="Segoe UI" panose="020B0502040204020203" pitchFamily="34" charset="0"/>
                <a:ea typeface="Times New Roman" panose="02020603050405020304" pitchFamily="18" charset="0"/>
                <a:cs typeface="Times New Roman" panose="02020603050405020304" pitchFamily="18" charset="0"/>
              </a:rPr>
              <a:t>Nagoya Protocol on Access and Benefit-sharing</a:t>
            </a:r>
            <a:r>
              <a:rPr lang="en-US" dirty="0">
                <a:effectLst/>
                <a:latin typeface="Segoe UI" panose="020B0502040204020203" pitchFamily="34" charset="0"/>
                <a:ea typeface="Times New Roman" panose="02020603050405020304" pitchFamily="18" charset="0"/>
                <a:cs typeface="Times New Roman" panose="02020603050405020304" pitchFamily="18" charset="0"/>
              </a:rPr>
              <a:t>: This treaty governs access to genetic resources and the sharing of benefits arising from their utilization. It aims to ensure that the benefits of using genetic resources are shared equitably with the countries and communities that provide those resources.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709880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7B63E-859C-70FE-13E3-AFFFA205D7DD}"/>
              </a:ext>
            </a:extLst>
          </p:cNvPr>
          <p:cNvSpPr>
            <a:spLocks noGrp="1"/>
          </p:cNvSpPr>
          <p:nvPr>
            <p:ph idx="1"/>
          </p:nvPr>
        </p:nvSpPr>
        <p:spPr>
          <a:xfrm>
            <a:off x="457200" y="971550"/>
            <a:ext cx="8305800" cy="4038600"/>
          </a:xfrm>
        </p:spPr>
        <p:txBody>
          <a:bodyPr/>
          <a:lstStyle/>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Regional Agreements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Various regions and economic blocs have their own intellectual property agreements and organizations, such as the European Union's Unified Patent Court and the African Regional Intellectual Property Organization (ARIPO).</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Bilateral and Free Trade Agreements</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Many countries negotiate bilateral or regional free trade agreements that include provisions on intellectual property protection. These agreements often go beyond the minimum standards set by international treaties.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096321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7257" y="2428189"/>
            <a:ext cx="2731135" cy="697230"/>
          </a:xfrm>
          <a:prstGeom prst="rect">
            <a:avLst/>
          </a:prstGeom>
        </p:spPr>
        <p:txBody>
          <a:bodyPr vert="horz" wrap="square" lIns="0" tIns="13335" rIns="0" bIns="0" rtlCol="0">
            <a:spAutoFit/>
          </a:bodyPr>
          <a:lstStyle/>
          <a:p>
            <a:pPr marL="12700">
              <a:lnSpc>
                <a:spcPct val="100000"/>
              </a:lnSpc>
              <a:spcBef>
                <a:spcPts val="105"/>
              </a:spcBef>
            </a:pPr>
            <a:r>
              <a:rPr sz="4400" spc="-80" dirty="0">
                <a:latin typeface="Arial"/>
                <a:cs typeface="Arial"/>
              </a:rPr>
              <a:t>Thank</a:t>
            </a:r>
            <a:r>
              <a:rPr sz="4400" spc="-210" dirty="0">
                <a:latin typeface="Arial"/>
                <a:cs typeface="Arial"/>
              </a:rPr>
              <a:t> </a:t>
            </a:r>
            <a:r>
              <a:rPr sz="4400" spc="-229" dirty="0">
                <a:latin typeface="Arial"/>
                <a:cs typeface="Arial"/>
              </a:rPr>
              <a:t>You</a:t>
            </a:r>
            <a:endParaRPr sz="4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5348" y="26288"/>
            <a:ext cx="6799452" cy="498213"/>
          </a:xfrm>
          <a:prstGeom prst="rect">
            <a:avLst/>
          </a:prstGeom>
        </p:spPr>
        <p:txBody>
          <a:bodyPr vert="horz" wrap="square" lIns="0" tIns="13335" rIns="0" bIns="0" rtlCol="0">
            <a:spAutoFit/>
          </a:bodyPr>
          <a:lstStyle/>
          <a:p>
            <a:pPr marL="12700">
              <a:lnSpc>
                <a:spcPct val="100000"/>
              </a:lnSpc>
              <a:spcBef>
                <a:spcPts val="105"/>
              </a:spcBef>
            </a:pPr>
            <a:r>
              <a:rPr dirty="0"/>
              <a:t>2. Patent Cooperation</a:t>
            </a:r>
            <a:r>
              <a:rPr lang="en-US" dirty="0"/>
              <a:t> </a:t>
            </a:r>
            <a:r>
              <a:rPr dirty="0"/>
              <a:t>Treaty(PCT)</a:t>
            </a:r>
          </a:p>
        </p:txBody>
      </p:sp>
      <p:sp>
        <p:nvSpPr>
          <p:cNvPr id="3" name="object 3"/>
          <p:cNvSpPr txBox="1"/>
          <p:nvPr/>
        </p:nvSpPr>
        <p:spPr>
          <a:xfrm>
            <a:off x="307339" y="585862"/>
            <a:ext cx="8455661" cy="4424288"/>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1800" spc="30" dirty="0">
                <a:latin typeface="Times New Roman"/>
                <a:cs typeface="Times New Roman"/>
              </a:rPr>
              <a:t>While </a:t>
            </a:r>
            <a:r>
              <a:rPr sz="1800" spc="40" dirty="0">
                <a:latin typeface="Times New Roman"/>
                <a:cs typeface="Times New Roman"/>
              </a:rPr>
              <a:t>the </a:t>
            </a:r>
            <a:r>
              <a:rPr sz="1800" spc="20" dirty="0">
                <a:latin typeface="Times New Roman"/>
                <a:cs typeface="Times New Roman"/>
              </a:rPr>
              <a:t>Paris </a:t>
            </a:r>
            <a:r>
              <a:rPr sz="1800" spc="5" dirty="0">
                <a:latin typeface="Times New Roman"/>
                <a:cs typeface="Times New Roman"/>
              </a:rPr>
              <a:t>Convention </a:t>
            </a:r>
            <a:r>
              <a:rPr sz="1800" spc="-5" dirty="0">
                <a:latin typeface="Times New Roman"/>
                <a:cs typeface="Times New Roman"/>
              </a:rPr>
              <a:t>allows </a:t>
            </a:r>
            <a:r>
              <a:rPr sz="1800" spc="5" dirty="0">
                <a:latin typeface="Times New Roman"/>
                <a:cs typeface="Times New Roman"/>
              </a:rPr>
              <a:t>applicants </a:t>
            </a:r>
            <a:r>
              <a:rPr sz="1800" spc="50" dirty="0">
                <a:latin typeface="Times New Roman"/>
                <a:cs typeface="Times New Roman"/>
              </a:rPr>
              <a:t>to </a:t>
            </a:r>
            <a:r>
              <a:rPr sz="1800" spc="-10" dirty="0">
                <a:latin typeface="Times New Roman"/>
                <a:cs typeface="Times New Roman"/>
              </a:rPr>
              <a:t>defer </a:t>
            </a:r>
            <a:r>
              <a:rPr sz="1800" spc="-15" dirty="0">
                <a:latin typeface="Times New Roman"/>
                <a:cs typeface="Times New Roman"/>
              </a:rPr>
              <a:t>decisions </a:t>
            </a:r>
            <a:r>
              <a:rPr sz="1800" spc="15" dirty="0">
                <a:latin typeface="Times New Roman"/>
                <a:cs typeface="Times New Roman"/>
              </a:rPr>
              <a:t>about </a:t>
            </a:r>
            <a:r>
              <a:rPr sz="1800" spc="-10" dirty="0">
                <a:latin typeface="Times New Roman"/>
                <a:cs typeface="Times New Roman"/>
              </a:rPr>
              <a:t>filing </a:t>
            </a:r>
            <a:r>
              <a:rPr sz="1800" spc="5" dirty="0">
                <a:latin typeface="Times New Roman"/>
                <a:cs typeface="Times New Roman"/>
              </a:rPr>
              <a:t>in member </a:t>
            </a:r>
            <a:r>
              <a:rPr sz="1800" spc="10" dirty="0">
                <a:latin typeface="Times New Roman"/>
                <a:cs typeface="Times New Roman"/>
              </a:rPr>
              <a:t> </a:t>
            </a:r>
            <a:r>
              <a:rPr sz="1800" spc="15" dirty="0">
                <a:latin typeface="Times New Roman"/>
                <a:cs typeface="Times New Roman"/>
              </a:rPr>
              <a:t>countries </a:t>
            </a:r>
            <a:r>
              <a:rPr sz="1800" spc="-5" dirty="0">
                <a:latin typeface="Times New Roman"/>
                <a:cs typeface="Times New Roman"/>
              </a:rPr>
              <a:t>for 12 </a:t>
            </a:r>
            <a:r>
              <a:rPr sz="1800" spc="10" dirty="0">
                <a:latin typeface="Times New Roman"/>
                <a:cs typeface="Times New Roman"/>
              </a:rPr>
              <a:t>months, </a:t>
            </a:r>
            <a:r>
              <a:rPr sz="1800" spc="40" dirty="0">
                <a:latin typeface="Times New Roman"/>
                <a:cs typeface="Times New Roman"/>
              </a:rPr>
              <a:t>it </a:t>
            </a:r>
            <a:r>
              <a:rPr sz="1800" spc="20" dirty="0">
                <a:latin typeface="Times New Roman"/>
                <a:cs typeface="Times New Roman"/>
              </a:rPr>
              <a:t>still </a:t>
            </a:r>
            <a:r>
              <a:rPr sz="1800" spc="15" dirty="0">
                <a:latin typeface="Times New Roman"/>
                <a:cs typeface="Times New Roman"/>
              </a:rPr>
              <a:t>requires </a:t>
            </a:r>
            <a:r>
              <a:rPr sz="1800" spc="55" dirty="0">
                <a:latin typeface="Times New Roman"/>
                <a:cs typeface="Times New Roman"/>
              </a:rPr>
              <a:t>that </a:t>
            </a:r>
            <a:r>
              <a:rPr sz="1800" spc="5" dirty="0">
                <a:latin typeface="Times New Roman"/>
                <a:cs typeface="Times New Roman"/>
              </a:rPr>
              <a:t>applicants </a:t>
            </a:r>
            <a:r>
              <a:rPr sz="1800" spc="-40" dirty="0">
                <a:latin typeface="Times New Roman"/>
                <a:cs typeface="Times New Roman"/>
              </a:rPr>
              <a:t>file </a:t>
            </a:r>
            <a:r>
              <a:rPr sz="1800" spc="20" dirty="0">
                <a:latin typeface="Times New Roman"/>
                <a:cs typeface="Times New Roman"/>
              </a:rPr>
              <a:t>separate </a:t>
            </a:r>
            <a:r>
              <a:rPr sz="1800" dirty="0">
                <a:latin typeface="Times New Roman"/>
                <a:cs typeface="Times New Roman"/>
              </a:rPr>
              <a:t>applications </a:t>
            </a:r>
            <a:r>
              <a:rPr sz="1800" spc="10" dirty="0">
                <a:latin typeface="Times New Roman"/>
                <a:cs typeface="Times New Roman"/>
              </a:rPr>
              <a:t>in </a:t>
            </a:r>
            <a:r>
              <a:rPr sz="1800" spc="-20" dirty="0">
                <a:latin typeface="Times New Roman"/>
                <a:cs typeface="Times New Roman"/>
              </a:rPr>
              <a:t>each </a:t>
            </a:r>
            <a:r>
              <a:rPr sz="1800" spc="-15" dirty="0">
                <a:latin typeface="Times New Roman"/>
                <a:cs typeface="Times New Roman"/>
              </a:rPr>
              <a:t> </a:t>
            </a:r>
            <a:r>
              <a:rPr sz="1800" spc="35" dirty="0">
                <a:latin typeface="Times New Roman"/>
                <a:cs typeface="Times New Roman"/>
              </a:rPr>
              <a:t>country</a:t>
            </a:r>
            <a:r>
              <a:rPr sz="1800" spc="-5" dirty="0">
                <a:latin typeface="Times New Roman"/>
                <a:cs typeface="Times New Roman"/>
              </a:rPr>
              <a:t> </a:t>
            </a:r>
            <a:r>
              <a:rPr sz="1800" spc="5" dirty="0">
                <a:latin typeface="Times New Roman"/>
                <a:cs typeface="Times New Roman"/>
              </a:rPr>
              <a:t>in </a:t>
            </a:r>
            <a:r>
              <a:rPr sz="1800" spc="-5" dirty="0">
                <a:latin typeface="Times New Roman"/>
                <a:cs typeface="Times New Roman"/>
              </a:rPr>
              <a:t>which</a:t>
            </a:r>
            <a:r>
              <a:rPr sz="1800" dirty="0">
                <a:latin typeface="Times New Roman"/>
                <a:cs typeface="Times New Roman"/>
              </a:rPr>
              <a:t> </a:t>
            </a:r>
            <a:r>
              <a:rPr sz="1800" spc="30" dirty="0">
                <a:latin typeface="Times New Roman"/>
                <a:cs typeface="Times New Roman"/>
              </a:rPr>
              <a:t>they</a:t>
            </a:r>
            <a:r>
              <a:rPr sz="1800" spc="5" dirty="0">
                <a:latin typeface="Times New Roman"/>
                <a:cs typeface="Times New Roman"/>
              </a:rPr>
              <a:t> desire </a:t>
            </a:r>
            <a:r>
              <a:rPr sz="1800" spc="15" dirty="0">
                <a:latin typeface="Times New Roman"/>
                <a:cs typeface="Times New Roman"/>
              </a:rPr>
              <a:t>protection.</a:t>
            </a:r>
            <a:endParaRPr sz="1800" dirty="0">
              <a:latin typeface="Times New Roman"/>
              <a:cs typeface="Times New Roman"/>
            </a:endParaRPr>
          </a:p>
          <a:p>
            <a:pPr marL="355600" marR="5080" indent="-342900" algn="just">
              <a:lnSpc>
                <a:spcPct val="100000"/>
              </a:lnSpc>
              <a:spcBef>
                <a:spcPts val="434"/>
              </a:spcBef>
              <a:buFont typeface="Arial MT"/>
              <a:buChar char="•"/>
              <a:tabLst>
                <a:tab pos="355600" algn="l"/>
              </a:tabLst>
            </a:pPr>
            <a:r>
              <a:rPr sz="1800" spc="35" dirty="0">
                <a:latin typeface="Times New Roman"/>
                <a:cs typeface="Times New Roman"/>
              </a:rPr>
              <a:t>For </a:t>
            </a:r>
            <a:r>
              <a:rPr sz="1800" spc="20" dirty="0">
                <a:latin typeface="Times New Roman"/>
                <a:cs typeface="Times New Roman"/>
              </a:rPr>
              <a:t>an inventor </a:t>
            </a:r>
            <a:r>
              <a:rPr sz="1800" dirty="0">
                <a:latin typeface="Times New Roman"/>
                <a:cs typeface="Times New Roman"/>
              </a:rPr>
              <a:t>who </a:t>
            </a:r>
            <a:r>
              <a:rPr sz="1800" spc="-5" dirty="0">
                <a:latin typeface="Times New Roman"/>
                <a:cs typeface="Times New Roman"/>
              </a:rPr>
              <a:t>wishes </a:t>
            </a:r>
            <a:r>
              <a:rPr sz="1800" spc="50" dirty="0">
                <a:latin typeface="Times New Roman"/>
                <a:cs typeface="Times New Roman"/>
              </a:rPr>
              <a:t>to </a:t>
            </a:r>
            <a:r>
              <a:rPr sz="1800" spc="15" dirty="0">
                <a:latin typeface="Times New Roman"/>
                <a:cs typeface="Times New Roman"/>
              </a:rPr>
              <a:t>market </a:t>
            </a:r>
            <a:r>
              <a:rPr sz="1800" spc="5" dirty="0">
                <a:latin typeface="Times New Roman"/>
                <a:cs typeface="Times New Roman"/>
              </a:rPr>
              <a:t>his </a:t>
            </a:r>
            <a:r>
              <a:rPr sz="1800" spc="40" dirty="0">
                <a:latin typeface="Times New Roman"/>
                <a:cs typeface="Times New Roman"/>
              </a:rPr>
              <a:t>or her </a:t>
            </a:r>
            <a:r>
              <a:rPr sz="1800" spc="5" dirty="0">
                <a:latin typeface="Times New Roman"/>
                <a:cs typeface="Times New Roman"/>
              </a:rPr>
              <a:t>invention </a:t>
            </a:r>
            <a:r>
              <a:rPr sz="1800" spc="10" dirty="0">
                <a:latin typeface="Times New Roman"/>
                <a:cs typeface="Times New Roman"/>
              </a:rPr>
              <a:t>on </a:t>
            </a:r>
            <a:r>
              <a:rPr sz="1800" spc="-15" dirty="0">
                <a:latin typeface="Times New Roman"/>
                <a:cs typeface="Times New Roman"/>
              </a:rPr>
              <a:t>a </a:t>
            </a:r>
            <a:r>
              <a:rPr sz="1800" spc="5" dirty="0">
                <a:latin typeface="Times New Roman"/>
                <a:cs typeface="Times New Roman"/>
              </a:rPr>
              <a:t>global </a:t>
            </a:r>
            <a:r>
              <a:rPr sz="1800" spc="-30" dirty="0">
                <a:latin typeface="Times New Roman"/>
                <a:cs typeface="Times New Roman"/>
              </a:rPr>
              <a:t>basis, </a:t>
            </a:r>
            <a:r>
              <a:rPr sz="1800" spc="30" dirty="0">
                <a:latin typeface="Times New Roman"/>
                <a:cs typeface="Times New Roman"/>
              </a:rPr>
              <a:t>this </a:t>
            </a:r>
            <a:r>
              <a:rPr sz="1800" spc="5" dirty="0">
                <a:latin typeface="Times New Roman"/>
                <a:cs typeface="Times New Roman"/>
              </a:rPr>
              <a:t>process </a:t>
            </a:r>
            <a:r>
              <a:rPr sz="1800" spc="-15" dirty="0">
                <a:latin typeface="Times New Roman"/>
                <a:cs typeface="Times New Roman"/>
              </a:rPr>
              <a:t>is </a:t>
            </a:r>
            <a:r>
              <a:rPr sz="1800" spc="-10" dirty="0">
                <a:latin typeface="Times New Roman"/>
                <a:cs typeface="Times New Roman"/>
              </a:rPr>
              <a:t> </a:t>
            </a:r>
            <a:r>
              <a:rPr sz="1800" spc="10" dirty="0">
                <a:latin typeface="Times New Roman"/>
                <a:cs typeface="Times New Roman"/>
              </a:rPr>
              <a:t>time-consuming </a:t>
            </a:r>
            <a:r>
              <a:rPr sz="1800" spc="20" dirty="0">
                <a:latin typeface="Times New Roman"/>
                <a:cs typeface="Times New Roman"/>
              </a:rPr>
              <a:t>and</a:t>
            </a:r>
            <a:r>
              <a:rPr sz="1800" spc="-5" dirty="0">
                <a:latin typeface="Times New Roman"/>
                <a:cs typeface="Times New Roman"/>
              </a:rPr>
              <a:t> expensive</a:t>
            </a:r>
            <a:r>
              <a:rPr sz="1800" spc="20" dirty="0">
                <a:latin typeface="Times New Roman"/>
                <a:cs typeface="Times New Roman"/>
              </a:rPr>
              <a:t> </a:t>
            </a:r>
            <a:r>
              <a:rPr sz="1800" spc="5" dirty="0">
                <a:latin typeface="Times New Roman"/>
                <a:cs typeface="Times New Roman"/>
              </a:rPr>
              <a:t>in </a:t>
            </a:r>
            <a:r>
              <a:rPr sz="1800" spc="40" dirty="0">
                <a:latin typeface="Times New Roman"/>
                <a:cs typeface="Times New Roman"/>
              </a:rPr>
              <a:t>the</a:t>
            </a:r>
            <a:r>
              <a:rPr sz="1800" spc="5" dirty="0">
                <a:latin typeface="Times New Roman"/>
                <a:cs typeface="Times New Roman"/>
              </a:rPr>
              <a:t> </a:t>
            </a:r>
            <a:r>
              <a:rPr sz="1800" spc="15" dirty="0">
                <a:latin typeface="Times New Roman"/>
                <a:cs typeface="Times New Roman"/>
              </a:rPr>
              <a:t>extreme.</a:t>
            </a:r>
            <a:endParaRPr sz="1800" dirty="0">
              <a:latin typeface="Times New Roman"/>
              <a:cs typeface="Times New Roman"/>
            </a:endParaRPr>
          </a:p>
          <a:p>
            <a:pPr marL="355600" marR="6350" indent="-342900" algn="just">
              <a:lnSpc>
                <a:spcPct val="100000"/>
              </a:lnSpc>
              <a:spcBef>
                <a:spcPts val="430"/>
              </a:spcBef>
              <a:buFont typeface="Arial MT"/>
              <a:buChar char="•"/>
              <a:tabLst>
                <a:tab pos="355600" algn="l"/>
              </a:tabLst>
            </a:pPr>
            <a:r>
              <a:rPr sz="1800" spc="65" dirty="0">
                <a:latin typeface="Times New Roman"/>
                <a:cs typeface="Times New Roman"/>
              </a:rPr>
              <a:t>The </a:t>
            </a:r>
            <a:r>
              <a:rPr sz="1800" dirty="0">
                <a:latin typeface="Times New Roman"/>
                <a:cs typeface="Times New Roman"/>
              </a:rPr>
              <a:t>PCT, </a:t>
            </a:r>
            <a:r>
              <a:rPr sz="1800" spc="-5" dirty="0">
                <a:latin typeface="Times New Roman"/>
                <a:cs typeface="Times New Roman"/>
              </a:rPr>
              <a:t>which was </a:t>
            </a:r>
            <a:r>
              <a:rPr sz="1800" spc="20" dirty="0">
                <a:latin typeface="Times New Roman"/>
                <a:cs typeface="Times New Roman"/>
              </a:rPr>
              <a:t>negotiated </a:t>
            </a:r>
            <a:r>
              <a:rPr sz="1800" spc="5" dirty="0">
                <a:latin typeface="Times New Roman"/>
                <a:cs typeface="Times New Roman"/>
              </a:rPr>
              <a:t>in </a:t>
            </a:r>
            <a:r>
              <a:rPr sz="1800" dirty="0">
                <a:latin typeface="Times New Roman"/>
                <a:cs typeface="Times New Roman"/>
              </a:rPr>
              <a:t>1970 </a:t>
            </a:r>
            <a:r>
              <a:rPr sz="1800" spc="20" dirty="0">
                <a:latin typeface="Times New Roman"/>
                <a:cs typeface="Times New Roman"/>
              </a:rPr>
              <a:t>and </a:t>
            </a:r>
            <a:r>
              <a:rPr sz="1800" spc="-30" dirty="0">
                <a:latin typeface="Times New Roman"/>
                <a:cs typeface="Times New Roman"/>
              </a:rPr>
              <a:t>came </a:t>
            </a:r>
            <a:r>
              <a:rPr sz="1800" spc="25" dirty="0">
                <a:latin typeface="Times New Roman"/>
                <a:cs typeface="Times New Roman"/>
              </a:rPr>
              <a:t>into </a:t>
            </a:r>
            <a:r>
              <a:rPr sz="1800" spc="-25" dirty="0">
                <a:latin typeface="Times New Roman"/>
                <a:cs typeface="Times New Roman"/>
              </a:rPr>
              <a:t>force </a:t>
            </a:r>
            <a:r>
              <a:rPr sz="1800" spc="5" dirty="0">
                <a:latin typeface="Times New Roman"/>
                <a:cs typeface="Times New Roman"/>
              </a:rPr>
              <a:t>in </a:t>
            </a:r>
            <a:r>
              <a:rPr sz="1800" spc="-15" dirty="0">
                <a:latin typeface="Times New Roman"/>
                <a:cs typeface="Times New Roman"/>
              </a:rPr>
              <a:t>1978, </a:t>
            </a:r>
            <a:r>
              <a:rPr sz="1800" spc="15" dirty="0">
                <a:latin typeface="Times New Roman"/>
                <a:cs typeface="Times New Roman"/>
              </a:rPr>
              <a:t>responds </a:t>
            </a:r>
            <a:r>
              <a:rPr sz="1800" spc="50" dirty="0">
                <a:latin typeface="Times New Roman"/>
                <a:cs typeface="Times New Roman"/>
              </a:rPr>
              <a:t>to </a:t>
            </a:r>
            <a:r>
              <a:rPr sz="1800" spc="20" dirty="0">
                <a:latin typeface="Times New Roman"/>
                <a:cs typeface="Times New Roman"/>
              </a:rPr>
              <a:t>these </a:t>
            </a:r>
            <a:r>
              <a:rPr sz="1800" spc="25" dirty="0">
                <a:latin typeface="Times New Roman"/>
                <a:cs typeface="Times New Roman"/>
              </a:rPr>
              <a:t> </a:t>
            </a:r>
            <a:r>
              <a:rPr sz="1800" spc="15" dirty="0">
                <a:latin typeface="Times New Roman"/>
                <a:cs typeface="Times New Roman"/>
              </a:rPr>
              <a:t>concerns</a:t>
            </a:r>
            <a:r>
              <a:rPr sz="1800" spc="20" dirty="0">
                <a:latin typeface="Times New Roman"/>
                <a:cs typeface="Times New Roman"/>
              </a:rPr>
              <a:t> </a:t>
            </a:r>
            <a:r>
              <a:rPr sz="1800" spc="-15" dirty="0">
                <a:latin typeface="Times New Roman"/>
                <a:cs typeface="Times New Roman"/>
              </a:rPr>
              <a:t>by</a:t>
            </a:r>
            <a:r>
              <a:rPr sz="1800" spc="-10" dirty="0">
                <a:latin typeface="Times New Roman"/>
                <a:cs typeface="Times New Roman"/>
              </a:rPr>
              <a:t> </a:t>
            </a:r>
            <a:r>
              <a:rPr sz="1800" spc="10" dirty="0">
                <a:latin typeface="Times New Roman"/>
                <a:cs typeface="Times New Roman"/>
              </a:rPr>
              <a:t>providing</a:t>
            </a:r>
            <a:r>
              <a:rPr sz="1800" spc="15" dirty="0">
                <a:latin typeface="Times New Roman"/>
                <a:cs typeface="Times New Roman"/>
              </a:rPr>
              <a:t> </a:t>
            </a:r>
            <a:r>
              <a:rPr sz="1800" spc="-15" dirty="0">
                <a:latin typeface="Times New Roman"/>
                <a:cs typeface="Times New Roman"/>
              </a:rPr>
              <a:t>a</a:t>
            </a:r>
            <a:r>
              <a:rPr sz="1800" spc="-10" dirty="0">
                <a:latin typeface="Times New Roman"/>
                <a:cs typeface="Times New Roman"/>
              </a:rPr>
              <a:t> </a:t>
            </a:r>
            <a:r>
              <a:rPr sz="1800" spc="15" dirty="0">
                <a:latin typeface="Times New Roman"/>
                <a:cs typeface="Times New Roman"/>
              </a:rPr>
              <a:t>centralized</a:t>
            </a:r>
            <a:r>
              <a:rPr sz="1800" spc="20" dirty="0">
                <a:latin typeface="Times New Roman"/>
                <a:cs typeface="Times New Roman"/>
              </a:rPr>
              <a:t> </a:t>
            </a:r>
            <a:r>
              <a:rPr sz="1800" spc="-25" dirty="0">
                <a:latin typeface="Times New Roman"/>
                <a:cs typeface="Times New Roman"/>
              </a:rPr>
              <a:t>way</a:t>
            </a:r>
            <a:r>
              <a:rPr sz="1800" spc="-20" dirty="0">
                <a:latin typeface="Times New Roman"/>
                <a:cs typeface="Times New Roman"/>
              </a:rPr>
              <a:t> </a:t>
            </a:r>
            <a:r>
              <a:rPr sz="1800" spc="-65" dirty="0">
                <a:latin typeface="Times New Roman"/>
                <a:cs typeface="Times New Roman"/>
              </a:rPr>
              <a:t>of</a:t>
            </a:r>
            <a:r>
              <a:rPr sz="1800" spc="-60" dirty="0">
                <a:latin typeface="Times New Roman"/>
                <a:cs typeface="Times New Roman"/>
              </a:rPr>
              <a:t> </a:t>
            </a:r>
            <a:r>
              <a:rPr sz="1800" spc="-25" dirty="0">
                <a:latin typeface="Times New Roman"/>
                <a:cs typeface="Times New Roman"/>
              </a:rPr>
              <a:t>filing,</a:t>
            </a:r>
            <a:r>
              <a:rPr sz="1800" spc="-20" dirty="0">
                <a:latin typeface="Times New Roman"/>
                <a:cs typeface="Times New Roman"/>
              </a:rPr>
              <a:t> </a:t>
            </a:r>
            <a:r>
              <a:rPr sz="1800" dirty="0">
                <a:latin typeface="Times New Roman"/>
                <a:cs typeface="Times New Roman"/>
              </a:rPr>
              <a:t>searching,</a:t>
            </a:r>
            <a:r>
              <a:rPr sz="1800" spc="5" dirty="0">
                <a:latin typeface="Times New Roman"/>
                <a:cs typeface="Times New Roman"/>
              </a:rPr>
              <a:t> </a:t>
            </a:r>
            <a:r>
              <a:rPr sz="1800" spc="20" dirty="0">
                <a:latin typeface="Times New Roman"/>
                <a:cs typeface="Times New Roman"/>
              </a:rPr>
              <a:t>and</a:t>
            </a:r>
            <a:r>
              <a:rPr sz="1800" spc="25" dirty="0">
                <a:latin typeface="Times New Roman"/>
                <a:cs typeface="Times New Roman"/>
              </a:rPr>
              <a:t> </a:t>
            </a:r>
            <a:r>
              <a:rPr sz="1800" spc="15" dirty="0">
                <a:latin typeface="Times New Roman"/>
                <a:cs typeface="Times New Roman"/>
              </a:rPr>
              <a:t>examining</a:t>
            </a:r>
            <a:r>
              <a:rPr sz="1800" spc="20" dirty="0">
                <a:latin typeface="Times New Roman"/>
                <a:cs typeface="Times New Roman"/>
              </a:rPr>
              <a:t> </a:t>
            </a:r>
            <a:r>
              <a:rPr sz="1800" spc="35" dirty="0">
                <a:latin typeface="Times New Roman"/>
                <a:cs typeface="Times New Roman"/>
              </a:rPr>
              <a:t>patent </a:t>
            </a:r>
            <a:r>
              <a:rPr sz="1800" spc="40" dirty="0">
                <a:latin typeface="Times New Roman"/>
                <a:cs typeface="Times New Roman"/>
              </a:rPr>
              <a:t> </a:t>
            </a:r>
            <a:r>
              <a:rPr sz="1800" spc="-5" dirty="0">
                <a:latin typeface="Times New Roman"/>
                <a:cs typeface="Times New Roman"/>
              </a:rPr>
              <a:t>applications </a:t>
            </a:r>
            <a:r>
              <a:rPr sz="1800" spc="5" dirty="0">
                <a:latin typeface="Times New Roman"/>
                <a:cs typeface="Times New Roman"/>
              </a:rPr>
              <a:t>in</a:t>
            </a:r>
            <a:r>
              <a:rPr sz="1800" spc="-5" dirty="0">
                <a:latin typeface="Times New Roman"/>
                <a:cs typeface="Times New Roman"/>
              </a:rPr>
              <a:t> </a:t>
            </a:r>
            <a:r>
              <a:rPr sz="1800" dirty="0">
                <a:latin typeface="Times New Roman"/>
                <a:cs typeface="Times New Roman"/>
              </a:rPr>
              <a:t>several</a:t>
            </a:r>
            <a:r>
              <a:rPr sz="1800" spc="20" dirty="0">
                <a:latin typeface="Times New Roman"/>
                <a:cs typeface="Times New Roman"/>
              </a:rPr>
              <a:t> </a:t>
            </a:r>
            <a:r>
              <a:rPr sz="1800" spc="15" dirty="0">
                <a:latin typeface="Times New Roman"/>
                <a:cs typeface="Times New Roman"/>
              </a:rPr>
              <a:t>countries</a:t>
            </a:r>
            <a:r>
              <a:rPr sz="1800" spc="20" dirty="0">
                <a:latin typeface="Times New Roman"/>
                <a:cs typeface="Times New Roman"/>
              </a:rPr>
              <a:t> </a:t>
            </a:r>
            <a:r>
              <a:rPr sz="1800" spc="-15" dirty="0">
                <a:latin typeface="Times New Roman"/>
                <a:cs typeface="Times New Roman"/>
              </a:rPr>
              <a:t>simultaneously.</a:t>
            </a:r>
            <a:endParaRPr sz="1800" dirty="0">
              <a:latin typeface="Times New Roman"/>
              <a:cs typeface="Times New Roman"/>
            </a:endParaRPr>
          </a:p>
          <a:p>
            <a:pPr marL="355600" marR="5080" indent="-342900" algn="just">
              <a:lnSpc>
                <a:spcPct val="100000"/>
              </a:lnSpc>
              <a:spcBef>
                <a:spcPts val="434"/>
              </a:spcBef>
              <a:buFont typeface="Arial MT"/>
              <a:buChar char="•"/>
              <a:tabLst>
                <a:tab pos="355600" algn="l"/>
              </a:tabLst>
            </a:pPr>
            <a:r>
              <a:rPr sz="1800" spc="-10" dirty="0">
                <a:latin typeface="Times New Roman"/>
                <a:cs typeface="Times New Roman"/>
              </a:rPr>
              <a:t>Moreover, </a:t>
            </a:r>
            <a:r>
              <a:rPr sz="1800" spc="-15" dirty="0">
                <a:latin typeface="Times New Roman"/>
                <a:cs typeface="Times New Roman"/>
              </a:rPr>
              <a:t>a </a:t>
            </a:r>
            <a:r>
              <a:rPr sz="1800" spc="20" dirty="0">
                <a:latin typeface="Times New Roman"/>
                <a:cs typeface="Times New Roman"/>
              </a:rPr>
              <a:t>standardized </a:t>
            </a:r>
            <a:r>
              <a:rPr sz="1800" spc="-5" dirty="0">
                <a:latin typeface="Times New Roman"/>
                <a:cs typeface="Times New Roman"/>
              </a:rPr>
              <a:t>application </a:t>
            </a:r>
            <a:r>
              <a:rPr sz="1800" spc="10" dirty="0">
                <a:latin typeface="Times New Roman"/>
                <a:cs typeface="Times New Roman"/>
              </a:rPr>
              <a:t>format </a:t>
            </a:r>
            <a:r>
              <a:rPr sz="1800" spc="-15" dirty="0">
                <a:latin typeface="Times New Roman"/>
                <a:cs typeface="Times New Roman"/>
              </a:rPr>
              <a:t>is used, </a:t>
            </a:r>
            <a:r>
              <a:rPr sz="1800" spc="5" dirty="0">
                <a:latin typeface="Times New Roman"/>
                <a:cs typeface="Times New Roman"/>
              </a:rPr>
              <a:t>saving applicants </a:t>
            </a:r>
            <a:r>
              <a:rPr sz="1800" spc="20" dirty="0">
                <a:latin typeface="Times New Roman"/>
                <a:cs typeface="Times New Roman"/>
              </a:rPr>
              <a:t>substantial </a:t>
            </a:r>
            <a:r>
              <a:rPr sz="1800" spc="15" dirty="0">
                <a:latin typeface="Times New Roman"/>
                <a:cs typeface="Times New Roman"/>
              </a:rPr>
              <a:t>time </a:t>
            </a:r>
            <a:r>
              <a:rPr sz="1800" spc="20" dirty="0">
                <a:latin typeface="Times New Roman"/>
                <a:cs typeface="Times New Roman"/>
              </a:rPr>
              <a:t>and </a:t>
            </a:r>
            <a:r>
              <a:rPr sz="1800" spc="25" dirty="0">
                <a:latin typeface="Times New Roman"/>
                <a:cs typeface="Times New Roman"/>
              </a:rPr>
              <a:t> </a:t>
            </a:r>
            <a:r>
              <a:rPr sz="1800" dirty="0">
                <a:latin typeface="Times New Roman"/>
                <a:cs typeface="Times New Roman"/>
              </a:rPr>
              <a:t>money </a:t>
            </a:r>
            <a:r>
              <a:rPr sz="1800" spc="50" dirty="0">
                <a:latin typeface="Times New Roman"/>
                <a:cs typeface="Times New Roman"/>
              </a:rPr>
              <a:t>that </a:t>
            </a:r>
            <a:r>
              <a:rPr sz="1800" spc="-15" dirty="0">
                <a:latin typeface="Times New Roman"/>
                <a:cs typeface="Times New Roman"/>
              </a:rPr>
              <a:t>is </a:t>
            </a:r>
            <a:r>
              <a:rPr sz="1800" spc="15" dirty="0">
                <a:latin typeface="Times New Roman"/>
                <a:cs typeface="Times New Roman"/>
              </a:rPr>
              <a:t>ordinarily </a:t>
            </a:r>
            <a:r>
              <a:rPr sz="1800" spc="20" dirty="0">
                <a:latin typeface="Times New Roman"/>
                <a:cs typeface="Times New Roman"/>
              </a:rPr>
              <a:t>incurred </a:t>
            </a:r>
            <a:r>
              <a:rPr sz="1800" spc="5" dirty="0">
                <a:latin typeface="Times New Roman"/>
                <a:cs typeface="Times New Roman"/>
              </a:rPr>
              <a:t>in </a:t>
            </a:r>
            <a:r>
              <a:rPr sz="1800" spc="25" dirty="0">
                <a:latin typeface="Times New Roman"/>
                <a:cs typeface="Times New Roman"/>
              </a:rPr>
              <a:t>ensuring </a:t>
            </a:r>
            <a:r>
              <a:rPr sz="1800" spc="50" dirty="0">
                <a:latin typeface="Times New Roman"/>
                <a:cs typeface="Times New Roman"/>
              </a:rPr>
              <a:t>that </a:t>
            </a:r>
            <a:r>
              <a:rPr sz="1800" spc="-15" dirty="0">
                <a:latin typeface="Times New Roman"/>
                <a:cs typeface="Times New Roman"/>
              </a:rPr>
              <a:t>a </a:t>
            </a:r>
            <a:r>
              <a:rPr sz="1800" spc="35" dirty="0">
                <a:latin typeface="Times New Roman"/>
                <a:cs typeface="Times New Roman"/>
              </a:rPr>
              <a:t>patent </a:t>
            </a:r>
            <a:r>
              <a:rPr sz="1800" spc="-5" dirty="0">
                <a:latin typeface="Times New Roman"/>
                <a:cs typeface="Times New Roman"/>
              </a:rPr>
              <a:t>application </a:t>
            </a:r>
            <a:r>
              <a:rPr sz="1800" spc="-15" dirty="0">
                <a:latin typeface="Times New Roman"/>
                <a:cs typeface="Times New Roman"/>
              </a:rPr>
              <a:t>complies </a:t>
            </a:r>
            <a:r>
              <a:rPr sz="1800" spc="30" dirty="0">
                <a:latin typeface="Times New Roman"/>
                <a:cs typeface="Times New Roman"/>
              </a:rPr>
              <a:t>with </a:t>
            </a:r>
            <a:r>
              <a:rPr sz="1800" spc="40" dirty="0">
                <a:latin typeface="Times New Roman"/>
                <a:cs typeface="Times New Roman"/>
              </a:rPr>
              <a:t>the </a:t>
            </a:r>
            <a:r>
              <a:rPr sz="1800" spc="45" dirty="0">
                <a:latin typeface="Times New Roman"/>
                <a:cs typeface="Times New Roman"/>
              </a:rPr>
              <a:t> </a:t>
            </a:r>
            <a:r>
              <a:rPr sz="1800" spc="10" dirty="0">
                <a:latin typeface="Times New Roman"/>
                <a:cs typeface="Times New Roman"/>
              </a:rPr>
              <a:t>procedural </a:t>
            </a:r>
            <a:r>
              <a:rPr sz="1800" spc="20" dirty="0">
                <a:latin typeface="Times New Roman"/>
                <a:cs typeface="Times New Roman"/>
              </a:rPr>
              <a:t>and</a:t>
            </a:r>
            <a:r>
              <a:rPr sz="1800" spc="-15" dirty="0">
                <a:latin typeface="Times New Roman"/>
                <a:cs typeface="Times New Roman"/>
              </a:rPr>
              <a:t> </a:t>
            </a:r>
            <a:r>
              <a:rPr sz="1800" spc="25" dirty="0">
                <a:latin typeface="Times New Roman"/>
                <a:cs typeface="Times New Roman"/>
              </a:rPr>
              <a:t>formatting</a:t>
            </a:r>
            <a:r>
              <a:rPr sz="1800" spc="50" dirty="0">
                <a:latin typeface="Times New Roman"/>
                <a:cs typeface="Times New Roman"/>
              </a:rPr>
              <a:t> </a:t>
            </a:r>
            <a:r>
              <a:rPr sz="1800" spc="25" dirty="0">
                <a:latin typeface="Times New Roman"/>
                <a:cs typeface="Times New Roman"/>
              </a:rPr>
              <a:t>requirements</a:t>
            </a:r>
            <a:r>
              <a:rPr sz="1800" spc="15" dirty="0">
                <a:latin typeface="Times New Roman"/>
                <a:cs typeface="Times New Roman"/>
              </a:rPr>
              <a:t> </a:t>
            </a:r>
            <a:r>
              <a:rPr sz="1800" spc="-10" dirty="0">
                <a:latin typeface="Times New Roman"/>
                <a:cs typeface="Times New Roman"/>
              </a:rPr>
              <a:t>imposed</a:t>
            </a:r>
            <a:r>
              <a:rPr sz="1800" spc="5" dirty="0">
                <a:latin typeface="Times New Roman"/>
                <a:cs typeface="Times New Roman"/>
              </a:rPr>
              <a:t> </a:t>
            </a:r>
            <a:r>
              <a:rPr sz="1800" spc="-15" dirty="0">
                <a:latin typeface="Times New Roman"/>
                <a:cs typeface="Times New Roman"/>
              </a:rPr>
              <a:t>by</a:t>
            </a:r>
            <a:r>
              <a:rPr sz="1800" spc="5" dirty="0">
                <a:latin typeface="Times New Roman"/>
                <a:cs typeface="Times New Roman"/>
              </a:rPr>
              <a:t> </a:t>
            </a:r>
            <a:r>
              <a:rPr sz="1800" spc="-20" dirty="0">
                <a:latin typeface="Times New Roman"/>
                <a:cs typeface="Times New Roman"/>
              </a:rPr>
              <a:t>each</a:t>
            </a:r>
            <a:r>
              <a:rPr sz="1800" dirty="0">
                <a:latin typeface="Times New Roman"/>
                <a:cs typeface="Times New Roman"/>
              </a:rPr>
              <a:t> country.</a:t>
            </a:r>
          </a:p>
          <a:p>
            <a:pPr marL="355600" marR="5080" indent="-342900" algn="just">
              <a:lnSpc>
                <a:spcPct val="100000"/>
              </a:lnSpc>
              <a:spcBef>
                <a:spcPts val="434"/>
              </a:spcBef>
              <a:buFont typeface="Arial MT"/>
              <a:buChar char="•"/>
              <a:tabLst>
                <a:tab pos="355600" algn="l"/>
              </a:tabLst>
            </a:pPr>
            <a:r>
              <a:rPr sz="1800" spc="65" dirty="0">
                <a:latin typeface="Times New Roman"/>
                <a:cs typeface="Times New Roman"/>
              </a:rPr>
              <a:t>The </a:t>
            </a:r>
            <a:r>
              <a:rPr sz="1800" spc="85" dirty="0">
                <a:latin typeface="Times New Roman"/>
                <a:cs typeface="Times New Roman"/>
              </a:rPr>
              <a:t>PCT </a:t>
            </a:r>
            <a:r>
              <a:rPr sz="1800" spc="-15" dirty="0">
                <a:latin typeface="Times New Roman"/>
                <a:cs typeface="Times New Roman"/>
              </a:rPr>
              <a:t>is </a:t>
            </a:r>
            <a:r>
              <a:rPr sz="1800" spc="15" dirty="0">
                <a:latin typeface="Times New Roman"/>
                <a:cs typeface="Times New Roman"/>
              </a:rPr>
              <a:t>adhered </a:t>
            </a:r>
            <a:r>
              <a:rPr sz="1800" spc="50" dirty="0">
                <a:latin typeface="Times New Roman"/>
                <a:cs typeface="Times New Roman"/>
              </a:rPr>
              <a:t>to </a:t>
            </a:r>
            <a:r>
              <a:rPr sz="1800" spc="-15" dirty="0">
                <a:latin typeface="Times New Roman"/>
                <a:cs typeface="Times New Roman"/>
              </a:rPr>
              <a:t>by </a:t>
            </a:r>
            <a:r>
              <a:rPr sz="1800" spc="15" dirty="0">
                <a:latin typeface="Times New Roman"/>
                <a:cs typeface="Times New Roman"/>
              </a:rPr>
              <a:t>more </a:t>
            </a:r>
            <a:r>
              <a:rPr sz="1800" spc="50" dirty="0">
                <a:latin typeface="Times New Roman"/>
                <a:cs typeface="Times New Roman"/>
              </a:rPr>
              <a:t>than </a:t>
            </a:r>
            <a:r>
              <a:rPr sz="1800" dirty="0">
                <a:latin typeface="Times New Roman"/>
                <a:cs typeface="Times New Roman"/>
              </a:rPr>
              <a:t>140 </a:t>
            </a:r>
            <a:r>
              <a:rPr sz="1800" spc="5" dirty="0">
                <a:latin typeface="Times New Roman"/>
                <a:cs typeface="Times New Roman"/>
              </a:rPr>
              <a:t>countries, </a:t>
            </a:r>
            <a:r>
              <a:rPr sz="1800" spc="10" dirty="0">
                <a:latin typeface="Times New Roman"/>
                <a:cs typeface="Times New Roman"/>
              </a:rPr>
              <a:t>including </a:t>
            </a:r>
            <a:r>
              <a:rPr sz="1800" spc="40" dirty="0">
                <a:latin typeface="Times New Roman"/>
                <a:cs typeface="Times New Roman"/>
              </a:rPr>
              <a:t>the </a:t>
            </a:r>
            <a:r>
              <a:rPr sz="1800" spc="30" dirty="0">
                <a:latin typeface="Times New Roman"/>
                <a:cs typeface="Times New Roman"/>
              </a:rPr>
              <a:t>United </a:t>
            </a:r>
            <a:r>
              <a:rPr sz="1800" spc="-10" dirty="0">
                <a:latin typeface="Times New Roman"/>
                <a:cs typeface="Times New Roman"/>
              </a:rPr>
              <a:t>States, </a:t>
            </a:r>
            <a:r>
              <a:rPr sz="1800" spc="20" dirty="0">
                <a:latin typeface="Times New Roman"/>
                <a:cs typeface="Times New Roman"/>
              </a:rPr>
              <a:t>and </a:t>
            </a:r>
            <a:r>
              <a:rPr sz="1800" spc="-15" dirty="0">
                <a:latin typeface="Times New Roman"/>
                <a:cs typeface="Times New Roman"/>
              </a:rPr>
              <a:t>is </a:t>
            </a:r>
            <a:r>
              <a:rPr sz="1800" spc="-10" dirty="0">
                <a:latin typeface="Times New Roman"/>
                <a:cs typeface="Times New Roman"/>
              </a:rPr>
              <a:t> </a:t>
            </a:r>
            <a:r>
              <a:rPr sz="1800" spc="10" dirty="0">
                <a:latin typeface="Times New Roman"/>
                <a:cs typeface="Times New Roman"/>
              </a:rPr>
              <a:t>administered</a:t>
            </a:r>
            <a:r>
              <a:rPr sz="1800" spc="-20" dirty="0">
                <a:latin typeface="Times New Roman"/>
                <a:cs typeface="Times New Roman"/>
              </a:rPr>
              <a:t> </a:t>
            </a:r>
            <a:r>
              <a:rPr sz="1800" spc="-15" dirty="0">
                <a:latin typeface="Times New Roman"/>
                <a:cs typeface="Times New Roman"/>
              </a:rPr>
              <a:t>by</a:t>
            </a:r>
            <a:r>
              <a:rPr sz="1800" spc="5" dirty="0">
                <a:latin typeface="Times New Roman"/>
                <a:cs typeface="Times New Roman"/>
              </a:rPr>
              <a:t> </a:t>
            </a:r>
            <a:r>
              <a:rPr sz="1800" spc="25" dirty="0">
                <a:latin typeface="Times New Roman"/>
                <a:cs typeface="Times New Roman"/>
              </a:rPr>
              <a:t>WIPO.</a:t>
            </a:r>
            <a:endParaRPr sz="1800" dirty="0">
              <a:latin typeface="Times New Roman"/>
              <a:cs typeface="Times New Roman"/>
            </a:endParaRPr>
          </a:p>
          <a:p>
            <a:pPr marL="355600" indent="-342900" algn="just">
              <a:lnSpc>
                <a:spcPct val="100000"/>
              </a:lnSpc>
              <a:spcBef>
                <a:spcPts val="434"/>
              </a:spcBef>
              <a:buFont typeface="Arial MT"/>
              <a:buChar char="•"/>
              <a:tabLst>
                <a:tab pos="355600" algn="l"/>
              </a:tabLst>
            </a:pPr>
            <a:r>
              <a:rPr sz="1800" spc="60" dirty="0">
                <a:latin typeface="Times New Roman"/>
                <a:cs typeface="Times New Roman"/>
              </a:rPr>
              <a:t>In </a:t>
            </a:r>
            <a:r>
              <a:rPr sz="1800" spc="65" dirty="0">
                <a:latin typeface="Times New Roman"/>
                <a:cs typeface="Times New Roman"/>
              </a:rPr>
              <a:t> </a:t>
            </a:r>
            <a:r>
              <a:rPr sz="1800" spc="-5" dirty="0">
                <a:latin typeface="Times New Roman"/>
                <a:cs typeface="Times New Roman"/>
              </a:rPr>
              <a:t>sum,</a:t>
            </a:r>
            <a:r>
              <a:rPr sz="1800" spc="575" dirty="0">
                <a:latin typeface="Times New Roman"/>
                <a:cs typeface="Times New Roman"/>
              </a:rPr>
              <a:t> </a:t>
            </a:r>
            <a:r>
              <a:rPr sz="1800" spc="40" dirty="0">
                <a:latin typeface="Times New Roman"/>
                <a:cs typeface="Times New Roman"/>
              </a:rPr>
              <a:t>the </a:t>
            </a:r>
            <a:r>
              <a:rPr sz="1800" spc="90" dirty="0">
                <a:latin typeface="Times New Roman"/>
                <a:cs typeface="Times New Roman"/>
              </a:rPr>
              <a:t> </a:t>
            </a:r>
            <a:r>
              <a:rPr sz="1800" spc="85" dirty="0">
                <a:latin typeface="Times New Roman"/>
                <a:cs typeface="Times New Roman"/>
              </a:rPr>
              <a:t>PCT</a:t>
            </a:r>
            <a:r>
              <a:rPr sz="1800" spc="575" dirty="0">
                <a:latin typeface="Times New Roman"/>
                <a:cs typeface="Times New Roman"/>
              </a:rPr>
              <a:t> </a:t>
            </a:r>
            <a:r>
              <a:rPr sz="1800" spc="-10" dirty="0">
                <a:latin typeface="Times New Roman"/>
                <a:cs typeface="Times New Roman"/>
              </a:rPr>
              <a:t>allows</a:t>
            </a:r>
            <a:r>
              <a:rPr sz="1800" spc="570" dirty="0">
                <a:latin typeface="Times New Roman"/>
                <a:cs typeface="Times New Roman"/>
              </a:rPr>
              <a:t> </a:t>
            </a:r>
            <a:r>
              <a:rPr sz="1800" spc="20" dirty="0">
                <a:latin typeface="Times New Roman"/>
                <a:cs typeface="Times New Roman"/>
              </a:rPr>
              <a:t>an </a:t>
            </a:r>
            <a:r>
              <a:rPr sz="1800" spc="100" dirty="0">
                <a:latin typeface="Times New Roman"/>
                <a:cs typeface="Times New Roman"/>
              </a:rPr>
              <a:t> </a:t>
            </a:r>
            <a:r>
              <a:rPr sz="1800" spc="20" dirty="0">
                <a:latin typeface="Times New Roman"/>
                <a:cs typeface="Times New Roman"/>
              </a:rPr>
              <a:t>inventor </a:t>
            </a:r>
            <a:r>
              <a:rPr sz="1800" spc="100" dirty="0">
                <a:latin typeface="Times New Roman"/>
                <a:cs typeface="Times New Roman"/>
              </a:rPr>
              <a:t> </a:t>
            </a:r>
            <a:r>
              <a:rPr sz="1800" spc="50" dirty="0">
                <a:latin typeface="Times New Roman"/>
                <a:cs typeface="Times New Roman"/>
              </a:rPr>
              <a:t>to </a:t>
            </a:r>
            <a:r>
              <a:rPr sz="1800" spc="75" dirty="0">
                <a:latin typeface="Times New Roman"/>
                <a:cs typeface="Times New Roman"/>
              </a:rPr>
              <a:t> </a:t>
            </a:r>
            <a:r>
              <a:rPr sz="1800" spc="-45" dirty="0">
                <a:latin typeface="Times New Roman"/>
                <a:cs typeface="Times New Roman"/>
              </a:rPr>
              <a:t>file</a:t>
            </a:r>
            <a:r>
              <a:rPr sz="1800" spc="580" dirty="0">
                <a:latin typeface="Times New Roman"/>
                <a:cs typeface="Times New Roman"/>
              </a:rPr>
              <a:t> </a:t>
            </a:r>
            <a:r>
              <a:rPr sz="1800" spc="-5" dirty="0">
                <a:latin typeface="Times New Roman"/>
                <a:cs typeface="Times New Roman"/>
              </a:rPr>
              <a:t>one</a:t>
            </a:r>
            <a:r>
              <a:rPr sz="1800" spc="575" dirty="0">
                <a:latin typeface="Times New Roman"/>
                <a:cs typeface="Times New Roman"/>
              </a:rPr>
              <a:t> </a:t>
            </a:r>
            <a:r>
              <a:rPr sz="1800" spc="-75" dirty="0">
                <a:latin typeface="Georgia"/>
                <a:cs typeface="Georgia"/>
              </a:rPr>
              <a:t>“international”</a:t>
            </a:r>
            <a:r>
              <a:rPr sz="1800" spc="630" dirty="0">
                <a:latin typeface="Georgia"/>
                <a:cs typeface="Georgia"/>
              </a:rPr>
              <a:t> </a:t>
            </a:r>
            <a:r>
              <a:rPr sz="1800" spc="-5" dirty="0">
                <a:latin typeface="Times New Roman"/>
                <a:cs typeface="Times New Roman"/>
              </a:rPr>
              <a:t>application</a:t>
            </a:r>
            <a:r>
              <a:rPr sz="1800" spc="570" dirty="0">
                <a:latin typeface="Times New Roman"/>
                <a:cs typeface="Times New Roman"/>
              </a:rPr>
              <a:t> </a:t>
            </a:r>
            <a:r>
              <a:rPr sz="1800" spc="20" dirty="0">
                <a:latin typeface="Times New Roman"/>
                <a:cs typeface="Times New Roman"/>
              </a:rPr>
              <a:t>and </a:t>
            </a:r>
            <a:r>
              <a:rPr sz="1800" spc="95" dirty="0">
                <a:latin typeface="Times New Roman"/>
                <a:cs typeface="Times New Roman"/>
              </a:rPr>
              <a:t> </a:t>
            </a:r>
            <a:r>
              <a:rPr sz="1800" spc="-15" dirty="0">
                <a:latin typeface="Times New Roman"/>
                <a:cs typeface="Times New Roman"/>
              </a:rPr>
              <a:t>seek</a:t>
            </a:r>
            <a:r>
              <a:rPr lang="en-US" sz="1800" spc="-15" dirty="0">
                <a:latin typeface="Times New Roman"/>
                <a:cs typeface="Times New Roman"/>
              </a:rPr>
              <a:t> protection for th</a:t>
            </a:r>
            <a:r>
              <a:rPr lang="en-US" spc="-15" dirty="0">
                <a:latin typeface="Times New Roman"/>
                <a:cs typeface="Times New Roman"/>
              </a:rPr>
              <a:t>e invention simultaneously in several countries.</a:t>
            </a:r>
            <a:endParaRPr sz="18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366" y="420818"/>
            <a:ext cx="7696200" cy="498213"/>
          </a:xfrm>
          <a:prstGeom prst="rect">
            <a:avLst/>
          </a:prstGeom>
        </p:spPr>
        <p:txBody>
          <a:bodyPr vert="horz" wrap="square" lIns="0" tIns="13335" rIns="0" bIns="0" rtlCol="0">
            <a:spAutoFit/>
          </a:bodyPr>
          <a:lstStyle/>
          <a:p>
            <a:pPr marL="12700">
              <a:lnSpc>
                <a:spcPct val="100000"/>
              </a:lnSpc>
              <a:spcBef>
                <a:spcPts val="105"/>
              </a:spcBef>
            </a:pPr>
            <a:r>
              <a:rPr dirty="0"/>
              <a:t>Phases</a:t>
            </a:r>
            <a:r>
              <a:rPr lang="en-US" dirty="0"/>
              <a:t> </a:t>
            </a:r>
            <a:r>
              <a:rPr dirty="0"/>
              <a:t>in</a:t>
            </a:r>
            <a:r>
              <a:rPr lang="en-US" dirty="0"/>
              <a:t> </a:t>
            </a:r>
            <a:r>
              <a:rPr dirty="0"/>
              <a:t>the PCT</a:t>
            </a:r>
            <a:r>
              <a:rPr lang="en-US" dirty="0"/>
              <a:t> </a:t>
            </a:r>
            <a:r>
              <a:rPr dirty="0"/>
              <a:t>Application</a:t>
            </a:r>
            <a:r>
              <a:rPr lang="en-US" dirty="0"/>
              <a:t> </a:t>
            </a:r>
            <a:r>
              <a:rPr dirty="0"/>
              <a:t>Process</a:t>
            </a:r>
            <a:r>
              <a:rPr lang="en-US" dirty="0"/>
              <a:t>:</a:t>
            </a:r>
            <a:endParaRPr dirty="0"/>
          </a:p>
        </p:txBody>
      </p:sp>
      <p:sp>
        <p:nvSpPr>
          <p:cNvPr id="3" name="object 3"/>
          <p:cNvSpPr txBox="1"/>
          <p:nvPr/>
        </p:nvSpPr>
        <p:spPr>
          <a:xfrm>
            <a:off x="408366" y="1276350"/>
            <a:ext cx="8379461" cy="3197225"/>
          </a:xfrm>
          <a:prstGeom prst="rect">
            <a:avLst/>
          </a:prstGeom>
        </p:spPr>
        <p:txBody>
          <a:bodyPr vert="horz" wrap="square" lIns="0" tIns="13335" rIns="0" bIns="0" rtlCol="0">
            <a:spAutoFit/>
          </a:bodyPr>
          <a:lstStyle/>
          <a:p>
            <a:pPr marL="12700" algn="just">
              <a:lnSpc>
                <a:spcPct val="100000"/>
              </a:lnSpc>
              <a:spcBef>
                <a:spcPts val="105"/>
              </a:spcBef>
              <a:tabLst>
                <a:tab pos="469900" algn="l"/>
              </a:tabLst>
            </a:pPr>
            <a:r>
              <a:rPr sz="2400" spc="60" dirty="0">
                <a:latin typeface="Times New Roman"/>
                <a:cs typeface="Times New Roman"/>
              </a:rPr>
              <a:t>There</a:t>
            </a:r>
            <a:r>
              <a:rPr sz="2400" spc="-45" dirty="0">
                <a:latin typeface="Times New Roman"/>
                <a:cs typeface="Times New Roman"/>
              </a:rPr>
              <a:t> </a:t>
            </a:r>
            <a:r>
              <a:rPr sz="2400" spc="25" dirty="0">
                <a:latin typeface="Times New Roman"/>
                <a:cs typeface="Times New Roman"/>
              </a:rPr>
              <a:t>are</a:t>
            </a:r>
            <a:r>
              <a:rPr sz="2400" spc="-15" dirty="0">
                <a:latin typeface="Times New Roman"/>
                <a:cs typeface="Times New Roman"/>
              </a:rPr>
              <a:t> </a:t>
            </a:r>
            <a:r>
              <a:rPr sz="2400" spc="30" dirty="0">
                <a:latin typeface="Times New Roman"/>
                <a:cs typeface="Times New Roman"/>
              </a:rPr>
              <a:t>two</a:t>
            </a:r>
            <a:r>
              <a:rPr sz="2400" spc="-15" dirty="0">
                <a:latin typeface="Times New Roman"/>
                <a:cs typeface="Times New Roman"/>
              </a:rPr>
              <a:t> </a:t>
            </a:r>
            <a:r>
              <a:rPr sz="2400" dirty="0">
                <a:latin typeface="Times New Roman"/>
                <a:cs typeface="Times New Roman"/>
              </a:rPr>
              <a:t>main </a:t>
            </a:r>
            <a:r>
              <a:rPr sz="2400" spc="-110" dirty="0">
                <a:latin typeface="Georgia"/>
                <a:cs typeface="Georgia"/>
              </a:rPr>
              <a:t>“phases”</a:t>
            </a:r>
            <a:r>
              <a:rPr sz="2400" spc="30" dirty="0">
                <a:latin typeface="Georgia"/>
                <a:cs typeface="Georgia"/>
              </a:rPr>
              <a:t> </a:t>
            </a:r>
            <a:r>
              <a:rPr sz="2400" spc="-10" dirty="0">
                <a:latin typeface="Times New Roman"/>
                <a:cs typeface="Times New Roman"/>
              </a:rPr>
              <a:t>for</a:t>
            </a:r>
            <a:r>
              <a:rPr sz="2400" spc="-25" dirty="0">
                <a:latin typeface="Times New Roman"/>
                <a:cs typeface="Times New Roman"/>
              </a:rPr>
              <a:t> </a:t>
            </a:r>
            <a:r>
              <a:rPr sz="2400" spc="95" dirty="0">
                <a:latin typeface="Times New Roman"/>
                <a:cs typeface="Times New Roman"/>
              </a:rPr>
              <a:t>PCT</a:t>
            </a:r>
            <a:r>
              <a:rPr sz="2400" spc="-2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469900" marR="5080" indent="-457200" algn="just">
              <a:lnSpc>
                <a:spcPct val="150000"/>
              </a:lnSpc>
              <a:spcBef>
                <a:spcPts val="480"/>
              </a:spcBef>
              <a:buFont typeface="Arial MT"/>
              <a:buChar char="•"/>
              <a:tabLst>
                <a:tab pos="469900" algn="l"/>
              </a:tabLst>
            </a:pPr>
            <a:r>
              <a:rPr sz="2000" spc="75" dirty="0">
                <a:latin typeface="Times New Roman"/>
                <a:cs typeface="Times New Roman"/>
              </a:rPr>
              <a:t>The </a:t>
            </a:r>
            <a:r>
              <a:rPr sz="2000" spc="-80" dirty="0">
                <a:latin typeface="Georgia"/>
                <a:cs typeface="Georgia"/>
              </a:rPr>
              <a:t>“international</a:t>
            </a:r>
            <a:r>
              <a:rPr sz="2000" spc="-75" dirty="0">
                <a:latin typeface="Georgia"/>
                <a:cs typeface="Georgia"/>
              </a:rPr>
              <a:t> </a:t>
            </a:r>
            <a:r>
              <a:rPr sz="2000" spc="-125" dirty="0">
                <a:latin typeface="Georgia"/>
                <a:cs typeface="Georgia"/>
              </a:rPr>
              <a:t>phase,”</a:t>
            </a:r>
            <a:r>
              <a:rPr sz="2000" spc="-120" dirty="0">
                <a:latin typeface="Georgia"/>
                <a:cs typeface="Georgia"/>
              </a:rPr>
              <a:t> </a:t>
            </a:r>
            <a:r>
              <a:rPr sz="2000" spc="-5" dirty="0">
                <a:latin typeface="Times New Roman"/>
                <a:cs typeface="Times New Roman"/>
              </a:rPr>
              <a:t>which</a:t>
            </a:r>
            <a:r>
              <a:rPr sz="2000" dirty="0">
                <a:latin typeface="Times New Roman"/>
                <a:cs typeface="Times New Roman"/>
              </a:rPr>
              <a:t> </a:t>
            </a:r>
            <a:r>
              <a:rPr sz="2000" spc="15" dirty="0">
                <a:latin typeface="Times New Roman"/>
                <a:cs typeface="Times New Roman"/>
              </a:rPr>
              <a:t>begins </a:t>
            </a:r>
            <a:r>
              <a:rPr sz="2000" spc="35" dirty="0">
                <a:latin typeface="Times New Roman"/>
                <a:cs typeface="Times New Roman"/>
              </a:rPr>
              <a:t>with </a:t>
            </a:r>
            <a:r>
              <a:rPr sz="2000" spc="-10" dirty="0">
                <a:latin typeface="Times New Roman"/>
                <a:cs typeface="Times New Roman"/>
              </a:rPr>
              <a:t>filing</a:t>
            </a:r>
            <a:r>
              <a:rPr sz="2000" spc="480" dirty="0">
                <a:latin typeface="Times New Roman"/>
                <a:cs typeface="Times New Roman"/>
              </a:rPr>
              <a:t> </a:t>
            </a:r>
            <a:r>
              <a:rPr sz="2000" spc="45" dirty="0">
                <a:latin typeface="Times New Roman"/>
                <a:cs typeface="Times New Roman"/>
              </a:rPr>
              <a:t>the </a:t>
            </a:r>
            <a:r>
              <a:rPr sz="2000" spc="-5" dirty="0">
                <a:latin typeface="Times New Roman"/>
                <a:cs typeface="Times New Roman"/>
              </a:rPr>
              <a:t>application</a:t>
            </a:r>
            <a:r>
              <a:rPr sz="2000" spc="490" dirty="0">
                <a:latin typeface="Times New Roman"/>
                <a:cs typeface="Times New Roman"/>
              </a:rPr>
              <a:t> </a:t>
            </a:r>
            <a:r>
              <a:rPr sz="2000" spc="15" dirty="0">
                <a:latin typeface="Times New Roman"/>
                <a:cs typeface="Times New Roman"/>
              </a:rPr>
              <a:t>and </a:t>
            </a:r>
            <a:r>
              <a:rPr sz="2000" spc="-5" dirty="0">
                <a:latin typeface="Times New Roman"/>
                <a:cs typeface="Times New Roman"/>
              </a:rPr>
              <a:t>includes </a:t>
            </a:r>
            <a:r>
              <a:rPr sz="2000" spc="-484" dirty="0">
                <a:latin typeface="Times New Roman"/>
                <a:cs typeface="Times New Roman"/>
              </a:rPr>
              <a:t> </a:t>
            </a:r>
            <a:r>
              <a:rPr sz="2000" spc="20" dirty="0">
                <a:latin typeface="Times New Roman"/>
                <a:cs typeface="Times New Roman"/>
              </a:rPr>
              <a:t>an </a:t>
            </a:r>
            <a:r>
              <a:rPr sz="2000" spc="30" dirty="0">
                <a:latin typeface="Times New Roman"/>
                <a:cs typeface="Times New Roman"/>
              </a:rPr>
              <a:t>international </a:t>
            </a:r>
            <a:r>
              <a:rPr sz="2000" spc="10" dirty="0">
                <a:latin typeface="Times New Roman"/>
                <a:cs typeface="Times New Roman"/>
              </a:rPr>
              <a:t>search </a:t>
            </a:r>
            <a:r>
              <a:rPr sz="2000" spc="60" dirty="0">
                <a:latin typeface="Times New Roman"/>
                <a:cs typeface="Times New Roman"/>
              </a:rPr>
              <a:t>report </a:t>
            </a:r>
            <a:r>
              <a:rPr sz="2000" spc="25" dirty="0">
                <a:latin typeface="Times New Roman"/>
                <a:cs typeface="Times New Roman"/>
              </a:rPr>
              <a:t>and </a:t>
            </a:r>
            <a:r>
              <a:rPr sz="2000" spc="50" dirty="0">
                <a:latin typeface="Times New Roman"/>
                <a:cs typeface="Times New Roman"/>
              </a:rPr>
              <a:t>written </a:t>
            </a:r>
            <a:r>
              <a:rPr sz="2000" dirty="0">
                <a:latin typeface="Times New Roman"/>
                <a:cs typeface="Times New Roman"/>
              </a:rPr>
              <a:t>opinion </a:t>
            </a:r>
            <a:r>
              <a:rPr sz="2000" spc="15" dirty="0">
                <a:latin typeface="Times New Roman"/>
                <a:cs typeface="Times New Roman"/>
              </a:rPr>
              <a:t>and </a:t>
            </a:r>
            <a:r>
              <a:rPr sz="2000" spc="55" dirty="0">
                <a:latin typeface="Times New Roman"/>
                <a:cs typeface="Times New Roman"/>
              </a:rPr>
              <a:t>that </a:t>
            </a:r>
            <a:r>
              <a:rPr sz="2000" spc="-25" dirty="0">
                <a:latin typeface="Times New Roman"/>
                <a:cs typeface="Times New Roman"/>
              </a:rPr>
              <a:t>may </a:t>
            </a:r>
            <a:r>
              <a:rPr sz="2000" spc="10" dirty="0">
                <a:latin typeface="Times New Roman"/>
                <a:cs typeface="Times New Roman"/>
              </a:rPr>
              <a:t>consist </a:t>
            </a:r>
            <a:r>
              <a:rPr sz="2000" spc="-65" dirty="0">
                <a:latin typeface="Times New Roman"/>
                <a:cs typeface="Times New Roman"/>
              </a:rPr>
              <a:t>of</a:t>
            </a:r>
            <a:r>
              <a:rPr sz="2000" spc="-60" dirty="0">
                <a:latin typeface="Times New Roman"/>
                <a:cs typeface="Times New Roman"/>
              </a:rPr>
              <a:t> </a:t>
            </a:r>
            <a:r>
              <a:rPr sz="2000" spc="30" dirty="0">
                <a:latin typeface="Times New Roman"/>
                <a:cs typeface="Times New Roman"/>
              </a:rPr>
              <a:t>two </a:t>
            </a:r>
            <a:r>
              <a:rPr sz="2000" spc="35" dirty="0">
                <a:latin typeface="Times New Roman"/>
                <a:cs typeface="Times New Roman"/>
              </a:rPr>
              <a:t> </a:t>
            </a:r>
            <a:r>
              <a:rPr sz="2000" spc="55" dirty="0">
                <a:latin typeface="Times New Roman"/>
                <a:cs typeface="Times New Roman"/>
              </a:rPr>
              <a:t>parts </a:t>
            </a:r>
            <a:r>
              <a:rPr sz="2000" spc="45" dirty="0">
                <a:latin typeface="Times New Roman"/>
                <a:cs typeface="Times New Roman"/>
              </a:rPr>
              <a:t>or </a:t>
            </a:r>
            <a:r>
              <a:rPr sz="2000" spc="-105" dirty="0">
                <a:latin typeface="Georgia"/>
                <a:cs typeface="Georgia"/>
              </a:rPr>
              <a:t>“chapters,” </a:t>
            </a:r>
            <a:r>
              <a:rPr sz="2000" spc="30" dirty="0">
                <a:latin typeface="Times New Roman"/>
                <a:cs typeface="Times New Roman"/>
              </a:rPr>
              <a:t>mandatory </a:t>
            </a:r>
            <a:r>
              <a:rPr sz="2000" spc="25" dirty="0">
                <a:latin typeface="Times New Roman"/>
                <a:cs typeface="Times New Roman"/>
              </a:rPr>
              <a:t>Chapter </a:t>
            </a:r>
            <a:r>
              <a:rPr sz="2000" spc="85" dirty="0">
                <a:latin typeface="Times New Roman"/>
                <a:cs typeface="Times New Roman"/>
              </a:rPr>
              <a:t>I </a:t>
            </a:r>
            <a:r>
              <a:rPr sz="2000" spc="15" dirty="0">
                <a:latin typeface="Times New Roman"/>
                <a:cs typeface="Times New Roman"/>
              </a:rPr>
              <a:t>and </a:t>
            </a:r>
            <a:r>
              <a:rPr sz="2000" spc="25" dirty="0">
                <a:latin typeface="Times New Roman"/>
                <a:cs typeface="Times New Roman"/>
              </a:rPr>
              <a:t>an </a:t>
            </a:r>
            <a:r>
              <a:rPr sz="2000" spc="10" dirty="0">
                <a:latin typeface="Times New Roman"/>
                <a:cs typeface="Times New Roman"/>
              </a:rPr>
              <a:t>optional </a:t>
            </a:r>
            <a:r>
              <a:rPr sz="2000" spc="25" dirty="0">
                <a:latin typeface="Times New Roman"/>
                <a:cs typeface="Times New Roman"/>
              </a:rPr>
              <a:t>Chapter </a:t>
            </a:r>
            <a:r>
              <a:rPr sz="2000" spc="85" dirty="0">
                <a:latin typeface="Times New Roman"/>
                <a:cs typeface="Times New Roman"/>
              </a:rPr>
              <a:t>II </a:t>
            </a:r>
            <a:r>
              <a:rPr sz="2000" spc="-25" dirty="0">
                <a:latin typeface="Times New Roman"/>
                <a:cs typeface="Times New Roman"/>
              </a:rPr>
              <a:t>(collectively </a:t>
            </a:r>
            <a:r>
              <a:rPr sz="2000" spc="-20" dirty="0">
                <a:latin typeface="Times New Roman"/>
                <a:cs typeface="Times New Roman"/>
              </a:rPr>
              <a:t> </a:t>
            </a:r>
            <a:r>
              <a:rPr sz="2000" spc="25" dirty="0">
                <a:latin typeface="Times New Roman"/>
                <a:cs typeface="Times New Roman"/>
              </a:rPr>
              <a:t>referred</a:t>
            </a:r>
            <a:r>
              <a:rPr sz="2000" spc="-35" dirty="0">
                <a:latin typeface="Times New Roman"/>
                <a:cs typeface="Times New Roman"/>
              </a:rPr>
              <a:t> </a:t>
            </a:r>
            <a:r>
              <a:rPr sz="2000" spc="50" dirty="0">
                <a:latin typeface="Times New Roman"/>
                <a:cs typeface="Times New Roman"/>
              </a:rPr>
              <a:t>to</a:t>
            </a:r>
            <a:r>
              <a:rPr sz="2000" spc="-10" dirty="0">
                <a:latin typeface="Times New Roman"/>
                <a:cs typeface="Times New Roman"/>
              </a:rPr>
              <a:t> </a:t>
            </a:r>
            <a:r>
              <a:rPr sz="2000" spc="-5" dirty="0">
                <a:latin typeface="Times New Roman"/>
                <a:cs typeface="Times New Roman"/>
              </a:rPr>
              <a:t>as</a:t>
            </a:r>
            <a:r>
              <a:rPr sz="2000" spc="-10" dirty="0">
                <a:latin typeface="Times New Roman"/>
                <a:cs typeface="Times New Roman"/>
              </a:rPr>
              <a:t> </a:t>
            </a:r>
            <a:r>
              <a:rPr sz="2000" spc="45" dirty="0">
                <a:latin typeface="Times New Roman"/>
                <a:cs typeface="Times New Roman"/>
              </a:rPr>
              <a:t>the</a:t>
            </a:r>
            <a:r>
              <a:rPr sz="2000" spc="-20" dirty="0">
                <a:latin typeface="Times New Roman"/>
                <a:cs typeface="Times New Roman"/>
              </a:rPr>
              <a:t> </a:t>
            </a:r>
            <a:r>
              <a:rPr sz="2000" spc="-80" dirty="0">
                <a:latin typeface="Georgia"/>
                <a:cs typeface="Georgia"/>
              </a:rPr>
              <a:t>“international</a:t>
            </a:r>
            <a:r>
              <a:rPr sz="2000" spc="15" dirty="0">
                <a:latin typeface="Georgia"/>
                <a:cs typeface="Georgia"/>
              </a:rPr>
              <a:t> </a:t>
            </a:r>
            <a:r>
              <a:rPr sz="2000" spc="-120" dirty="0">
                <a:latin typeface="Georgia"/>
                <a:cs typeface="Georgia"/>
              </a:rPr>
              <a:t>phase”)</a:t>
            </a:r>
            <a:endParaRPr sz="2000" dirty="0">
              <a:latin typeface="Times New Roman"/>
              <a:cs typeface="Times New Roman"/>
            </a:endParaRPr>
          </a:p>
          <a:p>
            <a:pPr marL="469900" marR="6985" indent="-457200" algn="just">
              <a:lnSpc>
                <a:spcPct val="150000"/>
              </a:lnSpc>
              <a:spcBef>
                <a:spcPts val="480"/>
              </a:spcBef>
              <a:buFont typeface="Arial MT"/>
              <a:buChar char="•"/>
              <a:tabLst>
                <a:tab pos="469900" algn="l"/>
              </a:tabLst>
            </a:pPr>
            <a:r>
              <a:rPr sz="2000" spc="70" dirty="0">
                <a:latin typeface="Times New Roman"/>
                <a:cs typeface="Times New Roman"/>
              </a:rPr>
              <a:t>The</a:t>
            </a:r>
            <a:r>
              <a:rPr sz="2000" spc="75" dirty="0">
                <a:latin typeface="Times New Roman"/>
                <a:cs typeface="Times New Roman"/>
              </a:rPr>
              <a:t> </a:t>
            </a:r>
            <a:r>
              <a:rPr sz="2000" spc="-95" dirty="0">
                <a:latin typeface="Georgia"/>
                <a:cs typeface="Georgia"/>
              </a:rPr>
              <a:t>“national</a:t>
            </a:r>
            <a:r>
              <a:rPr sz="2000" spc="-90" dirty="0">
                <a:latin typeface="Georgia"/>
                <a:cs typeface="Georgia"/>
              </a:rPr>
              <a:t> </a:t>
            </a:r>
            <a:r>
              <a:rPr sz="2000" spc="-120" dirty="0">
                <a:latin typeface="Georgia"/>
                <a:cs typeface="Georgia"/>
              </a:rPr>
              <a:t>phase,”</a:t>
            </a:r>
            <a:r>
              <a:rPr sz="2000" spc="245" dirty="0">
                <a:latin typeface="Georgia"/>
                <a:cs typeface="Georgia"/>
              </a:rPr>
              <a:t> </a:t>
            </a:r>
            <a:r>
              <a:rPr sz="2000" spc="-5" dirty="0">
                <a:latin typeface="Times New Roman"/>
                <a:cs typeface="Times New Roman"/>
              </a:rPr>
              <a:t>which</a:t>
            </a:r>
            <a:r>
              <a:rPr sz="2000" dirty="0">
                <a:latin typeface="Times New Roman"/>
                <a:cs typeface="Times New Roman"/>
              </a:rPr>
              <a:t> </a:t>
            </a:r>
            <a:r>
              <a:rPr sz="2000" spc="-25" dirty="0">
                <a:latin typeface="Times New Roman"/>
                <a:cs typeface="Times New Roman"/>
              </a:rPr>
              <a:t>involves</a:t>
            </a:r>
            <a:r>
              <a:rPr sz="2000" spc="-20" dirty="0">
                <a:latin typeface="Times New Roman"/>
                <a:cs typeface="Times New Roman"/>
              </a:rPr>
              <a:t> </a:t>
            </a:r>
            <a:r>
              <a:rPr sz="2000" spc="10" dirty="0">
                <a:latin typeface="Times New Roman"/>
                <a:cs typeface="Times New Roman"/>
              </a:rPr>
              <a:t>prosecution</a:t>
            </a:r>
            <a:r>
              <a:rPr sz="2000" spc="15" dirty="0">
                <a:latin typeface="Times New Roman"/>
                <a:cs typeface="Times New Roman"/>
              </a:rPr>
              <a:t> </a:t>
            </a:r>
            <a:r>
              <a:rPr sz="2000" spc="-70" dirty="0">
                <a:latin typeface="Times New Roman"/>
                <a:cs typeface="Times New Roman"/>
              </a:rPr>
              <a:t>of</a:t>
            </a:r>
            <a:r>
              <a:rPr sz="2000" spc="-65" dirty="0">
                <a:latin typeface="Times New Roman"/>
                <a:cs typeface="Times New Roman"/>
              </a:rPr>
              <a:t> </a:t>
            </a:r>
            <a:r>
              <a:rPr sz="2000" spc="45" dirty="0">
                <a:latin typeface="Times New Roman"/>
                <a:cs typeface="Times New Roman"/>
              </a:rPr>
              <a:t>the</a:t>
            </a:r>
            <a:r>
              <a:rPr sz="2000" spc="50" dirty="0">
                <a:latin typeface="Times New Roman"/>
                <a:cs typeface="Times New Roman"/>
              </a:rPr>
              <a:t> </a:t>
            </a:r>
            <a:r>
              <a:rPr sz="2000" spc="-5" dirty="0">
                <a:latin typeface="Times New Roman"/>
                <a:cs typeface="Times New Roman"/>
              </a:rPr>
              <a:t>application</a:t>
            </a:r>
            <a:r>
              <a:rPr sz="2000" dirty="0">
                <a:latin typeface="Times New Roman"/>
                <a:cs typeface="Times New Roman"/>
              </a:rPr>
              <a:t> </a:t>
            </a:r>
            <a:r>
              <a:rPr sz="2000" spc="10" dirty="0">
                <a:latin typeface="Times New Roman"/>
                <a:cs typeface="Times New Roman"/>
              </a:rPr>
              <a:t>in  </a:t>
            </a:r>
            <a:r>
              <a:rPr sz="2000" spc="-20" dirty="0">
                <a:latin typeface="Times New Roman"/>
                <a:cs typeface="Times New Roman"/>
              </a:rPr>
              <a:t>each </a:t>
            </a:r>
            <a:r>
              <a:rPr sz="2000" spc="-15" dirty="0">
                <a:latin typeface="Times New Roman"/>
                <a:cs typeface="Times New Roman"/>
              </a:rPr>
              <a:t> </a:t>
            </a:r>
            <a:r>
              <a:rPr sz="2000" spc="40" dirty="0">
                <a:latin typeface="Times New Roman"/>
                <a:cs typeface="Times New Roman"/>
              </a:rPr>
              <a:t>country</a:t>
            </a:r>
            <a:r>
              <a:rPr sz="2000" spc="-20" dirty="0">
                <a:latin typeface="Times New Roman"/>
                <a:cs typeface="Times New Roman"/>
              </a:rPr>
              <a:t> </a:t>
            </a:r>
            <a:r>
              <a:rPr sz="2000" spc="10" dirty="0">
                <a:latin typeface="Times New Roman"/>
                <a:cs typeface="Times New Roman"/>
              </a:rPr>
              <a:t>in</a:t>
            </a:r>
            <a:r>
              <a:rPr sz="2000" spc="5" dirty="0">
                <a:latin typeface="Times New Roman"/>
                <a:cs typeface="Times New Roman"/>
              </a:rPr>
              <a:t> </a:t>
            </a:r>
            <a:r>
              <a:rPr sz="2000" spc="-5" dirty="0">
                <a:latin typeface="Times New Roman"/>
                <a:cs typeface="Times New Roman"/>
              </a:rPr>
              <a:t>which</a:t>
            </a:r>
            <a:r>
              <a:rPr sz="2000" spc="-15" dirty="0">
                <a:latin typeface="Times New Roman"/>
                <a:cs typeface="Times New Roman"/>
              </a:rPr>
              <a:t> </a:t>
            </a:r>
            <a:r>
              <a:rPr sz="2000" spc="45" dirty="0">
                <a:latin typeface="Times New Roman"/>
                <a:cs typeface="Times New Roman"/>
              </a:rPr>
              <a:t>the</a:t>
            </a:r>
            <a:r>
              <a:rPr sz="2000" spc="-20" dirty="0">
                <a:latin typeface="Times New Roman"/>
                <a:cs typeface="Times New Roman"/>
              </a:rPr>
              <a:t> </a:t>
            </a:r>
            <a:r>
              <a:rPr sz="2000" spc="5" dirty="0">
                <a:latin typeface="Times New Roman"/>
                <a:cs typeface="Times New Roman"/>
              </a:rPr>
              <a:t>applicant</a:t>
            </a:r>
            <a:r>
              <a:rPr sz="2000" spc="-10" dirty="0">
                <a:latin typeface="Times New Roman"/>
                <a:cs typeface="Times New Roman"/>
              </a:rPr>
              <a:t> </a:t>
            </a:r>
            <a:r>
              <a:rPr sz="2000" spc="5" dirty="0">
                <a:latin typeface="Times New Roman"/>
                <a:cs typeface="Times New Roman"/>
              </a:rPr>
              <a:t>desires</a:t>
            </a:r>
            <a:r>
              <a:rPr sz="2000" spc="-15" dirty="0">
                <a:latin typeface="Times New Roman"/>
                <a:cs typeface="Times New Roman"/>
              </a:rPr>
              <a:t> </a:t>
            </a:r>
            <a:r>
              <a:rPr sz="2000" spc="35" dirty="0">
                <a:latin typeface="Times New Roman"/>
                <a:cs typeface="Times New Roman"/>
              </a:rPr>
              <a:t>patent</a:t>
            </a:r>
            <a:r>
              <a:rPr sz="2000" spc="-10" dirty="0">
                <a:latin typeface="Times New Roman"/>
                <a:cs typeface="Times New Roman"/>
              </a:rPr>
              <a:t> </a:t>
            </a:r>
            <a:r>
              <a:rPr sz="2000" spc="20" dirty="0">
                <a:latin typeface="Times New Roman"/>
                <a:cs typeface="Times New Roman"/>
              </a:rPr>
              <a:t>protection.</a:t>
            </a:r>
            <a:endParaRPr sz="20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63772"/>
            <a:ext cx="7315200" cy="498213"/>
          </a:xfrm>
          <a:prstGeom prst="rect">
            <a:avLst/>
          </a:prstGeom>
        </p:spPr>
        <p:txBody>
          <a:bodyPr vert="horz" wrap="square" lIns="0" tIns="13335" rIns="0" bIns="0" rtlCol="0">
            <a:spAutoFit/>
          </a:bodyPr>
          <a:lstStyle/>
          <a:p>
            <a:pPr marL="12700">
              <a:lnSpc>
                <a:spcPct val="100000"/>
              </a:lnSpc>
              <a:spcBef>
                <a:spcPts val="105"/>
              </a:spcBef>
            </a:pPr>
            <a:r>
              <a:rPr dirty="0"/>
              <a:t>The</a:t>
            </a:r>
            <a:r>
              <a:rPr lang="en-US" dirty="0"/>
              <a:t> </a:t>
            </a:r>
            <a:r>
              <a:rPr dirty="0"/>
              <a:t>PCT</a:t>
            </a:r>
            <a:r>
              <a:rPr lang="en-US" dirty="0"/>
              <a:t> </a:t>
            </a:r>
            <a:r>
              <a:rPr dirty="0"/>
              <a:t>Application</a:t>
            </a:r>
            <a:r>
              <a:rPr lang="en-US" dirty="0"/>
              <a:t> </a:t>
            </a:r>
            <a:r>
              <a:rPr dirty="0"/>
              <a:t>Process</a:t>
            </a:r>
            <a:r>
              <a:rPr lang="en-US" dirty="0"/>
              <a:t>:</a:t>
            </a:r>
            <a:endParaRPr dirty="0"/>
          </a:p>
        </p:txBody>
      </p:sp>
      <p:sp>
        <p:nvSpPr>
          <p:cNvPr id="3" name="object 3"/>
          <p:cNvSpPr txBox="1"/>
          <p:nvPr/>
        </p:nvSpPr>
        <p:spPr>
          <a:xfrm>
            <a:off x="266700" y="895350"/>
            <a:ext cx="8610600" cy="3956468"/>
          </a:xfrm>
          <a:prstGeom prst="rect">
            <a:avLst/>
          </a:prstGeom>
        </p:spPr>
        <p:txBody>
          <a:bodyPr vert="horz" wrap="square" lIns="0" tIns="12700" rIns="0" bIns="0" rtlCol="0">
            <a:spAutoFit/>
          </a:bodyPr>
          <a:lstStyle/>
          <a:p>
            <a:pPr marL="355600" marR="5715" indent="-342900" algn="just">
              <a:lnSpc>
                <a:spcPct val="150000"/>
              </a:lnSpc>
              <a:spcBef>
                <a:spcPts val="100"/>
              </a:spcBef>
              <a:buFont typeface="Wingdings"/>
              <a:buChar char=""/>
              <a:tabLst>
                <a:tab pos="355600" algn="l"/>
              </a:tabLst>
            </a:pPr>
            <a:r>
              <a:rPr spc="70" dirty="0">
                <a:latin typeface="Times New Roman"/>
                <a:cs typeface="Times New Roman"/>
              </a:rPr>
              <a:t>The </a:t>
            </a:r>
            <a:r>
              <a:rPr spc="-85" dirty="0">
                <a:latin typeface="Georgia"/>
                <a:cs typeface="Georgia"/>
              </a:rPr>
              <a:t>“international” </a:t>
            </a:r>
            <a:r>
              <a:rPr spc="-5" dirty="0">
                <a:latin typeface="Times New Roman"/>
                <a:cs typeface="Times New Roman"/>
              </a:rPr>
              <a:t>application </a:t>
            </a:r>
            <a:r>
              <a:rPr spc="-25" dirty="0">
                <a:latin typeface="Times New Roman"/>
                <a:cs typeface="Times New Roman"/>
              </a:rPr>
              <a:t>may </a:t>
            </a:r>
            <a:r>
              <a:rPr spc="-15" dirty="0">
                <a:latin typeface="Times New Roman"/>
                <a:cs typeface="Times New Roman"/>
              </a:rPr>
              <a:t>be </a:t>
            </a:r>
            <a:r>
              <a:rPr spc="-35" dirty="0">
                <a:latin typeface="Times New Roman"/>
                <a:cs typeface="Times New Roman"/>
              </a:rPr>
              <a:t>filed </a:t>
            </a:r>
            <a:r>
              <a:rPr spc="30" dirty="0">
                <a:latin typeface="Times New Roman"/>
                <a:cs typeface="Times New Roman"/>
              </a:rPr>
              <a:t>with </a:t>
            </a:r>
            <a:r>
              <a:rPr spc="45" dirty="0">
                <a:latin typeface="Times New Roman"/>
                <a:cs typeface="Times New Roman"/>
              </a:rPr>
              <a:t>the </a:t>
            </a:r>
            <a:r>
              <a:rPr spc="35" dirty="0">
                <a:latin typeface="Times New Roman"/>
                <a:cs typeface="Times New Roman"/>
              </a:rPr>
              <a:t>patent </a:t>
            </a:r>
            <a:r>
              <a:rPr spc="-65" dirty="0">
                <a:latin typeface="Times New Roman"/>
                <a:cs typeface="Times New Roman"/>
              </a:rPr>
              <a:t>office </a:t>
            </a:r>
            <a:r>
              <a:rPr spc="-70" dirty="0">
                <a:latin typeface="Times New Roman"/>
                <a:cs typeface="Times New Roman"/>
              </a:rPr>
              <a:t>of</a:t>
            </a:r>
            <a:r>
              <a:rPr spc="-65" dirty="0">
                <a:latin typeface="Times New Roman"/>
                <a:cs typeface="Times New Roman"/>
              </a:rPr>
              <a:t> </a:t>
            </a:r>
            <a:r>
              <a:rPr spc="40" dirty="0">
                <a:latin typeface="Times New Roman"/>
                <a:cs typeface="Times New Roman"/>
              </a:rPr>
              <a:t>the </a:t>
            </a:r>
            <a:r>
              <a:rPr spc="5" dirty="0">
                <a:latin typeface="Times New Roman"/>
                <a:cs typeface="Times New Roman"/>
              </a:rPr>
              <a:t>member </a:t>
            </a:r>
            <a:r>
              <a:rPr spc="10" dirty="0">
                <a:latin typeface="Times New Roman"/>
                <a:cs typeface="Times New Roman"/>
              </a:rPr>
              <a:t> </a:t>
            </a:r>
            <a:r>
              <a:rPr spc="40" dirty="0">
                <a:latin typeface="Times New Roman"/>
                <a:cs typeface="Times New Roman"/>
              </a:rPr>
              <a:t>country</a:t>
            </a:r>
            <a:r>
              <a:rPr spc="-20" dirty="0">
                <a:latin typeface="Times New Roman"/>
                <a:cs typeface="Times New Roman"/>
              </a:rPr>
              <a:t> </a:t>
            </a:r>
            <a:r>
              <a:rPr spc="-65" dirty="0">
                <a:latin typeface="Times New Roman"/>
                <a:cs typeface="Times New Roman"/>
              </a:rPr>
              <a:t>of</a:t>
            </a:r>
            <a:r>
              <a:rPr spc="15" dirty="0">
                <a:latin typeface="Times New Roman"/>
                <a:cs typeface="Times New Roman"/>
              </a:rPr>
              <a:t> </a:t>
            </a:r>
            <a:r>
              <a:rPr spc="-5" dirty="0">
                <a:latin typeface="Times New Roman"/>
                <a:cs typeface="Times New Roman"/>
              </a:rPr>
              <a:t>which</a:t>
            </a:r>
            <a:r>
              <a:rPr spc="-25" dirty="0">
                <a:latin typeface="Times New Roman"/>
                <a:cs typeface="Times New Roman"/>
              </a:rPr>
              <a:t> </a:t>
            </a:r>
            <a:r>
              <a:rPr spc="45" dirty="0">
                <a:latin typeface="Times New Roman"/>
                <a:cs typeface="Times New Roman"/>
              </a:rPr>
              <a:t>the</a:t>
            </a:r>
            <a:r>
              <a:rPr spc="-10" dirty="0">
                <a:latin typeface="Times New Roman"/>
                <a:cs typeface="Times New Roman"/>
              </a:rPr>
              <a:t> </a:t>
            </a:r>
            <a:r>
              <a:rPr spc="5" dirty="0">
                <a:latin typeface="Times New Roman"/>
                <a:cs typeface="Times New Roman"/>
              </a:rPr>
              <a:t>applicant</a:t>
            </a:r>
            <a:r>
              <a:rPr spc="-20" dirty="0">
                <a:latin typeface="Times New Roman"/>
                <a:cs typeface="Times New Roman"/>
              </a:rPr>
              <a:t> </a:t>
            </a:r>
            <a:r>
              <a:rPr spc="-15" dirty="0">
                <a:latin typeface="Times New Roman"/>
                <a:cs typeface="Times New Roman"/>
              </a:rPr>
              <a:t>is</a:t>
            </a:r>
            <a:r>
              <a:rPr dirty="0">
                <a:latin typeface="Times New Roman"/>
                <a:cs typeface="Times New Roman"/>
              </a:rPr>
              <a:t> </a:t>
            </a:r>
            <a:r>
              <a:rPr spc="-15" dirty="0">
                <a:latin typeface="Times New Roman"/>
                <a:cs typeface="Times New Roman"/>
              </a:rPr>
              <a:t>a</a:t>
            </a:r>
            <a:r>
              <a:rPr spc="5" dirty="0">
                <a:latin typeface="Times New Roman"/>
                <a:cs typeface="Times New Roman"/>
              </a:rPr>
              <a:t> </a:t>
            </a:r>
            <a:r>
              <a:rPr spc="15" dirty="0">
                <a:latin typeface="Times New Roman"/>
                <a:cs typeface="Times New Roman"/>
              </a:rPr>
              <a:t>national</a:t>
            </a:r>
            <a:r>
              <a:rPr spc="-15" dirty="0">
                <a:latin typeface="Times New Roman"/>
                <a:cs typeface="Times New Roman"/>
              </a:rPr>
              <a:t> </a:t>
            </a:r>
            <a:r>
              <a:rPr spc="50" dirty="0">
                <a:latin typeface="Times New Roman"/>
                <a:cs typeface="Times New Roman"/>
              </a:rPr>
              <a:t>or</a:t>
            </a:r>
            <a:r>
              <a:rPr spc="-10" dirty="0">
                <a:latin typeface="Times New Roman"/>
                <a:cs typeface="Times New Roman"/>
              </a:rPr>
              <a:t> </a:t>
            </a:r>
            <a:r>
              <a:rPr spc="15" dirty="0">
                <a:latin typeface="Times New Roman"/>
                <a:cs typeface="Times New Roman"/>
              </a:rPr>
              <a:t>resident.</a:t>
            </a:r>
            <a:endParaRPr dirty="0">
              <a:latin typeface="Times New Roman"/>
              <a:cs typeface="Times New Roman"/>
            </a:endParaRPr>
          </a:p>
          <a:p>
            <a:pPr marL="355600" indent="-342900" algn="just">
              <a:lnSpc>
                <a:spcPct val="100000"/>
              </a:lnSpc>
              <a:spcBef>
                <a:spcPts val="1680"/>
              </a:spcBef>
              <a:buFont typeface="Wingdings"/>
              <a:buChar char=""/>
              <a:tabLst>
                <a:tab pos="354965" algn="l"/>
                <a:tab pos="355600" algn="l"/>
              </a:tabLst>
            </a:pPr>
            <a:r>
              <a:rPr spc="65" dirty="0">
                <a:latin typeface="Times New Roman"/>
                <a:cs typeface="Times New Roman"/>
              </a:rPr>
              <a:t>When</a:t>
            </a:r>
            <a:r>
              <a:rPr spc="185" dirty="0">
                <a:latin typeface="Times New Roman"/>
                <a:cs typeface="Times New Roman"/>
              </a:rPr>
              <a:t> </a:t>
            </a:r>
            <a:r>
              <a:rPr spc="-35" dirty="0">
                <a:latin typeface="Times New Roman"/>
                <a:cs typeface="Times New Roman"/>
              </a:rPr>
              <a:t>filed</a:t>
            </a:r>
            <a:r>
              <a:rPr spc="195" dirty="0">
                <a:latin typeface="Times New Roman"/>
                <a:cs typeface="Times New Roman"/>
              </a:rPr>
              <a:t> </a:t>
            </a:r>
            <a:r>
              <a:rPr spc="30" dirty="0">
                <a:latin typeface="Times New Roman"/>
                <a:cs typeface="Times New Roman"/>
              </a:rPr>
              <a:t>with</a:t>
            </a:r>
            <a:r>
              <a:rPr spc="195" dirty="0">
                <a:latin typeface="Times New Roman"/>
                <a:cs typeface="Times New Roman"/>
              </a:rPr>
              <a:t> </a:t>
            </a:r>
            <a:r>
              <a:rPr spc="-10" dirty="0">
                <a:latin typeface="Times New Roman"/>
                <a:cs typeface="Times New Roman"/>
              </a:rPr>
              <a:t>a</a:t>
            </a:r>
            <a:r>
              <a:rPr spc="185" dirty="0">
                <a:latin typeface="Times New Roman"/>
                <a:cs typeface="Times New Roman"/>
              </a:rPr>
              <a:t> </a:t>
            </a:r>
            <a:r>
              <a:rPr spc="10" dirty="0">
                <a:latin typeface="Times New Roman"/>
                <a:cs typeface="Times New Roman"/>
              </a:rPr>
              <a:t>national</a:t>
            </a:r>
            <a:r>
              <a:rPr spc="190" dirty="0">
                <a:latin typeface="Times New Roman"/>
                <a:cs typeface="Times New Roman"/>
              </a:rPr>
              <a:t> </a:t>
            </a:r>
            <a:r>
              <a:rPr spc="35" dirty="0">
                <a:latin typeface="Times New Roman"/>
                <a:cs typeface="Times New Roman"/>
              </a:rPr>
              <a:t>patent</a:t>
            </a:r>
            <a:r>
              <a:rPr spc="190" dirty="0">
                <a:latin typeface="Times New Roman"/>
                <a:cs typeface="Times New Roman"/>
              </a:rPr>
              <a:t> </a:t>
            </a:r>
            <a:r>
              <a:rPr spc="-70" dirty="0">
                <a:latin typeface="Times New Roman"/>
                <a:cs typeface="Times New Roman"/>
              </a:rPr>
              <a:t>office,</a:t>
            </a:r>
            <a:r>
              <a:rPr spc="190" dirty="0">
                <a:latin typeface="Times New Roman"/>
                <a:cs typeface="Times New Roman"/>
              </a:rPr>
              <a:t> </a:t>
            </a:r>
            <a:r>
              <a:rPr spc="5" dirty="0">
                <a:latin typeface="Times New Roman"/>
                <a:cs typeface="Times New Roman"/>
              </a:rPr>
              <a:t>such</a:t>
            </a:r>
            <a:r>
              <a:rPr spc="195" dirty="0">
                <a:latin typeface="Times New Roman"/>
                <a:cs typeface="Times New Roman"/>
              </a:rPr>
              <a:t> </a:t>
            </a:r>
            <a:r>
              <a:rPr spc="-5" dirty="0">
                <a:latin typeface="Times New Roman"/>
                <a:cs typeface="Times New Roman"/>
              </a:rPr>
              <a:t>as</a:t>
            </a:r>
            <a:r>
              <a:rPr spc="195" dirty="0">
                <a:latin typeface="Times New Roman"/>
                <a:cs typeface="Times New Roman"/>
              </a:rPr>
              <a:t> </a:t>
            </a:r>
            <a:r>
              <a:rPr spc="45" dirty="0">
                <a:latin typeface="Times New Roman"/>
                <a:cs typeface="Times New Roman"/>
              </a:rPr>
              <a:t>the</a:t>
            </a:r>
            <a:r>
              <a:rPr spc="180" dirty="0">
                <a:latin typeface="Times New Roman"/>
                <a:cs typeface="Times New Roman"/>
              </a:rPr>
              <a:t> </a:t>
            </a:r>
            <a:r>
              <a:rPr spc="15" dirty="0">
                <a:latin typeface="Times New Roman"/>
                <a:cs typeface="Times New Roman"/>
              </a:rPr>
              <a:t>USPTO,</a:t>
            </a:r>
            <a:r>
              <a:rPr spc="195" dirty="0">
                <a:latin typeface="Times New Roman"/>
                <a:cs typeface="Times New Roman"/>
              </a:rPr>
              <a:t> </a:t>
            </a:r>
            <a:r>
              <a:rPr spc="45" dirty="0">
                <a:latin typeface="Times New Roman"/>
                <a:cs typeface="Times New Roman"/>
              </a:rPr>
              <a:t>the</a:t>
            </a:r>
            <a:r>
              <a:rPr spc="180" dirty="0">
                <a:latin typeface="Times New Roman"/>
                <a:cs typeface="Times New Roman"/>
              </a:rPr>
              <a:t> </a:t>
            </a:r>
            <a:r>
              <a:rPr spc="-65" dirty="0">
                <a:latin typeface="Times New Roman"/>
                <a:cs typeface="Times New Roman"/>
              </a:rPr>
              <a:t>office</a:t>
            </a:r>
            <a:r>
              <a:rPr spc="175" dirty="0">
                <a:latin typeface="Times New Roman"/>
                <a:cs typeface="Times New Roman"/>
              </a:rPr>
              <a:t> </a:t>
            </a:r>
            <a:r>
              <a:rPr spc="-15" dirty="0">
                <a:latin typeface="Times New Roman"/>
                <a:cs typeface="Times New Roman"/>
              </a:rPr>
              <a:t>is</a:t>
            </a:r>
            <a:r>
              <a:rPr spc="200" dirty="0">
                <a:latin typeface="Times New Roman"/>
                <a:cs typeface="Times New Roman"/>
              </a:rPr>
              <a:t> </a:t>
            </a:r>
            <a:r>
              <a:rPr spc="-5" dirty="0">
                <a:latin typeface="Times New Roman"/>
                <a:cs typeface="Times New Roman"/>
              </a:rPr>
              <a:t>said</a:t>
            </a:r>
            <a:r>
              <a:rPr spc="195" dirty="0">
                <a:latin typeface="Times New Roman"/>
                <a:cs typeface="Times New Roman"/>
              </a:rPr>
              <a:t> </a:t>
            </a:r>
            <a:r>
              <a:rPr spc="45" dirty="0">
                <a:latin typeface="Times New Roman"/>
                <a:cs typeface="Times New Roman"/>
              </a:rPr>
              <a:t>to</a:t>
            </a:r>
            <a:endParaRPr dirty="0">
              <a:latin typeface="Times New Roman"/>
              <a:cs typeface="Times New Roman"/>
            </a:endParaRPr>
          </a:p>
          <a:p>
            <a:pPr marL="355600" algn="just">
              <a:lnSpc>
                <a:spcPct val="100000"/>
              </a:lnSpc>
              <a:spcBef>
                <a:spcPts val="1200"/>
              </a:spcBef>
            </a:pPr>
            <a:r>
              <a:rPr spc="20" dirty="0">
                <a:latin typeface="Times New Roman"/>
                <a:cs typeface="Times New Roman"/>
              </a:rPr>
              <a:t>act</a:t>
            </a:r>
            <a:r>
              <a:rPr spc="-20" dirty="0">
                <a:latin typeface="Times New Roman"/>
                <a:cs typeface="Times New Roman"/>
              </a:rPr>
              <a:t> </a:t>
            </a:r>
            <a:r>
              <a:rPr spc="-5" dirty="0">
                <a:latin typeface="Times New Roman"/>
                <a:cs typeface="Times New Roman"/>
              </a:rPr>
              <a:t>as</a:t>
            </a:r>
            <a:r>
              <a:rPr spc="-10" dirty="0">
                <a:latin typeface="Times New Roman"/>
                <a:cs typeface="Times New Roman"/>
              </a:rPr>
              <a:t> </a:t>
            </a:r>
            <a:r>
              <a:rPr spc="-15" dirty="0">
                <a:latin typeface="Times New Roman"/>
                <a:cs typeface="Times New Roman"/>
              </a:rPr>
              <a:t>a</a:t>
            </a:r>
            <a:r>
              <a:rPr spc="-10" dirty="0">
                <a:latin typeface="Times New Roman"/>
                <a:cs typeface="Times New Roman"/>
              </a:rPr>
              <a:t> </a:t>
            </a:r>
            <a:r>
              <a:rPr spc="95" dirty="0">
                <a:latin typeface="Times New Roman"/>
                <a:cs typeface="Times New Roman"/>
              </a:rPr>
              <a:t>PCT</a:t>
            </a:r>
            <a:r>
              <a:rPr spc="-20" dirty="0">
                <a:latin typeface="Times New Roman"/>
                <a:cs typeface="Times New Roman"/>
              </a:rPr>
              <a:t> </a:t>
            </a:r>
            <a:r>
              <a:rPr spc="5" dirty="0">
                <a:latin typeface="Times New Roman"/>
                <a:cs typeface="Times New Roman"/>
              </a:rPr>
              <a:t>receiving </a:t>
            </a:r>
            <a:r>
              <a:rPr spc="-65" dirty="0">
                <a:latin typeface="Times New Roman"/>
                <a:cs typeface="Times New Roman"/>
              </a:rPr>
              <a:t>office.</a:t>
            </a:r>
            <a:endParaRPr dirty="0">
              <a:latin typeface="Times New Roman"/>
              <a:cs typeface="Times New Roman"/>
            </a:endParaRPr>
          </a:p>
          <a:p>
            <a:pPr marL="355600" indent="-342900" algn="just">
              <a:lnSpc>
                <a:spcPct val="100000"/>
              </a:lnSpc>
              <a:spcBef>
                <a:spcPts val="1685"/>
              </a:spcBef>
              <a:buFont typeface="Wingdings"/>
              <a:buChar char=""/>
              <a:tabLst>
                <a:tab pos="354965" algn="l"/>
                <a:tab pos="355600" algn="l"/>
              </a:tabLst>
            </a:pPr>
            <a:r>
              <a:rPr spc="-25" dirty="0">
                <a:latin typeface="Times New Roman"/>
                <a:cs typeface="Times New Roman"/>
              </a:rPr>
              <a:t>Typically,</a:t>
            </a:r>
            <a:r>
              <a:rPr spc="409" dirty="0">
                <a:latin typeface="Times New Roman"/>
                <a:cs typeface="Times New Roman"/>
              </a:rPr>
              <a:t> </a:t>
            </a:r>
            <a:r>
              <a:rPr spc="5" dirty="0">
                <a:latin typeface="Times New Roman"/>
                <a:cs typeface="Times New Roman"/>
              </a:rPr>
              <a:t>applicants</a:t>
            </a:r>
            <a:r>
              <a:rPr spc="400" dirty="0">
                <a:latin typeface="Times New Roman"/>
                <a:cs typeface="Times New Roman"/>
              </a:rPr>
              <a:t> </a:t>
            </a:r>
            <a:r>
              <a:rPr spc="-45" dirty="0">
                <a:latin typeface="Times New Roman"/>
                <a:cs typeface="Times New Roman"/>
              </a:rPr>
              <a:t>file</a:t>
            </a:r>
            <a:r>
              <a:rPr spc="395" dirty="0">
                <a:latin typeface="Times New Roman"/>
                <a:cs typeface="Times New Roman"/>
              </a:rPr>
              <a:t> </a:t>
            </a:r>
            <a:r>
              <a:rPr spc="40" dirty="0">
                <a:latin typeface="Times New Roman"/>
                <a:cs typeface="Times New Roman"/>
              </a:rPr>
              <a:t>their</a:t>
            </a:r>
            <a:r>
              <a:rPr spc="400" dirty="0">
                <a:latin typeface="Times New Roman"/>
                <a:cs typeface="Times New Roman"/>
              </a:rPr>
              <a:t> </a:t>
            </a:r>
            <a:r>
              <a:rPr spc="95" dirty="0">
                <a:latin typeface="Times New Roman"/>
                <a:cs typeface="Times New Roman"/>
              </a:rPr>
              <a:t>PCT</a:t>
            </a:r>
            <a:r>
              <a:rPr spc="400" dirty="0">
                <a:latin typeface="Times New Roman"/>
                <a:cs typeface="Times New Roman"/>
              </a:rPr>
              <a:t> </a:t>
            </a:r>
            <a:r>
              <a:rPr spc="-5" dirty="0">
                <a:latin typeface="Times New Roman"/>
                <a:cs typeface="Times New Roman"/>
              </a:rPr>
              <a:t>applications</a:t>
            </a:r>
            <a:r>
              <a:rPr spc="400" dirty="0">
                <a:latin typeface="Times New Roman"/>
                <a:cs typeface="Times New Roman"/>
              </a:rPr>
              <a:t> </a:t>
            </a:r>
            <a:r>
              <a:rPr spc="30" dirty="0">
                <a:latin typeface="Times New Roman"/>
                <a:cs typeface="Times New Roman"/>
              </a:rPr>
              <a:t>with</a:t>
            </a:r>
            <a:r>
              <a:rPr spc="400" dirty="0">
                <a:latin typeface="Times New Roman"/>
                <a:cs typeface="Times New Roman"/>
              </a:rPr>
              <a:t> </a:t>
            </a:r>
            <a:r>
              <a:rPr spc="40" dirty="0">
                <a:latin typeface="Times New Roman"/>
                <a:cs typeface="Times New Roman"/>
              </a:rPr>
              <a:t>their</a:t>
            </a:r>
            <a:r>
              <a:rPr spc="395" dirty="0">
                <a:latin typeface="Times New Roman"/>
                <a:cs typeface="Times New Roman"/>
              </a:rPr>
              <a:t> </a:t>
            </a:r>
            <a:r>
              <a:rPr spc="5" dirty="0">
                <a:latin typeface="Times New Roman"/>
                <a:cs typeface="Times New Roman"/>
              </a:rPr>
              <a:t>own</a:t>
            </a:r>
            <a:r>
              <a:rPr spc="390" dirty="0">
                <a:latin typeface="Times New Roman"/>
                <a:cs typeface="Times New Roman"/>
              </a:rPr>
              <a:t> </a:t>
            </a:r>
            <a:r>
              <a:rPr spc="10" dirty="0">
                <a:latin typeface="Times New Roman"/>
                <a:cs typeface="Times New Roman"/>
              </a:rPr>
              <a:t>national</a:t>
            </a:r>
            <a:r>
              <a:rPr spc="405" dirty="0">
                <a:latin typeface="Times New Roman"/>
                <a:cs typeface="Times New Roman"/>
              </a:rPr>
              <a:t> </a:t>
            </a:r>
            <a:r>
              <a:rPr spc="35" dirty="0">
                <a:latin typeface="Times New Roman"/>
                <a:cs typeface="Times New Roman"/>
              </a:rPr>
              <a:t>patent</a:t>
            </a:r>
            <a:endParaRPr dirty="0">
              <a:latin typeface="Times New Roman"/>
              <a:cs typeface="Times New Roman"/>
            </a:endParaRPr>
          </a:p>
          <a:p>
            <a:pPr marL="355600" algn="just">
              <a:lnSpc>
                <a:spcPct val="100000"/>
              </a:lnSpc>
              <a:spcBef>
                <a:spcPts val="1200"/>
              </a:spcBef>
            </a:pPr>
            <a:r>
              <a:rPr spc="-60" dirty="0">
                <a:latin typeface="Times New Roman"/>
                <a:cs typeface="Times New Roman"/>
              </a:rPr>
              <a:t>offices.</a:t>
            </a:r>
            <a:endParaRPr dirty="0">
              <a:latin typeface="Times New Roman"/>
              <a:cs typeface="Times New Roman"/>
            </a:endParaRPr>
          </a:p>
          <a:p>
            <a:pPr marL="355600" marR="5080" indent="-342900" algn="just">
              <a:lnSpc>
                <a:spcPct val="150100"/>
              </a:lnSpc>
              <a:spcBef>
                <a:spcPts val="480"/>
              </a:spcBef>
              <a:buFont typeface="Wingdings"/>
              <a:buChar char=""/>
              <a:tabLst>
                <a:tab pos="355600" algn="l"/>
              </a:tabLst>
            </a:pPr>
            <a:r>
              <a:rPr spc="25" dirty="0">
                <a:latin typeface="Times New Roman"/>
                <a:cs typeface="Times New Roman"/>
              </a:rPr>
              <a:t>Thus, </a:t>
            </a:r>
            <a:r>
              <a:rPr spc="45" dirty="0">
                <a:latin typeface="Times New Roman"/>
                <a:cs typeface="Times New Roman"/>
              </a:rPr>
              <a:t>the </a:t>
            </a:r>
            <a:r>
              <a:rPr spc="60" dirty="0">
                <a:latin typeface="Times New Roman"/>
                <a:cs typeface="Times New Roman"/>
              </a:rPr>
              <a:t>USPTO </a:t>
            </a:r>
            <a:r>
              <a:rPr spc="20" dirty="0">
                <a:latin typeface="Times New Roman"/>
                <a:cs typeface="Times New Roman"/>
              </a:rPr>
              <a:t>acts </a:t>
            </a:r>
            <a:r>
              <a:rPr dirty="0">
                <a:latin typeface="Times New Roman"/>
                <a:cs typeface="Times New Roman"/>
              </a:rPr>
              <a:t>as </a:t>
            </a:r>
            <a:r>
              <a:rPr spc="-10" dirty="0">
                <a:latin typeface="Times New Roman"/>
                <a:cs typeface="Times New Roman"/>
              </a:rPr>
              <a:t>a </a:t>
            </a:r>
            <a:r>
              <a:rPr dirty="0">
                <a:latin typeface="Times New Roman"/>
                <a:cs typeface="Times New Roman"/>
              </a:rPr>
              <a:t>receiving </a:t>
            </a:r>
            <a:r>
              <a:rPr spc="-60" dirty="0">
                <a:latin typeface="Times New Roman"/>
                <a:cs typeface="Times New Roman"/>
              </a:rPr>
              <a:t>office </a:t>
            </a:r>
            <a:r>
              <a:rPr spc="-10" dirty="0">
                <a:latin typeface="Times New Roman"/>
                <a:cs typeface="Times New Roman"/>
              </a:rPr>
              <a:t>for </a:t>
            </a:r>
            <a:r>
              <a:rPr spc="30" dirty="0">
                <a:latin typeface="Times New Roman"/>
                <a:cs typeface="Times New Roman"/>
              </a:rPr>
              <a:t>most international </a:t>
            </a:r>
            <a:r>
              <a:rPr spc="-5" dirty="0">
                <a:latin typeface="Times New Roman"/>
                <a:cs typeface="Times New Roman"/>
              </a:rPr>
              <a:t>applications </a:t>
            </a:r>
            <a:r>
              <a:rPr spc="-35" dirty="0">
                <a:latin typeface="Times New Roman"/>
                <a:cs typeface="Times New Roman"/>
              </a:rPr>
              <a:t>filed </a:t>
            </a:r>
            <a:r>
              <a:rPr spc="-484" dirty="0">
                <a:latin typeface="Times New Roman"/>
                <a:cs typeface="Times New Roman"/>
              </a:rPr>
              <a:t> </a:t>
            </a:r>
            <a:r>
              <a:rPr spc="-15" dirty="0">
                <a:latin typeface="Times New Roman"/>
                <a:cs typeface="Times New Roman"/>
              </a:rPr>
              <a:t>by </a:t>
            </a:r>
            <a:r>
              <a:rPr spc="10" dirty="0">
                <a:latin typeface="Times New Roman"/>
                <a:cs typeface="Times New Roman"/>
              </a:rPr>
              <a:t>nationals </a:t>
            </a:r>
            <a:r>
              <a:rPr spc="45" dirty="0">
                <a:latin typeface="Times New Roman"/>
                <a:cs typeface="Times New Roman"/>
              </a:rPr>
              <a:t>or </a:t>
            </a:r>
            <a:r>
              <a:rPr spc="25" dirty="0">
                <a:latin typeface="Times New Roman"/>
                <a:cs typeface="Times New Roman"/>
              </a:rPr>
              <a:t>residents </a:t>
            </a:r>
            <a:r>
              <a:rPr spc="-65" dirty="0">
                <a:latin typeface="Times New Roman"/>
                <a:cs typeface="Times New Roman"/>
              </a:rPr>
              <a:t>of</a:t>
            </a:r>
            <a:r>
              <a:rPr spc="-60" dirty="0">
                <a:latin typeface="Times New Roman"/>
                <a:cs typeface="Times New Roman"/>
              </a:rPr>
              <a:t> </a:t>
            </a:r>
            <a:r>
              <a:rPr spc="45" dirty="0">
                <a:latin typeface="Times New Roman"/>
                <a:cs typeface="Times New Roman"/>
              </a:rPr>
              <a:t>the </a:t>
            </a:r>
            <a:r>
              <a:rPr spc="30" dirty="0">
                <a:latin typeface="Times New Roman"/>
                <a:cs typeface="Times New Roman"/>
              </a:rPr>
              <a:t>United </a:t>
            </a:r>
            <a:r>
              <a:rPr spc="-10" dirty="0">
                <a:latin typeface="Times New Roman"/>
                <a:cs typeface="Times New Roman"/>
              </a:rPr>
              <a:t>States, </a:t>
            </a:r>
            <a:r>
              <a:rPr spc="25" dirty="0">
                <a:latin typeface="Times New Roman"/>
                <a:cs typeface="Times New Roman"/>
              </a:rPr>
              <a:t>and </a:t>
            </a:r>
            <a:r>
              <a:rPr spc="45" dirty="0">
                <a:latin typeface="Times New Roman"/>
                <a:cs typeface="Times New Roman"/>
              </a:rPr>
              <a:t>the </a:t>
            </a:r>
            <a:r>
              <a:rPr spc="-5" dirty="0">
                <a:latin typeface="Times New Roman"/>
                <a:cs typeface="Times New Roman"/>
              </a:rPr>
              <a:t>application </a:t>
            </a:r>
            <a:r>
              <a:rPr spc="-25" dirty="0">
                <a:latin typeface="Times New Roman"/>
                <a:cs typeface="Times New Roman"/>
              </a:rPr>
              <a:t>may </a:t>
            </a:r>
            <a:r>
              <a:rPr spc="-20" dirty="0">
                <a:latin typeface="Times New Roman"/>
                <a:cs typeface="Times New Roman"/>
              </a:rPr>
              <a:t>be </a:t>
            </a:r>
            <a:r>
              <a:rPr spc="-35" dirty="0">
                <a:latin typeface="Times New Roman"/>
                <a:cs typeface="Times New Roman"/>
              </a:rPr>
              <a:t>filed </a:t>
            </a:r>
            <a:r>
              <a:rPr spc="-30" dirty="0">
                <a:latin typeface="Times New Roman"/>
                <a:cs typeface="Times New Roman"/>
              </a:rPr>
              <a:t> </a:t>
            </a:r>
            <a:r>
              <a:rPr dirty="0">
                <a:latin typeface="Times New Roman"/>
                <a:cs typeface="Times New Roman"/>
              </a:rPr>
              <a:t>electronically</a:t>
            </a:r>
            <a:r>
              <a:rPr spc="-50" dirty="0">
                <a:latin typeface="Times New Roman"/>
                <a:cs typeface="Times New Roman"/>
              </a:rPr>
              <a:t> </a:t>
            </a:r>
            <a:r>
              <a:rPr spc="25" dirty="0">
                <a:latin typeface="Times New Roman"/>
                <a:cs typeface="Times New Roman"/>
              </a:rPr>
              <a:t>using</a:t>
            </a:r>
            <a:r>
              <a:rPr spc="10" dirty="0">
                <a:latin typeface="Times New Roman"/>
                <a:cs typeface="Times New Roman"/>
              </a:rPr>
              <a:t> </a:t>
            </a:r>
            <a:r>
              <a:rPr spc="-5" dirty="0">
                <a:latin typeface="Times New Roman"/>
                <a:cs typeface="Times New Roman"/>
              </a:rPr>
              <a:t>EFS-Web.</a:t>
            </a:r>
            <a:endParaRPr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8600" y="282341"/>
            <a:ext cx="8379461" cy="4578818"/>
          </a:xfrm>
          <a:prstGeom prst="rect">
            <a:avLst/>
          </a:prstGeom>
        </p:spPr>
        <p:txBody>
          <a:bodyPr vert="horz" wrap="square" lIns="0" tIns="13335" rIns="0" bIns="0" rtlCol="0">
            <a:spAutoFit/>
          </a:bodyPr>
          <a:lstStyle/>
          <a:p>
            <a:pPr marL="355600" marR="5715" indent="-342900" algn="just">
              <a:lnSpc>
                <a:spcPct val="100000"/>
              </a:lnSpc>
              <a:spcBef>
                <a:spcPts val="105"/>
              </a:spcBef>
              <a:buFont typeface="Wingdings"/>
              <a:buChar char=""/>
              <a:tabLst>
                <a:tab pos="355600" algn="l"/>
              </a:tabLst>
            </a:pPr>
            <a:r>
              <a:rPr sz="2000" spc="-25" dirty="0">
                <a:latin typeface="Times New Roman"/>
                <a:cs typeface="Times New Roman"/>
              </a:rPr>
              <a:t>Effective </a:t>
            </a:r>
            <a:r>
              <a:rPr sz="2000" spc="15" dirty="0">
                <a:latin typeface="Times New Roman"/>
                <a:cs typeface="Times New Roman"/>
              </a:rPr>
              <a:t>January </a:t>
            </a:r>
            <a:r>
              <a:rPr sz="2000" spc="-35" dirty="0">
                <a:latin typeface="Times New Roman"/>
                <a:cs typeface="Times New Roman"/>
              </a:rPr>
              <a:t>1, </a:t>
            </a:r>
            <a:r>
              <a:rPr sz="2000" spc="-15" dirty="0">
                <a:latin typeface="Times New Roman"/>
                <a:cs typeface="Times New Roman"/>
              </a:rPr>
              <a:t>2004, </a:t>
            </a:r>
            <a:r>
              <a:rPr sz="2000" spc="40" dirty="0">
                <a:latin typeface="Times New Roman"/>
                <a:cs typeface="Times New Roman"/>
              </a:rPr>
              <a:t>the </a:t>
            </a:r>
            <a:r>
              <a:rPr sz="2000" spc="-10" dirty="0">
                <a:latin typeface="Times New Roman"/>
                <a:cs typeface="Times New Roman"/>
              </a:rPr>
              <a:t>filing </a:t>
            </a:r>
            <a:r>
              <a:rPr sz="2000" spc="-65" dirty="0">
                <a:latin typeface="Times New Roman"/>
                <a:cs typeface="Times New Roman"/>
              </a:rPr>
              <a:t>of</a:t>
            </a:r>
            <a:r>
              <a:rPr sz="2000" spc="-60" dirty="0">
                <a:latin typeface="Times New Roman"/>
                <a:cs typeface="Times New Roman"/>
              </a:rPr>
              <a:t> </a:t>
            </a:r>
            <a:r>
              <a:rPr sz="2000" spc="15" dirty="0">
                <a:latin typeface="Times New Roman"/>
                <a:cs typeface="Times New Roman"/>
              </a:rPr>
              <a:t>an </a:t>
            </a:r>
            <a:r>
              <a:rPr sz="2000" spc="30" dirty="0">
                <a:latin typeface="Times New Roman"/>
                <a:cs typeface="Times New Roman"/>
              </a:rPr>
              <a:t>international </a:t>
            </a:r>
            <a:r>
              <a:rPr sz="2000" spc="-5" dirty="0">
                <a:latin typeface="Times New Roman"/>
                <a:cs typeface="Times New Roman"/>
              </a:rPr>
              <a:t>application </a:t>
            </a:r>
            <a:r>
              <a:rPr sz="2000" dirty="0">
                <a:latin typeface="Times New Roman"/>
                <a:cs typeface="Times New Roman"/>
              </a:rPr>
              <a:t>automatically </a:t>
            </a:r>
            <a:r>
              <a:rPr sz="2000" spc="5" dirty="0">
                <a:latin typeface="Times New Roman"/>
                <a:cs typeface="Times New Roman"/>
              </a:rPr>
              <a:t> </a:t>
            </a:r>
            <a:r>
              <a:rPr sz="2000" spc="25" dirty="0">
                <a:latin typeface="Times New Roman"/>
                <a:cs typeface="Times New Roman"/>
              </a:rPr>
              <a:t>constitutes </a:t>
            </a:r>
            <a:r>
              <a:rPr sz="2000" spc="45" dirty="0">
                <a:latin typeface="Times New Roman"/>
                <a:cs typeface="Times New Roman"/>
              </a:rPr>
              <a:t>the </a:t>
            </a:r>
            <a:r>
              <a:rPr sz="2000" spc="10" dirty="0">
                <a:latin typeface="Times New Roman"/>
                <a:cs typeface="Times New Roman"/>
              </a:rPr>
              <a:t>designation </a:t>
            </a:r>
            <a:r>
              <a:rPr sz="2000" spc="-70" dirty="0">
                <a:latin typeface="Times New Roman"/>
                <a:cs typeface="Times New Roman"/>
              </a:rPr>
              <a:t>of</a:t>
            </a:r>
            <a:r>
              <a:rPr sz="2000" spc="-65" dirty="0">
                <a:latin typeface="Times New Roman"/>
                <a:cs typeface="Times New Roman"/>
              </a:rPr>
              <a:t> </a:t>
            </a:r>
            <a:r>
              <a:rPr sz="2000" dirty="0">
                <a:latin typeface="Times New Roman"/>
                <a:cs typeface="Times New Roman"/>
              </a:rPr>
              <a:t>all </a:t>
            </a:r>
            <a:r>
              <a:rPr sz="2000" spc="35" dirty="0">
                <a:latin typeface="Times New Roman"/>
                <a:cs typeface="Times New Roman"/>
              </a:rPr>
              <a:t>contracting </a:t>
            </a:r>
            <a:r>
              <a:rPr sz="2000" spc="20" dirty="0">
                <a:latin typeface="Times New Roman"/>
                <a:cs typeface="Times New Roman"/>
              </a:rPr>
              <a:t>countries </a:t>
            </a:r>
            <a:r>
              <a:rPr sz="2000" spc="45" dirty="0">
                <a:latin typeface="Times New Roman"/>
                <a:cs typeface="Times New Roman"/>
              </a:rPr>
              <a:t>to the </a:t>
            </a:r>
            <a:r>
              <a:rPr sz="2000" spc="95" dirty="0">
                <a:latin typeface="Times New Roman"/>
                <a:cs typeface="Times New Roman"/>
              </a:rPr>
              <a:t>PCT </a:t>
            </a:r>
            <a:r>
              <a:rPr sz="2000" spc="15" dirty="0">
                <a:latin typeface="Times New Roman"/>
                <a:cs typeface="Times New Roman"/>
              </a:rPr>
              <a:t>on </a:t>
            </a:r>
            <a:r>
              <a:rPr sz="2000" spc="55" dirty="0">
                <a:latin typeface="Times New Roman"/>
                <a:cs typeface="Times New Roman"/>
              </a:rPr>
              <a:t>that </a:t>
            </a:r>
            <a:r>
              <a:rPr sz="2000" spc="-5" dirty="0">
                <a:latin typeface="Times New Roman"/>
                <a:cs typeface="Times New Roman"/>
              </a:rPr>
              <a:t>filing </a:t>
            </a:r>
            <a:r>
              <a:rPr sz="2000" dirty="0">
                <a:latin typeface="Times New Roman"/>
                <a:cs typeface="Times New Roman"/>
              </a:rPr>
              <a:t> </a:t>
            </a:r>
            <a:r>
              <a:rPr sz="2000" spc="-10" dirty="0">
                <a:latin typeface="Times New Roman"/>
                <a:cs typeface="Times New Roman"/>
              </a:rPr>
              <a:t>date, </a:t>
            </a:r>
            <a:r>
              <a:rPr sz="2000" spc="15" dirty="0">
                <a:latin typeface="Times New Roman"/>
                <a:cs typeface="Times New Roman"/>
              </a:rPr>
              <a:t>meaning </a:t>
            </a:r>
            <a:r>
              <a:rPr sz="2000" spc="55" dirty="0">
                <a:latin typeface="Times New Roman"/>
                <a:cs typeface="Times New Roman"/>
              </a:rPr>
              <a:t>that </a:t>
            </a:r>
            <a:r>
              <a:rPr sz="2000" spc="45" dirty="0">
                <a:latin typeface="Times New Roman"/>
                <a:cs typeface="Times New Roman"/>
              </a:rPr>
              <a:t>the </a:t>
            </a:r>
            <a:r>
              <a:rPr sz="2000" spc="-5" dirty="0">
                <a:latin typeface="Times New Roman"/>
                <a:cs typeface="Times New Roman"/>
              </a:rPr>
              <a:t>application </a:t>
            </a:r>
            <a:r>
              <a:rPr sz="2000" spc="-15" dirty="0">
                <a:latin typeface="Times New Roman"/>
                <a:cs typeface="Times New Roman"/>
              </a:rPr>
              <a:t>is </a:t>
            </a:r>
            <a:r>
              <a:rPr sz="2000" spc="-25" dirty="0">
                <a:latin typeface="Times New Roman"/>
                <a:cs typeface="Times New Roman"/>
              </a:rPr>
              <a:t>viewed </a:t>
            </a:r>
            <a:r>
              <a:rPr sz="2000" spc="-5" dirty="0">
                <a:latin typeface="Times New Roman"/>
                <a:cs typeface="Times New Roman"/>
              </a:rPr>
              <a:t>as </a:t>
            </a:r>
            <a:r>
              <a:rPr sz="2000" spc="30" dirty="0">
                <a:latin typeface="Times New Roman"/>
                <a:cs typeface="Times New Roman"/>
              </a:rPr>
              <a:t>requesting </a:t>
            </a:r>
            <a:r>
              <a:rPr sz="2000" spc="35" dirty="0">
                <a:latin typeface="Times New Roman"/>
                <a:cs typeface="Times New Roman"/>
              </a:rPr>
              <a:t>patent </a:t>
            </a:r>
            <a:r>
              <a:rPr sz="2000" spc="25" dirty="0">
                <a:latin typeface="Times New Roman"/>
                <a:cs typeface="Times New Roman"/>
              </a:rPr>
              <a:t>protection </a:t>
            </a:r>
            <a:r>
              <a:rPr sz="2000" spc="10" dirty="0">
                <a:latin typeface="Times New Roman"/>
                <a:cs typeface="Times New Roman"/>
              </a:rPr>
              <a:t>in </a:t>
            </a:r>
            <a:r>
              <a:rPr sz="2000" spc="45" dirty="0">
                <a:latin typeface="Times New Roman"/>
                <a:cs typeface="Times New Roman"/>
              </a:rPr>
              <a:t>the </a:t>
            </a:r>
            <a:r>
              <a:rPr sz="2000" spc="50" dirty="0">
                <a:latin typeface="Times New Roman"/>
                <a:cs typeface="Times New Roman"/>
              </a:rPr>
              <a:t> </a:t>
            </a:r>
            <a:r>
              <a:rPr sz="2000" spc="20" dirty="0">
                <a:latin typeface="Times New Roman"/>
                <a:cs typeface="Times New Roman"/>
              </a:rPr>
              <a:t>more</a:t>
            </a:r>
            <a:r>
              <a:rPr sz="2000" spc="-35" dirty="0">
                <a:latin typeface="Times New Roman"/>
                <a:cs typeface="Times New Roman"/>
              </a:rPr>
              <a:t> </a:t>
            </a:r>
            <a:r>
              <a:rPr sz="2000" spc="55" dirty="0">
                <a:latin typeface="Times New Roman"/>
                <a:cs typeface="Times New Roman"/>
              </a:rPr>
              <a:t>than</a:t>
            </a:r>
            <a:r>
              <a:rPr sz="2000" spc="-25" dirty="0">
                <a:latin typeface="Times New Roman"/>
                <a:cs typeface="Times New Roman"/>
              </a:rPr>
              <a:t> </a:t>
            </a:r>
            <a:r>
              <a:rPr sz="2000" dirty="0">
                <a:latin typeface="Times New Roman"/>
                <a:cs typeface="Times New Roman"/>
              </a:rPr>
              <a:t>140</a:t>
            </a:r>
            <a:r>
              <a:rPr sz="2000" spc="-20" dirty="0">
                <a:latin typeface="Times New Roman"/>
                <a:cs typeface="Times New Roman"/>
              </a:rPr>
              <a:t> </a:t>
            </a:r>
            <a:r>
              <a:rPr sz="2000" spc="100" dirty="0">
                <a:latin typeface="Times New Roman"/>
                <a:cs typeface="Times New Roman"/>
              </a:rPr>
              <a:t>PCT</a:t>
            </a:r>
            <a:r>
              <a:rPr sz="2000" spc="-25" dirty="0">
                <a:latin typeface="Times New Roman"/>
                <a:cs typeface="Times New Roman"/>
              </a:rPr>
              <a:t> </a:t>
            </a:r>
            <a:r>
              <a:rPr sz="2000" spc="5" dirty="0">
                <a:latin typeface="Times New Roman"/>
                <a:cs typeface="Times New Roman"/>
              </a:rPr>
              <a:t>countries.</a:t>
            </a:r>
            <a:endParaRPr sz="2000" dirty="0">
              <a:latin typeface="Times New Roman"/>
              <a:cs typeface="Times New Roman"/>
            </a:endParaRPr>
          </a:p>
          <a:p>
            <a:pPr marL="355600" marR="5080" indent="-342900" algn="just">
              <a:lnSpc>
                <a:spcPct val="100000"/>
              </a:lnSpc>
              <a:spcBef>
                <a:spcPts val="480"/>
              </a:spcBef>
              <a:buFont typeface="Wingdings"/>
              <a:buChar char=""/>
              <a:tabLst>
                <a:tab pos="355600" algn="l"/>
              </a:tabLst>
            </a:pPr>
            <a:r>
              <a:rPr sz="2000" spc="-15" dirty="0">
                <a:latin typeface="Times New Roman"/>
                <a:cs typeface="Times New Roman"/>
              </a:rPr>
              <a:t>Ultimately,</a:t>
            </a:r>
            <a:r>
              <a:rPr sz="2000" spc="-10" dirty="0">
                <a:latin typeface="Times New Roman"/>
                <a:cs typeface="Times New Roman"/>
              </a:rPr>
              <a:t> </a:t>
            </a:r>
            <a:r>
              <a:rPr sz="2000" spc="40" dirty="0">
                <a:latin typeface="Times New Roman"/>
                <a:cs typeface="Times New Roman"/>
              </a:rPr>
              <a:t>the</a:t>
            </a:r>
            <a:r>
              <a:rPr sz="2000" spc="45" dirty="0">
                <a:latin typeface="Times New Roman"/>
                <a:cs typeface="Times New Roman"/>
              </a:rPr>
              <a:t> </a:t>
            </a:r>
            <a:r>
              <a:rPr sz="2000" spc="5" dirty="0">
                <a:latin typeface="Times New Roman"/>
                <a:cs typeface="Times New Roman"/>
              </a:rPr>
              <a:t>applicant</a:t>
            </a:r>
            <a:r>
              <a:rPr sz="2000" spc="10" dirty="0">
                <a:latin typeface="Times New Roman"/>
                <a:cs typeface="Times New Roman"/>
              </a:rPr>
              <a:t> </a:t>
            </a:r>
            <a:r>
              <a:rPr sz="2000" spc="-15" dirty="0">
                <a:latin typeface="Times New Roman"/>
                <a:cs typeface="Times New Roman"/>
              </a:rPr>
              <a:t>will</a:t>
            </a:r>
            <a:r>
              <a:rPr sz="2000" spc="-10" dirty="0">
                <a:latin typeface="Times New Roman"/>
                <a:cs typeface="Times New Roman"/>
              </a:rPr>
              <a:t> </a:t>
            </a:r>
            <a:r>
              <a:rPr sz="2000" spc="10" dirty="0">
                <a:latin typeface="Times New Roman"/>
                <a:cs typeface="Times New Roman"/>
              </a:rPr>
              <a:t>designate</a:t>
            </a:r>
            <a:r>
              <a:rPr sz="2000" spc="15" dirty="0">
                <a:latin typeface="Times New Roman"/>
                <a:cs typeface="Times New Roman"/>
              </a:rPr>
              <a:t> </a:t>
            </a:r>
            <a:r>
              <a:rPr sz="2000" spc="50" dirty="0">
                <a:latin typeface="Times New Roman"/>
                <a:cs typeface="Times New Roman"/>
              </a:rPr>
              <a:t>or </a:t>
            </a:r>
            <a:r>
              <a:rPr sz="2000" dirty="0">
                <a:latin typeface="Times New Roman"/>
                <a:cs typeface="Times New Roman"/>
              </a:rPr>
              <a:t>elect</a:t>
            </a:r>
            <a:r>
              <a:rPr sz="2000" spc="5" dirty="0">
                <a:latin typeface="Times New Roman"/>
                <a:cs typeface="Times New Roman"/>
              </a:rPr>
              <a:t> </a:t>
            </a:r>
            <a:r>
              <a:rPr sz="2000" spc="20" dirty="0">
                <a:latin typeface="Times New Roman"/>
                <a:cs typeface="Times New Roman"/>
              </a:rPr>
              <a:t>those</a:t>
            </a:r>
            <a:r>
              <a:rPr sz="2000" spc="25" dirty="0">
                <a:latin typeface="Times New Roman"/>
                <a:cs typeface="Times New Roman"/>
              </a:rPr>
              <a:t> </a:t>
            </a:r>
            <a:r>
              <a:rPr sz="2000" spc="20" dirty="0">
                <a:latin typeface="Times New Roman"/>
                <a:cs typeface="Times New Roman"/>
              </a:rPr>
              <a:t>countries</a:t>
            </a:r>
            <a:r>
              <a:rPr sz="2000" spc="25" dirty="0">
                <a:latin typeface="Times New Roman"/>
                <a:cs typeface="Times New Roman"/>
              </a:rPr>
              <a:t> </a:t>
            </a:r>
            <a:r>
              <a:rPr sz="2000" spc="10" dirty="0">
                <a:latin typeface="Times New Roman"/>
                <a:cs typeface="Times New Roman"/>
              </a:rPr>
              <a:t>in</a:t>
            </a:r>
            <a:r>
              <a:rPr sz="2000" spc="15" dirty="0">
                <a:latin typeface="Times New Roman"/>
                <a:cs typeface="Times New Roman"/>
              </a:rPr>
              <a:t> </a:t>
            </a:r>
            <a:r>
              <a:rPr sz="2000" spc="-5" dirty="0">
                <a:latin typeface="Times New Roman"/>
                <a:cs typeface="Times New Roman"/>
              </a:rPr>
              <a:t>which</a:t>
            </a:r>
            <a:r>
              <a:rPr sz="2000" dirty="0">
                <a:latin typeface="Times New Roman"/>
                <a:cs typeface="Times New Roman"/>
              </a:rPr>
              <a:t> </a:t>
            </a:r>
            <a:r>
              <a:rPr sz="2000" spc="40" dirty="0">
                <a:latin typeface="Times New Roman"/>
                <a:cs typeface="Times New Roman"/>
              </a:rPr>
              <a:t>the </a:t>
            </a:r>
            <a:r>
              <a:rPr sz="2000" spc="45" dirty="0">
                <a:latin typeface="Times New Roman"/>
                <a:cs typeface="Times New Roman"/>
              </a:rPr>
              <a:t> </a:t>
            </a:r>
            <a:r>
              <a:rPr sz="2000" spc="5" dirty="0">
                <a:latin typeface="Times New Roman"/>
                <a:cs typeface="Times New Roman"/>
              </a:rPr>
              <a:t>applicant</a:t>
            </a:r>
            <a:r>
              <a:rPr sz="2000" spc="-35" dirty="0">
                <a:latin typeface="Times New Roman"/>
                <a:cs typeface="Times New Roman"/>
              </a:rPr>
              <a:t> </a:t>
            </a:r>
            <a:r>
              <a:rPr sz="2000" spc="5" dirty="0">
                <a:latin typeface="Times New Roman"/>
                <a:cs typeface="Times New Roman"/>
              </a:rPr>
              <a:t>desires</a:t>
            </a:r>
            <a:r>
              <a:rPr sz="2000" spc="-5" dirty="0">
                <a:latin typeface="Times New Roman"/>
                <a:cs typeface="Times New Roman"/>
              </a:rPr>
              <a:t> </a:t>
            </a:r>
            <a:r>
              <a:rPr sz="2000" spc="35" dirty="0">
                <a:latin typeface="Times New Roman"/>
                <a:cs typeface="Times New Roman"/>
              </a:rPr>
              <a:t>patent</a:t>
            </a:r>
            <a:r>
              <a:rPr sz="2000" spc="-5" dirty="0">
                <a:latin typeface="Times New Roman"/>
                <a:cs typeface="Times New Roman"/>
              </a:rPr>
              <a:t> </a:t>
            </a:r>
            <a:r>
              <a:rPr sz="2000" spc="20" dirty="0">
                <a:latin typeface="Times New Roman"/>
                <a:cs typeface="Times New Roman"/>
              </a:rPr>
              <a:t>protection.</a:t>
            </a:r>
            <a:endParaRPr sz="2000" dirty="0">
              <a:latin typeface="Times New Roman"/>
              <a:cs typeface="Times New Roman"/>
            </a:endParaRPr>
          </a:p>
          <a:p>
            <a:pPr marL="355600" indent="-342900" algn="just">
              <a:lnSpc>
                <a:spcPct val="100000"/>
              </a:lnSpc>
              <a:spcBef>
                <a:spcPts val="484"/>
              </a:spcBef>
              <a:buFont typeface="Wingdings"/>
              <a:buChar char=""/>
              <a:tabLst>
                <a:tab pos="355600" algn="l"/>
              </a:tabLst>
            </a:pPr>
            <a:r>
              <a:rPr sz="2000" spc="5" dirty="0">
                <a:latin typeface="Times New Roman"/>
                <a:cs typeface="Times New Roman"/>
              </a:rPr>
              <a:t>Only </a:t>
            </a:r>
            <a:r>
              <a:rPr sz="2000" spc="20" dirty="0">
                <a:latin typeface="Times New Roman"/>
                <a:cs typeface="Times New Roman"/>
              </a:rPr>
              <a:t> </a:t>
            </a:r>
            <a:r>
              <a:rPr sz="2000" spc="-5" dirty="0">
                <a:latin typeface="Times New Roman"/>
                <a:cs typeface="Times New Roman"/>
              </a:rPr>
              <a:t>one</a:t>
            </a:r>
            <a:r>
              <a:rPr sz="2000" spc="520" dirty="0">
                <a:latin typeface="Times New Roman"/>
                <a:cs typeface="Times New Roman"/>
              </a:rPr>
              <a:t> </a:t>
            </a:r>
            <a:r>
              <a:rPr sz="2000" spc="-10" dirty="0">
                <a:latin typeface="Times New Roman"/>
                <a:cs typeface="Times New Roman"/>
              </a:rPr>
              <a:t>filing</a:t>
            </a:r>
            <a:r>
              <a:rPr sz="2000" spc="520" dirty="0">
                <a:latin typeface="Times New Roman"/>
                <a:cs typeface="Times New Roman"/>
              </a:rPr>
              <a:t> </a:t>
            </a:r>
            <a:r>
              <a:rPr sz="2000" spc="-60" dirty="0">
                <a:latin typeface="Times New Roman"/>
                <a:cs typeface="Times New Roman"/>
              </a:rPr>
              <a:t>fee</a:t>
            </a:r>
            <a:r>
              <a:rPr sz="2000" spc="515" dirty="0">
                <a:latin typeface="Times New Roman"/>
                <a:cs typeface="Times New Roman"/>
              </a:rPr>
              <a:t> </a:t>
            </a:r>
            <a:r>
              <a:rPr sz="2000" spc="-15" dirty="0">
                <a:latin typeface="Times New Roman"/>
                <a:cs typeface="Times New Roman"/>
              </a:rPr>
              <a:t>is</a:t>
            </a:r>
            <a:r>
              <a:rPr sz="2000" spc="525" dirty="0">
                <a:latin typeface="Times New Roman"/>
                <a:cs typeface="Times New Roman"/>
              </a:rPr>
              <a:t> </a:t>
            </a:r>
            <a:r>
              <a:rPr sz="2000" spc="-5" dirty="0">
                <a:latin typeface="Times New Roman"/>
                <a:cs typeface="Times New Roman"/>
              </a:rPr>
              <a:t>paid</a:t>
            </a:r>
            <a:r>
              <a:rPr sz="2000" spc="530" dirty="0">
                <a:latin typeface="Times New Roman"/>
                <a:cs typeface="Times New Roman"/>
              </a:rPr>
              <a:t> </a:t>
            </a:r>
            <a:r>
              <a:rPr sz="2000" spc="-10" dirty="0">
                <a:latin typeface="Times New Roman"/>
                <a:cs typeface="Times New Roman"/>
              </a:rPr>
              <a:t>for</a:t>
            </a:r>
            <a:r>
              <a:rPr sz="2000" spc="520" dirty="0">
                <a:latin typeface="Times New Roman"/>
                <a:cs typeface="Times New Roman"/>
              </a:rPr>
              <a:t> </a:t>
            </a:r>
            <a:r>
              <a:rPr sz="2000" spc="-10" dirty="0">
                <a:latin typeface="Times New Roman"/>
                <a:cs typeface="Times New Roman"/>
              </a:rPr>
              <a:t>filing</a:t>
            </a:r>
            <a:r>
              <a:rPr sz="2000" spc="520" dirty="0">
                <a:latin typeface="Times New Roman"/>
                <a:cs typeface="Times New Roman"/>
              </a:rPr>
              <a:t> </a:t>
            </a:r>
            <a:r>
              <a:rPr sz="2000" spc="45" dirty="0">
                <a:latin typeface="Times New Roman"/>
                <a:cs typeface="Times New Roman"/>
              </a:rPr>
              <a:t>the</a:t>
            </a:r>
            <a:r>
              <a:rPr sz="2000" spc="509" dirty="0">
                <a:latin typeface="Times New Roman"/>
                <a:cs typeface="Times New Roman"/>
              </a:rPr>
              <a:t> </a:t>
            </a:r>
            <a:r>
              <a:rPr sz="2000" spc="95" dirty="0">
                <a:latin typeface="Times New Roman"/>
                <a:cs typeface="Times New Roman"/>
              </a:rPr>
              <a:t>PCT</a:t>
            </a:r>
            <a:r>
              <a:rPr sz="2000" spc="520" dirty="0">
                <a:latin typeface="Times New Roman"/>
                <a:cs typeface="Times New Roman"/>
              </a:rPr>
              <a:t> </a:t>
            </a:r>
            <a:r>
              <a:rPr sz="2000" spc="-10" dirty="0">
                <a:latin typeface="Times New Roman"/>
                <a:cs typeface="Times New Roman"/>
              </a:rPr>
              <a:t>application,</a:t>
            </a:r>
            <a:r>
              <a:rPr sz="2000" spc="530" dirty="0">
                <a:latin typeface="Times New Roman"/>
                <a:cs typeface="Times New Roman"/>
              </a:rPr>
              <a:t> </a:t>
            </a:r>
            <a:r>
              <a:rPr sz="2000" spc="-5" dirty="0">
                <a:latin typeface="Times New Roman"/>
                <a:cs typeface="Times New Roman"/>
              </a:rPr>
              <a:t>which</a:t>
            </a:r>
            <a:r>
              <a:rPr sz="2000" spc="525" dirty="0">
                <a:latin typeface="Times New Roman"/>
                <a:cs typeface="Times New Roman"/>
              </a:rPr>
              <a:t> </a:t>
            </a:r>
            <a:r>
              <a:rPr sz="2000" spc="-15" dirty="0">
                <a:latin typeface="Times New Roman"/>
                <a:cs typeface="Times New Roman"/>
              </a:rPr>
              <a:t>is</a:t>
            </a:r>
            <a:r>
              <a:rPr sz="2000" spc="509" dirty="0">
                <a:latin typeface="Times New Roman"/>
                <a:cs typeface="Times New Roman"/>
              </a:rPr>
              <a:t> </a:t>
            </a:r>
            <a:r>
              <a:rPr sz="2000" spc="-10" dirty="0">
                <a:latin typeface="Times New Roman"/>
                <a:cs typeface="Times New Roman"/>
              </a:rPr>
              <a:t>called</a:t>
            </a:r>
            <a:r>
              <a:rPr sz="2000" spc="509" dirty="0">
                <a:latin typeface="Times New Roman"/>
                <a:cs typeface="Times New Roman"/>
              </a:rPr>
              <a:t> </a:t>
            </a:r>
            <a:r>
              <a:rPr sz="2000" spc="20" dirty="0">
                <a:latin typeface="Times New Roman"/>
                <a:cs typeface="Times New Roman"/>
              </a:rPr>
              <a:t>an</a:t>
            </a:r>
            <a:endParaRPr sz="2000" dirty="0">
              <a:latin typeface="Times New Roman"/>
              <a:cs typeface="Times New Roman"/>
            </a:endParaRPr>
          </a:p>
          <a:p>
            <a:pPr marL="355600" algn="just">
              <a:lnSpc>
                <a:spcPct val="100000"/>
              </a:lnSpc>
            </a:pPr>
            <a:r>
              <a:rPr sz="2000" spc="-80" dirty="0">
                <a:latin typeface="Georgia"/>
                <a:cs typeface="Georgia"/>
              </a:rPr>
              <a:t>“international</a:t>
            </a:r>
            <a:r>
              <a:rPr sz="2000" spc="-15" dirty="0">
                <a:latin typeface="Georgia"/>
                <a:cs typeface="Georgia"/>
              </a:rPr>
              <a:t> </a:t>
            </a:r>
            <a:r>
              <a:rPr sz="2000" spc="35" dirty="0">
                <a:latin typeface="Times New Roman"/>
                <a:cs typeface="Times New Roman"/>
              </a:rPr>
              <a:t>patent</a:t>
            </a:r>
            <a:r>
              <a:rPr sz="2000" spc="-40" dirty="0">
                <a:latin typeface="Times New Roman"/>
                <a:cs typeface="Times New Roman"/>
              </a:rPr>
              <a:t> </a:t>
            </a:r>
            <a:r>
              <a:rPr sz="2000" spc="-15" dirty="0">
                <a:latin typeface="Times New Roman"/>
                <a:cs typeface="Times New Roman"/>
              </a:rPr>
              <a:t>application.</a:t>
            </a:r>
            <a:r>
              <a:rPr sz="2000" spc="-15" dirty="0">
                <a:latin typeface="Georgia"/>
                <a:cs typeface="Georgia"/>
              </a:rPr>
              <a:t>”</a:t>
            </a:r>
            <a:endParaRPr sz="2000" dirty="0">
              <a:latin typeface="Georgia"/>
              <a:cs typeface="Georgia"/>
            </a:endParaRPr>
          </a:p>
          <a:p>
            <a:pPr marL="355600" indent="-342900" algn="just">
              <a:lnSpc>
                <a:spcPct val="100000"/>
              </a:lnSpc>
              <a:spcBef>
                <a:spcPts val="480"/>
              </a:spcBef>
              <a:buFont typeface="Wingdings"/>
              <a:buChar char=""/>
              <a:tabLst>
                <a:tab pos="355600" algn="l"/>
              </a:tabLst>
            </a:pPr>
            <a:r>
              <a:rPr sz="2000" spc="70" dirty="0">
                <a:latin typeface="Times New Roman"/>
                <a:cs typeface="Times New Roman"/>
              </a:rPr>
              <a:t>The</a:t>
            </a:r>
            <a:r>
              <a:rPr sz="2000" spc="-20" dirty="0">
                <a:latin typeface="Times New Roman"/>
                <a:cs typeface="Times New Roman"/>
              </a:rPr>
              <a:t> </a:t>
            </a:r>
            <a:r>
              <a:rPr sz="2000" spc="30" dirty="0">
                <a:latin typeface="Times New Roman"/>
                <a:cs typeface="Times New Roman"/>
              </a:rPr>
              <a:t>amount</a:t>
            </a:r>
            <a:r>
              <a:rPr sz="2000" spc="-5" dirty="0">
                <a:latin typeface="Times New Roman"/>
                <a:cs typeface="Times New Roman"/>
              </a:rPr>
              <a:t> </a:t>
            </a:r>
            <a:r>
              <a:rPr sz="2000" spc="-65" dirty="0">
                <a:latin typeface="Times New Roman"/>
                <a:cs typeface="Times New Roman"/>
              </a:rPr>
              <a:t>of</a:t>
            </a:r>
            <a:r>
              <a:rPr sz="2000" spc="30" dirty="0">
                <a:latin typeface="Times New Roman"/>
                <a:cs typeface="Times New Roman"/>
              </a:rPr>
              <a:t> </a:t>
            </a:r>
            <a:r>
              <a:rPr sz="2000" spc="45" dirty="0">
                <a:latin typeface="Times New Roman"/>
                <a:cs typeface="Times New Roman"/>
              </a:rPr>
              <a:t>the</a:t>
            </a:r>
            <a:r>
              <a:rPr sz="2000" spc="-10" dirty="0">
                <a:latin typeface="Times New Roman"/>
                <a:cs typeface="Times New Roman"/>
              </a:rPr>
              <a:t> filing</a:t>
            </a:r>
            <a:r>
              <a:rPr sz="2000" spc="25" dirty="0">
                <a:latin typeface="Times New Roman"/>
                <a:cs typeface="Times New Roman"/>
              </a:rPr>
              <a:t> </a:t>
            </a:r>
            <a:r>
              <a:rPr sz="2000" spc="-60" dirty="0">
                <a:latin typeface="Times New Roman"/>
                <a:cs typeface="Times New Roman"/>
              </a:rPr>
              <a:t>fee</a:t>
            </a:r>
            <a:r>
              <a:rPr sz="2000" spc="-10" dirty="0">
                <a:latin typeface="Times New Roman"/>
                <a:cs typeface="Times New Roman"/>
              </a:rPr>
              <a:t> </a:t>
            </a:r>
            <a:r>
              <a:rPr sz="2000" spc="15" dirty="0">
                <a:latin typeface="Times New Roman"/>
                <a:cs typeface="Times New Roman"/>
              </a:rPr>
              <a:t>generally</a:t>
            </a:r>
            <a:r>
              <a:rPr sz="2000" spc="-5" dirty="0">
                <a:latin typeface="Times New Roman"/>
                <a:cs typeface="Times New Roman"/>
              </a:rPr>
              <a:t> </a:t>
            </a:r>
            <a:r>
              <a:rPr sz="2000" spc="5" dirty="0">
                <a:latin typeface="Times New Roman"/>
                <a:cs typeface="Times New Roman"/>
              </a:rPr>
              <a:t>depends</a:t>
            </a:r>
            <a:r>
              <a:rPr sz="2000" dirty="0">
                <a:latin typeface="Times New Roman"/>
                <a:cs typeface="Times New Roman"/>
              </a:rPr>
              <a:t> </a:t>
            </a:r>
            <a:r>
              <a:rPr sz="2000" spc="10" dirty="0">
                <a:latin typeface="Times New Roman"/>
                <a:cs typeface="Times New Roman"/>
              </a:rPr>
              <a:t>upon</a:t>
            </a:r>
            <a:r>
              <a:rPr sz="2000" dirty="0">
                <a:latin typeface="Times New Roman"/>
                <a:cs typeface="Times New Roman"/>
              </a:rPr>
              <a:t> </a:t>
            </a:r>
            <a:r>
              <a:rPr sz="2000" spc="45" dirty="0">
                <a:latin typeface="Times New Roman"/>
                <a:cs typeface="Times New Roman"/>
              </a:rPr>
              <a:t>the</a:t>
            </a:r>
            <a:r>
              <a:rPr sz="2000" spc="-10" dirty="0">
                <a:latin typeface="Times New Roman"/>
                <a:cs typeface="Times New Roman"/>
              </a:rPr>
              <a:t> </a:t>
            </a:r>
            <a:r>
              <a:rPr sz="2000" spc="40" dirty="0">
                <a:latin typeface="Times New Roman"/>
                <a:cs typeface="Times New Roman"/>
              </a:rPr>
              <a:t>length</a:t>
            </a:r>
            <a:r>
              <a:rPr sz="2000" spc="10" dirty="0">
                <a:latin typeface="Times New Roman"/>
                <a:cs typeface="Times New Roman"/>
              </a:rPr>
              <a:t> </a:t>
            </a:r>
            <a:r>
              <a:rPr sz="2000" spc="-65" dirty="0">
                <a:latin typeface="Times New Roman"/>
                <a:cs typeface="Times New Roman"/>
              </a:rPr>
              <a:t>of</a:t>
            </a:r>
            <a:r>
              <a:rPr sz="2000" spc="455" dirty="0">
                <a:latin typeface="Times New Roman"/>
                <a:cs typeface="Times New Roman"/>
              </a:rPr>
              <a:t> </a:t>
            </a:r>
            <a:r>
              <a:rPr sz="2000" spc="45" dirty="0">
                <a:latin typeface="Times New Roman"/>
                <a:cs typeface="Times New Roman"/>
              </a:rPr>
              <a:t>the</a:t>
            </a:r>
            <a:r>
              <a:rPr sz="2000" spc="-10" dirty="0">
                <a:latin typeface="Times New Roman"/>
                <a:cs typeface="Times New Roman"/>
              </a:rPr>
              <a:t> application.</a:t>
            </a:r>
            <a:endParaRPr sz="2000" dirty="0">
              <a:latin typeface="Times New Roman"/>
              <a:cs typeface="Times New Roman"/>
            </a:endParaRPr>
          </a:p>
          <a:p>
            <a:pPr marL="355600" indent="-342900" algn="just">
              <a:lnSpc>
                <a:spcPct val="100000"/>
              </a:lnSpc>
              <a:spcBef>
                <a:spcPts val="480"/>
              </a:spcBef>
              <a:buFont typeface="Wingdings"/>
              <a:buChar char=""/>
              <a:tabLst>
                <a:tab pos="355600" algn="l"/>
              </a:tabLst>
            </a:pPr>
            <a:r>
              <a:rPr sz="2000" spc="75" dirty="0">
                <a:latin typeface="Times New Roman"/>
                <a:cs typeface="Times New Roman"/>
              </a:rPr>
              <a:t>The</a:t>
            </a:r>
            <a:r>
              <a:rPr sz="2000" spc="180" dirty="0">
                <a:latin typeface="Times New Roman"/>
                <a:cs typeface="Times New Roman"/>
              </a:rPr>
              <a:t> </a:t>
            </a:r>
            <a:r>
              <a:rPr sz="2000" spc="-10" dirty="0">
                <a:latin typeface="Times New Roman"/>
                <a:cs typeface="Times New Roman"/>
              </a:rPr>
              <a:t>application</a:t>
            </a:r>
            <a:r>
              <a:rPr sz="2000" spc="195" dirty="0">
                <a:latin typeface="Times New Roman"/>
                <a:cs typeface="Times New Roman"/>
              </a:rPr>
              <a:t> </a:t>
            </a:r>
            <a:r>
              <a:rPr sz="2000" spc="-15" dirty="0">
                <a:latin typeface="Times New Roman"/>
                <a:cs typeface="Times New Roman"/>
              </a:rPr>
              <a:t>is</a:t>
            </a:r>
            <a:r>
              <a:rPr sz="2000" spc="185" dirty="0">
                <a:latin typeface="Times New Roman"/>
                <a:cs typeface="Times New Roman"/>
              </a:rPr>
              <a:t> </a:t>
            </a:r>
            <a:r>
              <a:rPr sz="2000" spc="5" dirty="0">
                <a:latin typeface="Times New Roman"/>
                <a:cs typeface="Times New Roman"/>
              </a:rPr>
              <a:t>similar</a:t>
            </a:r>
            <a:r>
              <a:rPr sz="2000" spc="190" dirty="0">
                <a:latin typeface="Times New Roman"/>
                <a:cs typeface="Times New Roman"/>
              </a:rPr>
              <a:t> </a:t>
            </a:r>
            <a:r>
              <a:rPr sz="2000" spc="10" dirty="0">
                <a:latin typeface="Times New Roman"/>
                <a:cs typeface="Times New Roman"/>
              </a:rPr>
              <a:t>in</a:t>
            </a:r>
            <a:r>
              <a:rPr sz="2000" spc="190" dirty="0">
                <a:latin typeface="Times New Roman"/>
                <a:cs typeface="Times New Roman"/>
              </a:rPr>
              <a:t> </a:t>
            </a:r>
            <a:r>
              <a:rPr sz="2000" spc="5" dirty="0">
                <a:latin typeface="Times New Roman"/>
                <a:cs typeface="Times New Roman"/>
              </a:rPr>
              <a:t>form</a:t>
            </a:r>
            <a:r>
              <a:rPr sz="2000" spc="185" dirty="0">
                <a:latin typeface="Times New Roman"/>
                <a:cs typeface="Times New Roman"/>
              </a:rPr>
              <a:t> </a:t>
            </a:r>
            <a:r>
              <a:rPr sz="2000" spc="50" dirty="0">
                <a:latin typeface="Times New Roman"/>
                <a:cs typeface="Times New Roman"/>
              </a:rPr>
              <a:t>to</a:t>
            </a:r>
            <a:r>
              <a:rPr sz="2000" spc="190" dirty="0">
                <a:latin typeface="Times New Roman"/>
                <a:cs typeface="Times New Roman"/>
              </a:rPr>
              <a:t> </a:t>
            </a:r>
            <a:r>
              <a:rPr sz="2000" spc="25" dirty="0">
                <a:latin typeface="Times New Roman"/>
                <a:cs typeface="Times New Roman"/>
              </a:rPr>
              <a:t>utility</a:t>
            </a:r>
            <a:r>
              <a:rPr sz="2000" spc="204" dirty="0">
                <a:latin typeface="Times New Roman"/>
                <a:cs typeface="Times New Roman"/>
              </a:rPr>
              <a:t> </a:t>
            </a:r>
            <a:r>
              <a:rPr sz="2000" spc="35" dirty="0">
                <a:latin typeface="Times New Roman"/>
                <a:cs typeface="Times New Roman"/>
              </a:rPr>
              <a:t>patent</a:t>
            </a:r>
            <a:r>
              <a:rPr sz="2000" spc="185" dirty="0">
                <a:latin typeface="Times New Roman"/>
                <a:cs typeface="Times New Roman"/>
              </a:rPr>
              <a:t> </a:t>
            </a:r>
            <a:r>
              <a:rPr sz="2000" spc="-5" dirty="0">
                <a:latin typeface="Times New Roman"/>
                <a:cs typeface="Times New Roman"/>
              </a:rPr>
              <a:t>applications</a:t>
            </a:r>
            <a:r>
              <a:rPr sz="2000" spc="190" dirty="0">
                <a:latin typeface="Times New Roman"/>
                <a:cs typeface="Times New Roman"/>
              </a:rPr>
              <a:t> </a:t>
            </a:r>
            <a:r>
              <a:rPr sz="2000" spc="10" dirty="0">
                <a:latin typeface="Times New Roman"/>
                <a:cs typeface="Times New Roman"/>
              </a:rPr>
              <a:t>in</a:t>
            </a:r>
            <a:r>
              <a:rPr sz="2000" spc="204" dirty="0">
                <a:latin typeface="Times New Roman"/>
                <a:cs typeface="Times New Roman"/>
              </a:rPr>
              <a:t> </a:t>
            </a:r>
            <a:r>
              <a:rPr sz="2000" spc="55" dirty="0">
                <a:latin typeface="Times New Roman"/>
                <a:cs typeface="Times New Roman"/>
              </a:rPr>
              <a:t>that</a:t>
            </a:r>
            <a:r>
              <a:rPr sz="2000" spc="180" dirty="0">
                <a:latin typeface="Times New Roman"/>
                <a:cs typeface="Times New Roman"/>
              </a:rPr>
              <a:t> </a:t>
            </a:r>
            <a:r>
              <a:rPr sz="2000" spc="45" dirty="0">
                <a:latin typeface="Times New Roman"/>
                <a:cs typeface="Times New Roman"/>
              </a:rPr>
              <a:t>it</a:t>
            </a:r>
            <a:r>
              <a:rPr sz="2000" spc="200" dirty="0">
                <a:latin typeface="Times New Roman"/>
                <a:cs typeface="Times New Roman"/>
              </a:rPr>
              <a:t> </a:t>
            </a:r>
            <a:r>
              <a:rPr sz="2000" spc="15" dirty="0">
                <a:latin typeface="Times New Roman"/>
                <a:cs typeface="Times New Roman"/>
              </a:rPr>
              <a:t>contains</a:t>
            </a:r>
            <a:endParaRPr sz="2000" dirty="0">
              <a:latin typeface="Times New Roman"/>
              <a:cs typeface="Times New Roman"/>
            </a:endParaRPr>
          </a:p>
          <a:p>
            <a:pPr marL="355600" algn="just">
              <a:lnSpc>
                <a:spcPct val="100000"/>
              </a:lnSpc>
            </a:pPr>
            <a:r>
              <a:rPr sz="2000" spc="-15" dirty="0">
                <a:latin typeface="Times New Roman"/>
                <a:cs typeface="Times New Roman"/>
              </a:rPr>
              <a:t>claims </a:t>
            </a:r>
            <a:r>
              <a:rPr sz="2000" spc="25" dirty="0">
                <a:latin typeface="Times New Roman"/>
                <a:cs typeface="Times New Roman"/>
              </a:rPr>
              <a:t>and</a:t>
            </a:r>
            <a:r>
              <a:rPr sz="2000" spc="-15" dirty="0">
                <a:latin typeface="Times New Roman"/>
                <a:cs typeface="Times New Roman"/>
              </a:rPr>
              <a:t> </a:t>
            </a:r>
            <a:r>
              <a:rPr sz="2000" spc="25" dirty="0">
                <a:latin typeface="Times New Roman"/>
                <a:cs typeface="Times New Roman"/>
              </a:rPr>
              <a:t>drawings</a:t>
            </a:r>
            <a:r>
              <a:rPr sz="2000" spc="15" dirty="0">
                <a:latin typeface="Times New Roman"/>
                <a:cs typeface="Times New Roman"/>
              </a:rPr>
              <a:t> </a:t>
            </a:r>
            <a:r>
              <a:rPr sz="2000" spc="-65" dirty="0">
                <a:latin typeface="Times New Roman"/>
                <a:cs typeface="Times New Roman"/>
              </a:rPr>
              <a:t>of</a:t>
            </a:r>
            <a:r>
              <a:rPr sz="2000" spc="5" dirty="0">
                <a:latin typeface="Times New Roman"/>
                <a:cs typeface="Times New Roman"/>
              </a:rPr>
              <a:t> </a:t>
            </a:r>
            <a:r>
              <a:rPr sz="2000" spc="45" dirty="0">
                <a:latin typeface="Times New Roman"/>
                <a:cs typeface="Times New Roman"/>
              </a:rPr>
              <a:t>the</a:t>
            </a:r>
            <a:r>
              <a:rPr sz="2000" spc="-20" dirty="0">
                <a:latin typeface="Times New Roman"/>
                <a:cs typeface="Times New Roman"/>
              </a:rPr>
              <a:t> </a:t>
            </a:r>
            <a:r>
              <a:rPr sz="2000" dirty="0">
                <a:latin typeface="Times New Roman"/>
                <a:cs typeface="Times New Roman"/>
              </a:rPr>
              <a:t>invention.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739" y="355931"/>
            <a:ext cx="8760461" cy="1147109"/>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b="1" spc="-15" dirty="0">
                <a:latin typeface="Times New Roman"/>
                <a:cs typeface="Times New Roman"/>
              </a:rPr>
              <a:t>Chapter</a:t>
            </a:r>
            <a:r>
              <a:rPr b="1" spc="420" dirty="0">
                <a:latin typeface="Times New Roman"/>
                <a:cs typeface="Times New Roman"/>
              </a:rPr>
              <a:t> </a:t>
            </a:r>
            <a:r>
              <a:rPr b="1" spc="-100" dirty="0">
                <a:latin typeface="Times New Roman"/>
                <a:cs typeface="Times New Roman"/>
              </a:rPr>
              <a:t>I:</a:t>
            </a:r>
            <a:r>
              <a:rPr b="1" spc="405" dirty="0">
                <a:latin typeface="Times New Roman"/>
                <a:cs typeface="Times New Roman"/>
              </a:rPr>
              <a:t> </a:t>
            </a:r>
            <a:r>
              <a:rPr spc="75" dirty="0">
                <a:latin typeface="Times New Roman"/>
                <a:cs typeface="Times New Roman"/>
              </a:rPr>
              <a:t>The</a:t>
            </a:r>
            <a:r>
              <a:rPr spc="409" dirty="0">
                <a:latin typeface="Times New Roman"/>
                <a:cs typeface="Times New Roman"/>
              </a:rPr>
              <a:t> </a:t>
            </a:r>
            <a:r>
              <a:rPr spc="-10" dirty="0">
                <a:latin typeface="Times New Roman"/>
                <a:cs typeface="Times New Roman"/>
              </a:rPr>
              <a:t>filing</a:t>
            </a:r>
            <a:r>
              <a:rPr spc="415" dirty="0">
                <a:latin typeface="Times New Roman"/>
                <a:cs typeface="Times New Roman"/>
              </a:rPr>
              <a:t> </a:t>
            </a:r>
            <a:r>
              <a:rPr spc="-60" dirty="0">
                <a:latin typeface="Times New Roman"/>
                <a:cs typeface="Times New Roman"/>
              </a:rPr>
              <a:t>of</a:t>
            </a:r>
            <a:r>
              <a:rPr lang="en-US" spc="-60" dirty="0">
                <a:latin typeface="Times New Roman"/>
                <a:cs typeface="Times New Roman"/>
              </a:rPr>
              <a:t> </a:t>
            </a:r>
            <a:r>
              <a:rPr lang="en-US" spc="40" dirty="0">
                <a:latin typeface="Times New Roman"/>
                <a:cs typeface="Times New Roman"/>
              </a:rPr>
              <a:t>the</a:t>
            </a:r>
            <a:r>
              <a:rPr lang="en-US" spc="425" dirty="0">
                <a:latin typeface="Times New Roman"/>
                <a:cs typeface="Times New Roman"/>
              </a:rPr>
              <a:t> </a:t>
            </a:r>
            <a:r>
              <a:rPr lang="en-US" spc="30" dirty="0">
                <a:latin typeface="Times New Roman"/>
                <a:cs typeface="Times New Roman"/>
              </a:rPr>
              <a:t>international</a:t>
            </a:r>
            <a:r>
              <a:rPr lang="en-US" spc="440" dirty="0">
                <a:latin typeface="Times New Roman"/>
                <a:cs typeface="Times New Roman"/>
              </a:rPr>
              <a:t> </a:t>
            </a:r>
            <a:r>
              <a:rPr lang="en-US" spc="35" dirty="0">
                <a:latin typeface="Times New Roman"/>
                <a:cs typeface="Times New Roman"/>
              </a:rPr>
              <a:t>patent</a:t>
            </a:r>
            <a:r>
              <a:rPr lang="en-US" spc="430" dirty="0">
                <a:latin typeface="Times New Roman"/>
                <a:cs typeface="Times New Roman"/>
              </a:rPr>
              <a:t> </a:t>
            </a:r>
            <a:r>
              <a:rPr lang="en-US" spc="-10" dirty="0">
                <a:latin typeface="Times New Roman"/>
                <a:cs typeface="Times New Roman"/>
              </a:rPr>
              <a:t>application</a:t>
            </a:r>
            <a:r>
              <a:rPr lang="en-US" spc="434" dirty="0">
                <a:latin typeface="Times New Roman"/>
                <a:cs typeface="Times New Roman"/>
              </a:rPr>
              <a:t> </a:t>
            </a:r>
            <a:r>
              <a:rPr lang="en-US" spc="60" dirty="0">
                <a:latin typeface="Times New Roman"/>
                <a:cs typeface="Times New Roman"/>
              </a:rPr>
              <a:t>triggers</a:t>
            </a:r>
            <a:r>
              <a:rPr lang="en-US" spc="434" dirty="0">
                <a:latin typeface="Times New Roman"/>
                <a:cs typeface="Times New Roman"/>
              </a:rPr>
              <a:t> </a:t>
            </a:r>
            <a:r>
              <a:rPr lang="en-US" spc="45" dirty="0">
                <a:latin typeface="Times New Roman"/>
                <a:cs typeface="Times New Roman"/>
              </a:rPr>
              <a:t>the</a:t>
            </a:r>
            <a:r>
              <a:rPr lang="en-US" spc="420" dirty="0">
                <a:latin typeface="Times New Roman"/>
                <a:cs typeface="Times New Roman"/>
              </a:rPr>
              <a:t> </a:t>
            </a:r>
            <a:r>
              <a:rPr lang="en-US" spc="25" dirty="0">
                <a:latin typeface="Times New Roman"/>
                <a:cs typeface="Times New Roman"/>
              </a:rPr>
              <a:t>first </a:t>
            </a:r>
            <a:r>
              <a:rPr lang="en-US" dirty="0">
                <a:latin typeface="Times New Roman"/>
                <a:cs typeface="Times New Roman"/>
              </a:rPr>
              <a:t>phase</a:t>
            </a:r>
            <a:r>
              <a:rPr lang="en-US" spc="-35" dirty="0">
                <a:latin typeface="Times New Roman"/>
                <a:cs typeface="Times New Roman"/>
              </a:rPr>
              <a:t> </a:t>
            </a:r>
            <a:r>
              <a:rPr lang="en-US" spc="-65" dirty="0">
                <a:latin typeface="Times New Roman"/>
                <a:cs typeface="Times New Roman"/>
              </a:rPr>
              <a:t>of</a:t>
            </a:r>
            <a:r>
              <a:rPr lang="en-US" dirty="0">
                <a:latin typeface="Times New Roman"/>
                <a:cs typeface="Times New Roman"/>
              </a:rPr>
              <a:t> </a:t>
            </a:r>
            <a:r>
              <a:rPr lang="en-US" spc="45" dirty="0">
                <a:latin typeface="Times New Roman"/>
                <a:cs typeface="Times New Roman"/>
              </a:rPr>
              <a:t>the</a:t>
            </a:r>
            <a:r>
              <a:rPr lang="en-US" spc="-10" dirty="0">
                <a:latin typeface="Times New Roman"/>
                <a:cs typeface="Times New Roman"/>
              </a:rPr>
              <a:t> </a:t>
            </a:r>
            <a:r>
              <a:rPr lang="en-US" spc="95" dirty="0">
                <a:latin typeface="Times New Roman"/>
                <a:cs typeface="Times New Roman"/>
              </a:rPr>
              <a:t>PCT</a:t>
            </a:r>
            <a:r>
              <a:rPr lang="en-US" spc="-30" dirty="0">
                <a:latin typeface="Times New Roman"/>
                <a:cs typeface="Times New Roman"/>
              </a:rPr>
              <a:t> </a:t>
            </a:r>
            <a:r>
              <a:rPr lang="en-US" spc="-15" dirty="0">
                <a:latin typeface="Times New Roman"/>
                <a:cs typeface="Times New Roman"/>
              </a:rPr>
              <a:t>process,</a:t>
            </a:r>
            <a:r>
              <a:rPr lang="en-US" spc="-25" dirty="0">
                <a:latin typeface="Times New Roman"/>
                <a:cs typeface="Times New Roman"/>
              </a:rPr>
              <a:t> </a:t>
            </a:r>
            <a:r>
              <a:rPr lang="en-US" spc="-10" dirty="0">
                <a:latin typeface="Times New Roman"/>
                <a:cs typeface="Times New Roman"/>
              </a:rPr>
              <a:t>called</a:t>
            </a:r>
            <a:r>
              <a:rPr lang="en-US" spc="-15" dirty="0">
                <a:latin typeface="Times New Roman"/>
                <a:cs typeface="Times New Roman"/>
              </a:rPr>
              <a:t> </a:t>
            </a:r>
            <a:r>
              <a:rPr lang="en-US" spc="30" dirty="0">
                <a:latin typeface="Times New Roman"/>
                <a:cs typeface="Times New Roman"/>
              </a:rPr>
              <a:t>Chapter</a:t>
            </a:r>
            <a:r>
              <a:rPr lang="en-US" spc="-25" dirty="0">
                <a:latin typeface="Times New Roman"/>
                <a:cs typeface="Times New Roman"/>
              </a:rPr>
              <a:t> </a:t>
            </a:r>
            <a:r>
              <a:rPr lang="en-US" spc="10" dirty="0">
                <a:latin typeface="Times New Roman"/>
                <a:cs typeface="Times New Roman"/>
              </a:rPr>
              <a:t>I.</a:t>
            </a:r>
            <a:endParaRPr lang="en-US" dirty="0">
              <a:latin typeface="Times New Roman"/>
              <a:cs typeface="Times New Roman"/>
            </a:endParaRPr>
          </a:p>
          <a:p>
            <a:pPr marL="355600" indent="-342900">
              <a:spcBef>
                <a:spcPts val="105"/>
              </a:spcBef>
              <a:buFont typeface="Arial MT"/>
              <a:buChar char="•"/>
              <a:tabLst>
                <a:tab pos="354965" algn="l"/>
                <a:tab pos="355600" algn="l"/>
              </a:tabLst>
            </a:pPr>
            <a:endParaRPr lang="en-US" dirty="0">
              <a:latin typeface="Times New Roman"/>
              <a:cs typeface="Times New Roman"/>
            </a:endParaRPr>
          </a:p>
          <a:p>
            <a:pPr marL="355600" indent="-342900">
              <a:lnSpc>
                <a:spcPct val="100000"/>
              </a:lnSpc>
              <a:spcBef>
                <a:spcPts val="105"/>
              </a:spcBef>
              <a:buFont typeface="Arial MT"/>
              <a:buChar char="•"/>
              <a:tabLst>
                <a:tab pos="354965" algn="l"/>
                <a:tab pos="355600" algn="l"/>
              </a:tabLst>
            </a:pPr>
            <a:endParaRPr dirty="0">
              <a:latin typeface="Times New Roman"/>
              <a:cs typeface="Times New Roman"/>
            </a:endParaRPr>
          </a:p>
        </p:txBody>
      </p:sp>
      <p:sp>
        <p:nvSpPr>
          <p:cNvPr id="5" name="object 5"/>
          <p:cNvSpPr txBox="1"/>
          <p:nvPr/>
        </p:nvSpPr>
        <p:spPr>
          <a:xfrm>
            <a:off x="78739" y="889331"/>
            <a:ext cx="8836661" cy="3892219"/>
          </a:xfrm>
          <a:prstGeom prst="rect">
            <a:avLst/>
          </a:prstGeom>
        </p:spPr>
        <p:txBody>
          <a:bodyPr vert="horz" wrap="square" lIns="0" tIns="73660" rIns="0" bIns="0" rtlCol="0">
            <a:spAutoFit/>
          </a:bodyPr>
          <a:lstStyle/>
          <a:p>
            <a:pPr marL="355600" marR="6350" indent="-342900" algn="just">
              <a:lnSpc>
                <a:spcPct val="150000"/>
              </a:lnSpc>
              <a:spcBef>
                <a:spcPts val="480"/>
              </a:spcBef>
              <a:buFont typeface="Arial MT"/>
              <a:buChar char="•"/>
              <a:tabLst>
                <a:tab pos="355600" algn="l"/>
              </a:tabLst>
            </a:pPr>
            <a:r>
              <a:rPr b="1" spc="-15" dirty="0">
                <a:latin typeface="Times New Roman"/>
                <a:cs typeface="Times New Roman"/>
              </a:rPr>
              <a:t>Chapter</a:t>
            </a:r>
            <a:r>
              <a:rPr b="1" spc="-10" dirty="0">
                <a:latin typeface="Times New Roman"/>
                <a:cs typeface="Times New Roman"/>
              </a:rPr>
              <a:t> </a:t>
            </a:r>
            <a:r>
              <a:rPr b="1" spc="-70" dirty="0">
                <a:latin typeface="Times New Roman"/>
                <a:cs typeface="Times New Roman"/>
              </a:rPr>
              <a:t>II:</a:t>
            </a:r>
            <a:r>
              <a:rPr b="1" spc="-65" dirty="0">
                <a:latin typeface="Times New Roman"/>
                <a:cs typeface="Times New Roman"/>
              </a:rPr>
              <a:t> </a:t>
            </a:r>
            <a:r>
              <a:rPr spc="10" dirty="0">
                <a:latin typeface="Times New Roman"/>
                <a:cs typeface="Times New Roman"/>
              </a:rPr>
              <a:t>After</a:t>
            </a:r>
            <a:r>
              <a:rPr spc="15" dirty="0">
                <a:latin typeface="Times New Roman"/>
                <a:cs typeface="Times New Roman"/>
              </a:rPr>
              <a:t> </a:t>
            </a:r>
            <a:r>
              <a:rPr dirty="0">
                <a:latin typeface="Times New Roman"/>
                <a:cs typeface="Times New Roman"/>
              </a:rPr>
              <a:t>completion</a:t>
            </a:r>
            <a:r>
              <a:rPr spc="5" dirty="0">
                <a:latin typeface="Times New Roman"/>
                <a:cs typeface="Times New Roman"/>
              </a:rPr>
              <a:t> </a:t>
            </a:r>
            <a:r>
              <a:rPr spc="-70" dirty="0">
                <a:latin typeface="Times New Roman"/>
                <a:cs typeface="Times New Roman"/>
              </a:rPr>
              <a:t>of</a:t>
            </a:r>
            <a:r>
              <a:rPr spc="-65" dirty="0">
                <a:latin typeface="Times New Roman"/>
                <a:cs typeface="Times New Roman"/>
              </a:rPr>
              <a:t> </a:t>
            </a:r>
            <a:r>
              <a:rPr spc="25" dirty="0">
                <a:latin typeface="Times New Roman"/>
                <a:cs typeface="Times New Roman"/>
              </a:rPr>
              <a:t>Chapter</a:t>
            </a:r>
            <a:r>
              <a:rPr spc="30" dirty="0">
                <a:latin typeface="Times New Roman"/>
                <a:cs typeface="Times New Roman"/>
              </a:rPr>
              <a:t> </a:t>
            </a:r>
            <a:r>
              <a:rPr spc="5" dirty="0">
                <a:latin typeface="Times New Roman"/>
                <a:cs typeface="Times New Roman"/>
              </a:rPr>
              <a:t>I,</a:t>
            </a:r>
            <a:r>
              <a:rPr spc="10" dirty="0">
                <a:latin typeface="Times New Roman"/>
                <a:cs typeface="Times New Roman"/>
              </a:rPr>
              <a:t> </a:t>
            </a:r>
            <a:r>
              <a:rPr spc="45" dirty="0">
                <a:latin typeface="Times New Roman"/>
                <a:cs typeface="Times New Roman"/>
              </a:rPr>
              <a:t>the</a:t>
            </a:r>
            <a:r>
              <a:rPr spc="50" dirty="0">
                <a:latin typeface="Times New Roman"/>
                <a:cs typeface="Times New Roman"/>
              </a:rPr>
              <a:t> </a:t>
            </a:r>
            <a:r>
              <a:rPr spc="5" dirty="0">
                <a:latin typeface="Times New Roman"/>
                <a:cs typeface="Times New Roman"/>
              </a:rPr>
              <a:t>applicant</a:t>
            </a:r>
            <a:r>
              <a:rPr spc="10" dirty="0">
                <a:latin typeface="Times New Roman"/>
                <a:cs typeface="Times New Roman"/>
              </a:rPr>
              <a:t> </a:t>
            </a:r>
            <a:r>
              <a:rPr spc="-25" dirty="0">
                <a:latin typeface="Times New Roman"/>
                <a:cs typeface="Times New Roman"/>
              </a:rPr>
              <a:t>may</a:t>
            </a:r>
            <a:r>
              <a:rPr spc="-20" dirty="0">
                <a:latin typeface="Times New Roman"/>
                <a:cs typeface="Times New Roman"/>
              </a:rPr>
              <a:t> </a:t>
            </a:r>
            <a:r>
              <a:rPr spc="-5" dirty="0">
                <a:latin typeface="Times New Roman"/>
                <a:cs typeface="Times New Roman"/>
              </a:rPr>
              <a:t>now</a:t>
            </a:r>
            <a:r>
              <a:rPr spc="490" dirty="0">
                <a:latin typeface="Times New Roman"/>
                <a:cs typeface="Times New Roman"/>
              </a:rPr>
              <a:t> </a:t>
            </a:r>
            <a:r>
              <a:rPr dirty="0">
                <a:latin typeface="Times New Roman"/>
                <a:cs typeface="Times New Roman"/>
              </a:rPr>
              <a:t>elect</a:t>
            </a:r>
            <a:r>
              <a:rPr spc="500" dirty="0">
                <a:latin typeface="Times New Roman"/>
                <a:cs typeface="Times New Roman"/>
              </a:rPr>
              <a:t> </a:t>
            </a:r>
            <a:r>
              <a:rPr spc="35" dirty="0">
                <a:latin typeface="Times New Roman"/>
                <a:cs typeface="Times New Roman"/>
              </a:rPr>
              <a:t>to </a:t>
            </a:r>
            <a:r>
              <a:rPr spc="40" dirty="0">
                <a:latin typeface="Times New Roman"/>
                <a:cs typeface="Times New Roman"/>
              </a:rPr>
              <a:t> </a:t>
            </a:r>
            <a:r>
              <a:rPr spc="15" dirty="0">
                <a:latin typeface="Times New Roman"/>
                <a:cs typeface="Times New Roman"/>
              </a:rPr>
              <a:t>prosecute</a:t>
            </a:r>
            <a:r>
              <a:rPr spc="20" dirty="0">
                <a:latin typeface="Times New Roman"/>
                <a:cs typeface="Times New Roman"/>
              </a:rPr>
              <a:t> </a:t>
            </a:r>
            <a:r>
              <a:rPr spc="45" dirty="0">
                <a:latin typeface="Times New Roman"/>
                <a:cs typeface="Times New Roman"/>
              </a:rPr>
              <a:t>the </a:t>
            </a:r>
            <a:r>
              <a:rPr spc="-5" dirty="0">
                <a:latin typeface="Times New Roman"/>
                <a:cs typeface="Times New Roman"/>
              </a:rPr>
              <a:t>application</a:t>
            </a:r>
            <a:r>
              <a:rPr dirty="0">
                <a:latin typeface="Times New Roman"/>
                <a:cs typeface="Times New Roman"/>
              </a:rPr>
              <a:t> </a:t>
            </a:r>
            <a:r>
              <a:rPr spc="10" dirty="0">
                <a:latin typeface="Times New Roman"/>
                <a:cs typeface="Times New Roman"/>
              </a:rPr>
              <a:t>in</a:t>
            </a:r>
            <a:r>
              <a:rPr spc="15" dirty="0">
                <a:latin typeface="Times New Roman"/>
                <a:cs typeface="Times New Roman"/>
              </a:rPr>
              <a:t> </a:t>
            </a:r>
            <a:r>
              <a:rPr spc="-5" dirty="0">
                <a:latin typeface="Times New Roman"/>
                <a:cs typeface="Times New Roman"/>
              </a:rPr>
              <a:t>individual</a:t>
            </a:r>
            <a:r>
              <a:rPr dirty="0">
                <a:latin typeface="Times New Roman"/>
                <a:cs typeface="Times New Roman"/>
              </a:rPr>
              <a:t> </a:t>
            </a:r>
            <a:r>
              <a:rPr spc="20" dirty="0">
                <a:latin typeface="Times New Roman"/>
                <a:cs typeface="Times New Roman"/>
              </a:rPr>
              <a:t>countries </a:t>
            </a:r>
            <a:r>
              <a:rPr spc="10" dirty="0">
                <a:latin typeface="Times New Roman"/>
                <a:cs typeface="Times New Roman"/>
              </a:rPr>
              <a:t>in</a:t>
            </a:r>
            <a:r>
              <a:rPr spc="15" dirty="0">
                <a:latin typeface="Times New Roman"/>
                <a:cs typeface="Times New Roman"/>
              </a:rPr>
              <a:t> </a:t>
            </a:r>
            <a:r>
              <a:rPr spc="-5" dirty="0">
                <a:latin typeface="Times New Roman"/>
                <a:cs typeface="Times New Roman"/>
              </a:rPr>
              <a:t>which</a:t>
            </a:r>
            <a:r>
              <a:rPr dirty="0">
                <a:latin typeface="Times New Roman"/>
                <a:cs typeface="Times New Roman"/>
              </a:rPr>
              <a:t> </a:t>
            </a:r>
            <a:r>
              <a:rPr spc="35" dirty="0">
                <a:latin typeface="Times New Roman"/>
                <a:cs typeface="Times New Roman"/>
              </a:rPr>
              <a:t>patent </a:t>
            </a:r>
            <a:r>
              <a:rPr spc="25" dirty="0">
                <a:latin typeface="Times New Roman"/>
                <a:cs typeface="Times New Roman"/>
              </a:rPr>
              <a:t>protection </a:t>
            </a:r>
            <a:r>
              <a:rPr spc="-20" dirty="0">
                <a:latin typeface="Times New Roman"/>
                <a:cs typeface="Times New Roman"/>
              </a:rPr>
              <a:t>is </a:t>
            </a:r>
            <a:r>
              <a:rPr spc="-15" dirty="0">
                <a:latin typeface="Times New Roman"/>
                <a:cs typeface="Times New Roman"/>
              </a:rPr>
              <a:t> </a:t>
            </a:r>
            <a:r>
              <a:rPr spc="5" dirty="0">
                <a:latin typeface="Times New Roman"/>
                <a:cs typeface="Times New Roman"/>
              </a:rPr>
              <a:t>desired </a:t>
            </a:r>
            <a:r>
              <a:rPr spc="15" dirty="0">
                <a:latin typeface="Times New Roman"/>
                <a:cs typeface="Times New Roman"/>
              </a:rPr>
              <a:t>(the </a:t>
            </a:r>
            <a:r>
              <a:rPr spc="-95" dirty="0">
                <a:latin typeface="Georgia"/>
                <a:cs typeface="Georgia"/>
              </a:rPr>
              <a:t>“national </a:t>
            </a:r>
            <a:r>
              <a:rPr spc="-125" dirty="0">
                <a:latin typeface="Georgia"/>
                <a:cs typeface="Georgia"/>
              </a:rPr>
              <a:t>phase”)</a:t>
            </a:r>
            <a:r>
              <a:rPr spc="229" dirty="0">
                <a:latin typeface="Georgia"/>
                <a:cs typeface="Georgia"/>
              </a:rPr>
              <a:t> </a:t>
            </a:r>
            <a:r>
              <a:rPr spc="50" dirty="0">
                <a:latin typeface="Times New Roman"/>
                <a:cs typeface="Times New Roman"/>
              </a:rPr>
              <a:t>or </a:t>
            </a:r>
            <a:r>
              <a:rPr spc="-30" dirty="0">
                <a:latin typeface="Times New Roman"/>
                <a:cs typeface="Times New Roman"/>
              </a:rPr>
              <a:t>may </a:t>
            </a:r>
            <a:r>
              <a:rPr spc="-20" dirty="0">
                <a:latin typeface="Times New Roman"/>
                <a:cs typeface="Times New Roman"/>
              </a:rPr>
              <a:t>delay </a:t>
            </a:r>
            <a:r>
              <a:rPr spc="15" dirty="0">
                <a:latin typeface="Times New Roman"/>
                <a:cs typeface="Times New Roman"/>
              </a:rPr>
              <a:t>prosecution </a:t>
            </a:r>
            <a:r>
              <a:rPr spc="10" dirty="0">
                <a:latin typeface="Times New Roman"/>
                <a:cs typeface="Times New Roman"/>
              </a:rPr>
              <a:t>in </a:t>
            </a:r>
            <a:r>
              <a:rPr spc="45" dirty="0">
                <a:latin typeface="Times New Roman"/>
                <a:cs typeface="Times New Roman"/>
              </a:rPr>
              <a:t>the </a:t>
            </a:r>
            <a:r>
              <a:rPr spc="10" dirty="0">
                <a:latin typeface="Times New Roman"/>
                <a:cs typeface="Times New Roman"/>
              </a:rPr>
              <a:t>national </a:t>
            </a:r>
            <a:r>
              <a:rPr dirty="0">
                <a:latin typeface="Times New Roman"/>
                <a:cs typeface="Times New Roman"/>
              </a:rPr>
              <a:t>phase </a:t>
            </a:r>
            <a:r>
              <a:rPr spc="30" dirty="0">
                <a:latin typeface="Times New Roman"/>
                <a:cs typeface="Times New Roman"/>
              </a:rPr>
              <a:t>until </a:t>
            </a:r>
            <a:r>
              <a:rPr spc="35" dirty="0">
                <a:latin typeface="Times New Roman"/>
                <a:cs typeface="Times New Roman"/>
              </a:rPr>
              <a:t> </a:t>
            </a:r>
            <a:r>
              <a:rPr dirty="0">
                <a:latin typeface="Times New Roman"/>
                <a:cs typeface="Times New Roman"/>
              </a:rPr>
              <a:t>30</a:t>
            </a:r>
            <a:r>
              <a:rPr spc="-25" dirty="0">
                <a:latin typeface="Times New Roman"/>
                <a:cs typeface="Times New Roman"/>
              </a:rPr>
              <a:t> </a:t>
            </a:r>
            <a:r>
              <a:rPr spc="35" dirty="0">
                <a:latin typeface="Times New Roman"/>
                <a:cs typeface="Times New Roman"/>
              </a:rPr>
              <a:t>months</a:t>
            </a:r>
            <a:r>
              <a:rPr spc="-20" dirty="0">
                <a:latin typeface="Times New Roman"/>
                <a:cs typeface="Times New Roman"/>
              </a:rPr>
              <a:t> (in</a:t>
            </a:r>
            <a:r>
              <a:rPr spc="10" dirty="0">
                <a:latin typeface="Times New Roman"/>
                <a:cs typeface="Times New Roman"/>
              </a:rPr>
              <a:t> </a:t>
            </a:r>
            <a:r>
              <a:rPr spc="30" dirty="0">
                <a:latin typeface="Times New Roman"/>
                <a:cs typeface="Times New Roman"/>
              </a:rPr>
              <a:t>most</a:t>
            </a:r>
            <a:r>
              <a:rPr spc="-10" dirty="0">
                <a:latin typeface="Times New Roman"/>
                <a:cs typeface="Times New Roman"/>
              </a:rPr>
              <a:t> </a:t>
            </a:r>
            <a:r>
              <a:rPr spc="10" dirty="0">
                <a:latin typeface="Times New Roman"/>
                <a:cs typeface="Times New Roman"/>
              </a:rPr>
              <a:t>countries)</a:t>
            </a:r>
            <a:r>
              <a:rPr spc="-10" dirty="0">
                <a:latin typeface="Times New Roman"/>
                <a:cs typeface="Times New Roman"/>
              </a:rPr>
              <a:t> </a:t>
            </a:r>
            <a:r>
              <a:rPr dirty="0">
                <a:latin typeface="Times New Roman"/>
                <a:cs typeface="Times New Roman"/>
              </a:rPr>
              <a:t>from</a:t>
            </a:r>
            <a:r>
              <a:rPr spc="-10" dirty="0">
                <a:latin typeface="Times New Roman"/>
                <a:cs typeface="Times New Roman"/>
              </a:rPr>
              <a:t> </a:t>
            </a:r>
            <a:r>
              <a:rPr spc="45" dirty="0">
                <a:latin typeface="Times New Roman"/>
                <a:cs typeface="Times New Roman"/>
              </a:rPr>
              <a:t>the</a:t>
            </a:r>
            <a:r>
              <a:rPr spc="-15" dirty="0">
                <a:latin typeface="Times New Roman"/>
                <a:cs typeface="Times New Roman"/>
              </a:rPr>
              <a:t> </a:t>
            </a:r>
            <a:r>
              <a:rPr spc="-40" dirty="0">
                <a:latin typeface="Times New Roman"/>
                <a:cs typeface="Times New Roman"/>
              </a:rPr>
              <a:t>effective</a:t>
            </a:r>
            <a:r>
              <a:rPr dirty="0">
                <a:latin typeface="Times New Roman"/>
                <a:cs typeface="Times New Roman"/>
              </a:rPr>
              <a:t> </a:t>
            </a:r>
            <a:r>
              <a:rPr spc="-10" dirty="0">
                <a:latin typeface="Times New Roman"/>
                <a:cs typeface="Times New Roman"/>
              </a:rPr>
              <a:t>filing</a:t>
            </a:r>
            <a:r>
              <a:rPr spc="15" dirty="0">
                <a:latin typeface="Times New Roman"/>
                <a:cs typeface="Times New Roman"/>
              </a:rPr>
              <a:t> </a:t>
            </a:r>
            <a:r>
              <a:rPr spc="10" dirty="0">
                <a:latin typeface="Times New Roman"/>
                <a:cs typeface="Times New Roman"/>
              </a:rPr>
              <a:t>date</a:t>
            </a:r>
            <a:r>
              <a:rPr dirty="0">
                <a:latin typeface="Times New Roman"/>
                <a:cs typeface="Times New Roman"/>
              </a:rPr>
              <a:t> </a:t>
            </a:r>
            <a:r>
              <a:rPr spc="-65" dirty="0">
                <a:latin typeface="Times New Roman"/>
                <a:cs typeface="Times New Roman"/>
              </a:rPr>
              <a:t>of</a:t>
            </a:r>
            <a:r>
              <a:rPr spc="25" dirty="0">
                <a:latin typeface="Times New Roman"/>
                <a:cs typeface="Times New Roman"/>
              </a:rPr>
              <a:t> </a:t>
            </a:r>
            <a:r>
              <a:rPr spc="45" dirty="0">
                <a:latin typeface="Times New Roman"/>
                <a:cs typeface="Times New Roman"/>
              </a:rPr>
              <a:t>the</a:t>
            </a:r>
            <a:r>
              <a:rPr spc="-10" dirty="0">
                <a:latin typeface="Times New Roman"/>
                <a:cs typeface="Times New Roman"/>
              </a:rPr>
              <a:t> </a:t>
            </a:r>
            <a:r>
              <a:rPr spc="95" dirty="0">
                <a:latin typeface="Times New Roman"/>
                <a:cs typeface="Times New Roman"/>
              </a:rPr>
              <a:t>PCT</a:t>
            </a:r>
            <a:r>
              <a:rPr spc="-15" dirty="0">
                <a:latin typeface="Times New Roman"/>
                <a:cs typeface="Times New Roman"/>
              </a:rPr>
              <a:t> </a:t>
            </a:r>
            <a:r>
              <a:rPr spc="-10" dirty="0">
                <a:latin typeface="Times New Roman"/>
                <a:cs typeface="Times New Roman"/>
              </a:rPr>
              <a:t>application.</a:t>
            </a:r>
            <a:endParaRPr dirty="0">
              <a:latin typeface="Times New Roman"/>
              <a:cs typeface="Times New Roman"/>
            </a:endParaRPr>
          </a:p>
          <a:p>
            <a:pPr marL="355600" marR="9525" indent="-342900" algn="just">
              <a:lnSpc>
                <a:spcPct val="150000"/>
              </a:lnSpc>
              <a:spcBef>
                <a:spcPts val="484"/>
              </a:spcBef>
              <a:buFont typeface="Arial MT"/>
              <a:buChar char="•"/>
              <a:tabLst>
                <a:tab pos="355600" algn="l"/>
              </a:tabLst>
            </a:pPr>
            <a:r>
              <a:rPr spc="-10" dirty="0">
                <a:latin typeface="Times New Roman"/>
                <a:cs typeface="Times New Roman"/>
              </a:rPr>
              <a:t>Alternatively, </a:t>
            </a:r>
            <a:r>
              <a:rPr spc="45" dirty="0">
                <a:latin typeface="Times New Roman"/>
                <a:cs typeface="Times New Roman"/>
              </a:rPr>
              <a:t>the </a:t>
            </a:r>
            <a:r>
              <a:rPr spc="5" dirty="0">
                <a:latin typeface="Times New Roman"/>
                <a:cs typeface="Times New Roman"/>
              </a:rPr>
              <a:t>applicant </a:t>
            </a:r>
            <a:r>
              <a:rPr spc="-25" dirty="0">
                <a:latin typeface="Times New Roman"/>
                <a:cs typeface="Times New Roman"/>
              </a:rPr>
              <a:t>may </a:t>
            </a:r>
            <a:r>
              <a:rPr dirty="0">
                <a:latin typeface="Times New Roman"/>
                <a:cs typeface="Times New Roman"/>
              </a:rPr>
              <a:t>take </a:t>
            </a:r>
            <a:r>
              <a:rPr spc="40" dirty="0">
                <a:latin typeface="Times New Roman"/>
                <a:cs typeface="Times New Roman"/>
              </a:rPr>
              <a:t>the </a:t>
            </a:r>
            <a:r>
              <a:rPr spc="10" dirty="0">
                <a:latin typeface="Times New Roman"/>
                <a:cs typeface="Times New Roman"/>
              </a:rPr>
              <a:t>optional </a:t>
            </a:r>
            <a:r>
              <a:rPr spc="30" dirty="0">
                <a:latin typeface="Times New Roman"/>
                <a:cs typeface="Times New Roman"/>
              </a:rPr>
              <a:t>step </a:t>
            </a:r>
            <a:r>
              <a:rPr spc="-70" dirty="0">
                <a:latin typeface="Times New Roman"/>
                <a:cs typeface="Times New Roman"/>
              </a:rPr>
              <a:t>of</a:t>
            </a:r>
            <a:r>
              <a:rPr spc="-65" dirty="0">
                <a:latin typeface="Times New Roman"/>
                <a:cs typeface="Times New Roman"/>
              </a:rPr>
              <a:t> </a:t>
            </a:r>
            <a:r>
              <a:rPr spc="40" dirty="0">
                <a:latin typeface="Times New Roman"/>
                <a:cs typeface="Times New Roman"/>
              </a:rPr>
              <a:t>entering </a:t>
            </a:r>
            <a:r>
              <a:rPr spc="25" dirty="0">
                <a:latin typeface="Times New Roman"/>
                <a:cs typeface="Times New Roman"/>
              </a:rPr>
              <a:t>Chapter </a:t>
            </a:r>
            <a:r>
              <a:rPr spc="80" dirty="0">
                <a:latin typeface="Times New Roman"/>
                <a:cs typeface="Times New Roman"/>
              </a:rPr>
              <a:t>II </a:t>
            </a:r>
            <a:r>
              <a:rPr spc="15" dirty="0">
                <a:latin typeface="Times New Roman"/>
                <a:cs typeface="Times New Roman"/>
              </a:rPr>
              <a:t>and </a:t>
            </a:r>
            <a:r>
              <a:rPr spc="20" dirty="0">
                <a:latin typeface="Times New Roman"/>
                <a:cs typeface="Times New Roman"/>
              </a:rPr>
              <a:t> </a:t>
            </a:r>
            <a:r>
              <a:rPr spc="30" dirty="0">
                <a:latin typeface="Times New Roman"/>
                <a:cs typeface="Times New Roman"/>
              </a:rPr>
              <a:t>requesting</a:t>
            </a:r>
            <a:r>
              <a:rPr dirty="0">
                <a:latin typeface="Times New Roman"/>
                <a:cs typeface="Times New Roman"/>
              </a:rPr>
              <a:t> </a:t>
            </a:r>
            <a:r>
              <a:rPr spc="50" dirty="0">
                <a:latin typeface="Times New Roman"/>
                <a:cs typeface="Times New Roman"/>
              </a:rPr>
              <a:t>or</a:t>
            </a:r>
            <a:r>
              <a:rPr spc="-20" dirty="0">
                <a:latin typeface="Times New Roman"/>
                <a:cs typeface="Times New Roman"/>
              </a:rPr>
              <a:t> </a:t>
            </a:r>
            <a:r>
              <a:rPr spc="15" dirty="0">
                <a:latin typeface="Times New Roman"/>
                <a:cs typeface="Times New Roman"/>
              </a:rPr>
              <a:t>demanding</a:t>
            </a:r>
            <a:r>
              <a:rPr spc="5" dirty="0">
                <a:latin typeface="Times New Roman"/>
                <a:cs typeface="Times New Roman"/>
              </a:rPr>
              <a:t> </a:t>
            </a:r>
            <a:r>
              <a:rPr spc="20" dirty="0">
                <a:latin typeface="Times New Roman"/>
                <a:cs typeface="Times New Roman"/>
              </a:rPr>
              <a:t>an</a:t>
            </a:r>
            <a:r>
              <a:rPr dirty="0">
                <a:latin typeface="Times New Roman"/>
                <a:cs typeface="Times New Roman"/>
              </a:rPr>
              <a:t> </a:t>
            </a:r>
            <a:r>
              <a:rPr spc="30" dirty="0">
                <a:latin typeface="Times New Roman"/>
                <a:cs typeface="Times New Roman"/>
              </a:rPr>
              <a:t>international</a:t>
            </a:r>
            <a:r>
              <a:rPr dirty="0">
                <a:latin typeface="Times New Roman"/>
                <a:cs typeface="Times New Roman"/>
              </a:rPr>
              <a:t> </a:t>
            </a:r>
            <a:r>
              <a:rPr spc="20" dirty="0">
                <a:latin typeface="Times New Roman"/>
                <a:cs typeface="Times New Roman"/>
              </a:rPr>
              <a:t>preliminary</a:t>
            </a:r>
            <a:r>
              <a:rPr spc="-10" dirty="0">
                <a:latin typeface="Times New Roman"/>
                <a:cs typeface="Times New Roman"/>
              </a:rPr>
              <a:t> </a:t>
            </a:r>
            <a:r>
              <a:rPr spc="5" dirty="0">
                <a:latin typeface="Times New Roman"/>
                <a:cs typeface="Times New Roman"/>
              </a:rPr>
              <a:t>examination.</a:t>
            </a:r>
            <a:endParaRPr dirty="0">
              <a:latin typeface="Times New Roman"/>
              <a:cs typeface="Times New Roman"/>
            </a:endParaRPr>
          </a:p>
          <a:p>
            <a:pPr marL="355600" marR="5080" indent="-342900" algn="just">
              <a:lnSpc>
                <a:spcPct val="150000"/>
              </a:lnSpc>
              <a:spcBef>
                <a:spcPts val="480"/>
              </a:spcBef>
              <a:buFont typeface="Arial MT"/>
              <a:buChar char="•"/>
              <a:tabLst>
                <a:tab pos="355600" algn="l"/>
              </a:tabLst>
            </a:pPr>
            <a:r>
              <a:rPr b="1" spc="75" dirty="0">
                <a:latin typeface="Times New Roman"/>
                <a:cs typeface="Times New Roman"/>
              </a:rPr>
              <a:t>The </a:t>
            </a:r>
            <a:r>
              <a:rPr b="1" spc="25" dirty="0">
                <a:latin typeface="Times New Roman"/>
                <a:cs typeface="Times New Roman"/>
              </a:rPr>
              <a:t>National </a:t>
            </a:r>
            <a:r>
              <a:rPr b="1" spc="20" dirty="0">
                <a:latin typeface="Times New Roman"/>
                <a:cs typeface="Times New Roman"/>
              </a:rPr>
              <a:t>Phase. </a:t>
            </a:r>
            <a:r>
              <a:rPr spc="-30" dirty="0">
                <a:latin typeface="Times New Roman"/>
                <a:cs typeface="Times New Roman"/>
              </a:rPr>
              <a:t>If, </a:t>
            </a:r>
            <a:r>
              <a:rPr spc="20" dirty="0">
                <a:latin typeface="Times New Roman"/>
                <a:cs typeface="Times New Roman"/>
              </a:rPr>
              <a:t>after </a:t>
            </a:r>
            <a:r>
              <a:rPr spc="45" dirty="0">
                <a:latin typeface="Times New Roman"/>
                <a:cs typeface="Times New Roman"/>
              </a:rPr>
              <a:t>the </a:t>
            </a:r>
            <a:r>
              <a:rPr spc="30" dirty="0">
                <a:latin typeface="Times New Roman"/>
                <a:cs typeface="Times New Roman"/>
              </a:rPr>
              <a:t>duration </a:t>
            </a:r>
            <a:r>
              <a:rPr spc="-70" dirty="0">
                <a:latin typeface="Times New Roman"/>
                <a:cs typeface="Times New Roman"/>
              </a:rPr>
              <a:t>of</a:t>
            </a:r>
            <a:r>
              <a:rPr spc="-65" dirty="0">
                <a:latin typeface="Times New Roman"/>
                <a:cs typeface="Times New Roman"/>
              </a:rPr>
              <a:t> </a:t>
            </a:r>
            <a:r>
              <a:rPr spc="25" dirty="0">
                <a:latin typeface="Times New Roman"/>
                <a:cs typeface="Times New Roman"/>
              </a:rPr>
              <a:t>Chapter </a:t>
            </a:r>
            <a:r>
              <a:rPr spc="85" dirty="0">
                <a:latin typeface="Times New Roman"/>
                <a:cs typeface="Times New Roman"/>
              </a:rPr>
              <a:t>I </a:t>
            </a:r>
            <a:r>
              <a:rPr spc="40" dirty="0">
                <a:latin typeface="Times New Roman"/>
                <a:cs typeface="Times New Roman"/>
              </a:rPr>
              <a:t>the </a:t>
            </a:r>
            <a:r>
              <a:rPr spc="5" dirty="0">
                <a:latin typeface="Times New Roman"/>
                <a:cs typeface="Times New Roman"/>
              </a:rPr>
              <a:t>applicant </a:t>
            </a:r>
            <a:r>
              <a:rPr spc="-20" dirty="0">
                <a:latin typeface="Times New Roman"/>
                <a:cs typeface="Times New Roman"/>
              </a:rPr>
              <a:t>decides </a:t>
            </a:r>
            <a:r>
              <a:rPr spc="45" dirty="0">
                <a:latin typeface="Times New Roman"/>
                <a:cs typeface="Times New Roman"/>
              </a:rPr>
              <a:t>to </a:t>
            </a:r>
            <a:r>
              <a:rPr spc="-15" dirty="0">
                <a:latin typeface="Times New Roman"/>
                <a:cs typeface="Times New Roman"/>
              </a:rPr>
              <a:t>go </a:t>
            </a:r>
            <a:r>
              <a:rPr spc="-484" dirty="0">
                <a:latin typeface="Times New Roman"/>
                <a:cs typeface="Times New Roman"/>
              </a:rPr>
              <a:t> </a:t>
            </a:r>
            <a:r>
              <a:rPr spc="10" dirty="0">
                <a:latin typeface="Times New Roman"/>
                <a:cs typeface="Times New Roman"/>
              </a:rPr>
              <a:t>forward </a:t>
            </a:r>
            <a:r>
              <a:rPr spc="30" dirty="0">
                <a:latin typeface="Times New Roman"/>
                <a:cs typeface="Times New Roman"/>
              </a:rPr>
              <a:t>with </a:t>
            </a:r>
            <a:r>
              <a:rPr spc="45" dirty="0">
                <a:latin typeface="Times New Roman"/>
                <a:cs typeface="Times New Roman"/>
              </a:rPr>
              <a:t>the </a:t>
            </a:r>
            <a:r>
              <a:rPr spc="-5" dirty="0">
                <a:latin typeface="Times New Roman"/>
                <a:cs typeface="Times New Roman"/>
              </a:rPr>
              <a:t>application </a:t>
            </a:r>
            <a:r>
              <a:rPr spc="10" dirty="0">
                <a:latin typeface="Times New Roman"/>
                <a:cs typeface="Times New Roman"/>
              </a:rPr>
              <a:t>in </a:t>
            </a:r>
            <a:r>
              <a:rPr spc="45" dirty="0">
                <a:latin typeface="Times New Roman"/>
                <a:cs typeface="Times New Roman"/>
              </a:rPr>
              <a:t>the </a:t>
            </a:r>
            <a:r>
              <a:rPr spc="20" dirty="0">
                <a:latin typeface="Times New Roman"/>
                <a:cs typeface="Times New Roman"/>
              </a:rPr>
              <a:t>countries </a:t>
            </a:r>
            <a:r>
              <a:rPr spc="10" dirty="0">
                <a:latin typeface="Times New Roman"/>
                <a:cs typeface="Times New Roman"/>
              </a:rPr>
              <a:t>designated in </a:t>
            </a:r>
            <a:r>
              <a:rPr spc="45" dirty="0">
                <a:latin typeface="Times New Roman"/>
                <a:cs typeface="Times New Roman"/>
              </a:rPr>
              <a:t>the </a:t>
            </a:r>
            <a:r>
              <a:rPr spc="-10" dirty="0">
                <a:latin typeface="Times New Roman"/>
                <a:cs typeface="Times New Roman"/>
              </a:rPr>
              <a:t>application, </a:t>
            </a:r>
            <a:r>
              <a:rPr spc="45" dirty="0">
                <a:latin typeface="Times New Roman"/>
                <a:cs typeface="Times New Roman"/>
              </a:rPr>
              <a:t>the </a:t>
            </a:r>
            <a:r>
              <a:rPr spc="50" dirty="0">
                <a:latin typeface="Times New Roman"/>
                <a:cs typeface="Times New Roman"/>
              </a:rPr>
              <a:t> </a:t>
            </a:r>
            <a:r>
              <a:rPr spc="5" dirty="0">
                <a:latin typeface="Times New Roman"/>
                <a:cs typeface="Times New Roman"/>
              </a:rPr>
              <a:t>applicant</a:t>
            </a:r>
            <a:r>
              <a:rPr spc="-30" dirty="0">
                <a:latin typeface="Times New Roman"/>
                <a:cs typeface="Times New Roman"/>
              </a:rPr>
              <a:t> </a:t>
            </a:r>
            <a:r>
              <a:rPr spc="-15" dirty="0">
                <a:latin typeface="Times New Roman"/>
                <a:cs typeface="Times New Roman"/>
              </a:rPr>
              <a:t>commences </a:t>
            </a:r>
            <a:r>
              <a:rPr spc="45" dirty="0">
                <a:latin typeface="Times New Roman"/>
                <a:cs typeface="Times New Roman"/>
              </a:rPr>
              <a:t>the</a:t>
            </a:r>
            <a:r>
              <a:rPr spc="-20" dirty="0">
                <a:latin typeface="Times New Roman"/>
                <a:cs typeface="Times New Roman"/>
              </a:rPr>
              <a:t> </a:t>
            </a:r>
            <a:r>
              <a:rPr spc="-95" dirty="0">
                <a:latin typeface="Georgia"/>
                <a:cs typeface="Georgia"/>
              </a:rPr>
              <a:t>“national</a:t>
            </a:r>
            <a:r>
              <a:rPr spc="15" dirty="0">
                <a:latin typeface="Georgia"/>
                <a:cs typeface="Georgia"/>
              </a:rPr>
              <a:t> </a:t>
            </a:r>
            <a:r>
              <a:rPr spc="-114" dirty="0">
                <a:latin typeface="Georgia"/>
                <a:cs typeface="Georgia"/>
              </a:rPr>
              <a:t>phase”</a:t>
            </a:r>
            <a:r>
              <a:rPr spc="30" dirty="0">
                <a:latin typeface="Georgia"/>
                <a:cs typeface="Georgia"/>
              </a:rPr>
              <a:t> </a:t>
            </a:r>
            <a:r>
              <a:rPr spc="-65" dirty="0">
                <a:latin typeface="Times New Roman"/>
                <a:cs typeface="Times New Roman"/>
              </a:rPr>
              <a:t>of</a:t>
            </a:r>
            <a:r>
              <a:rPr spc="10" dirty="0">
                <a:latin typeface="Times New Roman"/>
                <a:cs typeface="Times New Roman"/>
              </a:rPr>
              <a:t> </a:t>
            </a:r>
            <a:r>
              <a:rPr spc="45" dirty="0">
                <a:latin typeface="Times New Roman"/>
                <a:cs typeface="Times New Roman"/>
              </a:rPr>
              <a:t>the</a:t>
            </a:r>
            <a:r>
              <a:rPr spc="-5" dirty="0">
                <a:latin typeface="Times New Roman"/>
                <a:cs typeface="Times New Roman"/>
              </a:rPr>
              <a:t> </a:t>
            </a:r>
            <a:r>
              <a:rPr spc="95" dirty="0">
                <a:latin typeface="Times New Roman"/>
                <a:cs typeface="Times New Roman"/>
              </a:rPr>
              <a:t>PCT</a:t>
            </a:r>
            <a:r>
              <a:rPr spc="-30" dirty="0">
                <a:latin typeface="Times New Roman"/>
                <a:cs typeface="Times New Roman"/>
              </a:rPr>
              <a:t> </a:t>
            </a:r>
            <a:r>
              <a:rPr spc="-5" dirty="0">
                <a:latin typeface="Times New Roman"/>
                <a:cs typeface="Times New Roman"/>
              </a:rPr>
              <a:t>application</a:t>
            </a:r>
            <a:r>
              <a:rPr spc="5" dirty="0">
                <a:latin typeface="Times New Roman"/>
                <a:cs typeface="Times New Roman"/>
              </a:rPr>
              <a:t> </a:t>
            </a:r>
            <a:r>
              <a:rPr spc="-15" dirty="0">
                <a:latin typeface="Times New Roman"/>
                <a:cs typeface="Times New Roman"/>
              </a:rPr>
              <a:t>process.</a:t>
            </a:r>
            <a:endParaRPr dirty="0">
              <a:latin typeface="Times New Roman"/>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205</TotalTime>
  <Words>4947</Words>
  <Application>Microsoft Office PowerPoint</Application>
  <PresentationFormat>On-screen Show (16:9)</PresentationFormat>
  <Paragraphs>181</Paragraphs>
  <Slides>43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Arial MT</vt:lpstr>
      <vt:lpstr>Calibri</vt:lpstr>
      <vt:lpstr>Cambria</vt:lpstr>
      <vt:lpstr>Castellar</vt:lpstr>
      <vt:lpstr>Century Gothic</vt:lpstr>
      <vt:lpstr>Georgia</vt:lpstr>
      <vt:lpstr>Segoe UI</vt:lpstr>
      <vt:lpstr>Times New Roman</vt:lpstr>
      <vt:lpstr>Wingdings</vt:lpstr>
      <vt:lpstr>Wingdings 3</vt:lpstr>
      <vt:lpstr>Ion</vt:lpstr>
      <vt:lpstr>Intellectual Property Rights</vt:lpstr>
      <vt:lpstr>International Patent Law</vt:lpstr>
      <vt:lpstr>PowerPoint Presentation</vt:lpstr>
      <vt:lpstr>1. Paris Convention</vt:lpstr>
      <vt:lpstr>2. Patent Cooperation Treaty(PCT)</vt:lpstr>
      <vt:lpstr>Phases in the PCT Application Process:</vt:lpstr>
      <vt:lpstr>The PCT Application Process:</vt:lpstr>
      <vt:lpstr>PowerPoint Presentation</vt:lpstr>
      <vt:lpstr>PowerPoint Presentation</vt:lpstr>
      <vt:lpstr>3. The European Patent Organization(EPO)</vt:lpstr>
      <vt:lpstr>4. Patent Prosecution Highway (PPH)</vt:lpstr>
      <vt:lpstr>5. Agreement on TRIPS</vt:lpstr>
      <vt:lpstr>6. Patent Law Treaty (PLT)</vt:lpstr>
      <vt:lpstr>Foreign Filing Licenses</vt:lpstr>
      <vt:lpstr>Applications for U.S. Patents by Foreign Applicants:</vt:lpstr>
      <vt:lpstr>PowerPoint Presentation</vt:lpstr>
      <vt:lpstr>Here are some key aspects of international trademark law: </vt:lpstr>
      <vt:lpstr>PowerPoint Presentation</vt:lpstr>
      <vt:lpstr>PowerPoint Presentation</vt:lpstr>
      <vt:lpstr>International copyright law:</vt:lpstr>
      <vt:lpstr>Here are some key aspects of international copyright law:</vt:lpstr>
      <vt:lpstr>PowerPoint Presentation</vt:lpstr>
      <vt:lpstr>PowerPoint Presentation</vt:lpstr>
      <vt:lpstr>New developments in trademark law:</vt:lpstr>
      <vt:lpstr>PowerPoint Presentation</vt:lpstr>
      <vt:lpstr>PowerPoint Presentation</vt:lpstr>
      <vt:lpstr>New developments in patents law:</vt:lpstr>
      <vt:lpstr>PowerPoint Presentation</vt:lpstr>
      <vt:lpstr>PowerPoint Presentation</vt:lpstr>
      <vt:lpstr>PowerPoint Presentation</vt:lpstr>
      <vt:lpstr>New developments in copyright law:</vt:lpstr>
      <vt:lpstr>PowerPoint Presentation</vt:lpstr>
      <vt:lpstr>PowerPoint Presentation</vt:lpstr>
      <vt:lpstr>PowerPoint Presentation</vt:lpstr>
      <vt:lpstr>Intellectual property Audits:</vt:lpstr>
      <vt:lpstr>PowerPoint Presentation</vt:lpstr>
      <vt:lpstr>PowerPoint Presentation</vt:lpstr>
      <vt:lpstr>Here are some common steps involved in conducting an IP Audit:</vt:lpstr>
      <vt:lpstr>International overview on Intellectual property:</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dc:title>
  <dc:creator>ELCOT</dc:creator>
  <cp:lastModifiedBy>MRITS ADMIN</cp:lastModifiedBy>
  <cp:revision>29</cp:revision>
  <dcterms:created xsi:type="dcterms:W3CDTF">2023-10-19T09:26:13Z</dcterms:created>
  <dcterms:modified xsi:type="dcterms:W3CDTF">2023-11-15T05:04:29Z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2020-05-11T00:00:00Z</vt:filetime>
  </property>
  <property fmtid="{D5CDD505-2E9C-101B-9397-08002B2CF9AE}" pid="3" name="Creator">
    <vt:lpwstr>Microsoft® Office PowerPoint® 2007</vt:lpwstr>
  </property>
  <property fmtid="{D5CDD505-2E9C-101B-9397-08002B2CF9AE}" pid="4" name="LastSaved">
    <vt:filetime>2023-10-19T00:00:00Z</vt:filetime>
  </property>
</Properties>
</file>