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60" r:id="rId5"/>
    <p:sldId id="261" r:id="rId6"/>
    <p:sldId id="262" r:id="rId7"/>
    <p:sldId id="263" r:id="rId8"/>
    <p:sldId id="264" r:id="rId9"/>
    <p:sldId id="267" r:id="rId10"/>
    <p:sldId id="268"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11/30/2023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64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11/30/2023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97219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11/30/2023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7571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11/30/2023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7366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11/30/2023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8637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11/30/2023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35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11/30/2023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178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11/30/2023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813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11/30/2023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589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11/30/2023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14577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11/30/2023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3737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11/30/2023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3963991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virus cells on a blue background&#10;&#10;Description automatically generated">
            <a:extLst>
              <a:ext uri="{FF2B5EF4-FFF2-40B4-BE49-F238E27FC236}">
                <a16:creationId xmlns:a16="http://schemas.microsoft.com/office/drawing/2014/main" id="{B257D020-B442-7416-84B8-2E504FA82E70}"/>
              </a:ext>
            </a:extLst>
          </p:cNvPr>
          <p:cNvPicPr>
            <a:picLocks noChangeAspect="1"/>
          </p:cNvPicPr>
          <p:nvPr/>
        </p:nvPicPr>
        <p:blipFill rotWithShape="1">
          <a:blip r:embed="rId2">
            <a:extLst>
              <a:ext uri="{28A0092B-C50C-407E-A947-70E740481C1C}">
                <a14:useLocalDpi xmlns:a14="http://schemas.microsoft.com/office/drawing/2010/main" val="0"/>
              </a:ext>
            </a:extLst>
          </a:blip>
          <a:srcRect l="18451" r="10449"/>
          <a:stretch/>
        </p:blipFill>
        <p:spPr>
          <a:xfrm>
            <a:off x="3523488" y="10"/>
            <a:ext cx="8668512" cy="6857990"/>
          </a:xfrm>
          <a:prstGeom prst="rect">
            <a:avLst/>
          </a:prstGeom>
        </p:spPr>
      </p:pic>
      <p:sp>
        <p:nvSpPr>
          <p:cNvPr id="37" name="Rectangle 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8192C3-C347-9F12-5F35-511069346865}"/>
              </a:ext>
            </a:extLst>
          </p:cNvPr>
          <p:cNvSpPr>
            <a:spLocks noGrp="1"/>
          </p:cNvSpPr>
          <p:nvPr>
            <p:ph type="ctrTitle"/>
          </p:nvPr>
        </p:nvSpPr>
        <p:spPr>
          <a:xfrm>
            <a:off x="477980" y="1122363"/>
            <a:ext cx="7294419" cy="3204134"/>
          </a:xfrm>
        </p:spPr>
        <p:txBody>
          <a:bodyPr anchor="b">
            <a:normAutofit/>
          </a:bodyPr>
          <a:lstStyle/>
          <a:p>
            <a:pPr algn="ctr"/>
            <a:r>
              <a:rPr lang="en-US" sz="4100" dirty="0">
                <a:latin typeface="Times New Roman" panose="02020603050405020304" pitchFamily="18" charset="0"/>
                <a:cs typeface="Times New Roman" panose="02020603050405020304" pitchFamily="18" charset="0"/>
              </a:rPr>
              <a:t>Covid-19 Prediction with Deep Learning on Neural Networks</a:t>
            </a:r>
          </a:p>
        </p:txBody>
      </p:sp>
      <p:sp>
        <p:nvSpPr>
          <p:cNvPr id="39" name="Rectangle 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546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Red virus cells on a blue background&#10;&#10;Description automatically generated">
            <a:extLst>
              <a:ext uri="{FF2B5EF4-FFF2-40B4-BE49-F238E27FC236}">
                <a16:creationId xmlns:a16="http://schemas.microsoft.com/office/drawing/2014/main" id="{5059F404-C054-3E1E-BB06-D2885C495E8F}"/>
              </a:ext>
            </a:extLst>
          </p:cNvPr>
          <p:cNvPicPr>
            <a:picLocks noChangeAspect="1"/>
          </p:cNvPicPr>
          <p:nvPr/>
        </p:nvPicPr>
        <p:blipFill rotWithShape="1">
          <a:blip r:embed="rId2">
            <a:extLst>
              <a:ext uri="{28A0092B-C50C-407E-A947-70E740481C1C}">
                <a14:useLocalDpi xmlns:a14="http://schemas.microsoft.com/office/drawing/2010/main" val="0"/>
              </a:ext>
            </a:extLst>
          </a:blip>
          <a:srcRect l="18451" r="10449"/>
          <a:stretch/>
        </p:blipFill>
        <p:spPr>
          <a:xfrm>
            <a:off x="3523488" y="10"/>
            <a:ext cx="8668512" cy="6857990"/>
          </a:xfrm>
          <a:prstGeom prst="rect">
            <a:avLst/>
          </a:prstGeom>
        </p:spPr>
      </p:pic>
      <p:sp>
        <p:nvSpPr>
          <p:cNvPr id="32" name="Rectangle 3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83118E-3359-78EB-4684-EABB7FDE8FC0}"/>
              </a:ext>
            </a:extLst>
          </p:cNvPr>
          <p:cNvSpPr>
            <a:spLocks noGrp="1"/>
          </p:cNvSpPr>
          <p:nvPr>
            <p:ph type="title"/>
          </p:nvPr>
        </p:nvSpPr>
        <p:spPr>
          <a:xfrm>
            <a:off x="371094" y="1161288"/>
            <a:ext cx="3438144" cy="1124712"/>
          </a:xfrm>
        </p:spPr>
        <p:txBody>
          <a:bodyPr anchor="b">
            <a:normAutofit/>
          </a:bodyPr>
          <a:lstStyle/>
          <a:p>
            <a:r>
              <a:rPr lang="en-US" sz="2800"/>
              <a:t>Conclusion: </a:t>
            </a:r>
            <a:endParaRPr lang="en-US" sz="2800" dirty="0"/>
          </a:p>
        </p:txBody>
      </p:sp>
      <p:sp>
        <p:nvSpPr>
          <p:cNvPr id="33" name="Rectangle 3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8A9A8323-31B1-B896-4182-0F68B4B4428F}"/>
              </a:ext>
            </a:extLst>
          </p:cNvPr>
          <p:cNvSpPr>
            <a:spLocks noGrp="1"/>
          </p:cNvSpPr>
          <p:nvPr>
            <p:ph idx="1"/>
          </p:nvPr>
        </p:nvSpPr>
        <p:spPr>
          <a:xfrm>
            <a:off x="371094" y="2718054"/>
            <a:ext cx="4119626" cy="3207258"/>
          </a:xfrm>
        </p:spPr>
        <p:txBody>
          <a:bodyPr anchor="t">
            <a:normAutofit/>
          </a:bodyPr>
          <a:lstStyle/>
          <a:p>
            <a:pPr>
              <a:lnSpc>
                <a:spcPct val="100000"/>
              </a:lnSpc>
            </a:pPr>
            <a:r>
              <a:rPr lang="en-US" sz="1600" dirty="0">
                <a:latin typeface="Times New Roman" panose="02020603050405020304" pitchFamily="18" charset="0"/>
                <a:cs typeface="Times New Roman" panose="02020603050405020304" pitchFamily="18" charset="0"/>
              </a:rPr>
              <a:t>In this study we used deep learning CNN technique on Chest X-ray images of patients and classified them into two classes of patients with and without Covid-19.</a:t>
            </a:r>
          </a:p>
          <a:p>
            <a:pPr>
              <a:lnSpc>
                <a:spcPct val="100000"/>
              </a:lnSpc>
            </a:pPr>
            <a:r>
              <a:rPr lang="en-US" sz="1600" dirty="0">
                <a:latin typeface="Times New Roman" panose="02020603050405020304" pitchFamily="18" charset="0"/>
                <a:cs typeface="Times New Roman" panose="02020603050405020304" pitchFamily="18" charset="0"/>
              </a:rPr>
              <a:t>This project successfully predicts the Covid-19 disease with accuracy of 95 – 98%.</a:t>
            </a:r>
          </a:p>
          <a:p>
            <a:pPr>
              <a:lnSpc>
                <a:spcPct val="100000"/>
              </a:lnSpc>
            </a:pPr>
            <a:r>
              <a:rPr lang="en-US" sz="1600" dirty="0">
                <a:latin typeface="Times New Roman" panose="02020603050405020304" pitchFamily="18" charset="0"/>
                <a:cs typeface="Times New Roman" panose="02020603050405020304" pitchFamily="18" charset="0"/>
              </a:rPr>
              <a:t>This model can also be modified to determine the percentage of Covid-19 risk and predict the type of ward in which a Covid-19 patient should be admitted.</a:t>
            </a:r>
          </a:p>
        </p:txBody>
      </p:sp>
    </p:spTree>
    <p:extLst>
      <p:ext uri="{BB962C8B-B14F-4D97-AF65-F5344CB8AC3E}">
        <p14:creationId xmlns:p14="http://schemas.microsoft.com/office/powerpoint/2010/main" val="657836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71A60-1B92-4042-4BEB-383ED86C8123}"/>
              </a:ext>
            </a:extLst>
          </p:cNvPr>
          <p:cNvSpPr>
            <a:spLocks noGrp="1"/>
          </p:cNvSpPr>
          <p:nvPr>
            <p:ph type="title"/>
          </p:nvPr>
        </p:nvSpPr>
        <p:spPr>
          <a:xfrm>
            <a:off x="5080216" y="1076324"/>
            <a:ext cx="6272784" cy="854013"/>
          </a:xfrm>
        </p:spPr>
        <p:txBody>
          <a:bodyPr anchor="b">
            <a:normAutofit/>
          </a:bodyPr>
          <a:lstStyle/>
          <a:p>
            <a:r>
              <a:rPr lang="en-US" sz="5200" dirty="0">
                <a:latin typeface="Times New Roman" panose="02020603050405020304" pitchFamily="18" charset="0"/>
                <a:cs typeface="Times New Roman" panose="02020603050405020304" pitchFamily="18" charset="0"/>
              </a:rPr>
              <a:t>References:</a:t>
            </a:r>
          </a:p>
        </p:txBody>
      </p:sp>
      <p:pic>
        <p:nvPicPr>
          <p:cNvPr id="5" name="Content Placeholder 4" descr="Red virus cells on a blue background&#10;&#10;Description automatically generated">
            <a:extLst>
              <a:ext uri="{FF2B5EF4-FFF2-40B4-BE49-F238E27FC236}">
                <a16:creationId xmlns:a16="http://schemas.microsoft.com/office/drawing/2014/main" id="{F0F1A46D-9C85-A4F1-81E8-866A3D44D73C}"/>
              </a:ext>
            </a:extLst>
          </p:cNvPr>
          <p:cNvPicPr>
            <a:picLocks noChangeAspect="1"/>
          </p:cNvPicPr>
          <p:nvPr/>
        </p:nvPicPr>
        <p:blipFill rotWithShape="1">
          <a:blip r:embed="rId2">
            <a:extLst>
              <a:ext uri="{28A0092B-C50C-407E-A947-70E740481C1C}">
                <a14:useLocalDpi xmlns:a14="http://schemas.microsoft.com/office/drawing/2010/main" val="0"/>
              </a:ext>
            </a:extLst>
          </a:blip>
          <a:srcRect l="35524" r="27523"/>
          <a:stretch/>
        </p:blipFill>
        <p:spPr>
          <a:xfrm>
            <a:off x="20" y="10"/>
            <a:ext cx="4505305" cy="6857990"/>
          </a:xfrm>
          <a:prstGeom prst="rect">
            <a:avLst/>
          </a:prstGeom>
        </p:spPr>
      </p:pic>
      <p:sp>
        <p:nvSpPr>
          <p:cNvPr id="34"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8FE9AA1-0303-DAA1-F6B5-BF074679C4D7}"/>
              </a:ext>
            </a:extLst>
          </p:cNvPr>
          <p:cNvSpPr>
            <a:spLocks noGrp="1"/>
          </p:cNvSpPr>
          <p:nvPr>
            <p:ph idx="1"/>
          </p:nvPr>
        </p:nvSpPr>
        <p:spPr>
          <a:xfrm>
            <a:off x="5080216" y="2060029"/>
            <a:ext cx="6272784" cy="4116934"/>
          </a:xfrm>
        </p:spPr>
        <p:txBody>
          <a:bodyPr>
            <a:noAutofit/>
          </a:bodyPr>
          <a:lstStyle/>
          <a:p>
            <a:pPr lvl="0" algn="just">
              <a:lnSpc>
                <a:spcPct val="100000"/>
              </a:lnSpc>
              <a:buFont typeface="Trebuchet MS"/>
              <a:buAutoNum type="arabicPeriod"/>
            </a:pPr>
            <a:r>
              <a:rPr lang="uz-UZ" sz="1600" dirty="0">
                <a:latin typeface="Times New Roman" pitchFamily="18"/>
                <a:ea typeface="Calibri" pitchFamily="34"/>
                <a:cs typeface="Times New Roman" pitchFamily="18"/>
              </a:rPr>
              <a:t>Shreyas Setlur Arun</a:t>
            </a:r>
            <a:r>
              <a:rPr lang="uz-UZ" sz="1600" b="1" dirty="0">
                <a:latin typeface="Times New Roman" pitchFamily="18"/>
                <a:ea typeface="Calibri" pitchFamily="34"/>
                <a:cs typeface="Times New Roman" pitchFamily="18"/>
              </a:rPr>
              <a:t> , </a:t>
            </a:r>
            <a:r>
              <a:rPr lang="uz-UZ" sz="1600" dirty="0">
                <a:latin typeface="Times New Roman" pitchFamily="18"/>
                <a:ea typeface="Calibri" pitchFamily="34"/>
                <a:cs typeface="Times New Roman" pitchFamily="18"/>
              </a:rPr>
              <a:t>Ganesh Neelakanta Iyer</a:t>
            </a:r>
            <a:r>
              <a:rPr lang="uz-UZ" sz="1600" b="1" dirty="0">
                <a:latin typeface="Times New Roman" pitchFamily="18"/>
                <a:ea typeface="Calibri" pitchFamily="34"/>
                <a:cs typeface="Times New Roman" pitchFamily="18"/>
              </a:rPr>
              <a:t> ,“</a:t>
            </a:r>
            <a:r>
              <a:rPr lang="uz-UZ" sz="1600" dirty="0">
                <a:latin typeface="Times New Roman" pitchFamily="18"/>
                <a:ea typeface="Calibri" pitchFamily="34"/>
                <a:cs typeface="Times New Roman" pitchFamily="18"/>
              </a:rPr>
              <a:t>On the Analysis of COVID19 - Novel Corona Viral Disease Pandemic Spread Data Using Machine Learning Techniques”, Proceedings of the International Conference on Intelligent Computing and Control Systems (ICICCS 2020) IEEE Xplore Part Number:CFP20K74-ART; ISBN: 978-1-7281-4876-2</a:t>
            </a:r>
            <a:endParaRPr lang="en-US" sz="1600" dirty="0">
              <a:latin typeface="Times New Roman" pitchFamily="18"/>
              <a:ea typeface="Calibri" pitchFamily="34"/>
              <a:cs typeface="Times New Roman" pitchFamily="18"/>
            </a:endParaRPr>
          </a:p>
          <a:p>
            <a:pPr lvl="0" algn="just">
              <a:lnSpc>
                <a:spcPct val="100000"/>
              </a:lnSpc>
              <a:buFont typeface="Trebuchet MS"/>
              <a:buAutoNum type="arabicPeriod"/>
            </a:pPr>
            <a:r>
              <a:rPr lang="uz-UZ" sz="1600" dirty="0">
                <a:latin typeface="Times New Roman" pitchFamily="18"/>
                <a:ea typeface="Calibri" pitchFamily="34"/>
                <a:cs typeface="Times New Roman" pitchFamily="18"/>
              </a:rPr>
              <a:t>Mazin Abed Mohammed;Karrar Hameed Abdulkareem;Alaa S. Al-Waisy;</a:t>
            </a:r>
            <a:r>
              <a:rPr lang="en-IN" sz="1600" dirty="0">
                <a:latin typeface="Times New Roman" pitchFamily="18"/>
                <a:ea typeface="Calibri" pitchFamily="34"/>
                <a:cs typeface="Times New Roman" pitchFamily="18"/>
              </a:rPr>
              <a:t> </a:t>
            </a:r>
            <a:r>
              <a:rPr lang="uz-UZ" sz="1600" dirty="0">
                <a:latin typeface="Times New Roman" pitchFamily="18"/>
                <a:ea typeface="Calibri" pitchFamily="34"/>
                <a:cs typeface="Times New Roman" pitchFamily="18"/>
              </a:rPr>
              <a:t>Salama A. Mostafa;Shumoos Al-Fahdawi;Abdullah BAZ “Benchmarking Methodology for Selection of Optimal COVID-19 Diagnostic Model Based on Entropy and TOPSIS Methods”, IEEE ACCESS.2020.2995597.</a:t>
            </a:r>
            <a:endParaRPr lang="en-US" sz="1600" dirty="0">
              <a:latin typeface="Times New Roman" pitchFamily="18"/>
              <a:ea typeface="Calibri" pitchFamily="34"/>
              <a:cs typeface="Times New Roman" pitchFamily="18"/>
            </a:endParaRPr>
          </a:p>
          <a:p>
            <a:pPr lvl="0" algn="just">
              <a:lnSpc>
                <a:spcPct val="100000"/>
              </a:lnSpc>
              <a:buFont typeface="Trebuchet MS"/>
              <a:buAutoNum type="arabicPeriod"/>
            </a:pPr>
            <a:r>
              <a:rPr lang="en-IN" sz="1600" dirty="0">
                <a:latin typeface="Times New Roman" pitchFamily="18"/>
                <a:ea typeface="Calibri" pitchFamily="34"/>
                <a:cs typeface="Times New Roman" pitchFamily="18"/>
              </a:rPr>
              <a:t>A. </a:t>
            </a:r>
            <a:r>
              <a:rPr lang="en-IN" sz="1600" dirty="0" err="1">
                <a:latin typeface="Times New Roman" pitchFamily="18"/>
                <a:ea typeface="Calibri" pitchFamily="34"/>
                <a:cs typeface="Times New Roman" pitchFamily="18"/>
              </a:rPr>
              <a:t>Krizhevsky</a:t>
            </a:r>
            <a:r>
              <a:rPr lang="en-IN" sz="1600" dirty="0">
                <a:latin typeface="Times New Roman" pitchFamily="18"/>
                <a:ea typeface="Calibri" pitchFamily="34"/>
                <a:cs typeface="Times New Roman" pitchFamily="18"/>
              </a:rPr>
              <a:t>, I. </a:t>
            </a:r>
            <a:r>
              <a:rPr lang="en-IN" sz="1600" dirty="0" err="1">
                <a:latin typeface="Times New Roman" pitchFamily="18"/>
                <a:ea typeface="Calibri" pitchFamily="34"/>
                <a:cs typeface="Times New Roman" pitchFamily="18"/>
              </a:rPr>
              <a:t>Sutskever</a:t>
            </a:r>
            <a:r>
              <a:rPr lang="en-IN" sz="1600" dirty="0">
                <a:latin typeface="Times New Roman" pitchFamily="18"/>
                <a:ea typeface="Calibri" pitchFamily="34"/>
                <a:cs typeface="Times New Roman" pitchFamily="18"/>
              </a:rPr>
              <a:t>, and G. E. Hinton, “</a:t>
            </a:r>
            <a:r>
              <a:rPr lang="en-IN" sz="1600" dirty="0" err="1">
                <a:latin typeface="Times New Roman" pitchFamily="18"/>
                <a:ea typeface="Calibri" pitchFamily="34"/>
                <a:cs typeface="Times New Roman" pitchFamily="18"/>
              </a:rPr>
              <a:t>Imagenet</a:t>
            </a:r>
            <a:r>
              <a:rPr lang="en-IN" sz="1600" dirty="0">
                <a:latin typeface="Times New Roman" pitchFamily="18"/>
                <a:ea typeface="Calibri" pitchFamily="34"/>
                <a:cs typeface="Times New Roman" pitchFamily="18"/>
              </a:rPr>
              <a:t> classiﬁcation with deep convolutional neural networks,” in Advances in neural information processing systems, 2012, pp. 1097–1105. </a:t>
            </a:r>
          </a:p>
          <a:p>
            <a:pPr lvl="0" algn="just">
              <a:lnSpc>
                <a:spcPct val="100000"/>
              </a:lnSpc>
              <a:buFont typeface="Trebuchet MS"/>
              <a:buAutoNum type="arabicPeriod"/>
            </a:pPr>
            <a:endParaRPr lang="en-US" sz="1600" dirty="0">
              <a:latin typeface="Times New Roman" pitchFamily="18"/>
              <a:ea typeface="Calibri" pitchFamily="34"/>
              <a:cs typeface="Times New Roman" pitchFamily="18"/>
            </a:endParaRPr>
          </a:p>
          <a:p>
            <a:pPr lvl="0" algn="just">
              <a:lnSpc>
                <a:spcPct val="100000"/>
              </a:lnSpc>
              <a:buFont typeface="Trebuchet MS"/>
              <a:buAutoNum type="arabicPeriod"/>
            </a:pPr>
            <a:endParaRPr lang="en-IN" sz="1600" dirty="0">
              <a:latin typeface="Times New Roman" pitchFamily="18"/>
              <a:ea typeface="Calibri" pitchFamily="34"/>
              <a:cs typeface="Times New Roman" pitchFamily="18"/>
            </a:endParaRPr>
          </a:p>
          <a:p>
            <a:pPr lvl="0" algn="just">
              <a:lnSpc>
                <a:spcPct val="100000"/>
              </a:lnSpc>
              <a:buFont typeface="Trebuchet MS"/>
              <a:buAutoNum type="arabicPeriod"/>
            </a:pPr>
            <a:endParaRPr lang="en-IN" sz="1600" dirty="0">
              <a:latin typeface="Times New Roman" pitchFamily="18"/>
              <a:ea typeface="Calibri" pitchFamily="34"/>
              <a:cs typeface="Times New Roman" pitchFamily="18"/>
            </a:endParaRPr>
          </a:p>
          <a:p>
            <a:pPr lvl="0" algn="just">
              <a:lnSpc>
                <a:spcPct val="100000"/>
              </a:lnSpc>
              <a:buFont typeface="Trebuchet MS"/>
              <a:buAutoNum type="arabicPeriod"/>
            </a:pPr>
            <a:endParaRPr lang="en-IN" sz="1600" dirty="0"/>
          </a:p>
          <a:p>
            <a:pPr algn="just">
              <a:lnSpc>
                <a:spcPct val="100000"/>
              </a:lnSpc>
            </a:pPr>
            <a:endParaRPr lang="en-US" sz="1600" dirty="0"/>
          </a:p>
        </p:txBody>
      </p:sp>
    </p:spTree>
    <p:extLst>
      <p:ext uri="{BB962C8B-B14F-4D97-AF65-F5344CB8AC3E}">
        <p14:creationId xmlns:p14="http://schemas.microsoft.com/office/powerpoint/2010/main" val="293137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93B08FD-5ECC-4728-AA84-CD6AC875B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2549107E-EC98-4933-8F8F-A1713C393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6557"/>
          </a:xfrm>
          <a:custGeom>
            <a:avLst/>
            <a:gdLst>
              <a:gd name="connsiteX0" fmla="*/ 0 w 12188952"/>
              <a:gd name="connsiteY0" fmla="*/ 0 h 6216557"/>
              <a:gd name="connsiteX1" fmla="*/ 12188952 w 12188952"/>
              <a:gd name="connsiteY1" fmla="*/ 0 h 6216557"/>
              <a:gd name="connsiteX2" fmla="*/ 12188952 w 12188952"/>
              <a:gd name="connsiteY2" fmla="*/ 5609705 h 6216557"/>
              <a:gd name="connsiteX3" fmla="*/ 12049115 w 12188952"/>
              <a:gd name="connsiteY3" fmla="*/ 5640762 h 6216557"/>
              <a:gd name="connsiteX4" fmla="*/ 6096001 w 12188952"/>
              <a:gd name="connsiteY4" fmla="*/ 6216557 h 6216557"/>
              <a:gd name="connsiteX5" fmla="*/ 142887 w 12188952"/>
              <a:gd name="connsiteY5" fmla="*/ 5640762 h 6216557"/>
              <a:gd name="connsiteX6" fmla="*/ 0 w 12188952"/>
              <a:gd name="connsiteY6" fmla="*/ 5609028 h 6216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a:ln w="9525">
            <a:noFill/>
          </a:ln>
          <a:effectLst>
            <a:outerShdw blurRad="50800" dist="38100" dir="5400000" algn="t"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white face mask with blue text&#10;&#10;Description automatically generated">
            <a:extLst>
              <a:ext uri="{FF2B5EF4-FFF2-40B4-BE49-F238E27FC236}">
                <a16:creationId xmlns:a16="http://schemas.microsoft.com/office/drawing/2014/main" id="{90A31A2C-CA40-DF90-F8CE-8CB6443C4E0B}"/>
              </a:ext>
            </a:extLst>
          </p:cNvPr>
          <p:cNvPicPr>
            <a:picLocks noChangeAspect="1"/>
          </p:cNvPicPr>
          <p:nvPr/>
        </p:nvPicPr>
        <p:blipFill rotWithShape="1">
          <a:blip r:embed="rId2">
            <a:extLst>
              <a:ext uri="{28A0092B-C50C-407E-A947-70E740481C1C}">
                <a14:useLocalDpi xmlns:a14="http://schemas.microsoft.com/office/drawing/2010/main" val="0"/>
              </a:ext>
            </a:extLst>
          </a:blip>
          <a:srcRect t="11413" b="9840"/>
          <a:stretch/>
        </p:blipFill>
        <p:spPr>
          <a:xfrm>
            <a:off x="20" y="1"/>
            <a:ext cx="12191980" cy="6216557"/>
          </a:xfrm>
          <a:custGeom>
            <a:avLst/>
            <a:gdLst/>
            <a:ahLst/>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p:spPr>
      </p:pic>
    </p:spTree>
    <p:extLst>
      <p:ext uri="{BB962C8B-B14F-4D97-AF65-F5344CB8AC3E}">
        <p14:creationId xmlns:p14="http://schemas.microsoft.com/office/powerpoint/2010/main" val="422629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BCDAE-BA1D-7945-04D3-2565E77525F8}"/>
              </a:ext>
            </a:extLst>
          </p:cNvPr>
          <p:cNvSpPr>
            <a:spLocks noGrp="1"/>
          </p:cNvSpPr>
          <p:nvPr>
            <p:ph type="title"/>
          </p:nvPr>
        </p:nvSpPr>
        <p:spPr>
          <a:xfrm>
            <a:off x="411480" y="987552"/>
            <a:ext cx="4485861" cy="1088136"/>
          </a:xfrm>
        </p:spPr>
        <p:txBody>
          <a:bodyPr anchor="b">
            <a:normAutofit/>
          </a:bodyPr>
          <a:lstStyle/>
          <a:p>
            <a:r>
              <a:rPr lang="en-US" sz="3400" dirty="0">
                <a:latin typeface="Times New Roman" panose="02020603050405020304" pitchFamily="18" charset="0"/>
                <a:cs typeface="Times New Roman" panose="02020603050405020304" pitchFamily="18" charset="0"/>
              </a:rPr>
              <a:t>Team Members: </a:t>
            </a:r>
          </a:p>
        </p:txBody>
      </p:sp>
      <p:sp>
        <p:nvSpPr>
          <p:cNvPr id="27" name="Rectangle 26">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99064722-78DF-ED8F-15FC-168C247E5288}"/>
              </a:ext>
            </a:extLst>
          </p:cNvPr>
          <p:cNvSpPr>
            <a:spLocks noGrp="1"/>
          </p:cNvSpPr>
          <p:nvPr>
            <p:ph idx="1"/>
          </p:nvPr>
        </p:nvSpPr>
        <p:spPr>
          <a:xfrm>
            <a:off x="411478" y="2688336"/>
            <a:ext cx="6050281" cy="3584448"/>
          </a:xfrm>
        </p:spPr>
        <p:txBody>
          <a:bodyPr anchor="t">
            <a:normAutofit/>
          </a:bodyPr>
          <a:lstStyle/>
          <a:p>
            <a:r>
              <a:rPr lang="en-US" sz="1700" dirty="0"/>
              <a:t>Manideep Baddam – 700742009</a:t>
            </a:r>
          </a:p>
          <a:p>
            <a:r>
              <a:rPr lang="en-US" sz="1700"/>
              <a:t>Sushma Alampally </a:t>
            </a:r>
            <a:r>
              <a:rPr lang="en-US" sz="1700" dirty="0"/>
              <a:t>– 700743513</a:t>
            </a:r>
          </a:p>
          <a:p>
            <a:r>
              <a:rPr lang="en-US" sz="1700"/>
              <a:t>Venkata Sivasai Kanneganti </a:t>
            </a:r>
            <a:r>
              <a:rPr lang="en-US" sz="1700" dirty="0"/>
              <a:t>– 700756408</a:t>
            </a:r>
          </a:p>
          <a:p>
            <a:r>
              <a:rPr lang="en-US" sz="1700" dirty="0"/>
              <a:t>Sampath Kumar </a:t>
            </a:r>
            <a:r>
              <a:rPr lang="en-US" sz="1700" dirty="0" err="1"/>
              <a:t>Chittepu</a:t>
            </a:r>
            <a:r>
              <a:rPr lang="en-US" sz="1700" dirty="0"/>
              <a:t> - 700757946</a:t>
            </a:r>
          </a:p>
        </p:txBody>
      </p:sp>
      <p:pic>
        <p:nvPicPr>
          <p:cNvPr id="5" name="Content Placeholder 4" descr="Red virus cells on a blue background&#10;&#10;Description automatically generated">
            <a:extLst>
              <a:ext uri="{FF2B5EF4-FFF2-40B4-BE49-F238E27FC236}">
                <a16:creationId xmlns:a16="http://schemas.microsoft.com/office/drawing/2014/main" id="{E08C4617-CA38-8186-CD4F-73669C7949F0}"/>
              </a:ext>
            </a:extLst>
          </p:cNvPr>
          <p:cNvPicPr>
            <a:picLocks noChangeAspect="1"/>
          </p:cNvPicPr>
          <p:nvPr/>
        </p:nvPicPr>
        <p:blipFill rotWithShape="1">
          <a:blip r:embed="rId2">
            <a:extLst>
              <a:ext uri="{28A0092B-C50C-407E-A947-70E740481C1C}">
                <a14:useLocalDpi xmlns:a14="http://schemas.microsoft.com/office/drawing/2010/main" val="0"/>
              </a:ext>
            </a:extLst>
          </a:blip>
          <a:srcRect l="25769" r="17768"/>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56336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Red virus cells on a blue background&#10;&#10;Description automatically generated">
            <a:extLst>
              <a:ext uri="{FF2B5EF4-FFF2-40B4-BE49-F238E27FC236}">
                <a16:creationId xmlns:a16="http://schemas.microsoft.com/office/drawing/2014/main" id="{44A65637-4BC8-58DE-57EB-9A78605D809D}"/>
              </a:ext>
            </a:extLst>
          </p:cNvPr>
          <p:cNvPicPr>
            <a:picLocks noChangeAspect="1"/>
          </p:cNvPicPr>
          <p:nvPr/>
        </p:nvPicPr>
        <p:blipFill rotWithShape="1">
          <a:blip r:embed="rId2">
            <a:extLst>
              <a:ext uri="{28A0092B-C50C-407E-A947-70E740481C1C}">
                <a14:useLocalDpi xmlns:a14="http://schemas.microsoft.com/office/drawing/2010/main" val="0"/>
              </a:ext>
            </a:extLst>
          </a:blip>
          <a:srcRect l="18451" r="10449"/>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59F1EE-4765-B72B-CA07-2ECFA578A494}"/>
              </a:ext>
            </a:extLst>
          </p:cNvPr>
          <p:cNvSpPr>
            <a:spLocks noGrp="1"/>
          </p:cNvSpPr>
          <p:nvPr>
            <p:ph type="title"/>
          </p:nvPr>
        </p:nvSpPr>
        <p:spPr>
          <a:xfrm>
            <a:off x="371094" y="1161288"/>
            <a:ext cx="4658106" cy="507492"/>
          </a:xfrm>
        </p:spPr>
        <p:txBody>
          <a:bodyPr anchor="b">
            <a:normAutofit/>
          </a:bodyPr>
          <a:lstStyle/>
          <a:p>
            <a:r>
              <a:rPr lang="en-US" sz="2800" dirty="0">
                <a:latin typeface="Times New Roman" panose="02020603050405020304" pitchFamily="18" charset="0"/>
                <a:cs typeface="Times New Roman" panose="02020603050405020304" pitchFamily="18" charset="0"/>
              </a:rPr>
              <a:t>Roles &amp; Responsibilities</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7C782615-9AC5-6E57-4D36-C8725F77311D}"/>
              </a:ext>
            </a:extLst>
          </p:cNvPr>
          <p:cNvSpPr>
            <a:spLocks noGrp="1"/>
          </p:cNvSpPr>
          <p:nvPr>
            <p:ph idx="1"/>
          </p:nvPr>
        </p:nvSpPr>
        <p:spPr>
          <a:xfrm>
            <a:off x="371094" y="2077965"/>
            <a:ext cx="5938266" cy="3847347"/>
          </a:xfrm>
        </p:spPr>
        <p:txBody>
          <a:bodyPr anchor="t">
            <a:normAutofit/>
          </a:bodyPr>
          <a:lstStyle/>
          <a:p>
            <a:r>
              <a:rPr lang="en-US" sz="2200" dirty="0"/>
              <a:t>Manideep - Training &amp; Testing</a:t>
            </a:r>
          </a:p>
          <a:p>
            <a:r>
              <a:rPr lang="en-US" sz="2200" dirty="0"/>
              <a:t>Sushma - Analysis of the results</a:t>
            </a:r>
          </a:p>
          <a:p>
            <a:r>
              <a:rPr lang="en-US" sz="2200" dirty="0"/>
              <a:t>Venkata Siva Sai – Collection of the Data</a:t>
            </a:r>
          </a:p>
          <a:p>
            <a:r>
              <a:rPr lang="en-US" sz="2200" dirty="0"/>
              <a:t>Sampath - Validation</a:t>
            </a:r>
          </a:p>
          <a:p>
            <a:endParaRPr lang="en-US" sz="2200" dirty="0"/>
          </a:p>
          <a:p>
            <a:endParaRPr lang="en-US" sz="2200" dirty="0"/>
          </a:p>
          <a:p>
            <a:endParaRPr lang="en-US" sz="2200" dirty="0"/>
          </a:p>
        </p:txBody>
      </p:sp>
    </p:spTree>
    <p:extLst>
      <p:ext uri="{BB962C8B-B14F-4D97-AF65-F5344CB8AC3E}">
        <p14:creationId xmlns:p14="http://schemas.microsoft.com/office/powerpoint/2010/main" val="283320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Red virus cells on a blue background&#10;&#10;Description automatically generated">
            <a:extLst>
              <a:ext uri="{FF2B5EF4-FFF2-40B4-BE49-F238E27FC236}">
                <a16:creationId xmlns:a16="http://schemas.microsoft.com/office/drawing/2014/main" id="{476472BC-2B12-6130-5198-E67F21FA0621}"/>
              </a:ext>
            </a:extLst>
          </p:cNvPr>
          <p:cNvPicPr>
            <a:picLocks noChangeAspect="1"/>
          </p:cNvPicPr>
          <p:nvPr/>
        </p:nvPicPr>
        <p:blipFill rotWithShape="1">
          <a:blip r:embed="rId2">
            <a:extLst>
              <a:ext uri="{28A0092B-C50C-407E-A947-70E740481C1C}">
                <a14:useLocalDpi xmlns:a14="http://schemas.microsoft.com/office/drawing/2010/main" val="0"/>
              </a:ext>
            </a:extLst>
          </a:blip>
          <a:srcRect l="18451" r="10449"/>
          <a:stretch/>
        </p:blipFill>
        <p:spPr>
          <a:xfrm>
            <a:off x="3523488" y="10"/>
            <a:ext cx="8668512" cy="6857990"/>
          </a:xfrm>
          <a:prstGeom prst="rect">
            <a:avLst/>
          </a:prstGeom>
        </p:spPr>
      </p:pic>
      <p:sp>
        <p:nvSpPr>
          <p:cNvPr id="30" name="Rectangle 29">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4C6C5C-714E-CA13-6567-4B5BD08AC1CF}"/>
              </a:ext>
            </a:extLst>
          </p:cNvPr>
          <p:cNvSpPr>
            <a:spLocks noGrp="1"/>
          </p:cNvSpPr>
          <p:nvPr>
            <p:ph type="title"/>
          </p:nvPr>
        </p:nvSpPr>
        <p:spPr>
          <a:xfrm>
            <a:off x="371094" y="1161288"/>
            <a:ext cx="3438144" cy="1124712"/>
          </a:xfrm>
        </p:spPr>
        <p:txBody>
          <a:bodyPr anchor="b">
            <a:normAutofit/>
          </a:bodyPr>
          <a:lstStyle/>
          <a:p>
            <a:r>
              <a:rPr lang="en-US" sz="2800" dirty="0"/>
              <a:t>Motivation</a:t>
            </a:r>
            <a:r>
              <a:rPr lang="en-US" sz="2800" dirty="0">
                <a:latin typeface="Times New Roman" panose="02020603050405020304" pitchFamily="18" charset="0"/>
                <a:cs typeface="Times New Roman" panose="02020603050405020304" pitchFamily="18" charset="0"/>
              </a:rPr>
              <a:t>: </a:t>
            </a:r>
            <a:endParaRPr lang="en-US" sz="2800" dirty="0"/>
          </a:p>
        </p:txBody>
      </p:sp>
      <p:sp>
        <p:nvSpPr>
          <p:cNvPr id="32" name="Rectangle 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Content Placeholder 13">
            <a:extLst>
              <a:ext uri="{FF2B5EF4-FFF2-40B4-BE49-F238E27FC236}">
                <a16:creationId xmlns:a16="http://schemas.microsoft.com/office/drawing/2014/main" id="{08CDA8F4-9BA6-4950-00F9-9FF27A1F2E35}"/>
              </a:ext>
            </a:extLst>
          </p:cNvPr>
          <p:cNvSpPr>
            <a:spLocks noGrp="1"/>
          </p:cNvSpPr>
          <p:nvPr>
            <p:ph idx="1"/>
          </p:nvPr>
        </p:nvSpPr>
        <p:spPr>
          <a:xfrm>
            <a:off x="371094" y="2718054"/>
            <a:ext cx="4962906" cy="3207258"/>
          </a:xfrm>
        </p:spPr>
        <p:txBody>
          <a:bodyPr anchor="t">
            <a:normAutofit/>
          </a:bodyPr>
          <a:lstStyle/>
          <a:p>
            <a:r>
              <a:rPr lang="en-US" sz="1700" dirty="0"/>
              <a:t>Chest radiography (X-ray) is one of the trustworthy methods.</a:t>
            </a:r>
          </a:p>
          <a:p>
            <a:r>
              <a:rPr lang="en-US" sz="1700" dirty="0"/>
              <a:t>CNN can classify diseases with higher accuracy from X-ray images.</a:t>
            </a:r>
          </a:p>
          <a:p>
            <a:r>
              <a:rPr lang="en-US" sz="1700" dirty="0"/>
              <a:t>Neural Network &amp; Deep Learning is being used in many biomedical complications.</a:t>
            </a:r>
          </a:p>
        </p:txBody>
      </p:sp>
    </p:spTree>
    <p:extLst>
      <p:ext uri="{BB962C8B-B14F-4D97-AF65-F5344CB8AC3E}">
        <p14:creationId xmlns:p14="http://schemas.microsoft.com/office/powerpoint/2010/main" val="194893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263EF6-E084-E5E3-96CF-3326E68FD0BD}"/>
              </a:ext>
            </a:extLst>
          </p:cNvPr>
          <p:cNvSpPr>
            <a:spLocks noGrp="1"/>
          </p:cNvSpPr>
          <p:nvPr>
            <p:ph type="title"/>
          </p:nvPr>
        </p:nvSpPr>
        <p:spPr>
          <a:xfrm>
            <a:off x="411480" y="987552"/>
            <a:ext cx="4485861" cy="1088136"/>
          </a:xfrm>
        </p:spPr>
        <p:txBody>
          <a:bodyPr anchor="b">
            <a:normAutofit/>
          </a:bodyPr>
          <a:lstStyle/>
          <a:p>
            <a:r>
              <a:rPr lang="en-US" sz="3400"/>
              <a:t>Objective:</a:t>
            </a:r>
          </a:p>
        </p:txBody>
      </p:sp>
      <p:sp>
        <p:nvSpPr>
          <p:cNvPr id="25" name="Rectangle 24">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745416A-ECAE-E09F-576D-6884D828BE44}"/>
              </a:ext>
            </a:extLst>
          </p:cNvPr>
          <p:cNvSpPr>
            <a:spLocks noGrp="1"/>
          </p:cNvSpPr>
          <p:nvPr>
            <p:ph idx="1"/>
          </p:nvPr>
        </p:nvSpPr>
        <p:spPr>
          <a:xfrm>
            <a:off x="411479" y="2688336"/>
            <a:ext cx="4498848" cy="3584448"/>
          </a:xfrm>
        </p:spPr>
        <p:txBody>
          <a:bodyPr anchor="t">
            <a:normAutofit/>
          </a:bodyPr>
          <a:lstStyle/>
          <a:p>
            <a:r>
              <a:rPr lang="en-US" sz="1700" dirty="0"/>
              <a:t>Develop the Deep Learning model using the CNN to predict possibility of Covid-19 by analyzing X-ray of a person. </a:t>
            </a:r>
          </a:p>
          <a:p>
            <a:r>
              <a:rPr lang="en-US" sz="1700" dirty="0"/>
              <a:t>To gain optimal efficiency.</a:t>
            </a:r>
          </a:p>
          <a:p>
            <a:r>
              <a:rPr lang="en-US" sz="1700" dirty="0"/>
              <a:t>Take large data sets.</a:t>
            </a:r>
          </a:p>
          <a:p>
            <a:r>
              <a:rPr lang="en-US" sz="1700" dirty="0"/>
              <a:t>To reduce the time complexity.</a:t>
            </a:r>
          </a:p>
          <a:p>
            <a:r>
              <a:rPr lang="en-US" sz="1700" dirty="0"/>
              <a:t>To increase accuracy.</a:t>
            </a:r>
          </a:p>
        </p:txBody>
      </p:sp>
      <p:pic>
        <p:nvPicPr>
          <p:cNvPr id="5" name="Content Placeholder 4" descr="Red virus cells on a blue background&#10;&#10;Description automatically generated">
            <a:extLst>
              <a:ext uri="{FF2B5EF4-FFF2-40B4-BE49-F238E27FC236}">
                <a16:creationId xmlns:a16="http://schemas.microsoft.com/office/drawing/2014/main" id="{B2CF2192-9111-EE19-03C5-5FED8BA16474}"/>
              </a:ext>
            </a:extLst>
          </p:cNvPr>
          <p:cNvPicPr>
            <a:picLocks noChangeAspect="1"/>
          </p:cNvPicPr>
          <p:nvPr/>
        </p:nvPicPr>
        <p:blipFill rotWithShape="1">
          <a:blip r:embed="rId2">
            <a:extLst>
              <a:ext uri="{28A0092B-C50C-407E-A947-70E740481C1C}">
                <a14:useLocalDpi xmlns:a14="http://schemas.microsoft.com/office/drawing/2010/main" val="0"/>
              </a:ext>
            </a:extLst>
          </a:blip>
          <a:srcRect l="25769" r="17768"/>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4274840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2E7A7D0-55A3-415E-AE9F-B7C59E36E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F78ED8-446C-6948-0DDB-60DC3C8EF831}"/>
              </a:ext>
            </a:extLst>
          </p:cNvPr>
          <p:cNvSpPr>
            <a:spLocks noGrp="1"/>
          </p:cNvSpPr>
          <p:nvPr>
            <p:ph type="title"/>
          </p:nvPr>
        </p:nvSpPr>
        <p:spPr>
          <a:xfrm>
            <a:off x="5080216" y="1076324"/>
            <a:ext cx="6272784" cy="702691"/>
          </a:xfrm>
        </p:spPr>
        <p:txBody>
          <a:bodyPr anchor="b">
            <a:normAutofit fontScale="90000"/>
          </a:bodyPr>
          <a:lstStyle/>
          <a:p>
            <a:r>
              <a:rPr lang="en-US" sz="5200" dirty="0">
                <a:latin typeface="Times New Roman" panose="02020603050405020304" pitchFamily="18" charset="0"/>
                <a:cs typeface="Times New Roman" panose="02020603050405020304" pitchFamily="18" charset="0"/>
              </a:rPr>
              <a:t>Related</a:t>
            </a:r>
            <a:r>
              <a:rPr lang="en-US" sz="5200" dirty="0"/>
              <a:t> </a:t>
            </a:r>
            <a:r>
              <a:rPr lang="en-US" sz="5200" dirty="0">
                <a:latin typeface="Times New Roman" panose="02020603050405020304" pitchFamily="18" charset="0"/>
                <a:cs typeface="Times New Roman" panose="02020603050405020304" pitchFamily="18" charset="0"/>
              </a:rPr>
              <a:t>Work:</a:t>
            </a:r>
            <a:endParaRPr lang="en-US" sz="5200" dirty="0"/>
          </a:p>
        </p:txBody>
      </p:sp>
      <p:pic>
        <p:nvPicPr>
          <p:cNvPr id="5" name="Content Placeholder 4" descr="Red virus cells on a blue background&#10;&#10;Description automatically generated">
            <a:extLst>
              <a:ext uri="{FF2B5EF4-FFF2-40B4-BE49-F238E27FC236}">
                <a16:creationId xmlns:a16="http://schemas.microsoft.com/office/drawing/2014/main" id="{06D1FBBF-3394-BBE2-F221-4DCFCA3B2427}"/>
              </a:ext>
            </a:extLst>
          </p:cNvPr>
          <p:cNvPicPr>
            <a:picLocks noChangeAspect="1"/>
          </p:cNvPicPr>
          <p:nvPr/>
        </p:nvPicPr>
        <p:blipFill rotWithShape="1">
          <a:blip r:embed="rId2">
            <a:extLst>
              <a:ext uri="{28A0092B-C50C-407E-A947-70E740481C1C}">
                <a14:useLocalDpi xmlns:a14="http://schemas.microsoft.com/office/drawing/2010/main" val="0"/>
              </a:ext>
            </a:extLst>
          </a:blip>
          <a:srcRect l="33583" r="25578" b="-2"/>
          <a:stretch/>
        </p:blipFill>
        <p:spPr>
          <a:xfrm>
            <a:off x="457200" y="601133"/>
            <a:ext cx="4048125" cy="5575828"/>
          </a:xfrm>
          <a:prstGeom prst="rect">
            <a:avLst/>
          </a:prstGeom>
        </p:spPr>
      </p:pic>
      <p:sp>
        <p:nvSpPr>
          <p:cNvPr id="66" name="Rectangle 65">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Content Placeholder 8">
            <a:extLst>
              <a:ext uri="{FF2B5EF4-FFF2-40B4-BE49-F238E27FC236}">
                <a16:creationId xmlns:a16="http://schemas.microsoft.com/office/drawing/2014/main" id="{064F8546-FC2C-849C-0FB7-6A1617AA5787}"/>
              </a:ext>
            </a:extLst>
          </p:cNvPr>
          <p:cNvSpPr>
            <a:spLocks noGrp="1"/>
          </p:cNvSpPr>
          <p:nvPr>
            <p:ph idx="1"/>
          </p:nvPr>
        </p:nvSpPr>
        <p:spPr>
          <a:xfrm>
            <a:off x="5080216" y="1779015"/>
            <a:ext cx="6272784" cy="4397947"/>
          </a:xfrm>
        </p:spPr>
        <p:txBody>
          <a:bodyPr>
            <a:noAutofit/>
          </a:bodyPr>
          <a:lstStyle/>
          <a:p>
            <a:pPr lvl="0">
              <a:lnSpc>
                <a:spcPct val="100000"/>
              </a:lnSpc>
            </a:pPr>
            <a:r>
              <a:rPr lang="uz-UZ" sz="1600" dirty="0">
                <a:latin typeface="Times New Roman" pitchFamily="18"/>
                <a:ea typeface="Calibri" pitchFamily="34"/>
                <a:cs typeface="Times New Roman" pitchFamily="18"/>
              </a:rPr>
              <a:t>The project evaluation can be tested with the Neural networks algorithm prediction results. Since the Neural networks algorithm will be used to predict the disease, the accuracy of the algorithm result will be helpful to evaluate the results. The accuracy score of the algorithm in the Covid19 disease identification helps to evaluate the dataset</a:t>
            </a:r>
            <a:r>
              <a:rPr lang="en-US" sz="1600" dirty="0">
                <a:latin typeface="Times New Roman" pitchFamily="18"/>
                <a:ea typeface="Calibri" pitchFamily="34"/>
                <a:cs typeface="Times New Roman" pitchFamily="18"/>
              </a:rPr>
              <a:t>.</a:t>
            </a:r>
          </a:p>
          <a:p>
            <a:pPr lvl="0">
              <a:lnSpc>
                <a:spcPct val="100000"/>
              </a:lnSpc>
            </a:pPr>
            <a:r>
              <a:rPr lang="uz-UZ" sz="1600" dirty="0">
                <a:latin typeface="Times New Roman" pitchFamily="18"/>
                <a:ea typeface="Calibri" pitchFamily="34"/>
              </a:rPr>
              <a:t>The application will be develoepd with Google Colab  Python Tool as the project can be directly executed in any type computer systems with internet connection. There is no need of any specific softwares to be installed in the user system. </a:t>
            </a:r>
            <a:endParaRPr lang="en-US" sz="1600" dirty="0">
              <a:latin typeface="Times New Roman" pitchFamily="18"/>
              <a:ea typeface="Calibri" pitchFamily="34"/>
            </a:endParaRPr>
          </a:p>
          <a:p>
            <a:pPr lvl="0">
              <a:lnSpc>
                <a:spcPct val="100000"/>
              </a:lnSpc>
            </a:pPr>
            <a:r>
              <a:rPr lang="uz-UZ" sz="1600" dirty="0">
                <a:latin typeface="Times New Roman" pitchFamily="18"/>
                <a:ea typeface="Calibri" pitchFamily="34"/>
              </a:rPr>
              <a:t>The Colab Tool helps to develop and run the application directly inside the cloud server where the Python libray files are installed. The Neural networks algorithm libraries are buil inside the Colab. It helps the project to  use the Neural networks algorithm in the finding of Covid19 disease.</a:t>
            </a:r>
            <a:endParaRPr lang="en-US" sz="1600" dirty="0">
              <a:latin typeface="Times New Roman" pitchFamily="18"/>
              <a:ea typeface="Calibri" pitchFamily="34"/>
            </a:endParaRPr>
          </a:p>
          <a:p>
            <a:pPr>
              <a:lnSpc>
                <a:spcPct val="100000"/>
              </a:lnSpc>
            </a:pPr>
            <a:endParaRPr lang="en-US" sz="1600" dirty="0"/>
          </a:p>
        </p:txBody>
      </p:sp>
    </p:spTree>
    <p:extLst>
      <p:ext uri="{BB962C8B-B14F-4D97-AF65-F5344CB8AC3E}">
        <p14:creationId xmlns:p14="http://schemas.microsoft.com/office/powerpoint/2010/main" val="3942879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Red virus cells on a blue background&#10;&#10;Description automatically generated">
            <a:extLst>
              <a:ext uri="{FF2B5EF4-FFF2-40B4-BE49-F238E27FC236}">
                <a16:creationId xmlns:a16="http://schemas.microsoft.com/office/drawing/2014/main" id="{108E3589-2940-D679-8400-D8DA99014EC5}"/>
              </a:ext>
            </a:extLst>
          </p:cNvPr>
          <p:cNvPicPr>
            <a:picLocks noChangeAspect="1"/>
          </p:cNvPicPr>
          <p:nvPr/>
        </p:nvPicPr>
        <p:blipFill rotWithShape="1">
          <a:blip r:embed="rId2">
            <a:extLst>
              <a:ext uri="{28A0092B-C50C-407E-A947-70E740481C1C}">
                <a14:useLocalDpi xmlns:a14="http://schemas.microsoft.com/office/drawing/2010/main" val="0"/>
              </a:ext>
            </a:extLst>
          </a:blip>
          <a:srcRect l="18451" r="10449"/>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0641EF-4DA8-9382-91A6-3809CCE301CE}"/>
              </a:ext>
            </a:extLst>
          </p:cNvPr>
          <p:cNvSpPr>
            <a:spLocks noGrp="1"/>
          </p:cNvSpPr>
          <p:nvPr>
            <p:ph type="title"/>
          </p:nvPr>
        </p:nvSpPr>
        <p:spPr>
          <a:xfrm>
            <a:off x="371094" y="1161288"/>
            <a:ext cx="3977386" cy="459484"/>
          </a:xfrm>
        </p:spPr>
        <p:txBody>
          <a:bodyPr anchor="b">
            <a:normAutofit fontScale="90000"/>
          </a:bodyPr>
          <a:lstStyle/>
          <a:p>
            <a:r>
              <a:rPr lang="en-US" sz="2800" dirty="0">
                <a:latin typeface="Times New Roman" panose="02020603050405020304" pitchFamily="18" charset="0"/>
                <a:cs typeface="Times New Roman" panose="02020603050405020304" pitchFamily="18" charset="0"/>
              </a:rPr>
              <a:t>Problem Statement</a:t>
            </a:r>
            <a:r>
              <a:rPr lang="en-US" sz="2800" dirty="0"/>
              <a:t>: </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EB9E84B3-51BA-3A4D-189C-8B0FA9FDB190}"/>
              </a:ext>
            </a:extLst>
          </p:cNvPr>
          <p:cNvSpPr>
            <a:spLocks noGrp="1"/>
          </p:cNvSpPr>
          <p:nvPr>
            <p:ph idx="1"/>
          </p:nvPr>
        </p:nvSpPr>
        <p:spPr>
          <a:xfrm>
            <a:off x="371094" y="1620772"/>
            <a:ext cx="5592826" cy="4304540"/>
          </a:xfrm>
        </p:spPr>
        <p:txBody>
          <a:bodyPr anchor="t">
            <a:normAutofit/>
          </a:bodyPr>
          <a:lstStyle/>
          <a:p>
            <a:pPr algn="just"/>
            <a:r>
              <a:rPr lang="en-US" sz="1800" dirty="0">
                <a:latin typeface="Times New Roman" panose="02020603050405020304" pitchFamily="18" charset="0"/>
                <a:cs typeface="Times New Roman" panose="02020603050405020304" pitchFamily="18" charset="0"/>
              </a:rPr>
              <a:t>When worked on large data sets the accuracy of the algorithm fails while validating the X-ray images.</a:t>
            </a:r>
          </a:p>
          <a:p>
            <a:pPr algn="just"/>
            <a:r>
              <a:rPr lang="en-US" sz="1800" dirty="0">
                <a:solidFill>
                  <a:srgbClr val="374151"/>
                </a:solidFill>
                <a:latin typeface="Times New Roman" pitchFamily="18"/>
                <a:cs typeface="Times New Roman" pitchFamily="18"/>
              </a:rPr>
              <a:t>Understanding the differential impact of COVID-19 across age groups is a focal point. The algorithm categorizes patients into child, adolescence, adult, and senior adult groups, aiming to identify which age group is most affected by the virus.</a:t>
            </a:r>
          </a:p>
          <a:p>
            <a:pPr algn="just"/>
            <a:r>
              <a:rPr lang="en-US" sz="1800" dirty="0">
                <a:latin typeface="Times New Roman" panose="02020603050405020304" pitchFamily="18" charset="0"/>
                <a:cs typeface="Times New Roman" panose="02020603050405020304" pitchFamily="18" charset="0"/>
              </a:rPr>
              <a:t>The study aims to predict the current status of COVID-19 patients, categorizing them as recovered, hospitalized, or deceased. Additionally, it evaluates the severity of symptoms, classifying them into levels such as very high, high, moderate, low, or very low, with an accompanying accuracy calculation.</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090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5DD0E-4F0E-5F62-DD37-D474C0FAA9B5}"/>
              </a:ext>
            </a:extLst>
          </p:cNvPr>
          <p:cNvSpPr>
            <a:spLocks noGrp="1"/>
          </p:cNvSpPr>
          <p:nvPr>
            <p:ph type="title"/>
          </p:nvPr>
        </p:nvSpPr>
        <p:spPr>
          <a:xfrm>
            <a:off x="841247" y="978619"/>
            <a:ext cx="4257286" cy="386901"/>
          </a:xfrm>
        </p:spPr>
        <p:txBody>
          <a:bodyPr>
            <a:normAutofit fontScale="90000"/>
          </a:bodyPr>
          <a:lstStyle/>
          <a:p>
            <a:r>
              <a:rPr lang="en-US" sz="2800" dirty="0">
                <a:latin typeface="Times New Roman" panose="02020603050405020304" pitchFamily="18" charset="0"/>
                <a:cs typeface="Times New Roman" panose="02020603050405020304" pitchFamily="18" charset="0"/>
              </a:rPr>
              <a:t>Proposed Solution: </a:t>
            </a:r>
          </a:p>
        </p:txBody>
      </p:sp>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42531DC2-E286-9A90-3116-42EF511E7393}"/>
              </a:ext>
            </a:extLst>
          </p:cNvPr>
          <p:cNvSpPr>
            <a:spLocks noGrp="1"/>
          </p:cNvSpPr>
          <p:nvPr>
            <p:ph idx="1"/>
          </p:nvPr>
        </p:nvSpPr>
        <p:spPr>
          <a:xfrm>
            <a:off x="841248" y="1506474"/>
            <a:ext cx="4257285" cy="4306647"/>
          </a:xfrm>
        </p:spPr>
        <p:txBody>
          <a:bodyPr>
            <a:normAutofit/>
          </a:bodyPr>
          <a:lstStyle/>
          <a:p>
            <a:r>
              <a:rPr lang="en-US" sz="1700" dirty="0"/>
              <a:t>To build a deep learning model that could extract covid-19 pictorial features from the X-ray image of the lungs.</a:t>
            </a:r>
          </a:p>
          <a:p>
            <a:r>
              <a:rPr lang="en-US" sz="1700" dirty="0"/>
              <a:t>Accuracy is the most significant factor.</a:t>
            </a:r>
          </a:p>
        </p:txBody>
      </p:sp>
      <p:pic>
        <p:nvPicPr>
          <p:cNvPr id="5" name="Content Placeholder 4" descr="Red virus cells on a blue background&#10;&#10;Description automatically generated">
            <a:extLst>
              <a:ext uri="{FF2B5EF4-FFF2-40B4-BE49-F238E27FC236}">
                <a16:creationId xmlns:a16="http://schemas.microsoft.com/office/drawing/2014/main" id="{EA6559AA-C581-28A7-B9DB-EB2E45FB5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0" y="1506474"/>
            <a:ext cx="6656832" cy="3744468"/>
          </a:xfrm>
          <a:prstGeom prst="rect">
            <a:avLst/>
          </a:prstGeom>
        </p:spPr>
      </p:pic>
    </p:spTree>
    <p:extLst>
      <p:ext uri="{BB962C8B-B14F-4D97-AF65-F5344CB8AC3E}">
        <p14:creationId xmlns:p14="http://schemas.microsoft.com/office/powerpoint/2010/main" val="1693847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103CE5-AC4C-1A2D-83CA-C089B4C774E4}"/>
              </a:ext>
            </a:extLst>
          </p:cNvPr>
          <p:cNvSpPr>
            <a:spLocks noGrp="1"/>
          </p:cNvSpPr>
          <p:nvPr>
            <p:ph type="title"/>
          </p:nvPr>
        </p:nvSpPr>
        <p:spPr>
          <a:xfrm>
            <a:off x="841246" y="978619"/>
            <a:ext cx="5991244" cy="1106424"/>
          </a:xfrm>
        </p:spPr>
        <p:txBody>
          <a:bodyPr>
            <a:normAutofit/>
          </a:bodyPr>
          <a:lstStyle/>
          <a:p>
            <a:r>
              <a:rPr lang="en-US" sz="3200"/>
              <a:t>Algorithm: </a:t>
            </a:r>
          </a:p>
        </p:txBody>
      </p:sp>
      <p:sp>
        <p:nvSpPr>
          <p:cNvPr id="42" name="Rectangle 4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Content Placeholder 8">
            <a:extLst>
              <a:ext uri="{FF2B5EF4-FFF2-40B4-BE49-F238E27FC236}">
                <a16:creationId xmlns:a16="http://schemas.microsoft.com/office/drawing/2014/main" id="{3FCF6A22-5B3E-46F4-9464-02656A8889F2}"/>
              </a:ext>
            </a:extLst>
          </p:cNvPr>
          <p:cNvSpPr>
            <a:spLocks noGrp="1"/>
          </p:cNvSpPr>
          <p:nvPr>
            <p:ph idx="1"/>
          </p:nvPr>
        </p:nvSpPr>
        <p:spPr>
          <a:xfrm>
            <a:off x="841248" y="2252871"/>
            <a:ext cx="5993892" cy="1445370"/>
          </a:xfrm>
        </p:spPr>
        <p:txBody>
          <a:bodyPr>
            <a:normAutofit/>
          </a:bodyPr>
          <a:lstStyle/>
          <a:p>
            <a:r>
              <a:rPr lang="en-US" sz="1800" dirty="0"/>
              <a:t>CNN (Convolutional Neural Networks)</a:t>
            </a:r>
          </a:p>
          <a:p>
            <a:r>
              <a:rPr lang="en-US" sz="1800" dirty="0"/>
              <a:t>It is a deep learning algorithm which takes images as input assign importance to whereas aspects in the images and is able to differentiate one from another</a:t>
            </a:r>
          </a:p>
        </p:txBody>
      </p:sp>
      <p:pic>
        <p:nvPicPr>
          <p:cNvPr id="5" name="Content Placeholder 4" descr="Red virus cells on a blue background&#10;&#10;Description automatically generated">
            <a:extLst>
              <a:ext uri="{FF2B5EF4-FFF2-40B4-BE49-F238E27FC236}">
                <a16:creationId xmlns:a16="http://schemas.microsoft.com/office/drawing/2014/main" id="{66C495BA-91EA-1E85-7423-42D1E0BEDBB8}"/>
              </a:ext>
            </a:extLst>
          </p:cNvPr>
          <p:cNvPicPr>
            <a:picLocks noChangeAspect="1"/>
          </p:cNvPicPr>
          <p:nvPr/>
        </p:nvPicPr>
        <p:blipFill rotWithShape="1">
          <a:blip r:embed="rId2">
            <a:extLst>
              <a:ext uri="{28A0092B-C50C-407E-A947-70E740481C1C}">
                <a14:useLocalDpi xmlns:a14="http://schemas.microsoft.com/office/drawing/2010/main" val="0"/>
              </a:ext>
            </a:extLst>
          </a:blip>
          <a:srcRect l="18451" r="10449"/>
          <a:stretch/>
        </p:blipFill>
        <p:spPr>
          <a:xfrm>
            <a:off x="7679814" y="1757799"/>
            <a:ext cx="4097657" cy="3241817"/>
          </a:xfrm>
          <a:prstGeom prst="rect">
            <a:avLst/>
          </a:prstGeom>
        </p:spPr>
      </p:pic>
      <p:pic>
        <p:nvPicPr>
          <p:cNvPr id="7" name="Picture 6">
            <a:extLst>
              <a:ext uri="{FF2B5EF4-FFF2-40B4-BE49-F238E27FC236}">
                <a16:creationId xmlns:a16="http://schemas.microsoft.com/office/drawing/2014/main" id="{132AADD9-A47F-F8CF-3B87-66E716380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 y="3847993"/>
            <a:ext cx="5647181" cy="2031388"/>
          </a:xfrm>
          <a:prstGeom prst="rect">
            <a:avLst/>
          </a:prstGeom>
        </p:spPr>
      </p:pic>
    </p:spTree>
    <p:extLst>
      <p:ext uri="{BB962C8B-B14F-4D97-AF65-F5344CB8AC3E}">
        <p14:creationId xmlns:p14="http://schemas.microsoft.com/office/powerpoint/2010/main" val="324819267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85</TotalTime>
  <Words>681</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Neue Haas Grotesk Text Pro</vt:lpstr>
      <vt:lpstr>Times New Roman</vt:lpstr>
      <vt:lpstr>Trebuchet MS</vt:lpstr>
      <vt:lpstr>AccentBoxVTI</vt:lpstr>
      <vt:lpstr>Covid-19 Prediction with Deep Learning on Neural Networks</vt:lpstr>
      <vt:lpstr>Team Members: </vt:lpstr>
      <vt:lpstr>Roles &amp; Responsibilities</vt:lpstr>
      <vt:lpstr>Motivation: </vt:lpstr>
      <vt:lpstr>Objective:</vt:lpstr>
      <vt:lpstr>Related Work:</vt:lpstr>
      <vt:lpstr>Problem Statement: </vt:lpstr>
      <vt:lpstr>Proposed Solution: </vt:lpstr>
      <vt:lpstr>Algorithm: </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Prediction with Deep Learning on Neural Networks</dc:title>
  <dc:creator>Manideep Reddy Baddam</dc:creator>
  <cp:lastModifiedBy>Manideep Reddy Baddam</cp:lastModifiedBy>
  <cp:revision>4</cp:revision>
  <dcterms:created xsi:type="dcterms:W3CDTF">2023-11-30T06:34:30Z</dcterms:created>
  <dcterms:modified xsi:type="dcterms:W3CDTF">2023-11-30T08:01:00Z</dcterms:modified>
</cp:coreProperties>
</file>