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7"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66" r:id="rId11"/>
    <p:sldId id="267" r:id="rId12"/>
    <p:sldId id="274" r:id="rId13"/>
    <p:sldId id="268" r:id="rId14"/>
    <p:sldId id="272" r:id="rId15"/>
    <p:sldId id="273" r:id="rId16"/>
    <p:sldId id="269" r:id="rId17"/>
    <p:sldId id="275" r:id="rId18"/>
    <p:sldId id="277" r:id="rId19"/>
    <p:sldId id="278" r:id="rId20"/>
    <p:sldId id="279" r:id="rId21"/>
    <p:sldId id="280" r:id="rId22"/>
    <p:sldId id="281" r:id="rId23"/>
    <p:sldId id="282" r:id="rId24"/>
    <p:sldId id="270" r:id="rId25"/>
    <p:sldId id="27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73F22E1-0237-4BF9-AA94-DA0C0F600EE7}">
          <p14:sldIdLst>
            <p14:sldId id="256"/>
          </p14:sldIdLst>
        </p14:section>
        <p14:section name="Untitled Section" id="{98D2F12C-3BB7-4309-88B6-636043A9FDDB}">
          <p14:sldIdLst>
            <p14:sldId id="257"/>
            <p14:sldId id="259"/>
            <p14:sldId id="260"/>
            <p14:sldId id="261"/>
            <p14:sldId id="262"/>
            <p14:sldId id="263"/>
            <p14:sldId id="264"/>
            <p14:sldId id="265"/>
            <p14:sldId id="266"/>
            <p14:sldId id="267"/>
            <p14:sldId id="274"/>
            <p14:sldId id="268"/>
            <p14:sldId id="272"/>
            <p14:sldId id="273"/>
            <p14:sldId id="269"/>
            <p14:sldId id="275"/>
            <p14:sldId id="277"/>
            <p14:sldId id="278"/>
            <p14:sldId id="279"/>
            <p14:sldId id="280"/>
            <p14:sldId id="281"/>
            <p14:sldId id="282"/>
            <p14:sldId id="270"/>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05" autoAdjust="0"/>
    <p:restoredTop sz="94660"/>
  </p:normalViewPr>
  <p:slideViewPr>
    <p:cSldViewPr snapToGrid="0" showGuides="1">
      <p:cViewPr varScale="1">
        <p:scale>
          <a:sx n="78" d="100"/>
          <a:sy n="78" d="100"/>
        </p:scale>
        <p:origin x="81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ari Renuka" userId="83d381bae1ec3c1f" providerId="LiveId" clId="{472274D4-21E2-428C-9D98-23B3B925B789}"/>
    <pc:docChg chg="delSld modSection">
      <pc:chgData name="Talari Renuka" userId="83d381bae1ec3c1f" providerId="LiveId" clId="{472274D4-21E2-428C-9D98-23B3B925B789}" dt="2025-01-06T13:14:34.665" v="0" actId="47"/>
      <pc:docMkLst>
        <pc:docMk/>
      </pc:docMkLst>
      <pc:sldChg chg="del">
        <pc:chgData name="Talari Renuka" userId="83d381bae1ec3c1f" providerId="LiveId" clId="{472274D4-21E2-428C-9D98-23B3B925B789}" dt="2025-01-06T13:14:34.665" v="0" actId="47"/>
        <pc:sldMkLst>
          <pc:docMk/>
          <pc:sldMk cId="2717167330" sldId="27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3d4" qsCatId="3D" csTypeId="urn:microsoft.com/office/officeart/2005/8/colors/accent3_3" csCatId="accent3" phldr="1"/>
      <dgm:spPr/>
      <dgm:t>
        <a:bodyPr/>
        <a:lstStyle/>
        <a:p>
          <a:endParaRPr lang="en-US"/>
        </a:p>
      </dgm:t>
    </dgm:pt>
    <dgm:pt modelId="{979D44DA-A849-447C-80B8-D85AA437A144}">
      <dgm:prSet custT="1"/>
      <dgm:spPr/>
      <dgm:t>
        <a:bodyPr/>
        <a:lstStyle/>
        <a:p>
          <a:pP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nSpc>
              <a:spcPct val="100000"/>
            </a:lnSpc>
          </a:pPr>
          <a:r>
            <a:rPr lang="en-US" sz="2000" b="0" i="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nSpc>
              <a:spcPct val="100000"/>
            </a:lnSpc>
          </a:pPr>
          <a:r>
            <a:rPr lang="en-US" sz="1800" b="0" i="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nSpc>
              <a:spcPct val="100000"/>
            </a:lnSpc>
          </a:pPr>
          <a:r>
            <a:rPr lang="en-US" sz="1800" b="0" i="0"/>
            <a:t>Address pay and compensation issues: Ensure that employees receive fair pay and compensation for their work and t</a:t>
          </a:r>
          <a:r>
            <a:rPr lang="en-US" sz="1800"/>
            <a:t>o find out what motivates an employee to continue to work in an organization.</a:t>
          </a:r>
          <a:endParaRPr lang="en-US" sz="1800" dirty="0"/>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custLinFactNeighborX="722" custLinFactNeighborY="15917"/>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ScaleY="112984"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152524"/>
          <a:ext cx="11214236" cy="825852"/>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49820" y="206890"/>
          <a:ext cx="454662" cy="4542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954303" y="21073"/>
          <a:ext cx="10245236" cy="85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954303" y="21073"/>
        <a:ext cx="10245236" cy="851660"/>
      </dsp:txXfrm>
    </dsp:sp>
    <dsp:sp modelId="{BFC3A43C-BCDB-4217-8A75-CCC1183668B5}">
      <dsp:nvSpPr>
        <dsp:cNvPr id="0" name=""/>
        <dsp:cNvSpPr/>
      </dsp:nvSpPr>
      <dsp:spPr>
        <a:xfrm>
          <a:off x="0" y="1085648"/>
          <a:ext cx="11214236" cy="933081"/>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49820" y="1325079"/>
          <a:ext cx="454662" cy="4542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954303" y="1139263"/>
          <a:ext cx="10245236" cy="85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954303" y="1139263"/>
        <a:ext cx="10245236" cy="851660"/>
      </dsp:txXfrm>
    </dsp:sp>
    <dsp:sp modelId="{A8E1718F-77A1-495C-808D-3B6F90B50A14}">
      <dsp:nvSpPr>
        <dsp:cNvPr id="0" name=""/>
        <dsp:cNvSpPr/>
      </dsp:nvSpPr>
      <dsp:spPr>
        <a:xfrm>
          <a:off x="0" y="2231645"/>
          <a:ext cx="11214236" cy="825852"/>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49820" y="2417461"/>
          <a:ext cx="454662" cy="4542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954303" y="2231645"/>
          <a:ext cx="10245236" cy="85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889000">
            <a:lnSpc>
              <a:spcPct val="100000"/>
            </a:lnSpc>
            <a:spcBef>
              <a:spcPct val="0"/>
            </a:spcBef>
            <a:spcAft>
              <a:spcPct val="35000"/>
            </a:spcAft>
            <a:buNone/>
          </a:pPr>
          <a:r>
            <a:rPr lang="en-US" sz="2000" b="0" i="0" kern="1200"/>
            <a:t>Address workload issues: Ensure employees have manageable workloads by regularly monitoring and adjusting workloads to prevent burnout and overwhelm.</a:t>
          </a:r>
          <a:endParaRPr lang="en-US" sz="2000" kern="1200" dirty="0"/>
        </a:p>
      </dsp:txBody>
      <dsp:txXfrm>
        <a:off x="954303" y="2231645"/>
        <a:ext cx="10245236" cy="851660"/>
      </dsp:txXfrm>
    </dsp:sp>
    <dsp:sp modelId="{9BEE6CFB-24F9-41CE-B772-C8332367E6E1}">
      <dsp:nvSpPr>
        <dsp:cNvPr id="0" name=""/>
        <dsp:cNvSpPr/>
      </dsp:nvSpPr>
      <dsp:spPr>
        <a:xfrm>
          <a:off x="0" y="3296220"/>
          <a:ext cx="11214236" cy="825852"/>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49820" y="3482037"/>
          <a:ext cx="454662" cy="45421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954303" y="3296220"/>
          <a:ext cx="10245236" cy="85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800100">
            <a:lnSpc>
              <a:spcPct val="100000"/>
            </a:lnSpc>
            <a:spcBef>
              <a:spcPct val="0"/>
            </a:spcBef>
            <a:spcAft>
              <a:spcPct val="35000"/>
            </a:spcAft>
            <a:buNone/>
          </a:pPr>
          <a:r>
            <a:rPr lang="en-US" sz="1800" b="0" i="0" kern="1200"/>
            <a:t>Create a positive work environment: Foster a positive work environment by promoting a culture of respect, inclusivity, and teamwork. Encourage open communication and collaboration among employees.</a:t>
          </a:r>
          <a:endParaRPr lang="en-US" sz="1800" kern="1200" dirty="0"/>
        </a:p>
      </dsp:txBody>
      <dsp:txXfrm>
        <a:off x="954303" y="3296220"/>
        <a:ext cx="10245236" cy="851660"/>
      </dsp:txXfrm>
    </dsp:sp>
    <dsp:sp modelId="{49E30507-7FF7-4582-BA49-3BE38F2DFCD6}">
      <dsp:nvSpPr>
        <dsp:cNvPr id="0" name=""/>
        <dsp:cNvSpPr/>
      </dsp:nvSpPr>
      <dsp:spPr>
        <a:xfrm>
          <a:off x="0" y="4360796"/>
          <a:ext cx="11214236" cy="825852"/>
        </a:xfrm>
        <a:prstGeom prst="roundRect">
          <a:avLst>
            <a:gd name="adj" fmla="val 10000"/>
          </a:avLst>
        </a:prstGeom>
        <a:solidFill>
          <a:schemeClr val="accent3">
            <a:tint val="40000"/>
            <a:hueOff val="0"/>
            <a:satOff val="0"/>
            <a:lumOff val="0"/>
            <a:alphaOff val="0"/>
          </a:schemeClr>
        </a:solidFill>
        <a:ln>
          <a:noFill/>
        </a:ln>
        <a:effectLst/>
        <a:scene3d>
          <a:camera prst="orthographicFront"/>
          <a:lightRig rig="chilly" dir="t"/>
        </a:scene3d>
        <a:sp3d z="-12700" extrusionH="1700" prstMaterial="translucentPowder">
          <a:bevelT w="25400" h="6350" prst="softRound"/>
          <a:bevelB w="0" h="0" prst="convex"/>
        </a:sp3d>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49820" y="4546613"/>
          <a:ext cx="454662" cy="45421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954303" y="4360796"/>
          <a:ext cx="10245236" cy="851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34" tIns="90134" rIns="90134" bIns="90134" numCol="1" spcCol="1270" anchor="ctr" anchorCtr="0">
          <a:noAutofit/>
        </a:bodyPr>
        <a:lstStyle/>
        <a:p>
          <a:pPr marL="0" lvl="0" indent="0" algn="l" defTabSz="800100">
            <a:lnSpc>
              <a:spcPct val="100000"/>
            </a:lnSpc>
            <a:spcBef>
              <a:spcPct val="0"/>
            </a:spcBef>
            <a:spcAft>
              <a:spcPct val="35000"/>
            </a:spcAft>
            <a:buNone/>
          </a:pPr>
          <a:r>
            <a:rPr lang="en-US" sz="1800" b="0" i="0" kern="1200"/>
            <a:t>Address pay and compensation issues: Ensure that employees receive fair pay and compensation for their work and t</a:t>
          </a:r>
          <a:r>
            <a:rPr lang="en-US" sz="1800" kern="1200"/>
            <a:t>o find out what motivates an employee to continue to work in an organization.</a:t>
          </a:r>
          <a:endParaRPr lang="en-US" sz="1800" kern="1200" dirty="0"/>
        </a:p>
      </dsp:txBody>
      <dsp:txXfrm>
        <a:off x="954303" y="4360796"/>
        <a:ext cx="10245236" cy="85166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64699-16A7-4DEA-9A7B-8C05F11CCC24}" type="datetimeFigureOut">
              <a:rPr lang="en-IN" smtClean="0"/>
              <a:t>06-01-2025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20387-CCE1-445B-8517-AB19071123FF}" type="slidenum">
              <a:rPr lang="en-IN" smtClean="0"/>
              <a:t>‹#›</a:t>
            </a:fld>
            <a:endParaRPr lang="en-IN"/>
          </a:p>
        </p:txBody>
      </p:sp>
    </p:spTree>
    <p:extLst>
      <p:ext uri="{BB962C8B-B14F-4D97-AF65-F5344CB8AC3E}">
        <p14:creationId xmlns:p14="http://schemas.microsoft.com/office/powerpoint/2010/main" val="1714811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820387-CCE1-445B-8517-AB19071123FF}" type="slidenum">
              <a:rPr lang="en-IN" smtClean="0"/>
              <a:t>14</a:t>
            </a:fld>
            <a:endParaRPr lang="en-IN"/>
          </a:p>
        </p:txBody>
      </p:sp>
    </p:spTree>
    <p:extLst>
      <p:ext uri="{BB962C8B-B14F-4D97-AF65-F5344CB8AC3E}">
        <p14:creationId xmlns:p14="http://schemas.microsoft.com/office/powerpoint/2010/main" val="1426630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820387-CCE1-445B-8517-AB19071123FF}" type="slidenum">
              <a:rPr lang="en-IN" smtClean="0"/>
              <a:t>19</a:t>
            </a:fld>
            <a:endParaRPr lang="en-IN"/>
          </a:p>
        </p:txBody>
      </p:sp>
    </p:spTree>
    <p:extLst>
      <p:ext uri="{BB962C8B-B14F-4D97-AF65-F5344CB8AC3E}">
        <p14:creationId xmlns:p14="http://schemas.microsoft.com/office/powerpoint/2010/main" val="1099853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D8DFF6-1014-4105-BCB7-A81A650F568C}" type="datetimeFigureOut">
              <a:rPr lang="en-IN" smtClean="0"/>
              <a:t>06-01-2025</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0B8F622-3B55-4852-91C2-CB7C09A8E930}"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29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8DFF6-1014-4105-BCB7-A81A650F568C}"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8F622-3B55-4852-91C2-CB7C09A8E930}"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340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8DFF6-1014-4105-BCB7-A81A650F568C}"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8F622-3B55-4852-91C2-CB7C09A8E930}"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4842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8DFF6-1014-4105-BCB7-A81A650F568C}"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8F622-3B55-4852-91C2-CB7C09A8E930}" type="slidenum">
              <a:rPr lang="en-IN" smtClean="0"/>
              <a:t>‹#›</a:t>
            </a:fld>
            <a:endParaRPr lang="en-IN"/>
          </a:p>
        </p:txBody>
      </p:sp>
    </p:spTree>
    <p:extLst>
      <p:ext uri="{BB962C8B-B14F-4D97-AF65-F5344CB8AC3E}">
        <p14:creationId xmlns:p14="http://schemas.microsoft.com/office/powerpoint/2010/main" val="2538631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8DFF6-1014-4105-BCB7-A81A650F568C}"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8F622-3B55-4852-91C2-CB7C09A8E930}"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1692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D8DFF6-1014-4105-BCB7-A81A650F568C}"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8F622-3B55-4852-91C2-CB7C09A8E930}"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769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D8DFF6-1014-4105-BCB7-A81A650F568C}"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B8F622-3B55-4852-91C2-CB7C09A8E930}"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31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D8DFF6-1014-4105-BCB7-A81A650F568C}"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B8F622-3B55-4852-91C2-CB7C09A8E930}"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279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D8DFF6-1014-4105-BCB7-A81A650F568C}"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B8F622-3B55-4852-91C2-CB7C09A8E930}"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0608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D8DFF6-1014-4105-BCB7-A81A650F568C}"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B8F622-3B55-4852-91C2-CB7C09A8E930}" type="slidenum">
              <a:rPr lang="en-IN" smtClean="0"/>
              <a:t>‹#›</a:t>
            </a:fld>
            <a:endParaRPr lang="en-IN"/>
          </a:p>
        </p:txBody>
      </p:sp>
    </p:spTree>
    <p:extLst>
      <p:ext uri="{BB962C8B-B14F-4D97-AF65-F5344CB8AC3E}">
        <p14:creationId xmlns:p14="http://schemas.microsoft.com/office/powerpoint/2010/main" val="99050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D8DFF6-1014-4105-BCB7-A81A650F568C}"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B8F622-3B55-4852-91C2-CB7C09A8E930}"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5568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DD8DFF6-1014-4105-BCB7-A81A650F568C}" type="datetimeFigureOut">
              <a:rPr lang="en-IN" smtClean="0"/>
              <a:t>06-01-2025</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50B8F622-3B55-4852-91C2-CB7C09A8E930}"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327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DD8DFF6-1014-4105-BCB7-A81A650F568C}" type="datetimeFigureOut">
              <a:rPr lang="en-IN" smtClean="0"/>
              <a:t>06-01-2025</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0B8F622-3B55-4852-91C2-CB7C09A8E930}"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502576"/>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95DF-6FD4-282B-269F-C9363FEE3C52}"/>
              </a:ext>
            </a:extLst>
          </p:cNvPr>
          <p:cNvSpPr>
            <a:spLocks noGrp="1"/>
          </p:cNvSpPr>
          <p:nvPr>
            <p:ph type="ctrTitle"/>
          </p:nvPr>
        </p:nvSpPr>
        <p:spPr>
          <a:xfrm>
            <a:off x="2818286" y="1904998"/>
            <a:ext cx="5518066" cy="2268559"/>
          </a:xfrm>
        </p:spPr>
        <p:txBody>
          <a:bodyPr>
            <a:normAutofit fontScale="90000"/>
          </a:bodyPr>
          <a:lstStyle/>
          <a:p>
            <a:pPr algn="ctr"/>
            <a:r>
              <a:rPr lang="en-IN" dirty="0"/>
              <a:t>HR ANALYTICS</a:t>
            </a:r>
            <a:br>
              <a:rPr lang="en-IN" dirty="0"/>
            </a:br>
            <a:r>
              <a:rPr lang="en-IN" dirty="0"/>
              <a:t>   </a:t>
            </a:r>
            <a:r>
              <a:rPr lang="en-IN" sz="3600" dirty="0">
                <a:latin typeface="+mj-lt"/>
              </a:rPr>
              <a:t>(Employee Retention)</a:t>
            </a:r>
            <a:br>
              <a:rPr lang="en-IN" sz="3600" dirty="0"/>
            </a:br>
            <a:endParaRPr lang="en-IN" sz="3600" dirty="0"/>
          </a:p>
        </p:txBody>
      </p:sp>
    </p:spTree>
    <p:extLst>
      <p:ext uri="{BB962C8B-B14F-4D97-AF65-F5344CB8AC3E}">
        <p14:creationId xmlns:p14="http://schemas.microsoft.com/office/powerpoint/2010/main" val="234994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CE058-6BCE-A57C-D8DE-B6262AFAE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032" y="66367"/>
            <a:ext cx="7914968" cy="6019801"/>
          </a:xfrm>
          <a:prstGeom prst="rect">
            <a:avLst/>
          </a:prstGeom>
        </p:spPr>
      </p:pic>
      <p:sp>
        <p:nvSpPr>
          <p:cNvPr id="4" name="Flowchart: Connector 3">
            <a:extLst>
              <a:ext uri="{FF2B5EF4-FFF2-40B4-BE49-F238E27FC236}">
                <a16:creationId xmlns:a16="http://schemas.microsoft.com/office/drawing/2014/main" id="{18A1A76E-8E62-470D-7034-A230138E2CB3}"/>
              </a:ext>
            </a:extLst>
          </p:cNvPr>
          <p:cNvSpPr/>
          <p:nvPr/>
        </p:nvSpPr>
        <p:spPr>
          <a:xfrm>
            <a:off x="78658" y="235975"/>
            <a:ext cx="2094271" cy="2123768"/>
          </a:xfrm>
          <a:prstGeom prst="flowChartConnector">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KPI 5 </a:t>
            </a:r>
            <a:endParaRPr lang="en-IN" sz="4000" b="1" dirty="0"/>
          </a:p>
        </p:txBody>
      </p:sp>
      <p:sp>
        <p:nvSpPr>
          <p:cNvPr id="5" name="TextBox 4">
            <a:extLst>
              <a:ext uri="{FF2B5EF4-FFF2-40B4-BE49-F238E27FC236}">
                <a16:creationId xmlns:a16="http://schemas.microsoft.com/office/drawing/2014/main" id="{C1C71E31-4593-D9BE-BB49-A9E08A566503}"/>
              </a:ext>
            </a:extLst>
          </p:cNvPr>
          <p:cNvSpPr txBox="1"/>
          <p:nvPr/>
        </p:nvSpPr>
        <p:spPr>
          <a:xfrm>
            <a:off x="629264" y="3224981"/>
            <a:ext cx="2281083" cy="1631216"/>
          </a:xfrm>
          <a:prstGeom prst="rect">
            <a:avLst/>
          </a:prstGeom>
          <a:noFill/>
        </p:spPr>
        <p:txBody>
          <a:bodyPr wrap="square" rtlCol="0">
            <a:spAutoFit/>
          </a:bodyPr>
          <a:lstStyle/>
          <a:p>
            <a:r>
              <a:rPr lang="en-US" sz="2000" b="1" dirty="0"/>
              <a:t>This Kpi shows difference between Job Role Vs Work life balance</a:t>
            </a:r>
            <a:endParaRPr lang="en-IN" sz="2000" b="1" dirty="0"/>
          </a:p>
        </p:txBody>
      </p:sp>
    </p:spTree>
    <p:extLst>
      <p:ext uri="{BB962C8B-B14F-4D97-AF65-F5344CB8AC3E}">
        <p14:creationId xmlns:p14="http://schemas.microsoft.com/office/powerpoint/2010/main" val="405903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E052CECA-F30A-DB45-6606-AA12CA7992AF}"/>
              </a:ext>
            </a:extLst>
          </p:cNvPr>
          <p:cNvSpPr/>
          <p:nvPr/>
        </p:nvSpPr>
        <p:spPr>
          <a:xfrm>
            <a:off x="196645" y="206478"/>
            <a:ext cx="1966452" cy="1809135"/>
          </a:xfrm>
          <a:prstGeom prst="flowChartConnector">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KPI 6</a:t>
            </a:r>
            <a:endParaRPr lang="en-IN" sz="3600" dirty="0"/>
          </a:p>
        </p:txBody>
      </p:sp>
      <p:pic>
        <p:nvPicPr>
          <p:cNvPr id="4" name="Picture 3">
            <a:extLst>
              <a:ext uri="{FF2B5EF4-FFF2-40B4-BE49-F238E27FC236}">
                <a16:creationId xmlns:a16="http://schemas.microsoft.com/office/drawing/2014/main" id="{79A7E06D-0B49-418C-032A-2A9694832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827" y="86485"/>
            <a:ext cx="7551174" cy="5940689"/>
          </a:xfrm>
          <a:prstGeom prst="rect">
            <a:avLst/>
          </a:prstGeom>
        </p:spPr>
      </p:pic>
      <p:sp>
        <p:nvSpPr>
          <p:cNvPr id="3" name="TextBox 2">
            <a:extLst>
              <a:ext uri="{FF2B5EF4-FFF2-40B4-BE49-F238E27FC236}">
                <a16:creationId xmlns:a16="http://schemas.microsoft.com/office/drawing/2014/main" id="{00CB2302-510A-8D58-1998-F834B37F4E71}"/>
              </a:ext>
            </a:extLst>
          </p:cNvPr>
          <p:cNvSpPr txBox="1"/>
          <p:nvPr/>
        </p:nvSpPr>
        <p:spPr>
          <a:xfrm>
            <a:off x="717754" y="3056829"/>
            <a:ext cx="2408904" cy="1631216"/>
          </a:xfrm>
          <a:prstGeom prst="rect">
            <a:avLst/>
          </a:prstGeom>
          <a:noFill/>
        </p:spPr>
        <p:txBody>
          <a:bodyPr wrap="square" rtlCol="0">
            <a:spAutoFit/>
          </a:bodyPr>
          <a:lstStyle/>
          <a:p>
            <a:r>
              <a:rPr lang="en-US" sz="2000" dirty="0"/>
              <a:t>This KPI is to find out the relation between Attrition rate and last promotion relation</a:t>
            </a:r>
            <a:endParaRPr lang="en-IN" sz="2000" dirty="0"/>
          </a:p>
        </p:txBody>
      </p:sp>
    </p:spTree>
    <p:extLst>
      <p:ext uri="{BB962C8B-B14F-4D97-AF65-F5344CB8AC3E}">
        <p14:creationId xmlns:p14="http://schemas.microsoft.com/office/powerpoint/2010/main" val="177624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D15263-FFE3-DCCB-9238-0FCAE70C7F7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0"/>
            <a:ext cx="12192000" cy="6858000"/>
          </a:xfrm>
          <a:prstGeom prst="rect">
            <a:avLst/>
          </a:prstGeom>
        </p:spPr>
      </p:pic>
    </p:spTree>
    <p:extLst>
      <p:ext uri="{BB962C8B-B14F-4D97-AF65-F5344CB8AC3E}">
        <p14:creationId xmlns:p14="http://schemas.microsoft.com/office/powerpoint/2010/main" val="413597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401A2-5987-97B5-6E38-8FF25CCA3844}"/>
              </a:ext>
            </a:extLst>
          </p:cNvPr>
          <p:cNvSpPr txBox="1"/>
          <p:nvPr/>
        </p:nvSpPr>
        <p:spPr>
          <a:xfrm>
            <a:off x="4650659" y="-80726"/>
            <a:ext cx="1730477" cy="461665"/>
          </a:xfrm>
          <a:prstGeom prst="rect">
            <a:avLst/>
          </a:prstGeom>
          <a:noFill/>
        </p:spPr>
        <p:txBody>
          <a:bodyPr wrap="square" rtlCol="0">
            <a:spAutoFit/>
          </a:bodyPr>
          <a:lstStyle/>
          <a:p>
            <a:pPr algn="ctr"/>
            <a:r>
              <a:rPr lang="en-US" sz="2400" b="1" dirty="0"/>
              <a:t>SQL KPI’S</a:t>
            </a:r>
            <a:endParaRPr lang="en-IN" sz="2400" b="1" dirty="0"/>
          </a:p>
        </p:txBody>
      </p:sp>
      <p:sp>
        <p:nvSpPr>
          <p:cNvPr id="7" name="TextBox 6">
            <a:extLst>
              <a:ext uri="{FF2B5EF4-FFF2-40B4-BE49-F238E27FC236}">
                <a16:creationId xmlns:a16="http://schemas.microsoft.com/office/drawing/2014/main" id="{2A70DDD1-9610-17C3-4F87-31936081C9AD}"/>
              </a:ext>
            </a:extLst>
          </p:cNvPr>
          <p:cNvSpPr txBox="1"/>
          <p:nvPr/>
        </p:nvSpPr>
        <p:spPr>
          <a:xfrm>
            <a:off x="-49165" y="483400"/>
            <a:ext cx="285136" cy="369332"/>
          </a:xfrm>
          <a:prstGeom prst="rect">
            <a:avLst/>
          </a:prstGeom>
          <a:noFill/>
        </p:spPr>
        <p:txBody>
          <a:bodyPr wrap="square" rtlCol="0">
            <a:spAutoFit/>
          </a:bodyPr>
          <a:lstStyle/>
          <a:p>
            <a:r>
              <a:rPr lang="en-US" dirty="0"/>
              <a:t>1</a:t>
            </a:r>
            <a:endParaRPr lang="en-IN" dirty="0"/>
          </a:p>
        </p:txBody>
      </p:sp>
      <p:sp>
        <p:nvSpPr>
          <p:cNvPr id="12" name="TextBox 11">
            <a:extLst>
              <a:ext uri="{FF2B5EF4-FFF2-40B4-BE49-F238E27FC236}">
                <a16:creationId xmlns:a16="http://schemas.microsoft.com/office/drawing/2014/main" id="{74866183-6E27-0786-296D-F41F29F9EC82}"/>
              </a:ext>
            </a:extLst>
          </p:cNvPr>
          <p:cNvSpPr txBox="1"/>
          <p:nvPr/>
        </p:nvSpPr>
        <p:spPr>
          <a:xfrm>
            <a:off x="6231095" y="377045"/>
            <a:ext cx="300082" cy="369332"/>
          </a:xfrm>
          <a:prstGeom prst="rect">
            <a:avLst/>
          </a:prstGeom>
          <a:noFill/>
        </p:spPr>
        <p:txBody>
          <a:bodyPr wrap="none" rtlCol="0">
            <a:spAutoFit/>
          </a:bodyPr>
          <a:lstStyle/>
          <a:p>
            <a:r>
              <a:rPr lang="en-US" dirty="0"/>
              <a:t>2</a:t>
            </a:r>
            <a:endParaRPr lang="en-IN" dirty="0"/>
          </a:p>
        </p:txBody>
      </p:sp>
      <p:sp>
        <p:nvSpPr>
          <p:cNvPr id="17" name="TextBox 16">
            <a:extLst>
              <a:ext uri="{FF2B5EF4-FFF2-40B4-BE49-F238E27FC236}">
                <a16:creationId xmlns:a16="http://schemas.microsoft.com/office/drawing/2014/main" id="{3AD03B88-5238-C8FE-F4AD-6FE496DBFE3C}"/>
              </a:ext>
            </a:extLst>
          </p:cNvPr>
          <p:cNvSpPr txBox="1"/>
          <p:nvPr/>
        </p:nvSpPr>
        <p:spPr>
          <a:xfrm>
            <a:off x="4952347" y="2807437"/>
            <a:ext cx="300082" cy="369332"/>
          </a:xfrm>
          <a:prstGeom prst="rect">
            <a:avLst/>
          </a:prstGeom>
          <a:noFill/>
        </p:spPr>
        <p:txBody>
          <a:bodyPr wrap="none" rtlCol="0">
            <a:spAutoFit/>
          </a:bodyPr>
          <a:lstStyle/>
          <a:p>
            <a:r>
              <a:rPr lang="en-US" dirty="0"/>
              <a:t>3</a:t>
            </a:r>
            <a:endParaRPr lang="en-IN" dirty="0"/>
          </a:p>
        </p:txBody>
      </p:sp>
      <p:pic>
        <p:nvPicPr>
          <p:cNvPr id="21" name="Picture 20">
            <a:extLst>
              <a:ext uri="{FF2B5EF4-FFF2-40B4-BE49-F238E27FC236}">
                <a16:creationId xmlns:a16="http://schemas.microsoft.com/office/drawing/2014/main" id="{E05A3877-6831-1F7E-FA05-F2D9E14B8DE1}"/>
              </a:ext>
            </a:extLst>
          </p:cNvPr>
          <p:cNvPicPr>
            <a:picLocks noChangeAspect="1"/>
          </p:cNvPicPr>
          <p:nvPr/>
        </p:nvPicPr>
        <p:blipFill>
          <a:blip r:embed="rId2"/>
          <a:stretch>
            <a:fillRect/>
          </a:stretch>
        </p:blipFill>
        <p:spPr>
          <a:xfrm>
            <a:off x="199199" y="319877"/>
            <a:ext cx="5995124" cy="2295756"/>
          </a:xfrm>
          <a:prstGeom prst="rect">
            <a:avLst/>
          </a:prstGeom>
          <a:ln>
            <a:solidFill>
              <a:schemeClr val="tx1"/>
            </a:solidFill>
          </a:ln>
        </p:spPr>
      </p:pic>
      <p:pic>
        <p:nvPicPr>
          <p:cNvPr id="23" name="Picture 22">
            <a:extLst>
              <a:ext uri="{FF2B5EF4-FFF2-40B4-BE49-F238E27FC236}">
                <a16:creationId xmlns:a16="http://schemas.microsoft.com/office/drawing/2014/main" id="{8408C5DB-EFDF-201C-1E88-48E1A1224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291" y="2807437"/>
            <a:ext cx="3532136" cy="1550402"/>
          </a:xfrm>
          <a:prstGeom prst="rect">
            <a:avLst/>
          </a:prstGeom>
          <a:ln>
            <a:solidFill>
              <a:schemeClr val="tx1"/>
            </a:solidFill>
          </a:ln>
        </p:spPr>
      </p:pic>
      <p:pic>
        <p:nvPicPr>
          <p:cNvPr id="25" name="Picture 24">
            <a:extLst>
              <a:ext uri="{FF2B5EF4-FFF2-40B4-BE49-F238E27FC236}">
                <a16:creationId xmlns:a16="http://schemas.microsoft.com/office/drawing/2014/main" id="{94CB01C5-7072-CB57-ADEB-41F6350387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6272" y="483400"/>
            <a:ext cx="5702706" cy="1095528"/>
          </a:xfrm>
          <a:prstGeom prst="rect">
            <a:avLst/>
          </a:prstGeom>
          <a:ln>
            <a:solidFill>
              <a:schemeClr val="tx1"/>
            </a:solidFill>
          </a:ln>
        </p:spPr>
      </p:pic>
      <p:pic>
        <p:nvPicPr>
          <p:cNvPr id="27" name="Picture 26">
            <a:extLst>
              <a:ext uri="{FF2B5EF4-FFF2-40B4-BE49-F238E27FC236}">
                <a16:creationId xmlns:a16="http://schemas.microsoft.com/office/drawing/2014/main" id="{B2C12AE4-2441-44E6-CDD8-F6CF9664311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0586" y="1646453"/>
            <a:ext cx="3591426" cy="857370"/>
          </a:xfrm>
          <a:prstGeom prst="rect">
            <a:avLst/>
          </a:prstGeom>
          <a:ln>
            <a:solidFill>
              <a:schemeClr val="tx1"/>
            </a:solidFill>
          </a:ln>
        </p:spPr>
      </p:pic>
      <p:pic>
        <p:nvPicPr>
          <p:cNvPr id="29" name="Picture 28">
            <a:extLst>
              <a:ext uri="{FF2B5EF4-FFF2-40B4-BE49-F238E27FC236}">
                <a16:creationId xmlns:a16="http://schemas.microsoft.com/office/drawing/2014/main" id="{9DBE1FB4-9B64-683C-13DC-BCEBE14C4E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2429" y="2735827"/>
            <a:ext cx="5687219" cy="1737540"/>
          </a:xfrm>
          <a:prstGeom prst="rect">
            <a:avLst/>
          </a:prstGeom>
          <a:ln>
            <a:solidFill>
              <a:schemeClr val="tx1"/>
            </a:solidFill>
          </a:ln>
        </p:spPr>
      </p:pic>
      <p:pic>
        <p:nvPicPr>
          <p:cNvPr id="31" name="Picture 30">
            <a:extLst>
              <a:ext uri="{FF2B5EF4-FFF2-40B4-BE49-F238E27FC236}">
                <a16:creationId xmlns:a16="http://schemas.microsoft.com/office/drawing/2014/main" id="{984773F4-1C86-42B7-F96E-77F98116FB14}"/>
              </a:ext>
            </a:extLst>
          </p:cNvPr>
          <p:cNvPicPr>
            <a:picLocks noChangeAspect="1"/>
          </p:cNvPicPr>
          <p:nvPr/>
        </p:nvPicPr>
        <p:blipFill rotWithShape="1">
          <a:blip r:embed="rId7">
            <a:extLst>
              <a:ext uri="{28A0092B-C50C-407E-A947-70E740481C1C}">
                <a14:useLocalDpi xmlns:a14="http://schemas.microsoft.com/office/drawing/2010/main" val="0"/>
              </a:ext>
            </a:extLst>
          </a:blip>
          <a:srcRect r="6600" b="10195"/>
          <a:stretch/>
        </p:blipFill>
        <p:spPr>
          <a:xfrm>
            <a:off x="8000586" y="4540892"/>
            <a:ext cx="3034078" cy="1737540"/>
          </a:xfrm>
          <a:prstGeom prst="rect">
            <a:avLst/>
          </a:prstGeom>
          <a:ln>
            <a:solidFill>
              <a:schemeClr val="tx1"/>
            </a:solidFill>
          </a:ln>
        </p:spPr>
      </p:pic>
    </p:spTree>
    <p:extLst>
      <p:ext uri="{BB962C8B-B14F-4D97-AF65-F5344CB8AC3E}">
        <p14:creationId xmlns:p14="http://schemas.microsoft.com/office/powerpoint/2010/main" val="857618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8A309A0-3B5E-648F-D585-2194F5CB5EF6}"/>
              </a:ext>
            </a:extLst>
          </p:cNvPr>
          <p:cNvSpPr txBox="1"/>
          <p:nvPr/>
        </p:nvSpPr>
        <p:spPr>
          <a:xfrm>
            <a:off x="285135" y="205072"/>
            <a:ext cx="300082" cy="369332"/>
          </a:xfrm>
          <a:prstGeom prst="rect">
            <a:avLst/>
          </a:prstGeom>
          <a:noFill/>
        </p:spPr>
        <p:txBody>
          <a:bodyPr wrap="none" rtlCol="0">
            <a:spAutoFit/>
          </a:bodyPr>
          <a:lstStyle/>
          <a:p>
            <a:r>
              <a:rPr lang="en-US" dirty="0"/>
              <a:t>4</a:t>
            </a:r>
            <a:endParaRPr lang="en-IN" dirty="0"/>
          </a:p>
        </p:txBody>
      </p:sp>
      <p:pic>
        <p:nvPicPr>
          <p:cNvPr id="16" name="Picture 15">
            <a:extLst>
              <a:ext uri="{FF2B5EF4-FFF2-40B4-BE49-F238E27FC236}">
                <a16:creationId xmlns:a16="http://schemas.microsoft.com/office/drawing/2014/main" id="{AA9D2202-3DB6-EB3D-7B45-A4739B278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17" y="205072"/>
            <a:ext cx="4026112" cy="2193999"/>
          </a:xfrm>
          <a:prstGeom prst="rect">
            <a:avLst/>
          </a:prstGeom>
          <a:ln>
            <a:solidFill>
              <a:schemeClr val="tx1"/>
            </a:solidFill>
          </a:ln>
        </p:spPr>
      </p:pic>
      <p:pic>
        <p:nvPicPr>
          <p:cNvPr id="18" name="Picture 17">
            <a:extLst>
              <a:ext uri="{FF2B5EF4-FFF2-40B4-BE49-F238E27FC236}">
                <a16:creationId xmlns:a16="http://schemas.microsoft.com/office/drawing/2014/main" id="{BCD96B3D-9F19-247D-92B7-62CBAE9DADDA}"/>
              </a:ext>
            </a:extLst>
          </p:cNvPr>
          <p:cNvPicPr>
            <a:picLocks noChangeAspect="1"/>
          </p:cNvPicPr>
          <p:nvPr/>
        </p:nvPicPr>
        <p:blipFill rotWithShape="1">
          <a:blip r:embed="rId4">
            <a:extLst>
              <a:ext uri="{28A0092B-C50C-407E-A947-70E740481C1C}">
                <a14:useLocalDpi xmlns:a14="http://schemas.microsoft.com/office/drawing/2010/main" val="0"/>
              </a:ext>
            </a:extLst>
          </a:blip>
          <a:srcRect r="5081" b="4668"/>
          <a:stretch/>
        </p:blipFill>
        <p:spPr>
          <a:xfrm>
            <a:off x="2105899" y="2399071"/>
            <a:ext cx="3439495" cy="2651831"/>
          </a:xfrm>
          <a:prstGeom prst="rect">
            <a:avLst/>
          </a:prstGeom>
          <a:ln>
            <a:solidFill>
              <a:schemeClr val="tx1"/>
            </a:solidFill>
          </a:ln>
        </p:spPr>
      </p:pic>
      <p:pic>
        <p:nvPicPr>
          <p:cNvPr id="20" name="Picture 19">
            <a:extLst>
              <a:ext uri="{FF2B5EF4-FFF2-40B4-BE49-F238E27FC236}">
                <a16:creationId xmlns:a16="http://schemas.microsoft.com/office/drawing/2014/main" id="{1691A1E5-BBA6-0E46-E62D-7891BA40DA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5927" y="205072"/>
            <a:ext cx="5740938" cy="2940504"/>
          </a:xfrm>
          <a:prstGeom prst="rect">
            <a:avLst/>
          </a:prstGeom>
          <a:ln>
            <a:solidFill>
              <a:schemeClr val="tx1"/>
            </a:solidFill>
          </a:ln>
        </p:spPr>
      </p:pic>
      <p:sp>
        <p:nvSpPr>
          <p:cNvPr id="21" name="TextBox 20">
            <a:extLst>
              <a:ext uri="{FF2B5EF4-FFF2-40B4-BE49-F238E27FC236}">
                <a16:creationId xmlns:a16="http://schemas.microsoft.com/office/drawing/2014/main" id="{FA49AD5C-926A-57FD-5B59-25B0D19D1BDA}"/>
              </a:ext>
            </a:extLst>
          </p:cNvPr>
          <p:cNvSpPr txBox="1"/>
          <p:nvPr/>
        </p:nvSpPr>
        <p:spPr>
          <a:xfrm>
            <a:off x="5795918" y="205072"/>
            <a:ext cx="300082" cy="369332"/>
          </a:xfrm>
          <a:prstGeom prst="rect">
            <a:avLst/>
          </a:prstGeom>
          <a:noFill/>
        </p:spPr>
        <p:txBody>
          <a:bodyPr wrap="none" rtlCol="0">
            <a:spAutoFit/>
          </a:bodyPr>
          <a:lstStyle/>
          <a:p>
            <a:r>
              <a:rPr lang="en-US" dirty="0"/>
              <a:t>5</a:t>
            </a:r>
            <a:endParaRPr lang="en-IN" dirty="0"/>
          </a:p>
        </p:txBody>
      </p:sp>
      <p:pic>
        <p:nvPicPr>
          <p:cNvPr id="23" name="Picture 22">
            <a:extLst>
              <a:ext uri="{FF2B5EF4-FFF2-40B4-BE49-F238E27FC236}">
                <a16:creationId xmlns:a16="http://schemas.microsoft.com/office/drawing/2014/main" id="{61D385BA-0C61-8F54-DD78-6DFDAF3784CE}"/>
              </a:ext>
            </a:extLst>
          </p:cNvPr>
          <p:cNvPicPr>
            <a:picLocks noChangeAspect="1"/>
          </p:cNvPicPr>
          <p:nvPr/>
        </p:nvPicPr>
        <p:blipFill rotWithShape="1">
          <a:blip r:embed="rId6">
            <a:extLst>
              <a:ext uri="{28A0092B-C50C-407E-A947-70E740481C1C}">
                <a14:useLocalDpi xmlns:a14="http://schemas.microsoft.com/office/drawing/2010/main" val="0"/>
              </a:ext>
            </a:extLst>
          </a:blip>
          <a:srcRect b="20915"/>
          <a:stretch/>
        </p:blipFill>
        <p:spPr>
          <a:xfrm>
            <a:off x="9182242" y="3315915"/>
            <a:ext cx="2381582" cy="1506793"/>
          </a:xfrm>
          <a:prstGeom prst="rect">
            <a:avLst/>
          </a:prstGeom>
          <a:ln>
            <a:solidFill>
              <a:schemeClr val="tx1"/>
            </a:solidFill>
          </a:ln>
        </p:spPr>
      </p:pic>
    </p:spTree>
    <p:extLst>
      <p:ext uri="{BB962C8B-B14F-4D97-AF65-F5344CB8AC3E}">
        <p14:creationId xmlns:p14="http://schemas.microsoft.com/office/powerpoint/2010/main" val="142616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2565BCD-82EF-A00D-376A-3477D781AFB8}"/>
              </a:ext>
            </a:extLst>
          </p:cNvPr>
          <p:cNvPicPr>
            <a:picLocks noChangeAspect="1"/>
          </p:cNvPicPr>
          <p:nvPr/>
        </p:nvPicPr>
        <p:blipFill rotWithShape="1">
          <a:blip r:embed="rId2">
            <a:extLst>
              <a:ext uri="{28A0092B-C50C-407E-A947-70E740481C1C}">
                <a14:useLocalDpi xmlns:a14="http://schemas.microsoft.com/office/drawing/2010/main" val="0"/>
              </a:ext>
            </a:extLst>
          </a:blip>
          <a:srcRect b="7311"/>
          <a:stretch/>
        </p:blipFill>
        <p:spPr>
          <a:xfrm>
            <a:off x="821276" y="204941"/>
            <a:ext cx="11183911" cy="1869665"/>
          </a:xfrm>
          <a:prstGeom prst="rect">
            <a:avLst/>
          </a:prstGeom>
          <a:ln>
            <a:solidFill>
              <a:schemeClr val="tx1"/>
            </a:solidFill>
          </a:ln>
        </p:spPr>
      </p:pic>
      <p:pic>
        <p:nvPicPr>
          <p:cNvPr id="6" name="Picture 5">
            <a:extLst>
              <a:ext uri="{FF2B5EF4-FFF2-40B4-BE49-F238E27FC236}">
                <a16:creationId xmlns:a16="http://schemas.microsoft.com/office/drawing/2014/main" id="{9E97D6F0-C047-B1E7-69F6-A911B4EF61CC}"/>
              </a:ext>
            </a:extLst>
          </p:cNvPr>
          <p:cNvPicPr>
            <a:picLocks noChangeAspect="1"/>
          </p:cNvPicPr>
          <p:nvPr/>
        </p:nvPicPr>
        <p:blipFill rotWithShape="1">
          <a:blip r:embed="rId3">
            <a:extLst>
              <a:ext uri="{28A0092B-C50C-407E-A947-70E740481C1C}">
                <a14:useLocalDpi xmlns:a14="http://schemas.microsoft.com/office/drawing/2010/main" val="0"/>
              </a:ext>
            </a:extLst>
          </a:blip>
          <a:srcRect b="6125"/>
          <a:stretch/>
        </p:blipFill>
        <p:spPr>
          <a:xfrm>
            <a:off x="1127089" y="2145863"/>
            <a:ext cx="3448531" cy="4507196"/>
          </a:xfrm>
          <a:prstGeom prst="rect">
            <a:avLst/>
          </a:prstGeom>
          <a:ln>
            <a:solidFill>
              <a:schemeClr val="tx1"/>
            </a:solidFill>
          </a:ln>
        </p:spPr>
      </p:pic>
      <p:pic>
        <p:nvPicPr>
          <p:cNvPr id="8" name="Picture 7">
            <a:extLst>
              <a:ext uri="{FF2B5EF4-FFF2-40B4-BE49-F238E27FC236}">
                <a16:creationId xmlns:a16="http://schemas.microsoft.com/office/drawing/2014/main" id="{7E614E74-6080-3B56-8C52-4CBFE4B73A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2759" y="2361918"/>
            <a:ext cx="3029373" cy="3839111"/>
          </a:xfrm>
          <a:prstGeom prst="rect">
            <a:avLst/>
          </a:prstGeom>
          <a:ln>
            <a:solidFill>
              <a:schemeClr val="tx1"/>
            </a:solidFill>
          </a:ln>
        </p:spPr>
      </p:pic>
      <p:sp>
        <p:nvSpPr>
          <p:cNvPr id="2" name="TextBox 1">
            <a:extLst>
              <a:ext uri="{FF2B5EF4-FFF2-40B4-BE49-F238E27FC236}">
                <a16:creationId xmlns:a16="http://schemas.microsoft.com/office/drawing/2014/main" id="{37F69B87-5A23-CAAC-DBDC-E683697BF351}"/>
              </a:ext>
            </a:extLst>
          </p:cNvPr>
          <p:cNvSpPr txBox="1"/>
          <p:nvPr/>
        </p:nvSpPr>
        <p:spPr>
          <a:xfrm>
            <a:off x="186813" y="344129"/>
            <a:ext cx="300082" cy="369332"/>
          </a:xfrm>
          <a:prstGeom prst="rect">
            <a:avLst/>
          </a:prstGeom>
          <a:noFill/>
        </p:spPr>
        <p:txBody>
          <a:bodyPr wrap="none" rtlCol="0">
            <a:spAutoFit/>
          </a:bodyPr>
          <a:lstStyle/>
          <a:p>
            <a:r>
              <a:rPr lang="en-US"/>
              <a:t>6</a:t>
            </a:r>
            <a:endParaRPr lang="en-IN" dirty="0"/>
          </a:p>
        </p:txBody>
      </p:sp>
    </p:spTree>
    <p:extLst>
      <p:ext uri="{BB962C8B-B14F-4D97-AF65-F5344CB8AC3E}">
        <p14:creationId xmlns:p14="http://schemas.microsoft.com/office/powerpoint/2010/main" val="742580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62FB29-51E9-A5A1-5438-37BF5B13D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9" y="0"/>
            <a:ext cx="12168601" cy="6858000"/>
          </a:xfrm>
          <a:prstGeom prst="rect">
            <a:avLst/>
          </a:prstGeom>
        </p:spPr>
      </p:pic>
    </p:spTree>
    <p:extLst>
      <p:ext uri="{BB962C8B-B14F-4D97-AF65-F5344CB8AC3E}">
        <p14:creationId xmlns:p14="http://schemas.microsoft.com/office/powerpoint/2010/main" val="169765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D18B0-F33F-93F9-A983-44950FB18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177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C8DE8-A10B-E66B-298B-23A85E901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87137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CCDDA6-BD59-543B-ECBB-E83656670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9864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42D5AB-6A1E-0E23-5AB8-D97F3C3ED102}"/>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7973962" cy="6858000"/>
          </a:xfrm>
          <a:prstGeom prst="rect">
            <a:avLst/>
          </a:prstGeom>
        </p:spPr>
      </p:pic>
      <p:sp>
        <p:nvSpPr>
          <p:cNvPr id="4" name="TextBox 3">
            <a:extLst>
              <a:ext uri="{FF2B5EF4-FFF2-40B4-BE49-F238E27FC236}">
                <a16:creationId xmlns:a16="http://schemas.microsoft.com/office/drawing/2014/main" id="{F11F779D-05B6-D019-3A92-10F910149D4D}"/>
              </a:ext>
            </a:extLst>
          </p:cNvPr>
          <p:cNvSpPr txBox="1"/>
          <p:nvPr/>
        </p:nvSpPr>
        <p:spPr>
          <a:xfrm rot="20770436">
            <a:off x="2052207" y="2644170"/>
            <a:ext cx="4252135" cy="1569660"/>
          </a:xfrm>
          <a:prstGeom prst="rect">
            <a:avLst/>
          </a:prstGeom>
          <a:noFill/>
        </p:spPr>
        <p:txBody>
          <a:bodyPr wrap="square" rtlCol="0">
            <a:spAutoFit/>
          </a:bodyPr>
          <a:lstStyle/>
          <a:p>
            <a:r>
              <a:rPr lang="en-IN" sz="9600" dirty="0">
                <a:solidFill>
                  <a:schemeClr val="tx2">
                    <a:lumMod val="20000"/>
                    <a:lumOff val="80000"/>
                  </a:schemeClr>
                </a:solidFill>
                <a:latin typeface="Bradley Hand ITC" panose="03070402050302030203" pitchFamily="66" charset="0"/>
              </a:rPr>
              <a:t>TEAM</a:t>
            </a:r>
          </a:p>
        </p:txBody>
      </p:sp>
      <p:sp>
        <p:nvSpPr>
          <p:cNvPr id="5" name="TextBox 4">
            <a:extLst>
              <a:ext uri="{FF2B5EF4-FFF2-40B4-BE49-F238E27FC236}">
                <a16:creationId xmlns:a16="http://schemas.microsoft.com/office/drawing/2014/main" id="{01671197-EBED-D63B-D2F1-8C4B02C70778}"/>
              </a:ext>
            </a:extLst>
          </p:cNvPr>
          <p:cNvSpPr txBox="1"/>
          <p:nvPr/>
        </p:nvSpPr>
        <p:spPr>
          <a:xfrm>
            <a:off x="8356549" y="824611"/>
            <a:ext cx="3480619" cy="4031873"/>
          </a:xfrm>
          <a:prstGeom prst="rect">
            <a:avLst/>
          </a:prstGeom>
          <a:noFill/>
        </p:spPr>
        <p:txBody>
          <a:bodyPr wrap="square" rtlCol="0">
            <a:spAutoFit/>
          </a:bodyPr>
          <a:lstStyle/>
          <a:p>
            <a:pPr algn="ctr"/>
            <a:r>
              <a:rPr lang="en-IN" sz="3200" b="1" i="0" u="dbl" dirty="0">
                <a:effectLst/>
                <a:latin typeface="Abadi Extra Light" panose="020B0204020104020204" pitchFamily="34" charset="0"/>
              </a:rPr>
              <a:t>Group Members</a:t>
            </a:r>
          </a:p>
          <a:p>
            <a:r>
              <a:rPr lang="en-IN" sz="3200" i="0" dirty="0">
                <a:effectLst/>
                <a:latin typeface="Abadi Extra Light" panose="020B0204020104020204" pitchFamily="34" charset="0"/>
              </a:rPr>
              <a:t>Saishwar</a:t>
            </a:r>
          </a:p>
          <a:p>
            <a:r>
              <a:rPr lang="en-IN" sz="3200" i="0" dirty="0">
                <a:effectLst/>
                <a:latin typeface="Abadi Extra Light" panose="020B0204020104020204" pitchFamily="34" charset="0"/>
              </a:rPr>
              <a:t>Pratyusha</a:t>
            </a:r>
          </a:p>
          <a:p>
            <a:r>
              <a:rPr lang="en-IN" sz="3200" i="0" dirty="0">
                <a:effectLst/>
                <a:latin typeface="Abadi Extra Light" panose="020B0204020104020204" pitchFamily="34" charset="0"/>
              </a:rPr>
              <a:t>Raj</a:t>
            </a:r>
            <a:endParaRPr lang="en-IN" sz="3200" dirty="0">
              <a:latin typeface="Abadi Extra Light" panose="020B0204020104020204" pitchFamily="34" charset="0"/>
            </a:endParaRPr>
          </a:p>
          <a:p>
            <a:r>
              <a:rPr lang="en-IN" sz="3200" i="0" dirty="0">
                <a:effectLst/>
                <a:latin typeface="Abadi Extra Light" panose="020B0204020104020204" pitchFamily="34" charset="0"/>
              </a:rPr>
              <a:t>Renuka</a:t>
            </a:r>
          </a:p>
          <a:p>
            <a:r>
              <a:rPr lang="en-IN" sz="3200" dirty="0">
                <a:latin typeface="Abadi Extra Light" panose="020B0204020104020204" pitchFamily="34" charset="0"/>
              </a:rPr>
              <a:t>Sandhya</a:t>
            </a:r>
          </a:p>
          <a:p>
            <a:r>
              <a:rPr lang="en-IN" sz="3200" dirty="0">
                <a:latin typeface="Abadi Extra Light" panose="020B0204020104020204" pitchFamily="34" charset="0"/>
              </a:rPr>
              <a:t>Manideepika</a:t>
            </a:r>
          </a:p>
          <a:p>
            <a:r>
              <a:rPr lang="en-IN" sz="3200" dirty="0">
                <a:latin typeface="Abadi Extra Light" panose="020B0204020104020204" pitchFamily="34" charset="0"/>
              </a:rPr>
              <a:t>Lokesh</a:t>
            </a:r>
          </a:p>
        </p:txBody>
      </p:sp>
    </p:spTree>
    <p:extLst>
      <p:ext uri="{BB962C8B-B14F-4D97-AF65-F5344CB8AC3E}">
        <p14:creationId xmlns:p14="http://schemas.microsoft.com/office/powerpoint/2010/main" val="3458734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CDEA4C-5E53-859F-FD18-1D0DF9A26834}"/>
              </a:ext>
            </a:extLst>
          </p:cNvPr>
          <p:cNvSpPr txBox="1"/>
          <p:nvPr/>
        </p:nvSpPr>
        <p:spPr>
          <a:xfrm>
            <a:off x="651387" y="169165"/>
            <a:ext cx="6100916" cy="374077"/>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Detailed Insights from the Dashboard: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B344E84-9646-E451-2F0B-4CCA677A3693}"/>
              </a:ext>
            </a:extLst>
          </p:cNvPr>
          <p:cNvSpPr txBox="1"/>
          <p:nvPr/>
        </p:nvSpPr>
        <p:spPr>
          <a:xfrm>
            <a:off x="562895" y="720223"/>
            <a:ext cx="9534833" cy="4793813"/>
          </a:xfrm>
          <a:prstGeom prst="rect">
            <a:avLst/>
          </a:prstGeom>
          <a:noFill/>
        </p:spPr>
        <p:txBody>
          <a:bodyPr wrap="square">
            <a:spAutoFit/>
          </a:bodyPr>
          <a:lstStyle/>
          <a:p>
            <a:pPr marL="342900" lvl="0" indent="-342900">
              <a:lnSpc>
                <a:spcPct val="107000"/>
              </a:lnSpc>
              <a:spcAft>
                <a:spcPts val="800"/>
              </a:spcAft>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Total Employees and Attrition: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Total Employees:</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50,000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Total Attrition: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25,105, which leads to an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Attrition Rate of 50.21%</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This high attrition rate indicates significant employee turnover, which could be a concern for the company.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Average Satisfaction and Monthly Income: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Average Satisfaction Score: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2.49, suggesting that employees are generally not very satisfied.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Average Monthly Income: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₹26,016, which may be on the lower side for certain job roles, possibly contributing to high attrition.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Attrition by Gender: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Male Attrition: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12,545</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Female Attrition:</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12,560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Attrition is almost equal between males and females, indicating that gender might not be a significant factor in attrition.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827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9DF100-3014-13C7-41FF-DCB04F01935E}"/>
              </a:ext>
            </a:extLst>
          </p:cNvPr>
          <p:cNvSpPr txBox="1"/>
          <p:nvPr/>
        </p:nvSpPr>
        <p:spPr>
          <a:xfrm>
            <a:off x="848031" y="317103"/>
            <a:ext cx="9593826" cy="5784660"/>
          </a:xfrm>
          <a:prstGeom prst="rect">
            <a:avLst/>
          </a:prstGeom>
          <a:noFill/>
        </p:spPr>
        <p:txBody>
          <a:bodyPr wrap="square">
            <a:spAutoFit/>
          </a:bodyPr>
          <a:lstStyle/>
          <a:p>
            <a:pPr lvl="0">
              <a:lnSpc>
                <a:spcPct val="107000"/>
              </a:lnSpc>
              <a:spcAft>
                <a:spcPts val="800"/>
              </a:spcAft>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4.	Attrition by Marital Status: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Single: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8,240 (16,703 total employees)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Married:</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8,447 (16,681 total employees)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Divorced:</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8,418 (16,616 total employees)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attrition numbers are quite close across different marital statuses, suggesting marital status may not be a major factor influencing attrition.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5. 	Years Since Last Promotion: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chart shows that most employees have had a promotion within the last few years, with attrition rates decreasing as the time since the last promotion increases.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Employees who haven’t had a promotion in a long time are more likely to leave.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6.	Job Role vs. Work-Life Balance: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work-life balance score</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varies across job roles, with many roles having a balance score of 2 or 3.</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Developers and Sales Executives have a higher balance score, suggesting they might be more satisfied with their work-life balance compared to other roles like Research Director or Manager.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7.	Attrition by Education: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attrition is fairly spread across different education levels, with technical degrees, human resources, and life sciences showing similar attrition numbers.</a:t>
            </a:r>
          </a:p>
        </p:txBody>
      </p:sp>
    </p:spTree>
    <p:extLst>
      <p:ext uri="{BB962C8B-B14F-4D97-AF65-F5344CB8AC3E}">
        <p14:creationId xmlns:p14="http://schemas.microsoft.com/office/powerpoint/2010/main" val="2105193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70D9F2-F42B-92AB-FA75-65C27DB71C43}"/>
              </a:ext>
            </a:extLst>
          </p:cNvPr>
          <p:cNvSpPr txBox="1"/>
          <p:nvPr/>
        </p:nvSpPr>
        <p:spPr>
          <a:xfrm>
            <a:off x="1123334" y="890649"/>
            <a:ext cx="9790471" cy="3959097"/>
          </a:xfrm>
          <a:prstGeom prst="rect">
            <a:avLst/>
          </a:prstGeom>
          <a:noFill/>
        </p:spPr>
        <p:txBody>
          <a:bodyPr wrap="square">
            <a:spAutoFit/>
          </a:bodyPr>
          <a:lstStyle/>
          <a:p>
            <a:pPr lvl="0">
              <a:lnSpc>
                <a:spcPct val="107000"/>
              </a:lnSpc>
              <a:spcAft>
                <a:spcPts val="800"/>
              </a:spcAft>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8.	Department-wise Attrition Rate: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Attrition rates are consistently around 50% across various departments like Research &amp; Development, Sales, Software, Human Resources, Support, and Hardware.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9.	Attrition Rate vs. Monthly Income: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Employees with higher incomes (above ₹40k) tend to have a slightly lower attrition rate compared to those earning less.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The highest attrition rates are seen in the ₹1k to ₹10k and ₹25k to ₹40k income brackets, indicating that income levels might be a significant factor in employee turnover.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tabLst>
                <a:tab pos="457200" algn="l"/>
              </a:tabLst>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10.	Job Role vs. Attrition: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Attrition rates across different job roles range from 48.42% to 51.54%.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Sales Executives and Research Scientists have slightly lower attrition rates compared to other roles like Developer and Healthcare Representative.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5809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DD3A8-3307-B1BD-2BE1-1F3B8EB2516E}"/>
              </a:ext>
            </a:extLst>
          </p:cNvPr>
          <p:cNvSpPr txBox="1"/>
          <p:nvPr/>
        </p:nvSpPr>
        <p:spPr>
          <a:xfrm>
            <a:off x="363793" y="235974"/>
            <a:ext cx="11464413" cy="5922327"/>
          </a:xfrm>
          <a:prstGeom prst="rect">
            <a:avLst/>
          </a:prstGeom>
          <a:noFill/>
        </p:spPr>
        <p:txBody>
          <a:bodyPr wrap="square">
            <a:spAutoFit/>
          </a:bodyPr>
          <a:lstStyle/>
          <a:p>
            <a:pPr>
              <a:lnSpc>
                <a:spcPct val="107000"/>
              </a:lnSpc>
              <a:spcAft>
                <a:spcPts val="8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Overall Conclusion: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 dashboard indicates high overall attrition across the organization, with little variation across gender, marital status, education, and departments. Work-life balance, income levels, and time since last promotion seem to play significant roles in employee retention. Low satisfaction scores suggest that employees are generally dissatisfied, which could be a driving factor for high turnover.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Recommendations: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Enhance Employee Satisfaction: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Conduct surveys to understand the root causes of dissatisfaction and address them through improved workplace policies, better benefits, or employee engagement initiatives.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Review Compensation Structure: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Reassess the current salary structure, especially for lower-income groups, to ensure competitive and fair compensation that aligns with industry standards.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Promotion and Career Growth:</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Focus on clear career progression paths and timely promotions to motivate employees and reduce turnover among those who haven't been promoted recently.</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Improve Work-Life Balance: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Implement flexible work schedules or remote work options to help employees achieve a better work-life balance, particularly for job roles where this is an issue.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Targeted Retention Strategies: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Develop retention strategies tailored to specific job roles and departments where attrition is highest, possibly offering targeted incentives or additional support to at-risk groups.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509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F8B490-4A7C-02DA-B3D1-C2742A97F2C3}"/>
              </a:ext>
            </a:extLst>
          </p:cNvPr>
          <p:cNvSpPr txBox="1"/>
          <p:nvPr/>
        </p:nvSpPr>
        <p:spPr>
          <a:xfrm>
            <a:off x="4424516" y="601915"/>
            <a:ext cx="3500284" cy="646331"/>
          </a:xfrm>
          <a:prstGeom prst="rect">
            <a:avLst/>
          </a:prstGeom>
          <a:noFill/>
        </p:spPr>
        <p:txBody>
          <a:bodyPr wrap="square">
            <a:spAutoFit/>
          </a:bodyPr>
          <a:lstStyle/>
          <a:p>
            <a:r>
              <a:rPr lang="en-IN" sz="3600" kern="1200" dirty="0">
                <a:solidFill>
                  <a:schemeClr val="tx1"/>
                </a:solidFill>
                <a:latin typeface="Amasis MT Pro Medium" panose="02040604050005020304" pitchFamily="18" charset="0"/>
                <a:ea typeface="+mj-ea"/>
                <a:cs typeface="+mj-cs"/>
              </a:rPr>
              <a:t>Conclusion :</a:t>
            </a:r>
            <a:endParaRPr lang="en-IN" sz="3600" dirty="0"/>
          </a:p>
        </p:txBody>
      </p:sp>
      <p:graphicFrame>
        <p:nvGraphicFramePr>
          <p:cNvPr id="14" name="Text Placeholder 2">
            <a:extLst>
              <a:ext uri="{FF2B5EF4-FFF2-40B4-BE49-F238E27FC236}">
                <a16:creationId xmlns:a16="http://schemas.microsoft.com/office/drawing/2014/main" id="{95C358BC-03C5-2CF5-4171-9C1DABC8A346}"/>
              </a:ext>
            </a:extLst>
          </p:cNvPr>
          <p:cNvGraphicFramePr/>
          <p:nvPr>
            <p:extLst>
              <p:ext uri="{D42A27DB-BD31-4B8C-83A1-F6EECF244321}">
                <p14:modId xmlns:p14="http://schemas.microsoft.com/office/powerpoint/2010/main" val="717937355"/>
              </p:ext>
            </p:extLst>
          </p:nvPr>
        </p:nvGraphicFramePr>
        <p:xfrm>
          <a:off x="220679" y="1248246"/>
          <a:ext cx="11214237" cy="52335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337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41B47-1B88-0C54-D904-7CED265150CD}"/>
              </a:ext>
            </a:extLst>
          </p:cNvPr>
          <p:cNvSpPr txBox="1"/>
          <p:nvPr/>
        </p:nvSpPr>
        <p:spPr>
          <a:xfrm>
            <a:off x="4050889" y="2816460"/>
            <a:ext cx="5633884" cy="1015663"/>
          </a:xfrm>
          <a:prstGeom prst="rect">
            <a:avLst/>
          </a:prstGeom>
          <a:noFill/>
        </p:spPr>
        <p:txBody>
          <a:bodyPr wrap="square" rtlCol="0">
            <a:spAutoFit/>
          </a:bodyPr>
          <a:lstStyle/>
          <a:p>
            <a:r>
              <a:rPr lang="en-US"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IN" sz="60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844020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Flowchart: Connector 21">
            <a:extLst>
              <a:ext uri="{FF2B5EF4-FFF2-40B4-BE49-F238E27FC236}">
                <a16:creationId xmlns:a16="http://schemas.microsoft.com/office/drawing/2014/main" id="{17E98EA8-E262-BFBF-C276-6B4E0C951784}"/>
              </a:ext>
            </a:extLst>
          </p:cNvPr>
          <p:cNvSpPr/>
          <p:nvPr/>
        </p:nvSpPr>
        <p:spPr>
          <a:xfrm>
            <a:off x="6676103" y="833285"/>
            <a:ext cx="1356852" cy="1229032"/>
          </a:xfrm>
          <a:prstGeom prst="flowChartConnector">
            <a:avLst/>
          </a:prstGeom>
          <a:solidFill>
            <a:schemeClr val="tx1">
              <a:lumMod val="65000"/>
            </a:schemeClr>
          </a:solidFill>
          <a:ln>
            <a:solidFill>
              <a:schemeClr val="tx1">
                <a:lumMod val="6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8" name="Flowchart: Connector 7">
            <a:extLst>
              <a:ext uri="{FF2B5EF4-FFF2-40B4-BE49-F238E27FC236}">
                <a16:creationId xmlns:a16="http://schemas.microsoft.com/office/drawing/2014/main" id="{0E6B15F0-1AC2-10AC-280B-9224577E2A54}"/>
              </a:ext>
            </a:extLst>
          </p:cNvPr>
          <p:cNvSpPr/>
          <p:nvPr/>
        </p:nvSpPr>
        <p:spPr>
          <a:xfrm>
            <a:off x="4414683" y="833285"/>
            <a:ext cx="1356852" cy="1229032"/>
          </a:xfrm>
          <a:prstGeom prst="flowChartConnector">
            <a:avLst/>
          </a:prstGeom>
          <a:solidFill>
            <a:schemeClr val="accent6"/>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pic>
        <p:nvPicPr>
          <p:cNvPr id="6" name="Graphic 5" descr="Document with solid fill">
            <a:extLst>
              <a:ext uri="{FF2B5EF4-FFF2-40B4-BE49-F238E27FC236}">
                <a16:creationId xmlns:a16="http://schemas.microsoft.com/office/drawing/2014/main" id="{7A1319CA-8F45-440D-17B4-67CEB8A708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35909" y="990601"/>
            <a:ext cx="914400" cy="914400"/>
          </a:xfrm>
          <a:prstGeom prst="rect">
            <a:avLst/>
          </a:prstGeom>
        </p:spPr>
      </p:pic>
      <p:pic>
        <p:nvPicPr>
          <p:cNvPr id="17" name="Graphic 16" descr="Bullseye with solid fill">
            <a:extLst>
              <a:ext uri="{FF2B5EF4-FFF2-40B4-BE49-F238E27FC236}">
                <a16:creationId xmlns:a16="http://schemas.microsoft.com/office/drawing/2014/main" id="{3176938A-116F-EE6E-6691-99B557C3EA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29" y="958647"/>
            <a:ext cx="914400" cy="914400"/>
          </a:xfrm>
          <a:prstGeom prst="rect">
            <a:avLst/>
          </a:prstGeom>
        </p:spPr>
      </p:pic>
      <p:sp>
        <p:nvSpPr>
          <p:cNvPr id="19" name="Flowchart: Connector 18">
            <a:extLst>
              <a:ext uri="{FF2B5EF4-FFF2-40B4-BE49-F238E27FC236}">
                <a16:creationId xmlns:a16="http://schemas.microsoft.com/office/drawing/2014/main" id="{AA57EFD7-0312-7145-C540-FC70D304604C}"/>
              </a:ext>
            </a:extLst>
          </p:cNvPr>
          <p:cNvSpPr/>
          <p:nvPr/>
        </p:nvSpPr>
        <p:spPr>
          <a:xfrm>
            <a:off x="5540477" y="4235246"/>
            <a:ext cx="1356852" cy="1229032"/>
          </a:xfrm>
          <a:prstGeom prst="flowChartConnector">
            <a:avLst/>
          </a:prstGeom>
          <a:solidFill>
            <a:schemeClr val="tx2">
              <a:lumMod val="50000"/>
            </a:schemeClr>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ln w="0"/>
              <a:solidFill>
                <a:schemeClr val="accent3">
                  <a:lumMod val="50000"/>
                </a:schemeClr>
              </a:solidFill>
              <a:effectLst>
                <a:outerShdw blurRad="38100" dist="19050" dir="2700000" algn="tl" rotWithShape="0">
                  <a:schemeClr val="dk1">
                    <a:alpha val="40000"/>
                  </a:schemeClr>
                </a:outerShdw>
              </a:effectLst>
            </a:endParaRPr>
          </a:p>
        </p:txBody>
      </p:sp>
      <p:sp>
        <p:nvSpPr>
          <p:cNvPr id="20" name="Flowchart: Connector 19">
            <a:extLst>
              <a:ext uri="{FF2B5EF4-FFF2-40B4-BE49-F238E27FC236}">
                <a16:creationId xmlns:a16="http://schemas.microsoft.com/office/drawing/2014/main" id="{6C9D2320-D019-312B-49EA-7A586D776B35}"/>
              </a:ext>
            </a:extLst>
          </p:cNvPr>
          <p:cNvSpPr/>
          <p:nvPr/>
        </p:nvSpPr>
        <p:spPr>
          <a:xfrm>
            <a:off x="8318089" y="4235246"/>
            <a:ext cx="1356852" cy="1229032"/>
          </a:xfrm>
          <a:prstGeom prst="flowChartConnector">
            <a:avLst/>
          </a:prstGeom>
          <a:solidFill>
            <a:schemeClr val="accent1"/>
          </a:solid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1" name="Flowchart: Connector 20">
            <a:extLst>
              <a:ext uri="{FF2B5EF4-FFF2-40B4-BE49-F238E27FC236}">
                <a16:creationId xmlns:a16="http://schemas.microsoft.com/office/drawing/2014/main" id="{E55814EE-5912-6CBF-D55B-B2C1776F64C9}"/>
              </a:ext>
            </a:extLst>
          </p:cNvPr>
          <p:cNvSpPr/>
          <p:nvPr/>
        </p:nvSpPr>
        <p:spPr>
          <a:xfrm>
            <a:off x="9247237" y="833285"/>
            <a:ext cx="1356852" cy="1229032"/>
          </a:xfrm>
          <a:prstGeom prst="flowChartConnector">
            <a:avLst/>
          </a:prstGeom>
          <a:solidFill>
            <a:srgbClr val="FFFF99"/>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pic>
        <p:nvPicPr>
          <p:cNvPr id="24" name="Graphic 23" descr="Bar chart with solid fill">
            <a:extLst>
              <a:ext uri="{FF2B5EF4-FFF2-40B4-BE49-F238E27FC236}">
                <a16:creationId xmlns:a16="http://schemas.microsoft.com/office/drawing/2014/main" id="{12D2EF1C-5EC6-F1AB-1090-45BFE08ECB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468463" y="958647"/>
            <a:ext cx="914400" cy="914400"/>
          </a:xfrm>
          <a:prstGeom prst="rect">
            <a:avLst/>
          </a:prstGeom>
        </p:spPr>
      </p:pic>
      <p:pic>
        <p:nvPicPr>
          <p:cNvPr id="26" name="Graphic 25" descr="Gauge with solid fill">
            <a:extLst>
              <a:ext uri="{FF2B5EF4-FFF2-40B4-BE49-F238E27FC236}">
                <a16:creationId xmlns:a16="http://schemas.microsoft.com/office/drawing/2014/main" id="{7E94F9B0-4E91-956B-8CC6-14B849A75C4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61703" y="4323736"/>
            <a:ext cx="914400" cy="914400"/>
          </a:xfrm>
          <a:prstGeom prst="rect">
            <a:avLst/>
          </a:prstGeom>
        </p:spPr>
      </p:pic>
      <p:pic>
        <p:nvPicPr>
          <p:cNvPr id="28" name="Graphic 27" descr="Gavel with solid fill">
            <a:extLst>
              <a:ext uri="{FF2B5EF4-FFF2-40B4-BE49-F238E27FC236}">
                <a16:creationId xmlns:a16="http://schemas.microsoft.com/office/drawing/2014/main" id="{4C4387C8-E654-BDEE-F16A-745177485EF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554063" y="4323736"/>
            <a:ext cx="914400" cy="914400"/>
          </a:xfrm>
          <a:prstGeom prst="rect">
            <a:avLst/>
          </a:prstGeom>
        </p:spPr>
      </p:pic>
      <p:sp>
        <p:nvSpPr>
          <p:cNvPr id="30" name="TextBox 29">
            <a:extLst>
              <a:ext uri="{FF2B5EF4-FFF2-40B4-BE49-F238E27FC236}">
                <a16:creationId xmlns:a16="http://schemas.microsoft.com/office/drawing/2014/main" id="{BCC3AD6E-4348-1B4B-CE2F-1F12F6EAD289}"/>
              </a:ext>
            </a:extLst>
          </p:cNvPr>
          <p:cNvSpPr txBox="1"/>
          <p:nvPr/>
        </p:nvSpPr>
        <p:spPr>
          <a:xfrm>
            <a:off x="452284" y="3113105"/>
            <a:ext cx="3097161" cy="769441"/>
          </a:xfrm>
          <a:prstGeom prst="rect">
            <a:avLst/>
          </a:prstGeom>
          <a:noFill/>
        </p:spPr>
        <p:txBody>
          <a:bodyPr wrap="square" rtlCol="0">
            <a:spAutoFit/>
          </a:bodyPr>
          <a:lstStyle/>
          <a:p>
            <a:r>
              <a:rPr lang="en-US" sz="4400" dirty="0"/>
              <a:t>AGENDA:-</a:t>
            </a:r>
            <a:endParaRPr lang="en-IN" sz="4400" dirty="0"/>
          </a:p>
        </p:txBody>
      </p:sp>
      <p:sp>
        <p:nvSpPr>
          <p:cNvPr id="31" name="TextBox 30">
            <a:extLst>
              <a:ext uri="{FF2B5EF4-FFF2-40B4-BE49-F238E27FC236}">
                <a16:creationId xmlns:a16="http://schemas.microsoft.com/office/drawing/2014/main" id="{2060220C-95BD-FAEB-791C-5EC83BD0BB85}"/>
              </a:ext>
            </a:extLst>
          </p:cNvPr>
          <p:cNvSpPr txBox="1"/>
          <p:nvPr/>
        </p:nvSpPr>
        <p:spPr>
          <a:xfrm>
            <a:off x="4311445" y="2236840"/>
            <a:ext cx="1784555" cy="430887"/>
          </a:xfrm>
          <a:prstGeom prst="rect">
            <a:avLst/>
          </a:prstGeom>
          <a:noFill/>
        </p:spPr>
        <p:txBody>
          <a:bodyPr wrap="square" rtlCol="0">
            <a:spAutoFit/>
          </a:bodyPr>
          <a:lstStyle/>
          <a:p>
            <a:pPr lvl="0">
              <a:lnSpc>
                <a:spcPct val="100000"/>
              </a:lnSpc>
              <a:defRPr cap="all"/>
            </a:pPr>
            <a:r>
              <a:rPr lang="en-IN" sz="1100" b="1" dirty="0">
                <a:latin typeface="Amasis MT Pro Medium" panose="02040604050005020304" pitchFamily="18" charset="0"/>
              </a:rPr>
              <a:t>Introduction &amp; Problem Statement</a:t>
            </a:r>
            <a:endParaRPr lang="en-US" sz="1100" b="1" dirty="0">
              <a:latin typeface="Amasis MT Pro Medium" panose="02040604050005020304" pitchFamily="18" charset="0"/>
            </a:endParaRPr>
          </a:p>
        </p:txBody>
      </p:sp>
      <p:sp>
        <p:nvSpPr>
          <p:cNvPr id="32" name="TextBox 31">
            <a:extLst>
              <a:ext uri="{FF2B5EF4-FFF2-40B4-BE49-F238E27FC236}">
                <a16:creationId xmlns:a16="http://schemas.microsoft.com/office/drawing/2014/main" id="{C9FBC19C-52FE-B6D6-16A8-2E27278D453C}"/>
              </a:ext>
            </a:extLst>
          </p:cNvPr>
          <p:cNvSpPr txBox="1"/>
          <p:nvPr/>
        </p:nvSpPr>
        <p:spPr>
          <a:xfrm>
            <a:off x="6685935" y="2212261"/>
            <a:ext cx="1632154" cy="538609"/>
          </a:xfrm>
          <a:prstGeom prst="rect">
            <a:avLst/>
          </a:prstGeom>
          <a:noFill/>
        </p:spPr>
        <p:txBody>
          <a:bodyPr wrap="square" rtlCol="0">
            <a:spAutoFit/>
          </a:bodyPr>
          <a:lstStyle/>
          <a:p>
            <a:r>
              <a:rPr lang="en-IN" sz="1100" b="1" dirty="0">
                <a:latin typeface="Amasis MT Pro Medium" panose="02040604050005020304" pitchFamily="18" charset="0"/>
              </a:rPr>
              <a:t>Business Objective</a:t>
            </a:r>
            <a:endParaRPr lang="en-US" sz="1100" b="1" dirty="0">
              <a:latin typeface="Amasis MT Pro Medium" panose="02040604050005020304" pitchFamily="18" charset="0"/>
            </a:endParaRPr>
          </a:p>
          <a:p>
            <a:endParaRPr lang="en-IN" dirty="0"/>
          </a:p>
        </p:txBody>
      </p:sp>
      <p:sp>
        <p:nvSpPr>
          <p:cNvPr id="33" name="TextBox 32">
            <a:extLst>
              <a:ext uri="{FF2B5EF4-FFF2-40B4-BE49-F238E27FC236}">
                <a16:creationId xmlns:a16="http://schemas.microsoft.com/office/drawing/2014/main" id="{4385894C-96C6-BFA4-B040-F22B4AD4D6A1}"/>
              </a:ext>
            </a:extLst>
          </p:cNvPr>
          <p:cNvSpPr txBox="1"/>
          <p:nvPr/>
        </p:nvSpPr>
        <p:spPr>
          <a:xfrm>
            <a:off x="9674941" y="2241758"/>
            <a:ext cx="914400" cy="261610"/>
          </a:xfrm>
          <a:prstGeom prst="rect">
            <a:avLst/>
          </a:prstGeom>
          <a:noFill/>
        </p:spPr>
        <p:txBody>
          <a:bodyPr wrap="square" rtlCol="0">
            <a:spAutoFit/>
          </a:bodyPr>
          <a:lstStyle/>
          <a:p>
            <a:r>
              <a:rPr lang="en-US" sz="1100" b="1" dirty="0"/>
              <a:t>KPIS</a:t>
            </a:r>
            <a:endParaRPr lang="en-IN" sz="1100" b="1" dirty="0"/>
          </a:p>
        </p:txBody>
      </p:sp>
      <p:sp>
        <p:nvSpPr>
          <p:cNvPr id="34" name="TextBox 33">
            <a:extLst>
              <a:ext uri="{FF2B5EF4-FFF2-40B4-BE49-F238E27FC236}">
                <a16:creationId xmlns:a16="http://schemas.microsoft.com/office/drawing/2014/main" id="{9A68BCE9-4161-44D5-800B-1CFBC0EF1D2A}"/>
              </a:ext>
            </a:extLst>
          </p:cNvPr>
          <p:cNvSpPr txBox="1"/>
          <p:nvPr/>
        </p:nvSpPr>
        <p:spPr>
          <a:xfrm>
            <a:off x="5771535" y="5630048"/>
            <a:ext cx="1474839" cy="538609"/>
          </a:xfrm>
          <a:prstGeom prst="rect">
            <a:avLst/>
          </a:prstGeom>
          <a:noFill/>
        </p:spPr>
        <p:txBody>
          <a:bodyPr wrap="square" rtlCol="0">
            <a:spAutoFit/>
          </a:bodyPr>
          <a:lstStyle/>
          <a:p>
            <a:r>
              <a:rPr lang="en-IN" sz="1100" b="1" dirty="0">
                <a:latin typeface="Amasis MT Pro Medium" panose="02040604050005020304" pitchFamily="18" charset="0"/>
              </a:rPr>
              <a:t>Dashboard</a:t>
            </a:r>
            <a:endParaRPr lang="en-US" sz="1100" b="1" dirty="0">
              <a:latin typeface="Amasis MT Pro Medium" panose="02040604050005020304" pitchFamily="18" charset="0"/>
            </a:endParaRPr>
          </a:p>
          <a:p>
            <a:endParaRPr lang="en-IN" dirty="0"/>
          </a:p>
        </p:txBody>
      </p:sp>
      <p:sp>
        <p:nvSpPr>
          <p:cNvPr id="35" name="TextBox 34">
            <a:extLst>
              <a:ext uri="{FF2B5EF4-FFF2-40B4-BE49-F238E27FC236}">
                <a16:creationId xmlns:a16="http://schemas.microsoft.com/office/drawing/2014/main" id="{9F243031-7F0A-E26E-1FD6-8D0EC9C202D3}"/>
              </a:ext>
            </a:extLst>
          </p:cNvPr>
          <p:cNvSpPr txBox="1"/>
          <p:nvPr/>
        </p:nvSpPr>
        <p:spPr>
          <a:xfrm>
            <a:off x="8554063" y="5630048"/>
            <a:ext cx="1356852" cy="584775"/>
          </a:xfrm>
          <a:prstGeom prst="rect">
            <a:avLst/>
          </a:prstGeom>
          <a:noFill/>
        </p:spPr>
        <p:txBody>
          <a:bodyPr wrap="square" rtlCol="0">
            <a:spAutoFit/>
          </a:bodyPr>
          <a:lstStyle/>
          <a:p>
            <a:r>
              <a:rPr lang="en-IN" sz="1400" b="1" dirty="0">
                <a:latin typeface="Amasis MT Pro Medium" panose="02040604050005020304" pitchFamily="18" charset="0"/>
              </a:rPr>
              <a:t>Conclusion</a:t>
            </a:r>
            <a:endParaRPr lang="en-US" sz="1400" b="1" dirty="0">
              <a:latin typeface="Amasis MT Pro Medium" panose="02040604050005020304" pitchFamily="18" charset="0"/>
            </a:endParaRPr>
          </a:p>
          <a:p>
            <a:endParaRPr lang="en-IN" dirty="0"/>
          </a:p>
        </p:txBody>
      </p:sp>
    </p:spTree>
    <p:extLst>
      <p:ext uri="{BB962C8B-B14F-4D97-AF65-F5344CB8AC3E}">
        <p14:creationId xmlns:p14="http://schemas.microsoft.com/office/powerpoint/2010/main" val="59745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E539F-0268-9903-5626-2CBA9B5C531A}"/>
              </a:ext>
            </a:extLst>
          </p:cNvPr>
          <p:cNvSpPr>
            <a:spLocks noGrp="1"/>
          </p:cNvSpPr>
          <p:nvPr>
            <p:ph sz="half" idx="1"/>
          </p:nvPr>
        </p:nvSpPr>
        <p:spPr>
          <a:xfrm>
            <a:off x="245632" y="1101214"/>
            <a:ext cx="4100226" cy="4948730"/>
          </a:xfrm>
          <a:prstGeom prst="foldedCorner">
            <a:avLst/>
          </a:prstGeom>
          <a:solidFill>
            <a:schemeClr val="bg2">
              <a:lumMod val="25000"/>
              <a:lumOff val="75000"/>
            </a:schemeClr>
          </a:solidFill>
        </p:spPr>
        <p:txBody>
          <a:bodyPr>
            <a:normAutofit fontScale="85000" lnSpcReduction="10000"/>
          </a:bodyPr>
          <a:lstStyle/>
          <a:p>
            <a:r>
              <a:rPr lang="en-IN" sz="3200" b="1" u="sng" dirty="0">
                <a:latin typeface="Amasis MT Pro Medium" panose="02040604050005020304" pitchFamily="18" charset="0"/>
              </a:rPr>
              <a:t>Introduction:</a:t>
            </a:r>
            <a:br>
              <a:rPr lang="en-IN" sz="2800" b="1" dirty="0"/>
            </a:br>
            <a:br>
              <a:rPr lang="en-IN" sz="2000" dirty="0">
                <a:latin typeface="+mn-lt"/>
              </a:rPr>
            </a:br>
            <a:r>
              <a:rPr lang="en-US" sz="2000" b="0" i="0" dirty="0">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dirty="0"/>
          </a:p>
        </p:txBody>
      </p:sp>
      <p:sp>
        <p:nvSpPr>
          <p:cNvPr id="4" name="Content Placeholder 3">
            <a:extLst>
              <a:ext uri="{FF2B5EF4-FFF2-40B4-BE49-F238E27FC236}">
                <a16:creationId xmlns:a16="http://schemas.microsoft.com/office/drawing/2014/main" id="{B915C59F-4215-63BC-65D6-F8CD7FE54E70}"/>
              </a:ext>
            </a:extLst>
          </p:cNvPr>
          <p:cNvSpPr>
            <a:spLocks noGrp="1"/>
          </p:cNvSpPr>
          <p:nvPr>
            <p:ph sz="half" idx="2"/>
          </p:nvPr>
        </p:nvSpPr>
        <p:spPr>
          <a:xfrm>
            <a:off x="5063108" y="1425679"/>
            <a:ext cx="5566071" cy="4732420"/>
          </a:xfrm>
        </p:spPr>
        <p:txBody>
          <a:bodyPr>
            <a:normAutofit fontScale="85000" lnSpcReduction="10000"/>
          </a:bodyPr>
          <a:lstStyle/>
          <a:p>
            <a:pPr marL="0" indent="0" algn="ctr">
              <a:buNone/>
            </a:pPr>
            <a:r>
              <a:rPr lang="en-IN" sz="2800" dirty="0">
                <a:solidFill>
                  <a:schemeClr val="accent2"/>
                </a:solidFill>
                <a:latin typeface="Amasis MT Pro Medium" panose="02040604050005020304" pitchFamily="18" charset="0"/>
              </a:rPr>
              <a:t>Problem Statement:</a:t>
            </a:r>
          </a:p>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p:txBody>
      </p:sp>
    </p:spTree>
    <p:extLst>
      <p:ext uri="{BB962C8B-B14F-4D97-AF65-F5344CB8AC3E}">
        <p14:creationId xmlns:p14="http://schemas.microsoft.com/office/powerpoint/2010/main" val="110739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24384-2573-60E3-C204-D12852842521}"/>
              </a:ext>
            </a:extLst>
          </p:cNvPr>
          <p:cNvSpPr>
            <a:spLocks noGrp="1"/>
          </p:cNvSpPr>
          <p:nvPr>
            <p:ph type="ctrTitle"/>
          </p:nvPr>
        </p:nvSpPr>
        <p:spPr>
          <a:xfrm>
            <a:off x="851834" y="2160636"/>
            <a:ext cx="6591185" cy="4023854"/>
          </a:xfrm>
        </p:spPr>
        <p:txBody>
          <a:bodyPr>
            <a:noAutofit/>
          </a:bodyPr>
          <a:lstStyle/>
          <a:p>
            <a:pPr marL="0" indent="0" algn="l"/>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br>
              <a:rPr lang="en-US" sz="2000" b="0" i="0" dirty="0">
                <a:effectLst/>
              </a:rPr>
            </a:br>
            <a:r>
              <a:rPr lang="en-US" sz="2000" dirty="0"/>
              <a:t>E</a:t>
            </a:r>
            <a:r>
              <a:rPr lang="en-US" sz="2000" b="0" i="0" dirty="0">
                <a:effectLst/>
              </a:rPr>
              <a:t>mployee turnover and attrition.</a:t>
            </a:r>
            <a:br>
              <a:rPr lang="en-US" sz="2000" b="0" i="0" dirty="0">
                <a:effectLst/>
              </a:rPr>
            </a:br>
            <a:r>
              <a:rPr lang="en-US" sz="2000" dirty="0"/>
              <a:t>E</a:t>
            </a:r>
            <a:r>
              <a:rPr lang="en-US" sz="2000" b="0" i="0" dirty="0">
                <a:effectLst/>
              </a:rPr>
              <a:t>valuate the effectiveness of existing retention strategies. </a:t>
            </a:r>
            <a:br>
              <a:rPr lang="en-US" sz="2000" b="0" i="0" dirty="0">
                <a:effectLst/>
              </a:rPr>
            </a:br>
            <a:r>
              <a:rPr lang="en-US" sz="2000" b="0" i="0" dirty="0">
                <a:effectLst/>
              </a:rPr>
              <a:t>To verify the satisfaction level of employee in the organization.</a:t>
            </a:r>
            <a:br>
              <a:rPr lang="en-US" sz="2000" b="0" i="0" dirty="0">
                <a:effectLst/>
              </a:rPr>
            </a:br>
            <a:r>
              <a:rPr lang="en-US" sz="2000" dirty="0"/>
              <a:t>P</a:t>
            </a:r>
            <a:r>
              <a:rPr lang="en-US" sz="2000" b="0" i="0" dirty="0">
                <a:effectLst/>
              </a:rPr>
              <a:t>rovide recommendations to improve employee retention.</a:t>
            </a:r>
            <a:br>
              <a:rPr lang="en-US" sz="2000" b="0" i="0" dirty="0">
                <a:effectLst/>
              </a:rPr>
            </a:br>
            <a:endParaRPr lang="en-IN" sz="2000" dirty="0"/>
          </a:p>
        </p:txBody>
      </p:sp>
      <p:sp>
        <p:nvSpPr>
          <p:cNvPr id="3" name="Subtitle 2">
            <a:extLst>
              <a:ext uri="{FF2B5EF4-FFF2-40B4-BE49-F238E27FC236}">
                <a16:creationId xmlns:a16="http://schemas.microsoft.com/office/drawing/2014/main" id="{B3FB3732-09FA-699B-1DD9-9CB8B2F6911E}"/>
              </a:ext>
            </a:extLst>
          </p:cNvPr>
          <p:cNvSpPr>
            <a:spLocks noGrp="1"/>
          </p:cNvSpPr>
          <p:nvPr>
            <p:ph type="subTitle" idx="1"/>
          </p:nvPr>
        </p:nvSpPr>
        <p:spPr>
          <a:xfrm>
            <a:off x="1120454" y="813612"/>
            <a:ext cx="5357600" cy="1160213"/>
          </a:xfrm>
        </p:spPr>
        <p:txBody>
          <a:bodyPr>
            <a:normAutofit/>
          </a:bodyPr>
          <a:lstStyle/>
          <a:p>
            <a:pPr algn="ctr"/>
            <a:r>
              <a:rPr lang="en-IN" sz="2800" b="1" u="sng" dirty="0">
                <a:solidFill>
                  <a:schemeClr val="accent2"/>
                </a:solidFill>
                <a:latin typeface="Amasis MT Pro Medium" panose="02040604050005020304" pitchFamily="18" charset="0"/>
              </a:rPr>
              <a:t>Business Objective:</a:t>
            </a:r>
            <a:endParaRPr lang="en-IN" sz="2800" u="sng" dirty="0"/>
          </a:p>
        </p:txBody>
      </p:sp>
      <p:pic>
        <p:nvPicPr>
          <p:cNvPr id="7" name="Picture 6">
            <a:extLst>
              <a:ext uri="{FF2B5EF4-FFF2-40B4-BE49-F238E27FC236}">
                <a16:creationId xmlns:a16="http://schemas.microsoft.com/office/drawing/2014/main" id="{8C042927-EFFA-0C02-43C7-1BEC74ECE4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4697" y="673510"/>
            <a:ext cx="4847303" cy="5324168"/>
          </a:xfrm>
          <a:prstGeom prst="rect">
            <a:avLst/>
          </a:prstGeom>
        </p:spPr>
      </p:pic>
    </p:spTree>
    <p:extLst>
      <p:ext uri="{BB962C8B-B14F-4D97-AF65-F5344CB8AC3E}">
        <p14:creationId xmlns:p14="http://schemas.microsoft.com/office/powerpoint/2010/main" val="3151284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pie chart&#10;&#10;Description automatically generated">
            <a:extLst>
              <a:ext uri="{FF2B5EF4-FFF2-40B4-BE49-F238E27FC236}">
                <a16:creationId xmlns:a16="http://schemas.microsoft.com/office/drawing/2014/main" id="{5BAA9045-FA4D-721F-6CD9-EF084EDDF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463" y="1"/>
            <a:ext cx="7347537" cy="6105832"/>
          </a:xfrm>
          <a:prstGeom prst="rect">
            <a:avLst/>
          </a:prstGeom>
        </p:spPr>
      </p:pic>
      <p:sp>
        <p:nvSpPr>
          <p:cNvPr id="7" name="TextBox 6">
            <a:extLst>
              <a:ext uri="{FF2B5EF4-FFF2-40B4-BE49-F238E27FC236}">
                <a16:creationId xmlns:a16="http://schemas.microsoft.com/office/drawing/2014/main" id="{A5B84D15-102F-6C42-32F8-AC3FF4FD90F2}"/>
              </a:ext>
            </a:extLst>
          </p:cNvPr>
          <p:cNvSpPr txBox="1"/>
          <p:nvPr/>
        </p:nvSpPr>
        <p:spPr>
          <a:xfrm>
            <a:off x="344130" y="4158543"/>
            <a:ext cx="4129548" cy="2031325"/>
          </a:xfrm>
          <a:prstGeom prst="rect">
            <a:avLst/>
          </a:prstGeom>
          <a:noFill/>
        </p:spPr>
        <p:txBody>
          <a:bodyPr wrap="square">
            <a:spAutoFit/>
          </a:bodyPr>
          <a:lstStyle/>
          <a:p>
            <a:r>
              <a:rPr lang="en-IN" sz="1800" dirty="0"/>
              <a:t>This KPI is to find out the</a:t>
            </a:r>
          </a:p>
          <a:p>
            <a:r>
              <a:rPr lang="en-IN" sz="1800" dirty="0"/>
              <a:t>relationship between each</a:t>
            </a:r>
          </a:p>
          <a:p>
            <a:r>
              <a:rPr lang="en-IN" sz="1800" dirty="0"/>
              <a:t>department and its attrition rate and here attrition rate is highest for Research &amp; Development Department whereas lowest is for Hardware Department</a:t>
            </a:r>
            <a:endParaRPr lang="en-IN" dirty="0"/>
          </a:p>
        </p:txBody>
      </p:sp>
      <p:sp>
        <p:nvSpPr>
          <p:cNvPr id="2" name="Oval 1">
            <a:extLst>
              <a:ext uri="{FF2B5EF4-FFF2-40B4-BE49-F238E27FC236}">
                <a16:creationId xmlns:a16="http://schemas.microsoft.com/office/drawing/2014/main" id="{66A2BD69-A9A6-43D9-1591-B5965147863A}"/>
              </a:ext>
            </a:extLst>
          </p:cNvPr>
          <p:cNvSpPr/>
          <p:nvPr/>
        </p:nvSpPr>
        <p:spPr>
          <a:xfrm>
            <a:off x="855406" y="707923"/>
            <a:ext cx="1848465" cy="1868129"/>
          </a:xfrm>
          <a:prstGeom prst="ellipse">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KPI 1</a:t>
            </a:r>
            <a:endParaRPr lang="en-IN" sz="3600" dirty="0"/>
          </a:p>
        </p:txBody>
      </p:sp>
    </p:spTree>
    <p:extLst>
      <p:ext uri="{BB962C8B-B14F-4D97-AF65-F5344CB8AC3E}">
        <p14:creationId xmlns:p14="http://schemas.microsoft.com/office/powerpoint/2010/main" val="302428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a:extLst>
              <a:ext uri="{FF2B5EF4-FFF2-40B4-BE49-F238E27FC236}">
                <a16:creationId xmlns:a16="http://schemas.microsoft.com/office/drawing/2014/main" id="{B5836B14-75C8-6471-7956-DAA1159D4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10" y="234089"/>
            <a:ext cx="6355836" cy="5724259"/>
          </a:xfrm>
          <a:prstGeom prst="rect">
            <a:avLst/>
          </a:prstGeom>
          <a:solidFill>
            <a:schemeClr val="tx2"/>
          </a:solidFill>
        </p:spPr>
      </p:pic>
      <p:sp>
        <p:nvSpPr>
          <p:cNvPr id="4" name="TextBox 3">
            <a:extLst>
              <a:ext uri="{FF2B5EF4-FFF2-40B4-BE49-F238E27FC236}">
                <a16:creationId xmlns:a16="http://schemas.microsoft.com/office/drawing/2014/main" id="{CBCA30D7-F6F2-239A-930C-8F42F82E59E3}"/>
              </a:ext>
            </a:extLst>
          </p:cNvPr>
          <p:cNvSpPr txBox="1"/>
          <p:nvPr/>
        </p:nvSpPr>
        <p:spPr>
          <a:xfrm>
            <a:off x="137652" y="3979802"/>
            <a:ext cx="4572000" cy="1231106"/>
          </a:xfrm>
          <a:prstGeom prst="rect">
            <a:avLst/>
          </a:prstGeom>
          <a:noFill/>
        </p:spPr>
        <p:txBody>
          <a:bodyPr wrap="square">
            <a:spAutoFit/>
          </a:bodyPr>
          <a:lstStyle/>
          <a:p>
            <a:pPr algn="ctr"/>
            <a:r>
              <a:rPr lang="en-IN" sz="2000" dirty="0">
                <a:latin typeface="Amasis MT Pro Medium" panose="02040604050005020304" pitchFamily="18" charset="0"/>
                <a:cs typeface="Aldhabi" panose="020B0604020202020204" pitchFamily="2" charset="-78"/>
              </a:rPr>
              <a:t>KPI 2 :</a:t>
            </a:r>
          </a:p>
          <a:p>
            <a:pPr algn="ctr"/>
            <a:r>
              <a:rPr lang="en-IN" sz="1800" dirty="0"/>
              <a:t>This KPI is to find out the average hourly rate of male research scientists which is 114.45.</a:t>
            </a:r>
          </a:p>
        </p:txBody>
      </p:sp>
      <p:sp>
        <p:nvSpPr>
          <p:cNvPr id="5" name="Flowchart: Connector 4">
            <a:extLst>
              <a:ext uri="{FF2B5EF4-FFF2-40B4-BE49-F238E27FC236}">
                <a16:creationId xmlns:a16="http://schemas.microsoft.com/office/drawing/2014/main" id="{0260A997-0B07-93F2-619A-E7A1ED7148AB}"/>
              </a:ext>
            </a:extLst>
          </p:cNvPr>
          <p:cNvSpPr/>
          <p:nvPr/>
        </p:nvSpPr>
        <p:spPr>
          <a:xfrm>
            <a:off x="0" y="449005"/>
            <a:ext cx="2251587" cy="2136879"/>
          </a:xfrm>
          <a:prstGeom prst="flowChartConnector">
            <a:avLst/>
          </a:prstGeom>
          <a:solidFill>
            <a:schemeClr val="accent6">
              <a:lumMod val="50000"/>
            </a:schemeClr>
          </a:solidFill>
          <a:ln>
            <a:solidFill>
              <a:schemeClr val="accent6">
                <a:lumMod val="5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3"/>
          </a:lnRef>
          <a:fillRef idx="1">
            <a:schemeClr val="lt1"/>
          </a:fillRef>
          <a:effectRef idx="0">
            <a:schemeClr val="accent3"/>
          </a:effectRef>
          <a:fontRef idx="minor">
            <a:schemeClr val="dk1"/>
          </a:fontRef>
        </p:style>
        <p:txBody>
          <a:bodyPr rtlCol="0" anchor="ctr"/>
          <a:lstStyle/>
          <a:p>
            <a:pPr algn="ctr"/>
            <a:r>
              <a:rPr lang="en-US" sz="3200" b="1" dirty="0">
                <a:solidFill>
                  <a:schemeClr val="bg1"/>
                </a:solidFill>
              </a:rPr>
              <a:t>KPI 2</a:t>
            </a:r>
            <a:endParaRPr lang="en-IN" sz="3200" b="1" dirty="0">
              <a:solidFill>
                <a:schemeClr val="bg1"/>
              </a:solidFill>
            </a:endParaRPr>
          </a:p>
        </p:txBody>
      </p:sp>
    </p:spTree>
    <p:extLst>
      <p:ext uri="{BB962C8B-B14F-4D97-AF65-F5344CB8AC3E}">
        <p14:creationId xmlns:p14="http://schemas.microsoft.com/office/powerpoint/2010/main" val="851884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62EA41AC-78F7-782D-E342-64069C8A67C1}"/>
              </a:ext>
            </a:extLst>
          </p:cNvPr>
          <p:cNvSpPr/>
          <p:nvPr/>
        </p:nvSpPr>
        <p:spPr>
          <a:xfrm>
            <a:off x="0" y="196645"/>
            <a:ext cx="2094271" cy="2212258"/>
          </a:xfrm>
          <a:prstGeom prst="flowChartConnector">
            <a:avLst/>
          </a:prstGeom>
          <a:solidFill>
            <a:schemeClr val="accent6">
              <a:lumMod val="50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4000" b="1" dirty="0">
                <a:solidFill>
                  <a:schemeClr val="bg1"/>
                </a:solidFill>
              </a:rPr>
              <a:t>KPI 3</a:t>
            </a:r>
            <a:endParaRPr lang="en-IN" sz="4000" b="1" dirty="0">
              <a:solidFill>
                <a:schemeClr val="bg1"/>
              </a:solidFill>
            </a:endParaRPr>
          </a:p>
        </p:txBody>
      </p:sp>
      <p:pic>
        <p:nvPicPr>
          <p:cNvPr id="7" name="Picture 6" descr="Chart, line chart">
            <a:extLst>
              <a:ext uri="{FF2B5EF4-FFF2-40B4-BE49-F238E27FC236}">
                <a16:creationId xmlns:a16="http://schemas.microsoft.com/office/drawing/2014/main" id="{11B5051D-188A-64CB-12C8-23BB69649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036" y="507772"/>
            <a:ext cx="8101151" cy="5627557"/>
          </a:xfrm>
          <a:prstGeom prst="rect">
            <a:avLst/>
          </a:prstGeom>
        </p:spPr>
      </p:pic>
      <p:sp>
        <p:nvSpPr>
          <p:cNvPr id="9" name="TextBox 8">
            <a:extLst>
              <a:ext uri="{FF2B5EF4-FFF2-40B4-BE49-F238E27FC236}">
                <a16:creationId xmlns:a16="http://schemas.microsoft.com/office/drawing/2014/main" id="{F95CBB93-C7AB-A882-2B83-83A24BE137B7}"/>
              </a:ext>
            </a:extLst>
          </p:cNvPr>
          <p:cNvSpPr txBox="1"/>
          <p:nvPr/>
        </p:nvSpPr>
        <p:spPr>
          <a:xfrm>
            <a:off x="5228465" y="0"/>
            <a:ext cx="6338269" cy="461665"/>
          </a:xfrm>
          <a:prstGeom prst="rect">
            <a:avLst/>
          </a:prstGeom>
          <a:noFill/>
        </p:spPr>
        <p:txBody>
          <a:bodyPr wrap="square">
            <a:spAutoFit/>
          </a:bodyPr>
          <a:lstStyle/>
          <a:p>
            <a:r>
              <a:rPr lang="en-US" sz="2400" b="1" kern="1200" dirty="0">
                <a:solidFill>
                  <a:schemeClr val="tx1"/>
                </a:solidFill>
                <a:latin typeface="Amasis MT Pro Medium" panose="02040604050005020304" pitchFamily="18" charset="0"/>
              </a:rPr>
              <a:t>Attrition Rate Vs Monthly Income Stats</a:t>
            </a:r>
            <a:endParaRPr lang="en-IN" sz="2400" dirty="0"/>
          </a:p>
        </p:txBody>
      </p:sp>
      <p:sp>
        <p:nvSpPr>
          <p:cNvPr id="13" name="TextBox 12">
            <a:extLst>
              <a:ext uri="{FF2B5EF4-FFF2-40B4-BE49-F238E27FC236}">
                <a16:creationId xmlns:a16="http://schemas.microsoft.com/office/drawing/2014/main" id="{BAEA7E5E-16FD-D397-F888-F8D3C597EB63}"/>
              </a:ext>
            </a:extLst>
          </p:cNvPr>
          <p:cNvSpPr txBox="1"/>
          <p:nvPr/>
        </p:nvSpPr>
        <p:spPr>
          <a:xfrm>
            <a:off x="42102" y="3297816"/>
            <a:ext cx="3635163" cy="1200329"/>
          </a:xfrm>
          <a:prstGeom prst="rect">
            <a:avLst/>
          </a:prstGeom>
          <a:noFill/>
        </p:spPr>
        <p:txBody>
          <a:bodyPr wrap="square">
            <a:spAutoFit/>
          </a:bodyPr>
          <a:lstStyle/>
          <a:p>
            <a:r>
              <a:rPr lang="en-US" sz="2400" kern="1200" dirty="0">
                <a:solidFill>
                  <a:schemeClr val="tx1"/>
                </a:solidFill>
                <a:latin typeface="+mn-lt"/>
                <a:ea typeface="+mn-ea"/>
                <a:cs typeface="+mn-cs"/>
              </a:rPr>
              <a:t>This KPI is to find out the relation between monthly income and Attrition rate. </a:t>
            </a:r>
          </a:p>
        </p:txBody>
      </p:sp>
    </p:spTree>
    <p:extLst>
      <p:ext uri="{BB962C8B-B14F-4D97-AF65-F5344CB8AC3E}">
        <p14:creationId xmlns:p14="http://schemas.microsoft.com/office/powerpoint/2010/main" val="323796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Connector 1">
            <a:extLst>
              <a:ext uri="{FF2B5EF4-FFF2-40B4-BE49-F238E27FC236}">
                <a16:creationId xmlns:a16="http://schemas.microsoft.com/office/drawing/2014/main" id="{016C0400-CD18-2851-75C8-0947451FA5F5}"/>
              </a:ext>
            </a:extLst>
          </p:cNvPr>
          <p:cNvSpPr/>
          <p:nvPr/>
        </p:nvSpPr>
        <p:spPr>
          <a:xfrm>
            <a:off x="0" y="334298"/>
            <a:ext cx="1966452" cy="1936954"/>
          </a:xfrm>
          <a:prstGeom prst="flowChartConnector">
            <a:avLst/>
          </a:prstGeom>
          <a:solidFill>
            <a:schemeClr val="accent6">
              <a:lumMod val="50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t>KPI 4</a:t>
            </a:r>
            <a:endParaRPr lang="en-IN" sz="3600" b="1" dirty="0"/>
          </a:p>
        </p:txBody>
      </p:sp>
      <p:pic>
        <p:nvPicPr>
          <p:cNvPr id="4" name="Picture 3">
            <a:extLst>
              <a:ext uri="{FF2B5EF4-FFF2-40B4-BE49-F238E27FC236}">
                <a16:creationId xmlns:a16="http://schemas.microsoft.com/office/drawing/2014/main" id="{11B17AAD-98F4-3D41-B79E-4485941F8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929" y="0"/>
            <a:ext cx="8495070" cy="6105832"/>
          </a:xfrm>
          <a:prstGeom prst="rect">
            <a:avLst/>
          </a:prstGeom>
        </p:spPr>
      </p:pic>
    </p:spTree>
    <p:extLst>
      <p:ext uri="{BB962C8B-B14F-4D97-AF65-F5344CB8AC3E}">
        <p14:creationId xmlns:p14="http://schemas.microsoft.com/office/powerpoint/2010/main" val="32610382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319</TotalTime>
  <Words>1159</Words>
  <Application>Microsoft Office PowerPoint</Application>
  <PresentationFormat>Widescreen</PresentationFormat>
  <Paragraphs>103</Paragraphs>
  <Slides>25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Abadi Extra Light</vt:lpstr>
      <vt:lpstr>Amasis MT Pro Medium</vt:lpstr>
      <vt:lpstr>Arial</vt:lpstr>
      <vt:lpstr>Bradley Hand ITC</vt:lpstr>
      <vt:lpstr>Calibri</vt:lpstr>
      <vt:lpstr>Courier New</vt:lpstr>
      <vt:lpstr>Palatino Linotype</vt:lpstr>
      <vt:lpstr>Times New Roman</vt:lpstr>
      <vt:lpstr>Wingdings</vt:lpstr>
      <vt:lpstr>Gallery</vt:lpstr>
      <vt:lpstr>HR ANALYTICS    (Employee Retention) </vt:lpstr>
      <vt:lpstr>PowerPoint Presentation</vt:lpstr>
      <vt:lpstr>PowerPoint Presentation</vt:lpstr>
      <vt:lpstr>PowerPoint Presentation</vt:lpstr>
      <vt:lpstr>The aim of this project is to analyze employee retention and attrition rates with the organization and provide insights to the HR team for developing effective retention strategies. Through data analysis and visualizations, we will identify factors that contribute to : Employee turnover and attrition. Evaluate the effectiveness of existing retention strategies.  To verify the satisfaction level of employee in the organization. Provide recommendations to improve employee retention.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Talari Renuka</dc:creator>
  <cp:lastModifiedBy>Talari Renuka</cp:lastModifiedBy>
  <cp:revision>3</cp:revision>
  <dcterms:created xsi:type="dcterms:W3CDTF">2024-08-09T14:02:53Z</dcterms:created>
  <dcterms:modified xsi:type="dcterms:W3CDTF">2025-01-06T13:14:43Z</dcterms:modified>
</cp:coreProperties>
</file>