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C264C-3700-8C45-8DAE-51D03FFF1B10}" v="96" dt="2022-12-02T05:15:28.4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DD49-8CA7-2945-8B2D-0F5704F115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3EF7-8F6B-3E4F-A24C-5E14327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3EF7-8F6B-3E4F-A24C-5E14327EA0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0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03EF7-8F6B-3E4F-A24C-5E14327EA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2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1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1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76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7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56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9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95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0738" y="518157"/>
            <a:ext cx="49425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3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0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3219" b="16234"/>
          <a:stretch/>
        </p:blipFill>
        <p:spPr>
          <a:xfrm>
            <a:off x="357813" y="302324"/>
            <a:ext cx="8428374" cy="2953127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2346055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8794"/>
            <a:ext cx="9144000" cy="2275084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object 3"/>
          <p:cNvSpPr txBox="1"/>
          <p:nvPr/>
        </p:nvSpPr>
        <p:spPr>
          <a:xfrm>
            <a:off x="609600" y="3083118"/>
            <a:ext cx="4375715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07185" marR="5080" indent="-159512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spc="-10">
                <a:latin typeface="+mj-lt"/>
                <a:ea typeface="+mj-ea"/>
                <a:cs typeface="+mj-cs"/>
              </a:rPr>
              <a:t>Analysis</a:t>
            </a:r>
            <a:r>
              <a:rPr lang="en-US" sz="2500" spc="-45">
                <a:latin typeface="+mj-lt"/>
                <a:ea typeface="+mj-ea"/>
                <a:cs typeface="+mj-cs"/>
              </a:rPr>
              <a:t> </a:t>
            </a:r>
            <a:r>
              <a:rPr lang="en-US" sz="2500" spc="-5">
                <a:latin typeface="+mj-lt"/>
                <a:ea typeface="+mj-ea"/>
                <a:cs typeface="+mj-cs"/>
              </a:rPr>
              <a:t>and</a:t>
            </a:r>
            <a:r>
              <a:rPr lang="en-US" sz="2500" spc="-35">
                <a:latin typeface="+mj-lt"/>
                <a:ea typeface="+mj-ea"/>
                <a:cs typeface="+mj-cs"/>
              </a:rPr>
              <a:t> </a:t>
            </a:r>
            <a:r>
              <a:rPr lang="en-US" sz="2500" spc="-5">
                <a:latin typeface="+mj-lt"/>
                <a:ea typeface="+mj-ea"/>
                <a:cs typeface="+mj-cs"/>
              </a:rPr>
              <a:t>Detection</a:t>
            </a:r>
            <a:r>
              <a:rPr lang="en-US" sz="2500" spc="-35">
                <a:latin typeface="+mj-lt"/>
                <a:ea typeface="+mj-ea"/>
                <a:cs typeface="+mj-cs"/>
              </a:rPr>
              <a:t> </a:t>
            </a:r>
            <a:r>
              <a:rPr lang="en-US" sz="2500" spc="-5">
                <a:latin typeface="+mj-lt"/>
                <a:ea typeface="+mj-ea"/>
                <a:cs typeface="+mj-cs"/>
              </a:rPr>
              <a:t>of </a:t>
            </a:r>
            <a:r>
              <a:rPr lang="en-US" sz="2500" spc="-1320">
                <a:latin typeface="+mj-lt"/>
                <a:ea typeface="+mj-ea"/>
                <a:cs typeface="+mj-cs"/>
              </a:rPr>
              <a:t> </a:t>
            </a:r>
            <a:r>
              <a:rPr lang="en-US" sz="2500" spc="-5">
                <a:latin typeface="+mj-lt"/>
                <a:ea typeface="+mj-ea"/>
                <a:cs typeface="+mj-cs"/>
              </a:rPr>
              <a:t>phishing</a:t>
            </a:r>
            <a:r>
              <a:rPr lang="en-US" sz="2500" spc="-20">
                <a:latin typeface="+mj-lt"/>
                <a:ea typeface="+mj-ea"/>
                <a:cs typeface="+mj-cs"/>
              </a:rPr>
              <a:t> </a:t>
            </a:r>
            <a:r>
              <a:rPr lang="en-US" sz="2500">
                <a:latin typeface="+mj-lt"/>
                <a:ea typeface="+mj-ea"/>
                <a:cs typeface="+mj-cs"/>
              </a:rPr>
              <a:t>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10200" y="3083118"/>
            <a:ext cx="2951102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450" marR="508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5"/>
              <a:t>Manideep Jammigumpula</a:t>
            </a:r>
          </a:p>
          <a:p>
            <a:pPr marL="298450" marR="508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5"/>
              <a:t>Rohith Sanghvi</a:t>
            </a:r>
          </a:p>
          <a:p>
            <a:pPr marL="298450" marR="508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5" err="1"/>
              <a:t>Nikitha</a:t>
            </a:r>
            <a:r>
              <a:rPr lang="en-US" sz="1400" spc="-5"/>
              <a:t> </a:t>
            </a:r>
            <a:r>
              <a:rPr lang="en-US" sz="1400" spc="-5" err="1"/>
              <a:t>Ramgiri</a:t>
            </a:r>
            <a:endParaRPr lang="en-US"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14112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843" y="1086993"/>
            <a:ext cx="1966300" cy="3293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457200"/>
            <a:r>
              <a:rPr lang="en-US" sz="3000" spc="-5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/>
          <p:nvPr/>
        </p:nvSpPr>
        <p:spPr>
          <a:xfrm>
            <a:off x="2812794" y="1086993"/>
            <a:ext cx="4672665" cy="329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spc="-5"/>
              <a:t>Phishing stands for </a:t>
            </a:r>
            <a:r>
              <a:rPr lang="en-US" sz="1100"/>
              <a:t>a </a:t>
            </a:r>
            <a:r>
              <a:rPr lang="en-US" sz="1100" spc="-5"/>
              <a:t>fraudulent process, where </a:t>
            </a:r>
            <a:r>
              <a:rPr lang="en-US" sz="1100"/>
              <a:t>an attacker </a:t>
            </a:r>
            <a:r>
              <a:rPr lang="en-US" sz="1100" spc="-5"/>
              <a:t>tries to obtain sensitive </a:t>
            </a:r>
            <a:r>
              <a:rPr lang="en-US" sz="1100"/>
              <a:t> </a:t>
            </a:r>
            <a:r>
              <a:rPr lang="en-US" sz="1100" spc="-5"/>
              <a:t>information from the victim. Usually, these kinds of </a:t>
            </a:r>
            <a:r>
              <a:rPr lang="en-US" sz="1100"/>
              <a:t>attacks are </a:t>
            </a:r>
            <a:r>
              <a:rPr lang="en-US" sz="1100" spc="-5"/>
              <a:t>done via emails, text </a:t>
            </a:r>
            <a:r>
              <a:rPr lang="en-US" sz="1100"/>
              <a:t> </a:t>
            </a:r>
            <a:r>
              <a:rPr lang="en-US" sz="1100" spc="-5"/>
              <a:t>messages, or websites.</a:t>
            </a:r>
          </a:p>
          <a:p>
            <a:pPr marL="12700" marR="5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spc="-5"/>
              <a:t> Phishing websites, which </a:t>
            </a:r>
            <a:r>
              <a:rPr lang="en-US" sz="1100"/>
              <a:t>are </a:t>
            </a:r>
            <a:r>
              <a:rPr lang="en-US" sz="1100" spc="-5"/>
              <a:t>nowadays on </a:t>
            </a:r>
            <a:r>
              <a:rPr lang="en-US" sz="1100"/>
              <a:t>a </a:t>
            </a:r>
            <a:r>
              <a:rPr lang="en-US" sz="1100" spc="-5"/>
              <a:t>considerable rise, have </a:t>
            </a:r>
            <a:r>
              <a:rPr lang="en-US" sz="1100" spc="-305"/>
              <a:t> </a:t>
            </a:r>
            <a:r>
              <a:rPr lang="en-US" sz="1100" spc="-5"/>
              <a:t>the same look </a:t>
            </a:r>
            <a:r>
              <a:rPr lang="en-US" sz="1100"/>
              <a:t>as </a:t>
            </a:r>
            <a:r>
              <a:rPr lang="en-US" sz="1100" spc="-5"/>
              <a:t>legitimate sites. However, their backend is designed to collect sensitive </a:t>
            </a:r>
            <a:r>
              <a:rPr lang="en-US" sz="1100"/>
              <a:t> </a:t>
            </a:r>
            <a:r>
              <a:rPr lang="en-US" sz="1100" spc="-5"/>
              <a:t>information that is inputted by the victim.</a:t>
            </a:r>
          </a:p>
          <a:p>
            <a:pPr marL="12700" marR="5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spc="-5"/>
              <a:t>Discovering </a:t>
            </a:r>
            <a:r>
              <a:rPr lang="en-US" sz="1100"/>
              <a:t>and </a:t>
            </a:r>
            <a:r>
              <a:rPr lang="en-US" sz="1100" spc="-5"/>
              <a:t>detecting phishing websites has </a:t>
            </a:r>
            <a:r>
              <a:rPr lang="en-US" sz="1100"/>
              <a:t> </a:t>
            </a:r>
            <a:r>
              <a:rPr lang="en-US" sz="1100" spc="-5"/>
              <a:t>recently </a:t>
            </a:r>
            <a:r>
              <a:rPr lang="en-US" sz="1100"/>
              <a:t>also </a:t>
            </a:r>
            <a:r>
              <a:rPr lang="en-US" sz="1100" spc="-5"/>
              <a:t>gained the machine learning community’s </a:t>
            </a:r>
            <a:r>
              <a:rPr lang="en-US" sz="1100"/>
              <a:t>attention, </a:t>
            </a:r>
            <a:r>
              <a:rPr lang="en-US" sz="1100" spc="-5"/>
              <a:t>which has built the </a:t>
            </a:r>
            <a:r>
              <a:rPr lang="en-US" sz="1100"/>
              <a:t> </a:t>
            </a:r>
            <a:r>
              <a:rPr lang="en-US" sz="1100" spc="-5"/>
              <a:t>models</a:t>
            </a:r>
            <a:r>
              <a:rPr lang="en-US" sz="1100" spc="-10"/>
              <a:t> </a:t>
            </a:r>
            <a:r>
              <a:rPr lang="en-US" sz="1100"/>
              <a:t>and</a:t>
            </a:r>
            <a:r>
              <a:rPr lang="en-US" sz="1100" spc="-5"/>
              <a:t> performed classifications of</a:t>
            </a:r>
            <a:r>
              <a:rPr lang="en-US" sz="1100" spc="-10"/>
              <a:t> </a:t>
            </a:r>
            <a:r>
              <a:rPr lang="en-US" sz="1100" spc="-5"/>
              <a:t>phishing websites.</a:t>
            </a:r>
            <a:endParaRPr lang="en-US" sz="1100"/>
          </a:p>
          <a:p>
            <a:pPr marL="12700" marR="36195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spc="-5"/>
              <a:t>Our project is the </a:t>
            </a:r>
            <a:r>
              <a:rPr lang="en-US" sz="1100"/>
              <a:t>analysis and </a:t>
            </a:r>
            <a:r>
              <a:rPr lang="en-US" sz="1100" spc="-5"/>
              <a:t>detection of phishing websites based on the website URL. </a:t>
            </a:r>
            <a:r>
              <a:rPr lang="en-US" sz="1100"/>
              <a:t> </a:t>
            </a:r>
            <a:r>
              <a:rPr lang="en-US" sz="1100" spc="-5"/>
              <a:t>This project includes two datasets from </a:t>
            </a:r>
            <a:r>
              <a:rPr lang="en-US" sz="1100" spc="-5" err="1"/>
              <a:t>mendaly</a:t>
            </a:r>
            <a:r>
              <a:rPr lang="en-US" sz="1100" spc="-5"/>
              <a:t> data for phishing websites of sizes 89,000 </a:t>
            </a:r>
            <a:r>
              <a:rPr lang="en-US" sz="1100" spc="-305"/>
              <a:t> </a:t>
            </a:r>
            <a:r>
              <a:rPr lang="en-US" sz="1100"/>
              <a:t>and </a:t>
            </a:r>
            <a:r>
              <a:rPr lang="en-US" sz="1100" spc="-5"/>
              <a:t>59,000 rows respectively. The URL-based </a:t>
            </a:r>
            <a:r>
              <a:rPr lang="en-US" sz="1100"/>
              <a:t>analysis </a:t>
            </a:r>
            <a:r>
              <a:rPr lang="en-US" sz="1100" spc="-5"/>
              <a:t>is performed </a:t>
            </a:r>
            <a:r>
              <a:rPr lang="en-US" sz="1100"/>
              <a:t>and </a:t>
            </a:r>
            <a:r>
              <a:rPr lang="en-US" sz="1100" spc="-5"/>
              <a:t>various factors like </a:t>
            </a:r>
            <a:r>
              <a:rPr lang="en-US" sz="1100" spc="-305"/>
              <a:t> </a:t>
            </a:r>
            <a:r>
              <a:rPr lang="en-US" sz="1100" spc="-5"/>
              <a:t>the</a:t>
            </a:r>
            <a:r>
              <a:rPr lang="en-US" sz="1100" spc="-10"/>
              <a:t> </a:t>
            </a:r>
            <a:r>
              <a:rPr lang="en-US" sz="1100" spc="-5"/>
              <a:t>number</a:t>
            </a:r>
            <a:r>
              <a:rPr lang="en-US" sz="1100" spc="-10"/>
              <a:t> </a:t>
            </a:r>
            <a:r>
              <a:rPr lang="en-US" sz="1100" spc="-5"/>
              <a:t>of</a:t>
            </a:r>
            <a:r>
              <a:rPr lang="en-US" sz="1100" spc="-10"/>
              <a:t> </a:t>
            </a:r>
            <a:r>
              <a:rPr lang="en-US" sz="1100" spc="-5"/>
              <a:t>redirections, domain</a:t>
            </a:r>
            <a:r>
              <a:rPr lang="en-US" sz="1100" spc="-10"/>
              <a:t> </a:t>
            </a:r>
            <a:r>
              <a:rPr lang="en-US" sz="1100" spc="-5"/>
              <a:t>lookup</a:t>
            </a:r>
            <a:r>
              <a:rPr lang="en-US" sz="1100" spc="-10"/>
              <a:t> </a:t>
            </a:r>
            <a:r>
              <a:rPr lang="en-US" sz="1100" spc="-5"/>
              <a:t>response time,</a:t>
            </a:r>
            <a:r>
              <a:rPr lang="en-US" sz="1100" spc="-10"/>
              <a:t> </a:t>
            </a:r>
            <a:r>
              <a:rPr lang="en-US" sz="1100" spc="-5"/>
              <a:t>etc.</a:t>
            </a:r>
            <a:r>
              <a:rPr lang="en-US" sz="1100" spc="-10"/>
              <a:t> </a:t>
            </a:r>
            <a:r>
              <a:rPr lang="en-US" sz="1100"/>
              <a:t>are</a:t>
            </a:r>
            <a:r>
              <a:rPr lang="en-US" sz="1100" spc="-10"/>
              <a:t> </a:t>
            </a:r>
            <a:r>
              <a:rPr lang="en-US" sz="1100" spc="-5"/>
              <a:t>considered for</a:t>
            </a:r>
            <a:r>
              <a:rPr lang="en-US" sz="1100" spc="-10"/>
              <a:t> </a:t>
            </a:r>
            <a:r>
              <a:rPr lang="en-US" sz="1100"/>
              <a:t>analysis.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58784">
        <p:split orient="vert"/>
      </p:transition>
    </mc:Choice>
    <mc:Fallback xmlns="">
      <p:transition spd="slow" advTm="58784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9144000" cy="5142309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843" y="1086993"/>
            <a:ext cx="1966300" cy="3293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2230" defTabSz="457200"/>
            <a:r>
              <a:rPr lang="en-US" sz="2100" spc="-5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bject 3"/>
          <p:cNvSpPr txBox="1"/>
          <p:nvPr/>
        </p:nvSpPr>
        <p:spPr>
          <a:xfrm>
            <a:off x="2812794" y="1086993"/>
            <a:ext cx="4672665" cy="3293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12700" marR="508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/>
              <a:t>This project</a:t>
            </a:r>
            <a:r>
              <a:rPr lang="en-US"/>
              <a:t> </a:t>
            </a:r>
            <a:r>
              <a:rPr lang="en-US" spc="-5"/>
              <a:t>consists of</a:t>
            </a:r>
            <a:r>
              <a:rPr lang="en-US"/>
              <a:t> </a:t>
            </a:r>
            <a:r>
              <a:rPr lang="en-US" spc="-5"/>
              <a:t>two datasets</a:t>
            </a:r>
            <a:r>
              <a:rPr lang="en-US"/>
              <a:t> </a:t>
            </a:r>
            <a:r>
              <a:rPr lang="en-US" spc="-5"/>
              <a:t>that </a:t>
            </a:r>
            <a:r>
              <a:rPr lang="en-US"/>
              <a:t>are </a:t>
            </a:r>
            <a:r>
              <a:rPr lang="en-US" spc="-5"/>
              <a:t>used for</a:t>
            </a:r>
            <a:r>
              <a:rPr lang="en-US"/>
              <a:t> </a:t>
            </a:r>
            <a:r>
              <a:rPr lang="en-US" spc="-5"/>
              <a:t>train</a:t>
            </a:r>
            <a:r>
              <a:rPr lang="en-US"/>
              <a:t> and</a:t>
            </a:r>
            <a:r>
              <a:rPr lang="en-US" spc="-5"/>
              <a:t> test</a:t>
            </a:r>
            <a:r>
              <a:rPr lang="en-US"/>
              <a:t> </a:t>
            </a:r>
            <a:r>
              <a:rPr lang="en-US" spc="-5"/>
              <a:t>respectively. </a:t>
            </a:r>
          </a:p>
          <a:p>
            <a:pPr marL="12700" marR="508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/>
              <a:t>We</a:t>
            </a:r>
            <a:r>
              <a:rPr lang="en-US"/>
              <a:t> </a:t>
            </a:r>
            <a:r>
              <a:rPr lang="en-US" spc="-5"/>
              <a:t>try to</a:t>
            </a:r>
            <a:r>
              <a:rPr lang="en-US"/>
              <a:t> </a:t>
            </a:r>
            <a:r>
              <a:rPr lang="en-US" spc="-5"/>
              <a:t>fit </a:t>
            </a:r>
            <a:r>
              <a:rPr lang="en-US"/>
              <a:t> a </a:t>
            </a:r>
            <a:r>
              <a:rPr lang="en-US" spc="-5"/>
              <a:t>curve through </a:t>
            </a:r>
            <a:r>
              <a:rPr lang="en-US"/>
              <a:t>algorithms </a:t>
            </a:r>
            <a:r>
              <a:rPr lang="en-US" spc="-5"/>
              <a:t>like Decision Tree </a:t>
            </a:r>
            <a:r>
              <a:rPr lang="en-US"/>
              <a:t>and </a:t>
            </a:r>
            <a:r>
              <a:rPr lang="en-US" spc="-5"/>
              <a:t>Random Forest to the datasets to see which </a:t>
            </a:r>
            <a:r>
              <a:rPr lang="en-US" spc="-305"/>
              <a:t> </a:t>
            </a:r>
            <a:r>
              <a:rPr lang="en-US"/>
              <a:t>algorithm </a:t>
            </a:r>
            <a:r>
              <a:rPr lang="en-US" spc="-5"/>
              <a:t>yields the highest </a:t>
            </a:r>
            <a:r>
              <a:rPr lang="en-US"/>
              <a:t>accuracy. </a:t>
            </a:r>
          </a:p>
          <a:p>
            <a:pPr marL="12700" marR="508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/>
              <a:t>We present the final results </a:t>
            </a:r>
            <a:r>
              <a:rPr lang="en-US"/>
              <a:t>and </a:t>
            </a:r>
            <a:r>
              <a:rPr lang="en-US" spc="-5"/>
              <a:t>hence determine which </a:t>
            </a:r>
            <a:r>
              <a:rPr lang="en-US"/>
              <a:t> algorithm</a:t>
            </a:r>
            <a:r>
              <a:rPr lang="en-US" spc="-10"/>
              <a:t> </a:t>
            </a:r>
            <a:r>
              <a:rPr lang="en-US" spc="-5"/>
              <a:t>is better</a:t>
            </a:r>
            <a:r>
              <a:rPr lang="en-US" spc="-10"/>
              <a:t> </a:t>
            </a:r>
            <a:r>
              <a:rPr lang="en-US" spc="-5"/>
              <a:t>for the problem</a:t>
            </a:r>
            <a:r>
              <a:rPr lang="en-US" spc="-10"/>
              <a:t> </a:t>
            </a:r>
            <a:r>
              <a:rPr lang="en-US" spc="-5"/>
              <a:t>statement.</a:t>
            </a:r>
            <a:r>
              <a:rPr lang="en-US" spc="-10"/>
              <a:t> </a:t>
            </a:r>
            <a:r>
              <a:rPr lang="en-US" spc="-5"/>
              <a:t>Jupyter Notebook is used for</a:t>
            </a:r>
            <a:r>
              <a:rPr lang="en-US" spc="-10"/>
              <a:t> </a:t>
            </a:r>
            <a:r>
              <a:rPr lang="en-US" spc="-5"/>
              <a:t>this project.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32138">
        <p:split orient="vert"/>
      </p:transition>
    </mc:Choice>
    <mc:Fallback xmlns="">
      <p:transition spd="slow" advTm="32138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object 4"/>
          <p:cNvSpPr txBox="1"/>
          <p:nvPr/>
        </p:nvSpPr>
        <p:spPr>
          <a:xfrm>
            <a:off x="566527" y="617838"/>
            <a:ext cx="2479013" cy="390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spcBef>
                <a:spcPct val="0"/>
              </a:spcBef>
              <a:spcAft>
                <a:spcPts val="600"/>
              </a:spcAft>
            </a:pPr>
            <a:r>
              <a:rPr lang="en-US" sz="3000" b="0" i="0" kern="1200" spc="-5">
                <a:solidFill>
                  <a:srgbClr val="FFFFFE"/>
                </a:solidFill>
                <a:latin typeface="+mj-lt"/>
                <a:ea typeface="+mj-ea"/>
                <a:cs typeface="+mj-cs"/>
              </a:rPr>
              <a:t>Deliverables</a:t>
            </a:r>
            <a:endParaRPr lang="en-US" sz="3000" b="0" i="0" kern="120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bject 5"/>
          <p:cNvSpPr txBox="1"/>
          <p:nvPr/>
        </p:nvSpPr>
        <p:spPr>
          <a:xfrm>
            <a:off x="3539612" y="617838"/>
            <a:ext cx="4930945" cy="252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 dirty="0">
                <a:solidFill>
                  <a:srgbClr val="FFFFFE"/>
                </a:solidFill>
              </a:rPr>
              <a:t>Deliverables of this project </a:t>
            </a:r>
            <a:r>
              <a:rPr lang="en-US" dirty="0">
                <a:solidFill>
                  <a:srgbClr val="FFFFFE"/>
                </a:solidFill>
              </a:rPr>
              <a:t>are </a:t>
            </a:r>
            <a:r>
              <a:rPr lang="en-US" spc="-5" dirty="0">
                <a:solidFill>
                  <a:srgbClr val="FFFFFE"/>
                </a:solidFill>
              </a:rPr>
              <a:t>the code files of the </a:t>
            </a:r>
            <a:r>
              <a:rPr lang="en-US" dirty="0">
                <a:solidFill>
                  <a:srgbClr val="FFFFFE"/>
                </a:solidFill>
              </a:rPr>
              <a:t>algorithms as </a:t>
            </a:r>
            <a:r>
              <a:rPr lang="en-US" spc="-5" dirty="0">
                <a:solidFill>
                  <a:srgbClr val="FFFFFE"/>
                </a:solidFill>
              </a:rPr>
              <a:t>well </a:t>
            </a:r>
            <a:r>
              <a:rPr lang="en-US" dirty="0">
                <a:solidFill>
                  <a:srgbClr val="FFFFFE"/>
                </a:solidFill>
              </a:rPr>
              <a:t>as </a:t>
            </a:r>
            <a:r>
              <a:rPr lang="en-US" spc="-5" dirty="0">
                <a:solidFill>
                  <a:srgbClr val="FFFFFE"/>
                </a:solidFill>
              </a:rPr>
              <a:t>their </a:t>
            </a:r>
            <a:r>
              <a:rPr lang="en-US" dirty="0">
                <a:solidFill>
                  <a:srgbClr val="FFFFFE"/>
                </a:solidFill>
              </a:rPr>
              <a:t>accuracy </a:t>
            </a:r>
            <a:r>
              <a:rPr lang="en-US" spc="-305" dirty="0">
                <a:solidFill>
                  <a:srgbClr val="FFFFFE"/>
                </a:solidFill>
              </a:rPr>
              <a:t> </a:t>
            </a:r>
            <a:r>
              <a:rPr lang="en-US" spc="-5" dirty="0">
                <a:solidFill>
                  <a:srgbClr val="FFFFFE"/>
                </a:solidFill>
              </a:rPr>
              <a:t>outputs.</a:t>
            </a:r>
            <a:endParaRPr lang="en-US" dirty="0">
              <a:solidFill>
                <a:srgbClr val="FFFFFE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6626" y="3411981"/>
            <a:ext cx="2059734" cy="12561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9893" y="3411981"/>
            <a:ext cx="1871561" cy="1256184"/>
          </a:xfrm>
          <a:prstGeom prst="roundRect">
            <a:avLst>
              <a:gd name="adj" fmla="val 1858"/>
            </a:avLst>
          </a:prstGeom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16277">
        <p:split orient="vert"/>
      </p:transition>
    </mc:Choice>
    <mc:Fallback xmlns="">
      <p:transition spd="slow" advTm="16277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A8FC14-66B9-4B89-8A1A-B9DD527C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ACC9E27-5F4A-4983-A2FD-83CFCD06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566527" y="617838"/>
            <a:ext cx="2479013" cy="3909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8419" defTabSz="457200"/>
            <a:r>
              <a:rPr lang="en-US" sz="2600" b="0" i="0" kern="1200" spc="-1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Evaluation</a:t>
            </a:r>
            <a:r>
              <a:rPr lang="en-US" sz="2600" b="0" i="0" kern="1200" spc="-95">
                <a:solidFill>
                  <a:srgbClr val="FFFFF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A77EB-D201-42BF-9FF2-6EC0E5C26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bject 5"/>
          <p:cNvSpPr txBox="1"/>
          <p:nvPr/>
        </p:nvSpPr>
        <p:spPr>
          <a:xfrm>
            <a:off x="3539612" y="617838"/>
            <a:ext cx="4930945" cy="252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 dirty="0">
                <a:solidFill>
                  <a:srgbClr val="FFFFFE"/>
                </a:solidFill>
              </a:rPr>
              <a:t>This is like performing </a:t>
            </a:r>
            <a:r>
              <a:rPr lang="en-US" dirty="0">
                <a:solidFill>
                  <a:srgbClr val="FFFFFE"/>
                </a:solidFill>
              </a:rPr>
              <a:t>a </a:t>
            </a:r>
            <a:r>
              <a:rPr lang="en-US" spc="-5" dirty="0">
                <a:solidFill>
                  <a:srgbClr val="FFFFFE"/>
                </a:solidFill>
              </a:rPr>
              <a:t>research on the dataset by </a:t>
            </a:r>
            <a:r>
              <a:rPr lang="en-US" dirty="0">
                <a:solidFill>
                  <a:srgbClr val="FFFFFE"/>
                </a:solidFill>
              </a:rPr>
              <a:t>applying </a:t>
            </a:r>
            <a:r>
              <a:rPr lang="en-US" spc="-5" dirty="0">
                <a:solidFill>
                  <a:srgbClr val="FFFFFE"/>
                </a:solidFill>
              </a:rPr>
              <a:t>some of the machine learning </a:t>
            </a:r>
            <a:r>
              <a:rPr lang="en-US" dirty="0">
                <a:solidFill>
                  <a:srgbClr val="FFFFFE"/>
                </a:solidFill>
              </a:rPr>
              <a:t> algorithms </a:t>
            </a:r>
            <a:r>
              <a:rPr lang="en-US" spc="-5" dirty="0">
                <a:solidFill>
                  <a:srgbClr val="FFFFFE"/>
                </a:solidFill>
              </a:rPr>
              <a:t>on the data </a:t>
            </a:r>
            <a:r>
              <a:rPr lang="en-US" dirty="0">
                <a:solidFill>
                  <a:srgbClr val="FFFFFE"/>
                </a:solidFill>
              </a:rPr>
              <a:t>and </a:t>
            </a:r>
            <a:r>
              <a:rPr lang="en-US" spc="-5" dirty="0">
                <a:solidFill>
                  <a:srgbClr val="FFFFFE"/>
                </a:solidFill>
              </a:rPr>
              <a:t>testing out which of them gave out higher </a:t>
            </a:r>
            <a:r>
              <a:rPr lang="en-US" dirty="0">
                <a:solidFill>
                  <a:srgbClr val="FFFFFE"/>
                </a:solidFill>
              </a:rPr>
              <a:t>accuracy. </a:t>
            </a:r>
            <a:r>
              <a:rPr lang="en-US" spc="-5" dirty="0">
                <a:solidFill>
                  <a:srgbClr val="FFFFFE"/>
                </a:solidFill>
              </a:rPr>
              <a:t>Hence, the </a:t>
            </a:r>
            <a:r>
              <a:rPr lang="en-US" spc="-305" dirty="0">
                <a:solidFill>
                  <a:srgbClr val="FFFFFE"/>
                </a:solidFill>
              </a:rPr>
              <a:t> </a:t>
            </a:r>
            <a:r>
              <a:rPr lang="en-US" spc="-5" dirty="0">
                <a:solidFill>
                  <a:srgbClr val="FFFFFE"/>
                </a:solidFill>
              </a:rPr>
              <a:t>output</a:t>
            </a:r>
            <a:r>
              <a:rPr lang="en-US" spc="-10" dirty="0">
                <a:solidFill>
                  <a:srgbClr val="FFFFFE"/>
                </a:solidFill>
              </a:rPr>
              <a:t> </a:t>
            </a:r>
            <a:r>
              <a:rPr lang="en-US" spc="-5" dirty="0">
                <a:solidFill>
                  <a:srgbClr val="FFFFFE"/>
                </a:solidFill>
              </a:rPr>
              <a:t>would be </a:t>
            </a:r>
            <a:r>
              <a:rPr lang="en-US" dirty="0">
                <a:solidFill>
                  <a:srgbClr val="FFFFFE"/>
                </a:solidFill>
              </a:rPr>
              <a:t>all</a:t>
            </a:r>
            <a:r>
              <a:rPr lang="en-US" spc="-5" dirty="0">
                <a:solidFill>
                  <a:srgbClr val="FFFFFE"/>
                </a:solidFill>
              </a:rPr>
              <a:t> of the</a:t>
            </a:r>
            <a:r>
              <a:rPr lang="en-US" spc="-10" dirty="0">
                <a:solidFill>
                  <a:srgbClr val="FFFFFE"/>
                </a:solidFill>
              </a:rPr>
              <a:t> </a:t>
            </a:r>
            <a:r>
              <a:rPr lang="en-US" dirty="0">
                <a:solidFill>
                  <a:srgbClr val="FFFFFE"/>
                </a:solidFill>
              </a:rPr>
              <a:t>algorithms</a:t>
            </a:r>
            <a:r>
              <a:rPr lang="en-US" spc="-5" dirty="0">
                <a:solidFill>
                  <a:srgbClr val="FFFFFE"/>
                </a:solidFill>
              </a:rPr>
              <a:t> with their </a:t>
            </a:r>
            <a:r>
              <a:rPr lang="en-US" dirty="0">
                <a:solidFill>
                  <a:srgbClr val="FFFFFE"/>
                </a:solidFill>
              </a:rPr>
              <a:t>accuracies.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6626" y="3411981"/>
            <a:ext cx="2059734" cy="12561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9893" y="3411981"/>
            <a:ext cx="1871561" cy="1256184"/>
          </a:xfrm>
          <a:prstGeom prst="roundRect">
            <a:avLst>
              <a:gd name="adj" fmla="val 1858"/>
            </a:avLst>
          </a:prstGeom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22336">
        <p:split orient="vert"/>
      </p:transition>
    </mc:Choice>
    <mc:Fallback xmlns="">
      <p:transition spd="slow" advTm="22336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0579" y="834796"/>
            <a:ext cx="2536723" cy="24614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defTabSz="457200"/>
            <a:r>
              <a:rPr lang="en-US" sz="5400" b="0" i="0" kern="1200" spc="-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9056450-B9A2-AFAF-8293-4B97C4D3A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3128" y="834797"/>
            <a:ext cx="3471568" cy="34715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310</Words>
  <Application>Microsoft Office PowerPoint</Application>
  <PresentationFormat>On-screen Show (16:9)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Century Gothic</vt:lpstr>
      <vt:lpstr>Wingdings 3</vt:lpstr>
      <vt:lpstr>Ion Boardroom</vt:lpstr>
      <vt:lpstr>PowerPoint Presentation</vt:lpstr>
      <vt:lpstr>Abstract</vt:lpstr>
      <vt:lpstr>Approach</vt:lpstr>
      <vt:lpstr>PowerPoint Presentation</vt:lpstr>
      <vt:lpstr>Evaluation Methodology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Detection of phishing sites</dc:title>
  <cp:lastModifiedBy>manideep j</cp:lastModifiedBy>
  <cp:revision>3</cp:revision>
  <dcterms:created xsi:type="dcterms:W3CDTF">2022-11-03T15:22:22Z</dcterms:created>
  <dcterms:modified xsi:type="dcterms:W3CDTF">2022-12-05T20:01:25Z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Aspose Ltd.</vt:lpwstr>
  </property>
  <property fmtid="{D5CDD505-2E9C-101B-9397-08002B2CF9AE}" pid="3" name="LastSaved">
    <vt:filetime>2022-11-03T00:00:00Z</vt:filetime>
  </property>
</Properties>
</file>