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6"/>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12/5/19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12/5/19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CA49-222C-1744-8666-5115581C641C}"/>
              </a:ext>
            </a:extLst>
          </p:cNvPr>
          <p:cNvSpPr>
            <a:spLocks noGrp="1"/>
          </p:cNvSpPr>
          <p:nvPr>
            <p:ph type="title"/>
          </p:nvPr>
        </p:nvSpPr>
        <p:spPr>
          <a:xfrm>
            <a:off x="1561748" y="2202057"/>
            <a:ext cx="9603275" cy="1049235"/>
          </a:xfrm>
        </p:spPr>
        <p:txBody>
          <a:bodyPr>
            <a:normAutofit/>
          </a:bodyPr>
          <a:lstStyle/>
          <a:p>
            <a:pPr algn="ctr"/>
            <a:r>
              <a:rPr lang="en-CA" sz="3000" dirty="0"/>
              <a:t>Prediction Analysis on Price of Boston, New York and Seattle Airbnb Listings</a:t>
            </a:r>
          </a:p>
        </p:txBody>
      </p:sp>
      <p:sp>
        <p:nvSpPr>
          <p:cNvPr id="4" name="TextBox 3">
            <a:extLst>
              <a:ext uri="{FF2B5EF4-FFF2-40B4-BE49-F238E27FC236}">
                <a16:creationId xmlns:a16="http://schemas.microsoft.com/office/drawing/2014/main" id="{A87B3527-23CB-6C43-A2D5-899C2B4518E0}"/>
              </a:ext>
            </a:extLst>
          </p:cNvPr>
          <p:cNvSpPr txBox="1"/>
          <p:nvPr/>
        </p:nvSpPr>
        <p:spPr>
          <a:xfrm>
            <a:off x="8468299" y="4131325"/>
            <a:ext cx="3723701" cy="707886"/>
          </a:xfrm>
          <a:prstGeom prst="rect">
            <a:avLst/>
          </a:prstGeom>
          <a:noFill/>
        </p:spPr>
        <p:txBody>
          <a:bodyPr wrap="square" rtlCol="0">
            <a:spAutoFit/>
          </a:bodyPr>
          <a:lstStyle/>
          <a:p>
            <a:r>
              <a:rPr lang="en-US" sz="2000" dirty="0"/>
              <a:t>Name: Manideep Nune</a:t>
            </a:r>
          </a:p>
          <a:p>
            <a:r>
              <a:rPr lang="en-US" sz="2000" dirty="0"/>
              <a:t>Student ID: 300044050</a:t>
            </a:r>
          </a:p>
        </p:txBody>
      </p:sp>
    </p:spTree>
    <p:extLst>
      <p:ext uri="{BB962C8B-B14F-4D97-AF65-F5344CB8AC3E}">
        <p14:creationId xmlns:p14="http://schemas.microsoft.com/office/powerpoint/2010/main" val="916074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36CF8C-2C08-AA47-9C74-3753B61CEBD0}"/>
              </a:ext>
            </a:extLst>
          </p:cNvPr>
          <p:cNvSpPr>
            <a:spLocks noGrp="1"/>
          </p:cNvSpPr>
          <p:nvPr>
            <p:ph type="title"/>
          </p:nvPr>
        </p:nvSpPr>
        <p:spPr>
          <a:xfrm>
            <a:off x="2908904" y="2761907"/>
            <a:ext cx="9603275" cy="1049235"/>
          </a:xfrm>
        </p:spPr>
        <p:txBody>
          <a:bodyPr>
            <a:normAutofit/>
          </a:bodyPr>
          <a:lstStyle/>
          <a:p>
            <a:r>
              <a:rPr lang="en-US" sz="6000" dirty="0"/>
              <a:t>Thank you…</a:t>
            </a:r>
          </a:p>
        </p:txBody>
      </p:sp>
    </p:spTree>
    <p:extLst>
      <p:ext uri="{BB962C8B-B14F-4D97-AF65-F5344CB8AC3E}">
        <p14:creationId xmlns:p14="http://schemas.microsoft.com/office/powerpoint/2010/main" val="332273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2E60-ACB8-F845-AA86-C5ACA98BFA1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53E0A88-76AF-9A4E-842F-E4F390689E63}"/>
              </a:ext>
            </a:extLst>
          </p:cNvPr>
          <p:cNvSpPr>
            <a:spLocks noGrp="1"/>
          </p:cNvSpPr>
          <p:nvPr>
            <p:ph idx="1"/>
          </p:nvPr>
        </p:nvSpPr>
        <p:spPr/>
        <p:txBody>
          <a:bodyPr/>
          <a:lstStyle/>
          <a:p>
            <a:pPr algn="just"/>
            <a:r>
              <a:rPr lang="en-CA" dirty="0"/>
              <a:t>The Airbnb Price Prediction is a supervised regression problem addressing the prediction of Airbnb price </a:t>
            </a:r>
          </a:p>
          <a:p>
            <a:pPr marL="0" indent="0" algn="just">
              <a:buNone/>
            </a:pPr>
            <a:endParaRPr lang="en-CA" dirty="0"/>
          </a:p>
          <a:p>
            <a:pPr algn="just"/>
            <a:r>
              <a:rPr lang="en-CA" dirty="0"/>
              <a:t>This project analyzes Airbnb listings in the cities of Boston, New York and Seattle to better understand how different attributes such as bedrooms, location, house type amongst others Can be used to accurately predict the price of a new listing, which is the best for the landlord's profitability but affordable for their guests. </a:t>
            </a:r>
            <a:endParaRPr lang="en-US" dirty="0"/>
          </a:p>
        </p:txBody>
      </p:sp>
    </p:spTree>
    <p:extLst>
      <p:ext uri="{BB962C8B-B14F-4D97-AF65-F5344CB8AC3E}">
        <p14:creationId xmlns:p14="http://schemas.microsoft.com/office/powerpoint/2010/main" val="277798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8E36-BE07-1B4C-91E6-08A16E25FDC8}"/>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B9F7A7A3-6A90-4B49-8750-DB9B84A2D1AB}"/>
              </a:ext>
            </a:extLst>
          </p:cNvPr>
          <p:cNvSpPr>
            <a:spLocks noGrp="1"/>
          </p:cNvSpPr>
          <p:nvPr>
            <p:ph idx="1"/>
          </p:nvPr>
        </p:nvSpPr>
        <p:spPr/>
        <p:txBody>
          <a:bodyPr/>
          <a:lstStyle/>
          <a:p>
            <a:pPr marL="0" indent="0">
              <a:buNone/>
            </a:pPr>
            <a:endParaRPr lang="en-CA" dirty="0"/>
          </a:p>
          <a:p>
            <a:r>
              <a:rPr lang="en-CA" dirty="0"/>
              <a:t>    The main problem domain is hosts on Airbnb experiment and charge an optimal price. </a:t>
            </a:r>
            <a:endParaRPr lang="en-US" dirty="0"/>
          </a:p>
        </p:txBody>
      </p:sp>
    </p:spTree>
    <p:extLst>
      <p:ext uri="{BB962C8B-B14F-4D97-AF65-F5344CB8AC3E}">
        <p14:creationId xmlns:p14="http://schemas.microsoft.com/office/powerpoint/2010/main" val="249297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6077-FF91-984A-97B8-3652BF799A91}"/>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97BBEAF-E5AE-3840-82C1-41893E3CB632}"/>
              </a:ext>
            </a:extLst>
          </p:cNvPr>
          <p:cNvSpPr>
            <a:spLocks noGrp="1"/>
          </p:cNvSpPr>
          <p:nvPr>
            <p:ph idx="1"/>
          </p:nvPr>
        </p:nvSpPr>
        <p:spPr/>
        <p:txBody>
          <a:bodyPr/>
          <a:lstStyle/>
          <a:p>
            <a:r>
              <a:rPr lang="en-US" dirty="0"/>
              <a:t>Handling </a:t>
            </a:r>
            <a:r>
              <a:rPr lang="en-US"/>
              <a:t>missing values</a:t>
            </a:r>
          </a:p>
          <a:p>
            <a:r>
              <a:rPr lang="en-US" dirty="0"/>
              <a:t>One-hot encoding</a:t>
            </a:r>
          </a:p>
          <a:p>
            <a:r>
              <a:rPr lang="en-US" dirty="0"/>
              <a:t>Normalization</a:t>
            </a:r>
          </a:p>
          <a:p>
            <a:r>
              <a:rPr lang="en-US" dirty="0"/>
              <a:t>Dimensionality Reduction</a:t>
            </a:r>
          </a:p>
          <a:p>
            <a:pPr marL="0" indent="0">
              <a:buNone/>
            </a:pPr>
            <a:endParaRPr lang="en-US" dirty="0"/>
          </a:p>
        </p:txBody>
      </p:sp>
    </p:spTree>
    <p:extLst>
      <p:ext uri="{BB962C8B-B14F-4D97-AF65-F5344CB8AC3E}">
        <p14:creationId xmlns:p14="http://schemas.microsoft.com/office/powerpoint/2010/main" val="31231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637-F149-4747-851A-B6C69962E7D7}"/>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E2FC6598-534B-A447-BD74-F7023D96B918}"/>
              </a:ext>
            </a:extLst>
          </p:cNvPr>
          <p:cNvSpPr>
            <a:spLocks noGrp="1"/>
          </p:cNvSpPr>
          <p:nvPr>
            <p:ph idx="1"/>
          </p:nvPr>
        </p:nvSpPr>
        <p:spPr/>
        <p:txBody>
          <a:bodyPr/>
          <a:lstStyle/>
          <a:p>
            <a:r>
              <a:rPr lang="en-US" dirty="0"/>
              <a:t>Linear Regression Model (Bayesian Ridge)</a:t>
            </a:r>
          </a:p>
          <a:p>
            <a:r>
              <a:rPr lang="en-US" dirty="0"/>
              <a:t>Distance-based Regression Model (KNN)</a:t>
            </a:r>
          </a:p>
          <a:p>
            <a:r>
              <a:rPr lang="en-US" dirty="0"/>
              <a:t>Rule based Regression Model (Dummy, Rule Fit)</a:t>
            </a:r>
          </a:p>
          <a:p>
            <a:r>
              <a:rPr lang="en-US" dirty="0"/>
              <a:t>Decision Tree Regression Model (Decision Tree)</a:t>
            </a:r>
          </a:p>
          <a:p>
            <a:r>
              <a:rPr lang="en-US" dirty="0"/>
              <a:t>Ensembles (Random Forest)</a:t>
            </a:r>
          </a:p>
          <a:p>
            <a:endParaRPr lang="en-US" dirty="0"/>
          </a:p>
        </p:txBody>
      </p:sp>
    </p:spTree>
    <p:extLst>
      <p:ext uri="{BB962C8B-B14F-4D97-AF65-F5344CB8AC3E}">
        <p14:creationId xmlns:p14="http://schemas.microsoft.com/office/powerpoint/2010/main" val="830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AFC2-E0A1-2241-819D-44FFAAB4F200}"/>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5924FC5B-F763-4141-B522-2F38873B038E}"/>
              </a:ext>
            </a:extLst>
          </p:cNvPr>
          <p:cNvSpPr>
            <a:spLocks noGrp="1"/>
          </p:cNvSpPr>
          <p:nvPr>
            <p:ph idx="1"/>
          </p:nvPr>
        </p:nvSpPr>
        <p:spPr/>
        <p:txBody>
          <a:bodyPr/>
          <a:lstStyle/>
          <a:p>
            <a:r>
              <a:rPr lang="en-US" dirty="0"/>
              <a:t>Root Mean Square Error (RSME)</a:t>
            </a:r>
          </a:p>
          <a:p>
            <a:r>
              <a:rPr lang="en-US" dirty="0"/>
              <a:t>Mean Absolute Error (MAE)</a:t>
            </a:r>
          </a:p>
          <a:p>
            <a:r>
              <a:rPr lang="en-US" dirty="0"/>
              <a:t>Mean Square Error (MSE)</a:t>
            </a:r>
          </a:p>
          <a:p>
            <a:r>
              <a:rPr lang="en-US" dirty="0"/>
              <a:t>Variance</a:t>
            </a:r>
          </a:p>
        </p:txBody>
      </p:sp>
    </p:spTree>
    <p:extLst>
      <p:ext uri="{BB962C8B-B14F-4D97-AF65-F5344CB8AC3E}">
        <p14:creationId xmlns:p14="http://schemas.microsoft.com/office/powerpoint/2010/main" val="9099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9D7F3891-7700-534D-A494-062BAF7D6E2A}"/>
              </a:ext>
            </a:extLst>
          </p:cNvPr>
          <p:cNvGraphicFramePr>
            <a:graphicFrameLocks noGrp="1"/>
          </p:cNvGraphicFramePr>
          <p:nvPr>
            <p:ph idx="1"/>
            <p:extLst>
              <p:ext uri="{D42A27DB-BD31-4B8C-83A1-F6EECF244321}">
                <p14:modId xmlns:p14="http://schemas.microsoft.com/office/powerpoint/2010/main" val="428644087"/>
              </p:ext>
            </p:extLst>
          </p:nvPr>
        </p:nvGraphicFramePr>
        <p:xfrm>
          <a:off x="1458142" y="1846025"/>
          <a:ext cx="9226936" cy="3440507"/>
        </p:xfrm>
        <a:graphic>
          <a:graphicData uri="http://schemas.openxmlformats.org/drawingml/2006/table">
            <a:tbl>
              <a:tblPr firstRow="1" firstCol="1" bandRow="1">
                <a:tableStyleId>{3B4B98B0-60AC-42C2-AFA5-B58CD77FA1E5}</a:tableStyleId>
              </a:tblPr>
              <a:tblGrid>
                <a:gridCol w="2752475">
                  <a:extLst>
                    <a:ext uri="{9D8B030D-6E8A-4147-A177-3AD203B41FA5}">
                      <a16:colId xmlns:a16="http://schemas.microsoft.com/office/drawing/2014/main" val="2542648135"/>
                    </a:ext>
                  </a:extLst>
                </a:gridCol>
                <a:gridCol w="1458222">
                  <a:extLst>
                    <a:ext uri="{9D8B030D-6E8A-4147-A177-3AD203B41FA5}">
                      <a16:colId xmlns:a16="http://schemas.microsoft.com/office/drawing/2014/main" val="2956800574"/>
                    </a:ext>
                  </a:extLst>
                </a:gridCol>
                <a:gridCol w="1608459">
                  <a:extLst>
                    <a:ext uri="{9D8B030D-6E8A-4147-A177-3AD203B41FA5}">
                      <a16:colId xmlns:a16="http://schemas.microsoft.com/office/drawing/2014/main" val="114755475"/>
                    </a:ext>
                  </a:extLst>
                </a:gridCol>
                <a:gridCol w="1482995">
                  <a:extLst>
                    <a:ext uri="{9D8B030D-6E8A-4147-A177-3AD203B41FA5}">
                      <a16:colId xmlns:a16="http://schemas.microsoft.com/office/drawing/2014/main" val="1792256272"/>
                    </a:ext>
                  </a:extLst>
                </a:gridCol>
                <a:gridCol w="1924785">
                  <a:extLst>
                    <a:ext uri="{9D8B030D-6E8A-4147-A177-3AD203B41FA5}">
                      <a16:colId xmlns:a16="http://schemas.microsoft.com/office/drawing/2014/main" val="1333441798"/>
                    </a:ext>
                  </a:extLst>
                </a:gridCol>
              </a:tblGrid>
              <a:tr h="491501">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Model</a:t>
                      </a:r>
                      <a:endParaRPr lang="en-CA"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MAE</a:t>
                      </a:r>
                      <a:endParaRPr lang="en-CA"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MSE</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RSME</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Variance</a:t>
                      </a:r>
                      <a:endParaRPr lang="en-CA"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extLst>
                  <a:ext uri="{0D108BD9-81ED-4DB2-BD59-A6C34878D82A}">
                    <a16:rowId xmlns:a16="http://schemas.microsoft.com/office/drawing/2014/main" val="458385569"/>
                  </a:ext>
                </a:extLst>
              </a:tr>
              <a:tr h="491501">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Bayesian Ridge</a:t>
                      </a:r>
                      <a:endParaRPr lang="en-CA"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40.046</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4314.062</a:t>
                      </a:r>
                      <a:endParaRPr lang="en-CA"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65.681</a:t>
                      </a: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0.469</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extLst>
                  <a:ext uri="{0D108BD9-81ED-4DB2-BD59-A6C34878D82A}">
                    <a16:rowId xmlns:a16="http://schemas.microsoft.com/office/drawing/2014/main" val="2440246116"/>
                  </a:ext>
                </a:extLst>
              </a:tr>
              <a:tr h="491501">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KNN</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43.904</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6199.803</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78.738</a:t>
                      </a: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0.239</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extLst>
                  <a:ext uri="{0D108BD9-81ED-4DB2-BD59-A6C34878D82A}">
                    <a16:rowId xmlns:a16="http://schemas.microsoft.com/office/drawing/2014/main" val="2827982449"/>
                  </a:ext>
                </a:extLst>
              </a:tr>
              <a:tr h="491501">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Dummy</a:t>
                      </a:r>
                      <a:endParaRPr lang="en-CA"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61.566</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8144.491</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90.246</a:t>
                      </a: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2.220</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extLst>
                  <a:ext uri="{0D108BD9-81ED-4DB2-BD59-A6C34878D82A}">
                    <a16:rowId xmlns:a16="http://schemas.microsoft.com/office/drawing/2014/main" val="3769121012"/>
                  </a:ext>
                </a:extLst>
              </a:tr>
              <a:tr h="491501">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Decision tree</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28.967</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4595.090</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67.787</a:t>
                      </a: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0.435</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extLst>
                  <a:ext uri="{0D108BD9-81ED-4DB2-BD59-A6C34878D82A}">
                    <a16:rowId xmlns:a16="http://schemas.microsoft.com/office/drawing/2014/main" val="3269388950"/>
                  </a:ext>
                </a:extLst>
              </a:tr>
              <a:tr h="491501">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Random Forest</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29.251</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2908.80</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53.899</a:t>
                      </a: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0.643</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extLst>
                  <a:ext uri="{0D108BD9-81ED-4DB2-BD59-A6C34878D82A}">
                    <a16:rowId xmlns:a16="http://schemas.microsoft.com/office/drawing/2014/main" val="2686795449"/>
                  </a:ext>
                </a:extLst>
              </a:tr>
              <a:tr h="491501">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Ensembles</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33.203</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3214.157</a:t>
                      </a:r>
                      <a:endParaRPr lang="en-CA" sz="2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56.693</a:t>
                      </a:r>
                    </a:p>
                  </a:txBody>
                  <a:tcPr marL="148592" marR="148592" marT="0" marB="0" anchor="ctr"/>
                </a:tc>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0.605</a:t>
                      </a:r>
                      <a:endParaRPr lang="en-CA" sz="2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8592" marR="148592" marT="0" marB="0" anchor="ctr"/>
                </a:tc>
                <a:extLst>
                  <a:ext uri="{0D108BD9-81ED-4DB2-BD59-A6C34878D82A}">
                    <a16:rowId xmlns:a16="http://schemas.microsoft.com/office/drawing/2014/main" val="504357463"/>
                  </a:ext>
                </a:extLst>
              </a:tr>
            </a:tbl>
          </a:graphicData>
        </a:graphic>
      </p:graphicFrame>
      <p:sp>
        <p:nvSpPr>
          <p:cNvPr id="7" name="TextBox 6">
            <a:extLst>
              <a:ext uri="{FF2B5EF4-FFF2-40B4-BE49-F238E27FC236}">
                <a16:creationId xmlns:a16="http://schemas.microsoft.com/office/drawing/2014/main" id="{44D8878B-C01F-AD4E-BED4-F15F7F861785}"/>
              </a:ext>
            </a:extLst>
          </p:cNvPr>
          <p:cNvSpPr txBox="1"/>
          <p:nvPr/>
        </p:nvSpPr>
        <p:spPr>
          <a:xfrm>
            <a:off x="1451579" y="557213"/>
            <a:ext cx="9603276" cy="1415772"/>
          </a:xfrm>
          <a:prstGeom prst="rect">
            <a:avLst/>
          </a:prstGeom>
          <a:noFill/>
        </p:spPr>
        <p:txBody>
          <a:bodyPr wrap="square" rtlCol="0">
            <a:spAutoFit/>
          </a:bodyPr>
          <a:lstStyle/>
          <a:p>
            <a:r>
              <a:rPr lang="en-US" sz="2900" dirty="0"/>
              <a:t>RESULTS:</a:t>
            </a:r>
          </a:p>
          <a:p>
            <a:endParaRPr lang="en-US" sz="1000" dirty="0"/>
          </a:p>
          <a:p>
            <a:r>
              <a:rPr lang="en-US" sz="2900" dirty="0"/>
              <a:t>Model Selection Metrics before feature selection </a:t>
            </a:r>
          </a:p>
          <a:p>
            <a:endParaRPr lang="en-US" dirty="0"/>
          </a:p>
        </p:txBody>
      </p:sp>
    </p:spTree>
    <p:extLst>
      <p:ext uri="{BB962C8B-B14F-4D97-AF65-F5344CB8AC3E}">
        <p14:creationId xmlns:p14="http://schemas.microsoft.com/office/powerpoint/2010/main" val="138776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D8878B-C01F-AD4E-BED4-F15F7F861785}"/>
              </a:ext>
            </a:extLst>
          </p:cNvPr>
          <p:cNvSpPr txBox="1"/>
          <p:nvPr/>
        </p:nvSpPr>
        <p:spPr>
          <a:xfrm>
            <a:off x="1451577" y="1155132"/>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900" dirty="0">
                <a:latin typeface="+mj-lt"/>
                <a:ea typeface="+mj-ea"/>
                <a:cs typeface="+mj-cs"/>
              </a:rPr>
              <a:t>Model Selection Metrics After Feature Selection </a:t>
            </a:r>
          </a:p>
          <a:p>
            <a:pPr defTabSz="914400">
              <a:lnSpc>
                <a:spcPct val="90000"/>
              </a:lnSpc>
              <a:spcBef>
                <a:spcPct val="0"/>
              </a:spcBef>
              <a:spcAft>
                <a:spcPts val="600"/>
              </a:spcAft>
            </a:pPr>
            <a:endParaRPr lang="en-US" sz="3200" cap="all" dirty="0">
              <a:latin typeface="+mj-lt"/>
              <a:ea typeface="+mj-ea"/>
              <a:cs typeface="+mj-cs"/>
            </a:endParaRPr>
          </a:p>
        </p:txBody>
      </p:sp>
      <p:graphicFrame>
        <p:nvGraphicFramePr>
          <p:cNvPr id="6" name="Content Placeholder 5">
            <a:extLst>
              <a:ext uri="{FF2B5EF4-FFF2-40B4-BE49-F238E27FC236}">
                <a16:creationId xmlns:a16="http://schemas.microsoft.com/office/drawing/2014/main" id="{772EF4B1-FBF2-C44B-BA38-0DC6CE097BFB}"/>
              </a:ext>
            </a:extLst>
          </p:cNvPr>
          <p:cNvGraphicFramePr>
            <a:graphicFrameLocks noGrp="1"/>
          </p:cNvGraphicFramePr>
          <p:nvPr>
            <p:ph idx="1"/>
            <p:extLst>
              <p:ext uri="{D42A27DB-BD31-4B8C-83A1-F6EECF244321}">
                <p14:modId xmlns:p14="http://schemas.microsoft.com/office/powerpoint/2010/main" val="3742934366"/>
              </p:ext>
            </p:extLst>
          </p:nvPr>
        </p:nvGraphicFramePr>
        <p:xfrm>
          <a:off x="1629198" y="1853754"/>
          <a:ext cx="9248035" cy="3324496"/>
        </p:xfrm>
        <a:graphic>
          <a:graphicData uri="http://schemas.openxmlformats.org/drawingml/2006/table">
            <a:tbl>
              <a:tblPr firstRow="1" firstCol="1" bandRow="1">
                <a:tableStyleId>{3B4B98B0-60AC-42C2-AFA5-B58CD77FA1E5}</a:tableStyleId>
              </a:tblPr>
              <a:tblGrid>
                <a:gridCol w="2843030">
                  <a:extLst>
                    <a:ext uri="{9D8B030D-6E8A-4147-A177-3AD203B41FA5}">
                      <a16:colId xmlns:a16="http://schemas.microsoft.com/office/drawing/2014/main" val="4178136905"/>
                    </a:ext>
                  </a:extLst>
                </a:gridCol>
                <a:gridCol w="1402766">
                  <a:extLst>
                    <a:ext uri="{9D8B030D-6E8A-4147-A177-3AD203B41FA5}">
                      <a16:colId xmlns:a16="http://schemas.microsoft.com/office/drawing/2014/main" val="1138276966"/>
                    </a:ext>
                  </a:extLst>
                </a:gridCol>
                <a:gridCol w="1721938">
                  <a:extLst>
                    <a:ext uri="{9D8B030D-6E8A-4147-A177-3AD203B41FA5}">
                      <a16:colId xmlns:a16="http://schemas.microsoft.com/office/drawing/2014/main" val="3934462050"/>
                    </a:ext>
                  </a:extLst>
                </a:gridCol>
                <a:gridCol w="1426704">
                  <a:extLst>
                    <a:ext uri="{9D8B030D-6E8A-4147-A177-3AD203B41FA5}">
                      <a16:colId xmlns:a16="http://schemas.microsoft.com/office/drawing/2014/main" val="869304470"/>
                    </a:ext>
                  </a:extLst>
                </a:gridCol>
                <a:gridCol w="1853597">
                  <a:extLst>
                    <a:ext uri="{9D8B030D-6E8A-4147-A177-3AD203B41FA5}">
                      <a16:colId xmlns:a16="http://schemas.microsoft.com/office/drawing/2014/main" val="3878724536"/>
                    </a:ext>
                  </a:extLst>
                </a:gridCol>
              </a:tblGrid>
              <a:tr h="474928">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Model</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MAE</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MSE</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RSME</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Variance</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extLst>
                  <a:ext uri="{0D108BD9-81ED-4DB2-BD59-A6C34878D82A}">
                    <a16:rowId xmlns:a16="http://schemas.microsoft.com/office/drawing/2014/main" val="1221596936"/>
                  </a:ext>
                </a:extLst>
              </a:tr>
              <a:tr h="474928">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Bayesian Ridge</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48.381</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5857.571</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76.534</a:t>
                      </a:r>
                      <a:endParaRPr lang="en-CA" sz="3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0.282</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extLst>
                  <a:ext uri="{0D108BD9-81ED-4DB2-BD59-A6C34878D82A}">
                    <a16:rowId xmlns:a16="http://schemas.microsoft.com/office/drawing/2014/main" val="25562789"/>
                  </a:ext>
                </a:extLst>
              </a:tr>
              <a:tr h="474928">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KNN</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48.290</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6628.248</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81.414</a:t>
                      </a:r>
                      <a:endParaRPr lang="en-CA" sz="3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0.185</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extLst>
                  <a:ext uri="{0D108BD9-81ED-4DB2-BD59-A6C34878D82A}">
                    <a16:rowId xmlns:a16="http://schemas.microsoft.com/office/drawing/2014/main" val="3899079145"/>
                  </a:ext>
                </a:extLst>
              </a:tr>
              <a:tr h="474928">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Dummy</a:t>
                      </a:r>
                      <a:endParaRPr lang="en-CA" sz="3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61.566</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8144.491</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90.246</a:t>
                      </a:r>
                      <a:endParaRPr lang="en-CA" sz="3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2.228</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extLst>
                  <a:ext uri="{0D108BD9-81ED-4DB2-BD59-A6C34878D82A}">
                    <a16:rowId xmlns:a16="http://schemas.microsoft.com/office/drawing/2014/main" val="4110930410"/>
                  </a:ext>
                </a:extLst>
              </a:tr>
              <a:tr h="474928">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Decision tree</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44.870</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7174.132</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84.700</a:t>
                      </a:r>
                      <a:endParaRPr lang="en-CA" sz="3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0.117</a:t>
                      </a:r>
                      <a:endParaRPr lang="en-CA" sz="3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extLst>
                  <a:ext uri="{0D108BD9-81ED-4DB2-BD59-A6C34878D82A}">
                    <a16:rowId xmlns:a16="http://schemas.microsoft.com/office/drawing/2014/main" val="2534497333"/>
                  </a:ext>
                </a:extLst>
              </a:tr>
              <a:tr h="474928">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Random Forest</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44.823</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5660.71</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74.972</a:t>
                      </a:r>
                      <a:endParaRPr lang="en-CA" sz="3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0.308</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extLst>
                  <a:ext uri="{0D108BD9-81ED-4DB2-BD59-A6C34878D82A}">
                    <a16:rowId xmlns:a16="http://schemas.microsoft.com/office/drawing/2014/main" val="2634209596"/>
                  </a:ext>
                </a:extLst>
              </a:tr>
              <a:tr h="474928">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Ensembles</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44.304</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a:effectLst/>
                          <a:latin typeface="Times New Roman" panose="02020603050405020304" pitchFamily="18" charset="0"/>
                          <a:cs typeface="Times New Roman" panose="02020603050405020304" pitchFamily="18" charset="0"/>
                        </a:rPr>
                        <a:t>5147.733</a:t>
                      </a:r>
                      <a:endParaRPr lang="en-CA" sz="3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dirty="0">
                          <a:effectLst/>
                          <a:latin typeface="Times New Roman" panose="02020603050405020304" pitchFamily="18" charset="0"/>
                          <a:ea typeface="Times New Roman" panose="02020603050405020304" pitchFamily="18" charset="0"/>
                          <a:cs typeface="Times New Roman" panose="02020603050405020304" pitchFamily="18" charset="0"/>
                        </a:rPr>
                        <a:t>71.745</a:t>
                      </a:r>
                      <a:endParaRPr lang="en-CA" sz="3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tc>
                  <a:txBody>
                    <a:bodyPr/>
                    <a:lstStyle/>
                    <a:p>
                      <a:pPr algn="just">
                        <a:spcAft>
                          <a:spcPts val="0"/>
                        </a:spcAft>
                      </a:pPr>
                      <a:r>
                        <a:rPr lang="en-CA" sz="2500" dirty="0">
                          <a:effectLst/>
                          <a:latin typeface="Times New Roman" panose="02020603050405020304" pitchFamily="18" charset="0"/>
                          <a:cs typeface="Times New Roman" panose="02020603050405020304" pitchFamily="18" charset="0"/>
                        </a:rPr>
                        <a:t>0.371</a:t>
                      </a:r>
                      <a:endParaRPr lang="en-CA" sz="3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438" marR="140438" marT="0" marB="0" anchor="ctr"/>
                </a:tc>
                <a:extLst>
                  <a:ext uri="{0D108BD9-81ED-4DB2-BD59-A6C34878D82A}">
                    <a16:rowId xmlns:a16="http://schemas.microsoft.com/office/drawing/2014/main" val="1534068928"/>
                  </a:ext>
                </a:extLst>
              </a:tr>
            </a:tbl>
          </a:graphicData>
        </a:graphic>
      </p:graphicFrame>
    </p:spTree>
    <p:extLst>
      <p:ext uri="{BB962C8B-B14F-4D97-AF65-F5344CB8AC3E}">
        <p14:creationId xmlns:p14="http://schemas.microsoft.com/office/powerpoint/2010/main" val="351996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E59F-4A53-4742-87B3-5A346C116C5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C1C7F3D-CAF7-5E40-87BC-262576A6FE9F}"/>
              </a:ext>
            </a:extLst>
          </p:cNvPr>
          <p:cNvSpPr>
            <a:spLocks noGrp="1"/>
          </p:cNvSpPr>
          <p:nvPr>
            <p:ph idx="1"/>
          </p:nvPr>
        </p:nvSpPr>
        <p:spPr/>
        <p:txBody>
          <a:bodyPr/>
          <a:lstStyle/>
          <a:p>
            <a:r>
              <a:rPr lang="en-US" dirty="0"/>
              <a:t>Before feature selection – Decision Tree</a:t>
            </a:r>
          </a:p>
          <a:p>
            <a:r>
              <a:rPr lang="en-US" dirty="0"/>
              <a:t>After feature selection – Voting Ensemble</a:t>
            </a:r>
          </a:p>
          <a:p>
            <a:endParaRPr lang="en-US" dirty="0"/>
          </a:p>
          <a:p>
            <a:r>
              <a:rPr lang="en-US" dirty="0"/>
              <a:t>According the metrics, if we rank them</a:t>
            </a:r>
          </a:p>
          <a:p>
            <a:pPr marL="0" indent="0">
              <a:buNone/>
            </a:pPr>
            <a:r>
              <a:rPr lang="en-US" dirty="0"/>
              <a:t>Decision Tree – Random Forest – Voting Ensemble – KNN – Bayesian Ridge – Dummy</a:t>
            </a:r>
          </a:p>
        </p:txBody>
      </p:sp>
    </p:spTree>
    <p:extLst>
      <p:ext uri="{BB962C8B-B14F-4D97-AF65-F5344CB8AC3E}">
        <p14:creationId xmlns:p14="http://schemas.microsoft.com/office/powerpoint/2010/main" val="8401143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1046</TotalTime>
  <Words>311</Words>
  <Application>Microsoft Macintosh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Times New Roman</vt:lpstr>
      <vt:lpstr>Gallery</vt:lpstr>
      <vt:lpstr>Prediction Analysis on Price of Boston, New York and Seattle Airbnb Listings</vt:lpstr>
      <vt:lpstr>Introduction</vt:lpstr>
      <vt:lpstr>Problem description</vt:lpstr>
      <vt:lpstr>Data pre-processing</vt:lpstr>
      <vt:lpstr>Models</vt:lpstr>
      <vt:lpstr>Evaluation metrics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Analysis on Price of Boston, New York and Seattle Airbnb Listings</dc:title>
  <dc:creator>Manideep Nune</dc:creator>
  <cp:lastModifiedBy>Manideep Nune</cp:lastModifiedBy>
  <cp:revision>16</cp:revision>
  <dcterms:created xsi:type="dcterms:W3CDTF">2019-12-06T03:21:00Z</dcterms:created>
  <dcterms:modified xsi:type="dcterms:W3CDTF">2019-12-06T20:47:55Z</dcterms:modified>
</cp:coreProperties>
</file>