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6"/>
  </p:notesMasterIdLst>
  <p:sldIdLst>
    <p:sldId id="321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760" userDrawn="1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BCC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CD40EB-DE97-45EF-B28F-5240736BC948}" v="9" dt="2021-04-14T08:49:17.006"/>
  </p1510:revLst>
</p1510:revInfo>
</file>

<file path=ppt/tableStyles.xml><?xml version="1.0" encoding="utf-8"?>
<a:tblStyleLst xmlns:a="http://schemas.openxmlformats.org/drawingml/2006/main" def="{BFEA419B-BCDB-4C27-8AB2-1E94C2BD932B}">
  <a:tblStyle styleId="{BFEA419B-BCDB-4C27-8AB2-1E94C2BD932B}" styleName="Elsevier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rgbClr val="DCDCDD"/>
              </a:solidFill>
            </a:ln>
          </a:bottom>
          <a:insideH>
            <a:ln w="12700" cmpd="sng">
              <a:solidFill>
                <a:srgbClr val="DCDCDD"/>
              </a:solidFill>
            </a:ln>
          </a:insideH>
          <a:insideV>
            <a:ln w="0" cmpd="sng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27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dk1"/>
      </a:tcTxStyle>
      <a:tcStyle>
        <a:tcBdr>
          <a:bottom>
            <a:ln w="12700" cmpd="sng">
              <a:solidFill>
                <a:srgbClr val="FF6C00"/>
              </a:solidFill>
            </a:ln>
          </a:bottom>
        </a:tcBdr>
        <a:fill>
          <a:solidFill>
            <a:schemeClr val="l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14" autoAdjust="0"/>
    <p:restoredTop sz="95810"/>
  </p:normalViewPr>
  <p:slideViewPr>
    <p:cSldViewPr snapToGrid="0" showGuides="1">
      <p:cViewPr varScale="1">
        <p:scale>
          <a:sx n="132" d="100"/>
          <a:sy n="132" d="100"/>
        </p:scale>
        <p:origin x="198" y="126"/>
      </p:cViewPr>
      <p:guideLst>
        <p:guide pos="576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48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DD4CF-C917-4D69-9374-6EFF2E9F78C3}" type="datetimeFigureOut">
              <a:rPr lang="de-DE" smtClean="0"/>
              <a:t>17.09.2025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43C7B-F938-4CE9-A268-32817172635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74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43C7B-F938-4CE9-A268-32817172635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53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sual abstract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76263" y="116670"/>
            <a:ext cx="7991475" cy="720000"/>
          </a:xfrm>
          <a:prstGeom prst="rect">
            <a:avLst/>
          </a:prstGeom>
          <a:ln w="25400">
            <a:solidFill>
              <a:srgbClr val="FF6C00"/>
            </a:solidFill>
          </a:ln>
        </p:spPr>
        <p:txBody>
          <a:bodyPr tIns="90000" bIns="90000" anchor="ctr" anchorCtr="0">
            <a:normAutofit/>
          </a:bodyPr>
          <a:lstStyle>
            <a:lvl1pPr marL="0" indent="0" algn="ctr">
              <a:lnSpc>
                <a:spcPct val="100000"/>
              </a:lnSpc>
              <a:buNone/>
              <a:defRPr sz="4000">
                <a:solidFill>
                  <a:schemeClr val="tx1"/>
                </a:solidFill>
              </a:defRPr>
            </a:lvl1pPr>
            <a:lvl2pPr marL="3429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2pPr>
            <a:lvl3pPr marL="6858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3pPr>
            <a:lvl4pPr marL="10287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4pPr>
            <a:lvl5pPr marL="1371600" indent="0">
              <a:lnSpc>
                <a:spcPts val="3600"/>
              </a:lnSpc>
              <a:buNone/>
              <a:defRPr sz="3000">
                <a:solidFill>
                  <a:srgbClr val="FF6C00"/>
                </a:solidFill>
              </a:defRPr>
            </a:lvl5pPr>
          </a:lstStyle>
          <a:p>
            <a:pPr lvl="0"/>
            <a:r>
              <a:rPr lang="en-US" dirty="0"/>
              <a:t>Your title goes here</a:t>
            </a:r>
            <a:endParaRPr lang="de-DE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76263" y="905719"/>
            <a:ext cx="7991475" cy="560692"/>
          </a:xfrm>
          <a:ln w="25400">
            <a:noFill/>
          </a:ln>
        </p:spPr>
        <p:txBody>
          <a:bodyPr tIns="90000" bIns="90000" anchor="ctr" anchorCtr="0">
            <a:noAutofit/>
          </a:bodyPr>
          <a:lstStyle>
            <a:lvl1pPr algn="ctr">
              <a:lnSpc>
                <a:spcPct val="100000"/>
              </a:lnSpc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The take-home message goes here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7B623-3139-436F-96BB-B47DF6B7AEF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76263" y="1499977"/>
            <a:ext cx="2520000" cy="3024938"/>
          </a:xfrm>
          <a:ln w="25400">
            <a:solidFill>
              <a:srgbClr val="FF6C00"/>
            </a:solidFill>
          </a:ln>
        </p:spPr>
        <p:txBody>
          <a:bodyPr t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1 / context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5FD13EE-6430-4F74-B69B-F24DDB1744D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09495" y="1499977"/>
            <a:ext cx="2520000" cy="3024938"/>
          </a:xfrm>
          <a:solidFill>
            <a:schemeClr val="tx2">
              <a:lumMod val="20000"/>
              <a:lumOff val="80000"/>
            </a:schemeClr>
          </a:solidFill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2 / method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D258DD-50E3-4859-BF2A-4005F741AF2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47737" y="1499975"/>
            <a:ext cx="2520000" cy="3024939"/>
          </a:xfrm>
          <a:ln w="25400">
            <a:solidFill>
              <a:srgbClr val="FF6C00"/>
            </a:solidFill>
          </a:ln>
        </p:spPr>
        <p:txBody>
          <a:bodyPr tIns="90000" bIns="90000" anchor="ctr" anchorCtr="0"/>
          <a:lstStyle>
            <a:lvl1pPr marL="0" indent="0" algn="ctr">
              <a:buNone/>
              <a:defRPr b="1">
                <a:solidFill>
                  <a:srgbClr val="53565A"/>
                </a:solidFill>
              </a:defRPr>
            </a:lvl1pPr>
            <a:lvl2pPr>
              <a:defRPr>
                <a:solidFill>
                  <a:srgbClr val="53565A"/>
                </a:solidFill>
              </a:defRPr>
            </a:lvl2pPr>
            <a:lvl3pPr>
              <a:defRPr>
                <a:solidFill>
                  <a:srgbClr val="53565A"/>
                </a:solidFill>
              </a:defRPr>
            </a:lvl3pPr>
            <a:lvl4pPr>
              <a:defRPr>
                <a:solidFill>
                  <a:srgbClr val="53565A"/>
                </a:solidFill>
              </a:defRPr>
            </a:lvl4pPr>
            <a:lvl5pPr>
              <a:defRPr>
                <a:solidFill>
                  <a:srgbClr val="53565A"/>
                </a:solidFill>
              </a:defRPr>
            </a:lvl5pPr>
          </a:lstStyle>
          <a:p>
            <a:pPr lvl="0"/>
            <a:r>
              <a:rPr lang="en-US" dirty="0"/>
              <a:t>Point 3 / outcome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3110C0-B318-4A0A-AB3D-747E2CF355FE}"/>
              </a:ext>
            </a:extLst>
          </p:cNvPr>
          <p:cNvSpPr/>
          <p:nvPr userDrawn="1"/>
        </p:nvSpPr>
        <p:spPr>
          <a:xfrm>
            <a:off x="565798" y="4629150"/>
            <a:ext cx="8007393" cy="403958"/>
          </a:xfrm>
          <a:prstGeom prst="rect">
            <a:avLst/>
          </a:prstGeom>
          <a:noFill/>
          <a:ln w="22225">
            <a:solidFill>
              <a:srgbClr val="5356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ADD381FB-221F-4C10-8795-6B9D553830C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76263" y="4653422"/>
            <a:ext cx="7991473" cy="362101"/>
          </a:xfrm>
        </p:spPr>
        <p:txBody>
          <a:bodyPr tIns="90000" bIns="90000" anchor="ctr" anchorCtr="0"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>
              <a:defRPr lang="en-US" sz="1100" kern="1200" dirty="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lang="en-GB" sz="1100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Author details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4000" y="4722258"/>
            <a:ext cx="3086100" cy="16281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4000" y="4531201"/>
            <a:ext cx="3086100" cy="16224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576263" y="4443413"/>
            <a:ext cx="7991475" cy="1"/>
          </a:xfrm>
          <a:prstGeom prst="line">
            <a:avLst/>
          </a:prstGeom>
          <a:ln w="12700">
            <a:solidFill>
              <a:srgbClr val="DCDCD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4928590-4084-6B40-8DED-B4F8C98BED1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4531201"/>
            <a:ext cx="401839" cy="4445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76000" y="440861"/>
            <a:ext cx="7991738" cy="462759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576000" y="1076659"/>
            <a:ext cx="7991738" cy="3425729"/>
          </a:xfrm>
          <a:prstGeom prst="rect">
            <a:avLst/>
          </a:prstGeom>
        </p:spPr>
        <p:txBody>
          <a:bodyPr vert="horz" lIns="91440" tIns="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DEE88-71BA-4950-8D35-00B2B8E7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10338" y="4722258"/>
            <a:ext cx="2057400" cy="162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89014-7F8D-47C1-8D79-17A715C9D2B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755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hdr="0" ftr="0" dt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6858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•"/>
        <a:tabLst>
          <a:tab pos="266700" algn="l"/>
        </a:tabLst>
        <a:defRPr lang="nl-NL" sz="18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Arial" panose="020B0604020202020204" pitchFamily="34" charset="0"/>
        <a:buChar char="−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nl-NL" sz="16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600"/>
        </a:spcAft>
        <a:buClr>
          <a:srgbClr val="FF6C00"/>
        </a:buClr>
        <a:buFont typeface="Courier New" panose="02070309020205020404" pitchFamily="49" charset="0"/>
        <a:buChar char="o"/>
        <a:defRPr lang="de-DE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7145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63">
          <p15:clr>
            <a:srgbClr val="F26B43"/>
          </p15:clr>
        </p15:guide>
        <p15:guide id="2" pos="2880">
          <p15:clr>
            <a:srgbClr val="F26B43"/>
          </p15:clr>
        </p15:guide>
        <p15:guide id="3" pos="2699">
          <p15:clr>
            <a:srgbClr val="F26B43"/>
          </p15:clr>
        </p15:guide>
        <p15:guide id="4" pos="3061">
          <p15:clr>
            <a:srgbClr val="F26B43"/>
          </p15:clr>
        </p15:guide>
        <p15:guide id="5" pos="5397">
          <p15:clr>
            <a:srgbClr val="F26B43"/>
          </p15:clr>
        </p15:guide>
        <p15:guide id="6" orient="horz" pos="373">
          <p15:clr>
            <a:srgbClr val="F26B43"/>
          </p15:clr>
        </p15:guide>
        <p15:guide id="7" orient="horz" pos="28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C7B6A7-7C29-4D10-A7EA-22A3EA3341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Bootstrap Enhanced Scenario Optimization, a Case Study in Two-Echelon Logistics for Large-Scale Retail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C1575-5525-4A8D-BB00-0E4AFB2F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63" y="905719"/>
            <a:ext cx="7991475" cy="529096"/>
          </a:xfrm>
        </p:spPr>
        <p:txBody>
          <a:bodyPr/>
          <a:lstStyle/>
          <a:p>
            <a:r>
              <a:rPr lang="en-GB" dirty="0"/>
              <a:t>Integration of bootstrapped autoregressive models and scenario-based optimization in a real-world logistic case study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3DE9B-C830-41C9-AE08-AC6031F3C7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The case study is based on a 2-echelon supply chain with retail stores allocated to distribution centers (DCs). </a:t>
            </a:r>
          </a:p>
          <a:p>
            <a:pPr algn="just"/>
            <a:r>
              <a:rPr lang="en-US" dirty="0"/>
              <a:t>The problem was to minimize the allocation cost and the corresponding aggregated demand to each DC when the retailer requests are forecast based on historical data. </a:t>
            </a:r>
          </a:p>
          <a:p>
            <a:pPr algn="just"/>
            <a:r>
              <a:rPr lang="en-US" dirty="0"/>
              <a:t>This process allows us to determine the inventory required to be stocked in each DCs, and consequently the size needed to hold it.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973DE1-42E9-45D4-896A-B53982B3D465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 </a:t>
            </a:r>
            <a:r>
              <a:rPr lang="en-US" sz="1300" dirty="0"/>
              <a:t>We propose grounding the forecasting phase on bootstrapped autoregressive models, which demonstrated effectiveness compared to alternative methods.</a:t>
            </a:r>
          </a:p>
          <a:p>
            <a:r>
              <a:rPr lang="en-US" sz="1300" dirty="0"/>
              <a:t>The bootstrapped series are used to generate scenarios, which in turn are incorporated into a deterministic equivalent formulation.</a:t>
            </a:r>
            <a:endParaRPr lang="en-GB" sz="13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7AE7E-17B1-43F0-85A6-2A038FFA2D4E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>
            <a:normAutofit fontScale="92500"/>
          </a:bodyPr>
          <a:lstStyle/>
          <a:p>
            <a:r>
              <a:rPr lang="en-GB" sz="1300" dirty="0"/>
              <a:t>The problem is an instance of allocation with split assignments. </a:t>
            </a:r>
            <a:r>
              <a:rPr lang="en-US" sz="1300" dirty="0"/>
              <a:t>The results demonstrate the effectiveness of the approach for the presented use case and for a general benchmark.</a:t>
            </a:r>
            <a:endParaRPr lang="en-GB" sz="1300" dirty="0"/>
          </a:p>
          <a:p>
            <a:r>
              <a:rPr lang="en-US" sz="1300" dirty="0"/>
              <a:t>The approach has a validity that extends beyond the case study forming the basis of a more general framework for prescriptive analytics called Bootstrap Enhanced Scenario Optimization (BESO).</a:t>
            </a:r>
            <a:endParaRPr lang="en-GB" sz="13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DD94623-A7C7-4E0A-A360-36E5A2B7B28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Livio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 err="1">
                <a:solidFill>
                  <a:schemeClr val="tx1"/>
                </a:solidFill>
              </a:rPr>
              <a:t>Fenga</a:t>
            </a:r>
            <a:r>
              <a:rPr lang="en-GB" dirty="0"/>
              <a:t>, </a:t>
            </a:r>
            <a:r>
              <a:rPr lang="en-US" i="1" dirty="0"/>
              <a:t>University of Exeter Business School</a:t>
            </a:r>
            <a:r>
              <a:rPr lang="en-US" dirty="0"/>
              <a:t>, </a:t>
            </a:r>
            <a:r>
              <a:rPr lang="en-US" dirty="0">
                <a:solidFill>
                  <a:schemeClr val="tx1"/>
                </a:solidFill>
              </a:rPr>
              <a:t>Vittorio Maniezzo</a:t>
            </a:r>
            <a:r>
              <a:rPr lang="en-US" dirty="0"/>
              <a:t>, </a:t>
            </a:r>
            <a:r>
              <a:rPr lang="en-US" i="1" dirty="0"/>
              <a:t>University of Bologna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4090728"/>
      </p:ext>
    </p:extLst>
  </p:cSld>
  <p:clrMapOvr>
    <a:masterClrMapping/>
  </p:clrMapOvr>
</p:sld>
</file>

<file path=ppt/theme/theme1.xml><?xml version="1.0" encoding="utf-8"?>
<a:theme xmlns:a="http://schemas.openxmlformats.org/drawingml/2006/main" name="Elsevier">
  <a:themeElements>
    <a:clrScheme name="Custom 1">
      <a:dk1>
        <a:srgbClr val="53565A"/>
      </a:dk1>
      <a:lt1>
        <a:srgbClr val="FFFFFF"/>
      </a:lt1>
      <a:dk2>
        <a:srgbClr val="FF6C00"/>
      </a:dk2>
      <a:lt2>
        <a:srgbClr val="E7E6E6"/>
      </a:lt2>
      <a:accent1>
        <a:srgbClr val="3678DF"/>
      </a:accent1>
      <a:accent2>
        <a:srgbClr val="FF6C00"/>
      </a:accent2>
      <a:accent3>
        <a:srgbClr val="FCD300"/>
      </a:accent3>
      <a:accent4>
        <a:srgbClr val="F73D28"/>
      </a:accent4>
      <a:accent5>
        <a:srgbClr val="8ED600"/>
      </a:accent5>
      <a:accent6>
        <a:srgbClr val="661CC9"/>
      </a:accent6>
      <a:hlink>
        <a:srgbClr val="0563C1"/>
      </a:hlink>
      <a:folHlink>
        <a:srgbClr val="FF6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 grey">
      <a:srgbClr val="53565A"/>
    </a:custClr>
    <a:custClr name="Orange">
      <a:srgbClr val="FF6C00"/>
    </a:custClr>
    <a:custClr name="Grey footer">
      <a:srgbClr val="A7A8AA"/>
    </a:custClr>
  </a:custClrLst>
  <a:extLst>
    <a:ext uri="{05A4C25C-085E-4340-85A3-A5531E510DB2}">
      <thm15:themeFamily xmlns:thm15="http://schemas.microsoft.com/office/thememl/2012/main" name="ELS_ppt-presentation_Arial 16_9 new.potx" id="{D40443C0-16AF-4A5D-8290-255DEE5F8301}" vid="{38A45B1D-F117-4F8B-9F78-F1219F5478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3F462C81B4CA4089CDB375C6F04451" ma:contentTypeVersion="13" ma:contentTypeDescription="Create a new document." ma:contentTypeScope="" ma:versionID="4eee17a48324ef3a8839ded83eb7de38">
  <xsd:schema xmlns:xsd="http://www.w3.org/2001/XMLSchema" xmlns:xs="http://www.w3.org/2001/XMLSchema" xmlns:p="http://schemas.microsoft.com/office/2006/metadata/properties" xmlns:ns3="bcd1ee4d-0a03-4459-8227-1729d7e061bd" xmlns:ns4="69a629a4-d0d4-49a2-bb4f-4472faa1e085" targetNamespace="http://schemas.microsoft.com/office/2006/metadata/properties" ma:root="true" ma:fieldsID="e7a6086a60396f1d785e83d39353bd74" ns3:_="" ns4:_="">
    <xsd:import namespace="bcd1ee4d-0a03-4459-8227-1729d7e061bd"/>
    <xsd:import namespace="69a629a4-d0d4-49a2-bb4f-4472faa1e0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d1ee4d-0a03-4459-8227-1729d7e061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a629a4-d0d4-49a2-bb4f-4472faa1e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7137FC-9D71-44E6-A5E9-F8E9B717AA1D}">
  <ds:schemaRefs>
    <ds:schemaRef ds:uri="http://purl.org/dc/elements/1.1/"/>
    <ds:schemaRef ds:uri="http://schemas.microsoft.com/office/2006/metadata/properties"/>
    <ds:schemaRef ds:uri="bcd1ee4d-0a03-4459-8227-1729d7e061bd"/>
    <ds:schemaRef ds:uri="69a629a4-d0d4-49a2-bb4f-4472faa1e085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92590EA-0C5B-4498-8275-4BA46B0A58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52E5B6-66F6-4CFC-8201-64FEC47FE6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d1ee4d-0a03-4459-8227-1729d7e061bd"/>
    <ds:schemaRef ds:uri="69a629a4-d0d4-49a2-bb4f-4472faa1e0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ELS_ppt-presentation_Arial 16_9 new colorscheme</Template>
  <TotalTime>0</TotalTime>
  <Words>216</Words>
  <Application>Microsoft Office PowerPoint</Application>
  <PresentationFormat>On-screen Show (16:9)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Courier New</vt:lpstr>
      <vt:lpstr>Elsevier</vt:lpstr>
      <vt:lpstr>Integration of bootstrapped autoregressive models and scenario-based optimization in a real-world logistic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cp:lastPrinted>2018-07-23T12:36:44Z</cp:lastPrinted>
  <dcterms:created xsi:type="dcterms:W3CDTF">2018-05-29T20:11:58Z</dcterms:created>
  <dcterms:modified xsi:type="dcterms:W3CDTF">2025-09-17T09:04:32Z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ac42a-3eb4-4074-b885-aea26bd6241e_Enabled">
    <vt:lpwstr>true</vt:lpwstr>
  </property>
  <property fmtid="{D5CDD505-2E9C-101B-9397-08002B2CF9AE}" pid="3" name="MSIP_Label_549ac42a-3eb4-4074-b885-aea26bd6241e_SetDate">
    <vt:lpwstr>2021-03-25T14:17:05Z</vt:lpwstr>
  </property>
  <property fmtid="{D5CDD505-2E9C-101B-9397-08002B2CF9AE}" pid="4" name="MSIP_Label_549ac42a-3eb4-4074-b885-aea26bd6241e_Method">
    <vt:lpwstr>Standard</vt:lpwstr>
  </property>
  <property fmtid="{D5CDD505-2E9C-101B-9397-08002B2CF9AE}" pid="5" name="MSIP_Label_549ac42a-3eb4-4074-b885-aea26bd6241e_Name">
    <vt:lpwstr>General Business</vt:lpwstr>
  </property>
  <property fmtid="{D5CDD505-2E9C-101B-9397-08002B2CF9AE}" pid="6" name="MSIP_Label_549ac42a-3eb4-4074-b885-aea26bd6241e_SiteId">
    <vt:lpwstr>9274ee3f-9425-4109-a27f-9fb15c10675d</vt:lpwstr>
  </property>
  <property fmtid="{D5CDD505-2E9C-101B-9397-08002B2CF9AE}" pid="7" name="MSIP_Label_549ac42a-3eb4-4074-b885-aea26bd6241e_ActionId">
    <vt:lpwstr>bf2387a5-b0f2-4910-8ffa-977b1bf672cb</vt:lpwstr>
  </property>
  <property fmtid="{D5CDD505-2E9C-101B-9397-08002B2CF9AE}" pid="8" name="MSIP_Label_549ac42a-3eb4-4074-b885-aea26bd6241e_ContentBits">
    <vt:lpwstr>0</vt:lpwstr>
  </property>
  <property fmtid="{D5CDD505-2E9C-101B-9397-08002B2CF9AE}" pid="9" name="ContentTypeId">
    <vt:lpwstr>0x010100103F462C81B4CA4089CDB375C6F04451</vt:lpwstr>
  </property>
</Properties>
</file>