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Source Code Pro"/>
      <p:regular r:id="rId15"/>
      <p:bold r:id="rId16"/>
    </p:embeddedFont>
    <p:embeddedFont>
      <p:font typeface="Quicksand"/>
      <p:regular r:id="rId17"/>
      <p:bold r:id="rId18"/>
    </p:embeddedFont>
    <p:embeddedFont>
      <p:font typeface="Oswald"/>
      <p:regular r:id="rId19"/>
      <p:bold r:id="rId20"/>
    </p:embeddedFont>
    <p:embeddedFont>
      <p:font typeface="Quicksand Light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6.xml"/><Relationship Id="rId22" Type="http://schemas.openxmlformats.org/officeDocument/2006/relationships/font" Target="fonts/QuicksandLight-bold.fntdata"/><Relationship Id="rId10" Type="http://schemas.openxmlformats.org/officeDocument/2006/relationships/slide" Target="slides/slide5.xml"/><Relationship Id="rId21" Type="http://schemas.openxmlformats.org/officeDocument/2006/relationships/font" Target="fonts/QuicksandLight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regular.fntdata"/><Relationship Id="rId14" Type="http://schemas.openxmlformats.org/officeDocument/2006/relationships/slide" Target="slides/slide9.xml"/><Relationship Id="rId17" Type="http://schemas.openxmlformats.org/officeDocument/2006/relationships/font" Target="fonts/Quicksand-regular.fntdata"/><Relationship Id="rId16" Type="http://schemas.openxmlformats.org/officeDocument/2006/relationships/font" Target="fonts/SourceCodePr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regular.fntdata"/><Relationship Id="rId6" Type="http://schemas.openxmlformats.org/officeDocument/2006/relationships/slide" Target="slides/slide1.xml"/><Relationship Id="rId18" Type="http://schemas.openxmlformats.org/officeDocument/2006/relationships/font" Target="fonts/Quicksan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809ae80c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809ae80c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Calibri"/>
                <a:ea typeface="Calibri"/>
                <a:cs typeface="Calibri"/>
                <a:sym typeface="Calibri"/>
              </a:rPr>
              <a:t>key benefits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of the product ,</a:t>
            </a:r>
            <a:r>
              <a:rPr lang="en" u="sng">
                <a:latin typeface="Calibri"/>
                <a:ea typeface="Calibri"/>
                <a:cs typeface="Calibri"/>
                <a:sym typeface="Calibri"/>
              </a:rPr>
              <a:t> why it is feasible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, and optionally, the</a:t>
            </a:r>
            <a:r>
              <a:rPr lang="en" u="sng">
                <a:latin typeface="Calibri"/>
                <a:ea typeface="Calibri"/>
                <a:cs typeface="Calibri"/>
                <a:sym typeface="Calibri"/>
              </a:rPr>
              <a:t> future plans(vision))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809ae80cb_0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809ae80cb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809ae80cb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809ae80cb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809ae80cb_0_6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809ae80cb_0_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809ae80cb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809ae80cb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Leanna - 45 secs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809ae80cb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809ae80cb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80ed6812e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80ed6812e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80ed6812e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80ed6812e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rgbClr val="E69138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rgbClr val="E69138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rgbClr val="E69138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rgbClr val="66666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Oswald"/>
              <a:buNone/>
              <a:defRPr sz="3000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Source Code Pro"/>
              <a:buChar char="●"/>
              <a:defRPr sz="1800">
                <a:solidFill>
                  <a:srgbClr val="EFEFEF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Source Code Pro"/>
              <a:buChar char="○"/>
              <a:defRPr>
                <a:solidFill>
                  <a:srgbClr val="EFEFEF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Source Code Pro"/>
              <a:buChar char="■"/>
              <a:defRPr>
                <a:solidFill>
                  <a:srgbClr val="EFEFEF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Source Code Pro"/>
              <a:buChar char="●"/>
              <a:defRPr>
                <a:solidFill>
                  <a:srgbClr val="EFEFEF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Source Code Pro"/>
              <a:buChar char="○"/>
              <a:defRPr>
                <a:solidFill>
                  <a:srgbClr val="EFEFEF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Source Code Pro"/>
              <a:buChar char="■"/>
              <a:defRPr>
                <a:solidFill>
                  <a:srgbClr val="EFEFEF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Source Code Pro"/>
              <a:buChar char="●"/>
              <a:defRPr>
                <a:solidFill>
                  <a:srgbClr val="EFEFEF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Source Code Pro"/>
              <a:buChar char="○"/>
              <a:defRPr>
                <a:solidFill>
                  <a:srgbClr val="EFEFEF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400"/>
              <a:buFont typeface="Source Code Pro"/>
              <a:buChar char="■"/>
              <a:defRPr>
                <a:solidFill>
                  <a:srgbClr val="EFEFEF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10" Type="http://schemas.openxmlformats.org/officeDocument/2006/relationships/image" Target="../media/image6.png"/><Relationship Id="rId9" Type="http://schemas.openxmlformats.org/officeDocument/2006/relationships/image" Target="../media/image14.png"/><Relationship Id="rId5" Type="http://schemas.openxmlformats.org/officeDocument/2006/relationships/image" Target="../media/image11.png"/><Relationship Id="rId6" Type="http://schemas.openxmlformats.org/officeDocument/2006/relationships/image" Target="../media/image5.png"/><Relationship Id="rId7" Type="http://schemas.openxmlformats.org/officeDocument/2006/relationships/image" Target="../media/image15.png"/><Relationship Id="rId8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youtube.com/watch?v=myio8rFmg5A" TargetMode="External"/><Relationship Id="rId4" Type="http://schemas.openxmlformats.org/officeDocument/2006/relationships/image" Target="../media/image3.jp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hyperlink" Target="http://drive.google.com/file/d/1e04UiVM0LQoAaITNPboTlcTm-YSmtiFc/view" TargetMode="External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qQO6T938cvEf-QiSw8yVtw8hPt6wzwIE/view" TargetMode="External"/><Relationship Id="rId4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_Moe5kKWjpetycTZr6DRUW0DbYcNS4Fb/view" TargetMode="Externa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66666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559150"/>
            <a:ext cx="8282400" cy="24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Team Ferrero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600">
              <a:solidFill>
                <a:srgbClr val="EFEFE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rgbClr val="EFEFEF"/>
                </a:solidFill>
                <a:latin typeface="Quicksand"/>
                <a:ea typeface="Quicksand"/>
                <a:cs typeface="Quicksand"/>
                <a:sym typeface="Quicksand"/>
              </a:rPr>
              <a:t>Members</a:t>
            </a:r>
            <a:r>
              <a:rPr i="1" lang="en" sz="1600">
                <a:solidFill>
                  <a:srgbClr val="EFEFEF"/>
                </a:solidFill>
                <a:latin typeface="Quicksand"/>
                <a:ea typeface="Quicksand"/>
                <a:cs typeface="Quicksand"/>
                <a:sym typeface="Quicksand"/>
              </a:rPr>
              <a:t>: Ananya Paul, Leanna Mulvihill, Romane d’Oncieu &amp; Saniya Shah</a:t>
            </a:r>
            <a:endParaRPr sz="2400">
              <a:solidFill>
                <a:srgbClr val="EFEFE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Quicksand"/>
                <a:ea typeface="Quicksand"/>
                <a:cs typeface="Quicksand"/>
                <a:sym typeface="Quicksand"/>
              </a:rPr>
              <a:t>PC033</a:t>
            </a:r>
            <a:r>
              <a:rPr lang="en" sz="2100">
                <a:latin typeface="Quicksand Light"/>
                <a:ea typeface="Quicksand Light"/>
                <a:cs typeface="Quicksand Light"/>
                <a:sym typeface="Quicksand Light"/>
              </a:rPr>
              <a:t>: How might we use AR/VR to engage confectionary product consumers to educate them about the quality and sourcing of ingredients in Ferrero products?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66666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Quicksand"/>
                <a:ea typeface="Quicksand"/>
                <a:cs typeface="Quicksand"/>
                <a:sym typeface="Quicksand"/>
              </a:rPr>
              <a:t>Tech Cooking Classes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900" y="1210300"/>
            <a:ext cx="2360401" cy="2360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5338" y="2839800"/>
            <a:ext cx="2108675" cy="2077650"/>
          </a:xfrm>
          <a:prstGeom prst="rect">
            <a:avLst/>
          </a:prstGeom>
          <a:noFill/>
          <a:ln>
            <a:noFill/>
          </a:ln>
          <a:effectLst>
            <a:outerShdw blurRad="1714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75" name="Google Shape;7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46250" y="1596388"/>
            <a:ext cx="986851" cy="986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38775" y="316637"/>
            <a:ext cx="679525" cy="67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10037" y="1336175"/>
            <a:ext cx="740275" cy="74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34775" y="476375"/>
            <a:ext cx="519800" cy="51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-814674">
            <a:off x="8163477" y="1424778"/>
            <a:ext cx="563071" cy="563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flipH="1" rot="5271681">
            <a:off x="6365236" y="1241583"/>
            <a:ext cx="1544084" cy="1544082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>
            <p:ph idx="1" type="subTitle"/>
          </p:nvPr>
        </p:nvSpPr>
        <p:spPr>
          <a:xfrm>
            <a:off x="487375" y="3703050"/>
            <a:ext cx="3543600" cy="5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Quicksand"/>
                <a:ea typeface="Quicksand"/>
                <a:cs typeface="Quicksand"/>
                <a:sym typeface="Quicksand"/>
              </a:rPr>
              <a:t>VR Harvesting Experience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69138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 rot="-6596382">
            <a:off x="1003023" y="3729837"/>
            <a:ext cx="1015157" cy="1001777"/>
          </a:xfrm>
          <a:prstGeom prst="ellipse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Join Martha in the Martha Stewart Living Test Kitchen as she takes you on a 360-degree tour and shows you how to make one of her favorite recipes for a fresh tomato and mozzarella No-Knife Pasta with Sarah Carey.&#10;&#10;Subscribe for more easy and delicious recipes: http://full.sc/P8YgBt&#10;&#10;---------------------------------------------------------------&#10;Want more? Sign up to get the Everyday Food video recipe email, served daily.&#10;Get recipe emails: http://www.marthastewart.com/edf&#10;&#10;Want more Martha? &#10;Twitter: http://twitter.com/marthastewart&#10;Facebook: https://www.facebook.com/MarthaStewart&#10;Pinterest: https://www.pinterest.com/marthastewart/&#10;Instagram: https://www.instagram.com/marthastewart/&#10;Google Plus: https://plus.google.com/+MarthaStewart/posts &#10;&#10;Sarah Carey is the editor of Everyday Food magazine and her job is to come up with the best ways to make fast, delicious food at home. But she's also a mom to two hungry kids, so the question &quot;What's for dinner?&quot; is never far from her mind -- or theirs, it seems! Her days can get crazy busy (whose don't?), so these videos are all about her favorite fast, fresh meals -- and the tricks she uses to make it all SO much easier.&#10;&#10;&#10;http://www.youtube.com/user/everydayfoodvideos" id="88" name="Google Shape;88;p16" title="360° Video: Martha and Sarah Making No-Knife Pasta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9500" y="1139025"/>
            <a:ext cx="3837000" cy="2864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49225" y="1339785"/>
            <a:ext cx="2004125" cy="2005273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>
            <p:ph idx="1" type="subTitle"/>
          </p:nvPr>
        </p:nvSpPr>
        <p:spPr>
          <a:xfrm>
            <a:off x="1020775" y="3703050"/>
            <a:ext cx="3023400" cy="5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Quicksand"/>
                <a:ea typeface="Quicksand"/>
                <a:cs typeface="Quicksand"/>
                <a:sym typeface="Quicksand"/>
              </a:rPr>
              <a:t>360° projection room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69138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/>
          <p:nvPr/>
        </p:nvSpPr>
        <p:spPr>
          <a:xfrm rot="-6596382">
            <a:off x="1003023" y="3729837"/>
            <a:ext cx="1015157" cy="1001777"/>
          </a:xfrm>
          <a:prstGeom prst="ellipse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575" y="1186925"/>
            <a:ext cx="2312451" cy="231245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>
            <p:ph idx="1" type="subTitle"/>
          </p:nvPr>
        </p:nvSpPr>
        <p:spPr>
          <a:xfrm>
            <a:off x="868375" y="3703050"/>
            <a:ext cx="3023400" cy="5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Quicksand"/>
                <a:ea typeface="Quicksand"/>
                <a:cs typeface="Quicksand"/>
                <a:sym typeface="Quicksand"/>
              </a:rPr>
              <a:t>Interactive Display</a:t>
            </a:r>
            <a:endParaRPr/>
          </a:p>
        </p:txBody>
      </p:sp>
      <p:pic>
        <p:nvPicPr>
          <p:cNvPr id="99" name="Google Shape;99;p17" title="My Movie 2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2100" y="1143750"/>
            <a:ext cx="3971800" cy="29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69138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/>
          <p:nvPr/>
        </p:nvSpPr>
        <p:spPr>
          <a:xfrm rot="-6596382">
            <a:off x="1003023" y="3729837"/>
            <a:ext cx="1015157" cy="1001777"/>
          </a:xfrm>
          <a:prstGeom prst="ellipse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 txBox="1"/>
          <p:nvPr>
            <p:ph idx="2" type="body"/>
          </p:nvPr>
        </p:nvSpPr>
        <p:spPr>
          <a:xfrm>
            <a:off x="4724600" y="941625"/>
            <a:ext cx="43176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</a:t>
            </a:r>
            <a:r>
              <a:rPr lang="en" u="sng"/>
              <a:t>can</a:t>
            </a:r>
            <a:r>
              <a:rPr lang="en"/>
              <a:t> make an impact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eople </a:t>
            </a:r>
            <a:r>
              <a:rPr lang="en" u="sng"/>
              <a:t>p</a:t>
            </a:r>
            <a:r>
              <a:rPr lang="en" u="sng"/>
              <a:t>refer interactive images</a:t>
            </a:r>
            <a:r>
              <a:rPr lang="en"/>
              <a:t> (VR,360)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6850" y="2819950"/>
            <a:ext cx="1842851" cy="1842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463" y="1313512"/>
            <a:ext cx="1658838" cy="1658838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>
            <p:ph type="title"/>
          </p:nvPr>
        </p:nvSpPr>
        <p:spPr>
          <a:xfrm>
            <a:off x="-675300" y="118375"/>
            <a:ext cx="5811000" cy="90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Quicksand"/>
                <a:ea typeface="Quicksand"/>
                <a:cs typeface="Quicksand"/>
                <a:sym typeface="Quicksand"/>
              </a:rPr>
              <a:t>Experiments</a:t>
            </a:r>
            <a:endParaRPr sz="4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9" title="final sprint vide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1428"/>
            <a:ext cx="9144001" cy="50406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1" title="vr walk through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0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